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273" r:id="rId20"/>
    <p:sldId id="29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8" r:id="rId36"/>
    <p:sldId id="288" r:id="rId37"/>
    <p:sldId id="289" r:id="rId38"/>
    <p:sldId id="290" r:id="rId39"/>
    <p:sldId id="291" r:id="rId40"/>
    <p:sldId id="292" r:id="rId41"/>
    <p:sldId id="299" r:id="rId42"/>
    <p:sldId id="293" r:id="rId43"/>
    <p:sldId id="294" r:id="rId44"/>
    <p:sldId id="295" r:id="rId45"/>
  </p:sldIdLst>
  <p:sldSz cx="18288000" cy="10287000"/>
  <p:notesSz cx="6858000" cy="9144000"/>
  <p:embeddedFontLst>
    <p:embeddedFont>
      <p:font typeface="Abhaya Libre" panose="020B0604020202020204" charset="0"/>
      <p:regular r:id="rId47"/>
      <p:bold r:id="rId48"/>
    </p:embeddedFont>
    <p:embeddedFont>
      <p:font typeface="Abhaya Libre Regular" panose="020B0604020202020204" charset="0"/>
      <p:regular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iVuqwi62hj/vwn2ZR4l/Sp3I+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383" autoAdjust="0"/>
  </p:normalViewPr>
  <p:slideViewPr>
    <p:cSldViewPr snapToGrid="0">
      <p:cViewPr>
        <p:scale>
          <a:sx n="40" d="100"/>
          <a:sy n="40" d="100"/>
        </p:scale>
        <p:origin x="1661" y="1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5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0d571eb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3" name="Google Shape;263;g1c0d571eb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c0d571eb8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6" name="Google Shape;276;g1c0d571eb8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c0d571eb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0" name="Google Shape;290;g1c0d571eb8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c0d571eb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2" name="Google Shape;302;g1c0d571eb8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4" name="Google Shape;3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0d571eb8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6" name="Google Shape;326;g1c0d571eb8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0d571eb8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8" name="Google Shape;338;g1c0d571eb8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8" name="Google Shape;3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2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0d571eb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3" name="Google Shape;373;g1c0d571eb8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c0d571eb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5" name="Google Shape;385;g1c0d571eb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c0d571eb8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8" name="Google Shape;418;g1c0d571eb8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0d571eb8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0" name="Google Shape;430;g1c0d571eb8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0d571eb8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42" name="Google Shape;442;g1c0d571eb8a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0d571eb8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4" name="Google Shape;454;g1c0d571eb8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c0d571eb8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2" name="Google Shape;472;g1c0d571eb8a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c0d571eb8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0" name="Google Shape;490;g1c0d571eb8a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0d571eb8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08" name="Google Shape;508;g1c0d571eb8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0d571eb8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0" name="Google Shape;520;g1c0d571eb8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0d571eb8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32" name="Google Shape;532;g1c0d571eb8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0d571eb8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0" name="Google Shape;550;g1c0d571eb8a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3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c0d571eb8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9" name="Google Shape;579;g1c0d571eb8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0d571eb8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97" name="Google Shape;597;g1c0d571eb8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c0d571eb8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9" name="Google Shape;609;g1c0d571eb8a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c0d571eb8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26" name="Google Shape;626;g1c0d571eb8a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c0d571eb8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61" name="Google Shape;661;g1c0d571eb8a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72" name="Google Shape;6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87" name="Google Shape;6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08aab1b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7" name="Google Shape;217;g1c08aab1b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urbanore.com/" TargetMode="External"/><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png"/><Relationship Id="rId7" Type="http://schemas.openxmlformats.org/officeDocument/2006/relationships/hyperlink" Target="https://zerowastehome.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www.zerowaste.com/blog/tips-office-zero-waste/" TargetMode="External"/><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png"/><Relationship Id="rId7" Type="http://schemas.openxmlformats.org/officeDocument/2006/relationships/hyperlink" Target="http://www.youtube.com/watch?v=_mHsLCb7gSI"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rwcanada.com/en/get-involved/resources/plastics-themed-resources/plastic-facts" TargetMode="External"/><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png"/><Relationship Id="rId7" Type="http://schemas.openxmlformats.org/officeDocument/2006/relationships/hyperlink" Target="http://www.youtube.com/watch?v=2bhWOHFeyEo"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hyperlink" Target="http://www.youtube.com/watch?v=_41KCtyHIfM" TargetMode="External"/><Relationship Id="rId3" Type="http://schemas.openxmlformats.org/officeDocument/2006/relationships/image" Target="../media/image2.png"/><Relationship Id="rId7" Type="http://schemas.openxmlformats.org/officeDocument/2006/relationships/hyperlink" Target="https://cupffee.m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2.jp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hyperlink" Target="https://www.theguardian.com/sustainable-business/2016/may/27/ikea-net-exporter-renewable-energy-2020-cop2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huffpost.com/entry/ikea-uk-sells-solar-panels-for-homes_n_5720e357e4b01a5ebde41a55" TargetMode="External"/><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fastcompany.com/3051498/why-unilever-is-betting-big-on-sustainability" TargetMode="External"/><Relationship Id="rId5" Type="http://schemas.openxmlformats.org/officeDocument/2006/relationships/image" Target="../media/image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eco-business.com/news/panasonic-means-business-ambitious-sustainability-targets/" TargetMode="External"/><Relationship Id="rId5" Type="http://schemas.openxmlformats.org/officeDocument/2006/relationships/image" Target="../media/image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6.jp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hyperlink" Target="https://www.brittonmdg.com/blog/patagonia-and-the-marketability-of-anti-materialism/" TargetMode="External"/><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hyperlink" Target="https://www.latimes.com/archives/la-xpm-1995-04-11-fi-53331-story.html" TargetMode="External"/><Relationship Id="rId12"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hyperlink" Target="https://www.newyorker.com/business/currency/patagonias-anti-growth-strategy" TargetMode="External"/><Relationship Id="rId4" Type="http://schemas.openxmlformats.org/officeDocument/2006/relationships/image" Target="../media/image10.png"/><Relationship Id="rId9" Type="http://schemas.openxmlformats.org/officeDocument/2006/relationships/hyperlink" Target="https://wornwear.patagonia.com/" TargetMode="Externa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www.ibm.com/ibm/environment/" TargetMode="External"/><Relationship Id="rId3" Type="http://schemas.openxmlformats.org/officeDocument/2006/relationships/image" Target="../media/image2.png"/><Relationship Id="rId7" Type="http://schemas.openxmlformats.org/officeDocument/2006/relationships/hyperlink" Target="https://www.ibm.com/services"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ibm.com/ibm/environment/information/40_Years_of_IBM_Environmental_Leadership.pdf" TargetMode="External"/><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greenbiz.com/article/adobes-4-step-path-toward-net-zero-energy-balance" TargetMode="External"/><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hyperlink" Target="https://www.theguardian.com/sustainable-business/google-adobe-ebay-save-water-drought-california" TargetMode="External"/><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hyperlink" Target="https://www.adobe.com/corporate-responsibility/sustainability/green-building.html" TargetMode="External"/><Relationship Id="rId4" Type="http://schemas.openxmlformats.org/officeDocument/2006/relationships/image" Target="../media/image10.png"/><Relationship Id="rId9" Type="http://schemas.openxmlformats.org/officeDocument/2006/relationships/hyperlink" Target="https://www.csrwire.com/press_releases/37146-newsweek-ranks-adobe-world-s-greenest-it-company" TargetMode="External"/><Relationship Id="rId1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qz.com/485333/nike-north-americas-most-sustainable-big-brand-proves-that-cleaning-up-your-act-is-smart-business" TargetMode="External"/><Relationship Id="rId5" Type="http://schemas.openxmlformats.org/officeDocument/2006/relationships/image" Target="../media/image6.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1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10" Type="http://schemas.openxmlformats.org/officeDocument/2006/relationships/image" Target="../media/image68.jpg"/><Relationship Id="rId4" Type="http://schemas.openxmlformats.org/officeDocument/2006/relationships/image" Target="../media/image1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1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hyperlink" Target="https://www.virgin.com/virgin-unite/latest/10-global-companies-that-are-environmentally-friendly" TargetMode="External"/><Relationship Id="rId13" Type="http://schemas.openxmlformats.org/officeDocument/2006/relationships/hyperlink" Target="https://www.zerowaste.com/blog/what-is-it-who-started-the-zero-waste-movement/" TargetMode="External"/><Relationship Id="rId3" Type="http://schemas.openxmlformats.org/officeDocument/2006/relationships/image" Target="../media/image78.png"/><Relationship Id="rId7" Type="http://schemas.openxmlformats.org/officeDocument/2006/relationships/image" Target="../media/image6.png"/><Relationship Id="rId12" Type="http://schemas.openxmlformats.org/officeDocument/2006/relationships/hyperlink" Target="https://zerowastebulgaria.org/en/%D0%BD%D0%B0%D1%87%D0%B0%D0%BB%D0%BE-english/" TargetMode="External"/><Relationship Id="rId17" Type="http://schemas.openxmlformats.org/officeDocument/2006/relationships/image" Target="../media/image16.png"/><Relationship Id="rId2" Type="http://schemas.openxmlformats.org/officeDocument/2006/relationships/notesSlide" Target="../notesSlides/notesSlide43.xml"/><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hyperlink" Target="https://wrwcanada.com/en/get-involved/resources/plastics-themed-resources/plastic-facts" TargetMode="External"/><Relationship Id="rId5" Type="http://schemas.openxmlformats.org/officeDocument/2006/relationships/image" Target="../media/image3.png"/><Relationship Id="rId15" Type="http://schemas.openxmlformats.org/officeDocument/2006/relationships/hyperlink" Target="https://zerowastehome.com/" TargetMode="External"/><Relationship Id="rId10" Type="http://schemas.openxmlformats.org/officeDocument/2006/relationships/hyperlink" Target="https://livinglight.info" TargetMode="External"/><Relationship Id="rId4" Type="http://schemas.openxmlformats.org/officeDocument/2006/relationships/image" Target="../media/image9.png"/><Relationship Id="rId9" Type="http://schemas.openxmlformats.org/officeDocument/2006/relationships/hyperlink" Target="https://www.ecovative.com" TargetMode="External"/><Relationship Id="rId14" Type="http://schemas.openxmlformats.org/officeDocument/2006/relationships/hyperlink" Target="https://recyclinginlincoln.com/the-five-r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2.pn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hyperlink" Target="https://zwia.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85" name="Google Shape;8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86" name="Google Shape;8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87" name="Google Shape;8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88" name="Google Shape;8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3213" y="715612"/>
            <a:ext cx="7274007" cy="7274007"/>
          </a:xfrm>
          <a:prstGeom prst="rect">
            <a:avLst/>
          </a:prstGeom>
          <a:noFill/>
          <a:ln>
            <a:noFill/>
          </a:ln>
        </p:spPr>
      </p:pic>
      <p:sp>
        <p:nvSpPr>
          <p:cNvPr id="91" name="Google Shape;91;p1"/>
          <p:cNvSpPr txBox="1"/>
          <p:nvPr/>
        </p:nvSpPr>
        <p:spPr>
          <a:xfrm>
            <a:off x="7752212" y="2719759"/>
            <a:ext cx="9010597" cy="4039567"/>
          </a:xfrm>
          <a:prstGeom prst="rect">
            <a:avLst/>
          </a:prstGeom>
          <a:noFill/>
          <a:ln>
            <a:noFill/>
          </a:ln>
        </p:spPr>
        <p:txBody>
          <a:bodyPr spcFirstLastPara="1" wrap="square" lIns="0" tIns="0" rIns="0" bIns="0" anchor="t" anchorCtr="0">
            <a:spAutoFit/>
          </a:bodyPr>
          <a:lstStyle/>
          <a:p>
            <a:pPr>
              <a:lnSpc>
                <a:spcPts val="6300"/>
              </a:lnSpc>
            </a:pPr>
            <a:r>
              <a:rPr lang="bg-BG" sz="4500" dirty="0">
                <a:solidFill>
                  <a:srgbClr val="000000"/>
                </a:solidFill>
                <a:latin typeface="Abhaya Libre Regular"/>
              </a:rPr>
              <a:t>Подпомагане на регионалното развитие чрез изграждане на капацитет в системата на професионалното</a:t>
            </a:r>
            <a:r>
              <a:rPr lang="ru-RU" sz="4500" dirty="0">
                <a:solidFill>
                  <a:srgbClr val="000000"/>
                </a:solidFill>
                <a:latin typeface="Abhaya Libre Regular"/>
              </a:rPr>
              <a:t> образование и обучение (</a:t>
            </a:r>
            <a:r>
              <a:rPr lang="bg-BG" sz="4500" dirty="0">
                <a:solidFill>
                  <a:srgbClr val="000000"/>
                </a:solidFill>
                <a:latin typeface="Abhaya Libre Regular"/>
              </a:rPr>
              <a:t>ПОО)</a:t>
            </a:r>
            <a:endParaRPr lang="en-US" sz="4500" dirty="0">
              <a:solidFill>
                <a:srgbClr val="000000"/>
              </a:solidFill>
              <a:latin typeface="Abhaya Libre Regular"/>
            </a:endParaRPr>
          </a:p>
        </p:txBody>
      </p:sp>
      <p:pic>
        <p:nvPicPr>
          <p:cNvPr id="2" name="Picture 1">
            <a:extLst>
              <a:ext uri="{FF2B5EF4-FFF2-40B4-BE49-F238E27FC236}">
                <a16:creationId xmlns:a16="http://schemas.microsoft.com/office/drawing/2014/main" id="{88250B58-0B3C-3447-9C4E-122EFE3209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4946" y="9119803"/>
            <a:ext cx="3418972" cy="7534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248" name="Google Shape;248;g1c08aab1bd7_0_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252" name="Google Shape;252;g1c08aab1bd7_0_2"/>
          <p:cNvSpPr txBox="1"/>
          <p:nvPr/>
        </p:nvSpPr>
        <p:spPr>
          <a:xfrm>
            <a:off x="4328465" y="515427"/>
            <a:ext cx="11597335"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Нулеви отпадъци - възникване</a:t>
            </a:r>
          </a:p>
        </p:txBody>
      </p:sp>
      <p:pic>
        <p:nvPicPr>
          <p:cNvPr id="253" name="Google Shape;253;g1c08aab1bd7_0_2"/>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pic>
        <p:nvPicPr>
          <p:cNvPr id="259" name="Google Shape;259;g1c08aab1bd7_0_2"/>
          <p:cNvPicPr preferRelativeResize="0"/>
          <p:nvPr/>
        </p:nvPicPr>
        <p:blipFill rotWithShape="1">
          <a:blip r:embed="rId7">
            <a:alphaModFix/>
          </a:blip>
          <a:srcRect/>
          <a:stretch/>
        </p:blipFill>
        <p:spPr>
          <a:xfrm>
            <a:off x="934647" y="4919560"/>
            <a:ext cx="1455676" cy="3240837"/>
          </a:xfrm>
          <a:prstGeom prst="rect">
            <a:avLst/>
          </a:prstGeom>
          <a:noFill/>
          <a:ln>
            <a:noFill/>
          </a:ln>
        </p:spPr>
      </p:pic>
      <p:sp>
        <p:nvSpPr>
          <p:cNvPr id="2" name="Google Shape;257;g1c08aab1bd7_0_2">
            <a:extLst>
              <a:ext uri="{FF2B5EF4-FFF2-40B4-BE49-F238E27FC236}">
                <a16:creationId xmlns:a16="http://schemas.microsoft.com/office/drawing/2014/main" id="{468467E3-46E4-2FDA-2D70-B6CAD7642F21}"/>
              </a:ext>
            </a:extLst>
          </p:cNvPr>
          <p:cNvSpPr txBox="1"/>
          <p:nvPr/>
        </p:nvSpPr>
        <p:spPr>
          <a:xfrm>
            <a:off x="3156881" y="2325304"/>
            <a:ext cx="14196472" cy="103412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b="0" i="0" u="none" strike="noStrike" cap="none" dirty="0">
                <a:solidFill>
                  <a:srgbClr val="000000"/>
                </a:solidFill>
                <a:latin typeface="Abhaya Libre"/>
                <a:ea typeface="Abhaya Libre"/>
                <a:cs typeface="Abhaya Libre"/>
                <a:sym typeface="Abhaya Libre"/>
              </a:rPr>
              <a:t>По-възрастните може би си спомнят времето, когато са връщали бутилки за мляко в магазина или са използвали торбички, контейнери и буркани за многократна употреба в кухнята и в супермаркета. </a:t>
            </a:r>
            <a:endParaRPr dirty="0"/>
          </a:p>
        </p:txBody>
      </p:sp>
      <p:sp>
        <p:nvSpPr>
          <p:cNvPr id="3" name="Google Shape;258;g1c08aab1bd7_0_2">
            <a:extLst>
              <a:ext uri="{FF2B5EF4-FFF2-40B4-BE49-F238E27FC236}">
                <a16:creationId xmlns:a16="http://schemas.microsoft.com/office/drawing/2014/main" id="{75DD1328-FB0A-E46D-D792-19E5BE714B44}"/>
              </a:ext>
            </a:extLst>
          </p:cNvPr>
          <p:cNvSpPr txBox="1"/>
          <p:nvPr/>
        </p:nvSpPr>
        <p:spPr>
          <a:xfrm>
            <a:off x="3156881" y="4988785"/>
            <a:ext cx="14196472"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Вероятно първото споменаване на термина "нулеви отпадъци" идва от концепцията на Даниел Нап за пълно рециклиране. През 1980г. Нап и съпругата му основават предприятие за изкупуване на отпадъци и пазар, наречено </a:t>
            </a:r>
            <a:r>
              <a:rPr lang="en-US" sz="2400" u="sng" dirty="0">
                <a:solidFill>
                  <a:schemeClr val="hlink"/>
                </a:solidFill>
                <a:latin typeface="Abhaya Libre"/>
                <a:ea typeface="Abhaya Libre"/>
                <a:cs typeface="Abhaya Libre"/>
                <a:sym typeface="Abhaya Libre"/>
                <a:hlinkClick r:id="rId8"/>
              </a:rPr>
              <a:t>Urban Ore</a:t>
            </a:r>
            <a:r>
              <a:rPr lang="ru-RU" sz="2400" dirty="0">
                <a:latin typeface="Abhaya Libre"/>
                <a:ea typeface="Abhaya Libre"/>
                <a:cs typeface="Abhaya Libre"/>
                <a:sym typeface="Abhaya Libre"/>
              </a:rPr>
              <a:t>, в Бъркли, Калифорния. Чрез този реален експеримент показват как всички видове отпадъци могат да бъдат пренасочени от депата за отпадъци и повторно използвани в общността. Техният успех продължава и до днес, а Urban Ore изчислява, че всяка година  оползотворява над 8 000 тона отпадъци, предназначени за депониране. </a:t>
            </a:r>
            <a:endParaRPr dirty="0"/>
          </a:p>
        </p:txBody>
      </p:sp>
      <p:pic>
        <p:nvPicPr>
          <p:cNvPr id="5" name="Picture 4" descr="Diagram&#10;&#10;Description automatically generated with low confidence">
            <a:extLst>
              <a:ext uri="{FF2B5EF4-FFF2-40B4-BE49-F238E27FC236}">
                <a16:creationId xmlns:a16="http://schemas.microsoft.com/office/drawing/2014/main" id="{A5F38007-D692-9AFE-9431-1D0542328A1D}"/>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0" y="1583093"/>
            <a:ext cx="3035616" cy="3035616"/>
          </a:xfrm>
          <a:prstGeom prst="rect">
            <a:avLst/>
          </a:prstGeom>
        </p:spPr>
      </p:pic>
      <p:pic>
        <p:nvPicPr>
          <p:cNvPr id="4" name="Picture 3">
            <a:extLst>
              <a:ext uri="{FF2B5EF4-FFF2-40B4-BE49-F238E27FC236}">
                <a16:creationId xmlns:a16="http://schemas.microsoft.com/office/drawing/2014/main" id="{E9B9808F-E8A4-EE16-F337-DC0FA6F356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8465" y="9218940"/>
            <a:ext cx="3418972" cy="753486"/>
          </a:xfrm>
          <a:prstGeom prst="rect">
            <a:avLst/>
          </a:prstGeom>
        </p:spPr>
      </p:pic>
    </p:spTree>
    <p:extLst>
      <p:ext uri="{BB962C8B-B14F-4D97-AF65-F5344CB8AC3E}">
        <p14:creationId xmlns:p14="http://schemas.microsoft.com/office/powerpoint/2010/main" val="9304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4"/>
        <p:cNvGrpSpPr/>
        <p:nvPr/>
      </p:nvGrpSpPr>
      <p:grpSpPr>
        <a:xfrm>
          <a:off x="0" y="0"/>
          <a:ext cx="0" cy="0"/>
          <a:chOff x="0" y="0"/>
          <a:chExt cx="0" cy="0"/>
        </a:xfrm>
      </p:grpSpPr>
      <p:pic>
        <p:nvPicPr>
          <p:cNvPr id="265" name="Google Shape;265;g1c0d571eb8a_0_2"/>
          <p:cNvPicPr preferRelativeResize="0"/>
          <p:nvPr/>
        </p:nvPicPr>
        <p:blipFill>
          <a:blip r:embed="rId3">
            <a:alphaModFix/>
          </a:blip>
          <a:stretch>
            <a:fillRect/>
          </a:stretch>
        </p:blipFill>
        <p:spPr>
          <a:xfrm>
            <a:off x="11784426" y="2180325"/>
            <a:ext cx="4012361" cy="6377550"/>
          </a:xfrm>
          <a:prstGeom prst="rect">
            <a:avLst/>
          </a:prstGeom>
          <a:noFill/>
          <a:ln>
            <a:noFill/>
          </a:ln>
        </p:spPr>
      </p:pic>
      <p:pic>
        <p:nvPicPr>
          <p:cNvPr id="266" name="Google Shape;266;g1c0d571eb8a_0_2"/>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267" name="Google Shape;267;g1c0d571eb8a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68" name="Google Shape;268;g1c0d571eb8a_0_2"/>
          <p:cNvPicPr preferRelativeResize="0"/>
          <p:nvPr/>
        </p:nvPicPr>
        <p:blipFill rotWithShape="1">
          <a:blip r:embed="rId6">
            <a:alphaModFix/>
          </a:blip>
          <a:srcRect/>
          <a:stretch/>
        </p:blipFill>
        <p:spPr>
          <a:xfrm>
            <a:off x="16418708" y="0"/>
            <a:ext cx="1869291" cy="1869291"/>
          </a:xfrm>
          <a:prstGeom prst="rect">
            <a:avLst/>
          </a:prstGeom>
          <a:noFill/>
          <a:ln>
            <a:noFill/>
          </a:ln>
        </p:spPr>
      </p:pic>
      <p:sp>
        <p:nvSpPr>
          <p:cNvPr id="270" name="Google Shape;270;g1c0d571eb8a_0_2"/>
          <p:cNvSpPr/>
          <p:nvPr/>
        </p:nvSpPr>
        <p:spPr>
          <a:xfrm>
            <a:off x="10225818" y="16509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g1c0d571eb8a_0_2"/>
          <p:cNvSpPr txBox="1"/>
          <p:nvPr/>
        </p:nvSpPr>
        <p:spPr>
          <a:xfrm>
            <a:off x="1911525" y="2293232"/>
            <a:ext cx="65109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През второто десетилетие на новото хилядолетие концепцията за нулеви отпадъци вече не се използва само от специалисти, политици и еколози, а започва да се разпространява в обществото. Беа Джонсън от френско-американски произход, живееща в Калифорния, е инициатор на начина на живот с нулеви отпадъци. Тя започва с прилагането на мерки в четиричленното си семейство и споделя опита си в блога си</a:t>
            </a:r>
            <a:r>
              <a:rPr lang="en-US" sz="2400" u="sng" dirty="0">
                <a:solidFill>
                  <a:schemeClr val="hlink"/>
                </a:solidFill>
                <a:latin typeface="Abhaya Libre"/>
                <a:ea typeface="Abhaya Libre"/>
                <a:cs typeface="Abhaya Libre"/>
                <a:sym typeface="Abhaya Libre"/>
                <a:hlinkClick r:id="rId7"/>
              </a:rPr>
              <a:t>Zero Waste Home</a:t>
            </a:r>
            <a:r>
              <a:rPr lang="ru-RU" sz="2400" dirty="0">
                <a:latin typeface="Abhaya Libre"/>
                <a:ea typeface="Abhaya Libre"/>
                <a:cs typeface="Abhaya Libre"/>
                <a:sym typeface="Abhaya Libre"/>
              </a:rPr>
              <a:t>.</a:t>
            </a:r>
            <a:endParaRPr dirty="0"/>
          </a:p>
        </p:txBody>
      </p:sp>
      <p:sp>
        <p:nvSpPr>
          <p:cNvPr id="272" name="Google Shape;272;g1c0d571eb8a_0_2"/>
          <p:cNvSpPr txBox="1"/>
          <p:nvPr/>
        </p:nvSpPr>
        <p:spPr>
          <a:xfrm>
            <a:off x="1911525" y="532448"/>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2010</a:t>
            </a:r>
            <a:endParaRPr dirty="0"/>
          </a:p>
        </p:txBody>
      </p:sp>
      <p:sp>
        <p:nvSpPr>
          <p:cNvPr id="273" name="Google Shape;273;g1c0d571eb8a_0_2"/>
          <p:cNvSpPr txBox="1"/>
          <p:nvPr/>
        </p:nvSpPr>
        <p:spPr>
          <a:xfrm>
            <a:off x="1911525" y="1262488"/>
            <a:ext cx="847134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RU" sz="3900" dirty="0">
                <a:latin typeface="Abhaya Libre"/>
                <a:ea typeface="Abhaya Libre"/>
                <a:cs typeface="Abhaya Libre"/>
                <a:sym typeface="Abhaya Libre"/>
              </a:rPr>
              <a:t>Начин на живот с нулеви отпадъци</a:t>
            </a:r>
            <a:endParaRPr dirty="0"/>
          </a:p>
        </p:txBody>
      </p:sp>
      <p:pic>
        <p:nvPicPr>
          <p:cNvPr id="2" name="Picture 1">
            <a:extLst>
              <a:ext uri="{FF2B5EF4-FFF2-40B4-BE49-F238E27FC236}">
                <a16:creationId xmlns:a16="http://schemas.microsoft.com/office/drawing/2014/main" id="{C1941985-6498-E756-43AE-CC39B53B3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9074207"/>
            <a:ext cx="3418972" cy="7534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77"/>
        <p:cNvGrpSpPr/>
        <p:nvPr/>
      </p:nvGrpSpPr>
      <p:grpSpPr>
        <a:xfrm>
          <a:off x="0" y="0"/>
          <a:ext cx="0" cy="0"/>
          <a:chOff x="0" y="0"/>
          <a:chExt cx="0" cy="0"/>
        </a:xfrm>
      </p:grpSpPr>
      <p:pic>
        <p:nvPicPr>
          <p:cNvPr id="278" name="Google Shape;278;g1c0d571eb8a_0_3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79" name="Google Shape;279;g1c0d571eb8a_0_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80" name="Google Shape;280;g1c0d571eb8a_0_3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82" name="Google Shape;282;g1c0d571eb8a_0_34"/>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283" name="Google Shape;283;g1c0d571eb8a_0_34"/>
          <p:cNvSpPr txBox="1"/>
          <p:nvPr/>
        </p:nvSpPr>
        <p:spPr>
          <a:xfrm>
            <a:off x="3773181" y="367383"/>
            <a:ext cx="10414101" cy="167686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Нулев отпадък за бизнеса</a:t>
            </a:r>
            <a:endParaRPr sz="6410" dirty="0">
              <a:latin typeface="Abhaya Libre"/>
              <a:ea typeface="Abhaya Libre"/>
              <a:cs typeface="Abhaya Libre"/>
              <a:sym typeface="Abhaya Libre"/>
            </a:endParaRPr>
          </a:p>
          <a:p>
            <a:pPr marL="0" marR="0" lvl="0" indent="0" algn="ctr" rtl="0">
              <a:lnSpc>
                <a:spcPct val="85007"/>
              </a:lnSpc>
              <a:spcBef>
                <a:spcPts val="0"/>
              </a:spcBef>
              <a:spcAft>
                <a:spcPts val="0"/>
              </a:spcAft>
              <a:buNone/>
            </a:pPr>
            <a:endParaRPr sz="6410" dirty="0">
              <a:latin typeface="Abhaya Libre"/>
              <a:ea typeface="Abhaya Libre"/>
              <a:cs typeface="Abhaya Libre"/>
              <a:sym typeface="Abhaya Libre"/>
            </a:endParaRPr>
          </a:p>
        </p:txBody>
      </p:sp>
      <p:pic>
        <p:nvPicPr>
          <p:cNvPr id="284" name="Google Shape;284;g1c0d571eb8a_0_34"/>
          <p:cNvPicPr preferRelativeResize="0"/>
          <p:nvPr/>
        </p:nvPicPr>
        <p:blipFill>
          <a:blip r:embed="rId7">
            <a:alphaModFix/>
          </a:blip>
          <a:stretch>
            <a:fillRect/>
          </a:stretch>
        </p:blipFill>
        <p:spPr>
          <a:xfrm>
            <a:off x="431700" y="2653838"/>
            <a:ext cx="8280600" cy="5520400"/>
          </a:xfrm>
          <a:prstGeom prst="rect">
            <a:avLst/>
          </a:prstGeom>
          <a:noFill/>
          <a:ln>
            <a:noFill/>
          </a:ln>
        </p:spPr>
      </p:pic>
      <p:grpSp>
        <p:nvGrpSpPr>
          <p:cNvPr id="285" name="Google Shape;285;g1c0d571eb8a_0_34"/>
          <p:cNvGrpSpPr/>
          <p:nvPr/>
        </p:nvGrpSpPr>
        <p:grpSpPr>
          <a:xfrm>
            <a:off x="9135401" y="1394066"/>
            <a:ext cx="7905328" cy="7851850"/>
            <a:chOff x="-1556900" y="-1179231"/>
            <a:chExt cx="12518335" cy="10469134"/>
          </a:xfrm>
        </p:grpSpPr>
        <p:sp>
          <p:nvSpPr>
            <p:cNvPr id="286" name="Google Shape;286;g1c0d571eb8a_0_34"/>
            <p:cNvSpPr txBox="1"/>
            <p:nvPr/>
          </p:nvSpPr>
          <p:spPr>
            <a:xfrm>
              <a:off x="-1556900" y="7911064"/>
              <a:ext cx="12491098" cy="13788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dirty="0">
                  <a:latin typeface="Abhaya Libre"/>
                  <a:ea typeface="Abhaya Libre"/>
                  <a:cs typeface="Abhaya Libre"/>
                  <a:sym typeface="Abhaya Libre"/>
                </a:rPr>
                <a:t>Ако искате да научите повече, може да прочетете тази статия </a:t>
              </a:r>
              <a:r>
                <a:rPr lang="en-US"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“Tips for Making Your Office Zero Waste”.</a:t>
              </a:r>
              <a:endParaRPr dirty="0"/>
            </a:p>
          </p:txBody>
        </p:sp>
        <p:sp>
          <p:nvSpPr>
            <p:cNvPr id="287" name="Google Shape;287;g1c0d571eb8a_0_34"/>
            <p:cNvSpPr txBox="1"/>
            <p:nvPr/>
          </p:nvSpPr>
          <p:spPr>
            <a:xfrm>
              <a:off x="-1529665" y="-1179231"/>
              <a:ext cx="12491100" cy="9651874"/>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Задаването на цели за постигане на нулеви отпадъци в бизнеса може да бъде непосилно и много пъти объркващо. Важно е да започнете с основните неща. Какво изхвърля вашият бизнес? Познаването на генерираните отпадъци ще улесни взимането на решения относно закупуването на материали, ангажиментите на служителите и персонала и начина, по който трябва да се отделят отпадъците, с цел да се насърчи повторното използване и рециклирането.</a:t>
              </a: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За бизнеса нулеви отпадъци са тези при които се пренасочват 90% от отпадъците от депата и инсинераторите [Източници: ZWIA и TRUE].</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grpSp>
      <p:pic>
        <p:nvPicPr>
          <p:cNvPr id="2" name="Picture 1">
            <a:extLst>
              <a:ext uri="{FF2B5EF4-FFF2-40B4-BE49-F238E27FC236}">
                <a16:creationId xmlns:a16="http://schemas.microsoft.com/office/drawing/2014/main" id="{71928B96-E0D9-62A4-87DE-906E904E9D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745" y="9380710"/>
            <a:ext cx="3418972" cy="7534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91"/>
        <p:cNvGrpSpPr/>
        <p:nvPr/>
      </p:nvGrpSpPr>
      <p:grpSpPr>
        <a:xfrm>
          <a:off x="0" y="0"/>
          <a:ext cx="0" cy="0"/>
          <a:chOff x="0" y="0"/>
          <a:chExt cx="0" cy="0"/>
        </a:xfrm>
      </p:grpSpPr>
      <p:pic>
        <p:nvPicPr>
          <p:cNvPr id="292" name="Google Shape;292;g1c0d571eb8a_0_50"/>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93" name="Google Shape;293;g1c0d571eb8a_0_5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94" name="Google Shape;294;g1c0d571eb8a_0_5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96" name="Google Shape;296;g1c0d571eb8a_0_50"/>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297" name="Google Shape;297;g1c0d571eb8a_0_50"/>
          <p:cNvSpPr txBox="1"/>
          <p:nvPr/>
        </p:nvSpPr>
        <p:spPr>
          <a:xfrm>
            <a:off x="2217194" y="192422"/>
            <a:ext cx="13446000" cy="167686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u-RU" sz="6410" dirty="0">
                <a:latin typeface="Abhaya Libre"/>
                <a:ea typeface="Abhaya Libre"/>
                <a:cs typeface="Abhaya Libre"/>
                <a:sym typeface="Abhaya Libre"/>
              </a:rPr>
              <a:t>Б</a:t>
            </a:r>
            <a:r>
              <a:rPr lang="ru-RU" sz="6410" b="0" i="0" u="none" strike="noStrike" cap="none" dirty="0">
                <a:solidFill>
                  <a:srgbClr val="000000"/>
                </a:solidFill>
                <a:latin typeface="Abhaya Libre"/>
                <a:ea typeface="Abhaya Libre"/>
                <a:cs typeface="Abhaya Libre"/>
                <a:sym typeface="Abhaya Libre"/>
              </a:rPr>
              <a:t>ъдещето ли са магазините с нулеви отпадъци?</a:t>
            </a:r>
          </a:p>
        </p:txBody>
      </p:sp>
      <p:pic>
        <p:nvPicPr>
          <p:cNvPr id="298" name="Google Shape;298;g1c0d571eb8a_0_50" descr="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 &#10;&#10;Find out how to enter at:&#10;https://www.TheGreatBritishHighStreet.co.uk&#10;&#10;Join the conversation on social media using #MyHighStreet and follow us:&#10;https://www.twitter.com/TheGBHighSt&#10;https://www.facebook.com/TheGBHighSt&#10;https://www.instagram.com/TheGBHighSt" title="Are Zero Waste shops the future? - The Zero Waste Shop | The Great British High Street Awards 2018">
            <a:hlinkClick r:id="rId7"/>
          </p:cNvPr>
          <p:cNvPicPr preferRelativeResize="0"/>
          <p:nvPr/>
        </p:nvPicPr>
        <p:blipFill>
          <a:blip r:embed="rId8">
            <a:alphaModFix/>
          </a:blip>
          <a:stretch>
            <a:fillRect/>
          </a:stretch>
        </p:blipFill>
        <p:spPr>
          <a:xfrm>
            <a:off x="1841304" y="2180325"/>
            <a:ext cx="8579921" cy="6434887"/>
          </a:xfrm>
          <a:prstGeom prst="rect">
            <a:avLst/>
          </a:prstGeom>
          <a:noFill/>
          <a:ln>
            <a:noFill/>
          </a:ln>
        </p:spPr>
      </p:pic>
      <p:sp>
        <p:nvSpPr>
          <p:cNvPr id="299" name="Google Shape;299;g1c0d571eb8a_0_50"/>
          <p:cNvSpPr txBox="1"/>
          <p:nvPr/>
        </p:nvSpPr>
        <p:spPr>
          <a:xfrm>
            <a:off x="11089053" y="2295380"/>
            <a:ext cx="6264300"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Влезте в първия супермаркет във Великобритания, който предлага стоки без опаковки. Намиращ се в Тотнес, Девон, Earth Food Love е магазин, управляван от бившия футболист Ричард и неговата съпруга Никола. Това е успешна история за отговорна консумация, устойчивост, иновации и промяна на поведението. Те обясняват какво означава да не се създават отпадъци и дали това може да е началото на нова ера в навиците за пазаруване.</a:t>
            </a:r>
            <a:endParaRPr sz="2400" dirty="0">
              <a:latin typeface="Abhaya Libre"/>
              <a:ea typeface="Abhaya Libre"/>
              <a:cs typeface="Abhaya Libre"/>
              <a:sym typeface="Abhaya Libre"/>
            </a:endParaRPr>
          </a:p>
        </p:txBody>
      </p:sp>
      <p:pic>
        <p:nvPicPr>
          <p:cNvPr id="2" name="Picture 1">
            <a:extLst>
              <a:ext uri="{FF2B5EF4-FFF2-40B4-BE49-F238E27FC236}">
                <a16:creationId xmlns:a16="http://schemas.microsoft.com/office/drawing/2014/main" id="{7C3BEB62-17C8-6CB1-8D80-BD29383DD7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9074207"/>
            <a:ext cx="3418972" cy="75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03"/>
        <p:cNvGrpSpPr/>
        <p:nvPr/>
      </p:nvGrpSpPr>
      <p:grpSpPr>
        <a:xfrm>
          <a:off x="0" y="0"/>
          <a:ext cx="0" cy="0"/>
          <a:chOff x="0" y="0"/>
          <a:chExt cx="0" cy="0"/>
        </a:xfrm>
      </p:grpSpPr>
      <p:pic>
        <p:nvPicPr>
          <p:cNvPr id="304" name="Google Shape;304;g1c0d571eb8a_0_6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05" name="Google Shape;305;g1c0d571eb8a_0_6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06" name="Google Shape;306;g1c0d571eb8a_0_69"/>
          <p:cNvPicPr preferRelativeResize="0"/>
          <p:nvPr/>
        </p:nvPicPr>
        <p:blipFill rotWithShape="1">
          <a:blip r:embed="rId5">
            <a:alphaModFix/>
          </a:blip>
          <a:srcRect/>
          <a:stretch/>
        </p:blipFill>
        <p:spPr>
          <a:xfrm>
            <a:off x="1784708" y="118200"/>
            <a:ext cx="1869291" cy="1869291"/>
          </a:xfrm>
          <a:prstGeom prst="rect">
            <a:avLst/>
          </a:prstGeom>
          <a:noFill/>
          <a:ln>
            <a:noFill/>
          </a:ln>
        </p:spPr>
      </p:pic>
      <p:sp>
        <p:nvSpPr>
          <p:cNvPr id="308" name="Google Shape;308;g1c0d571eb8a_0_69"/>
          <p:cNvSpPr txBox="1"/>
          <p:nvPr/>
        </p:nvSpPr>
        <p:spPr>
          <a:xfrm>
            <a:off x="1911525" y="3799930"/>
            <a:ext cx="65109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В изследване, публикувано в Science Advance, изследователите оценяват, че от 1950 г. насам по света са се произвели 8,3 милиарда тона пластмаса, като само 9% от тези пластмаси са били рециклирани. Оценява се, че до 2050 г. ще бъдат хвърлени още 12 милиарда тона пластмаса в сметищата.</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Така че, гледайки инфографиката, всеки може сам да си направи изводите. </a:t>
            </a:r>
            <a:r>
              <a:rPr lang="en-US" sz="2400" u="sng" dirty="0">
                <a:solidFill>
                  <a:schemeClr val="hlink"/>
                </a:solidFill>
                <a:latin typeface="Abhaya Libre"/>
                <a:ea typeface="Abhaya Libre"/>
                <a:cs typeface="Abhaya Libre"/>
                <a:sym typeface="Abhaya Libre"/>
                <a:hlinkClick r:id="rId6"/>
              </a:rPr>
              <a:t>Source and more resources</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sp>
        <p:nvSpPr>
          <p:cNvPr id="309" name="Google Shape;309;g1c0d571eb8a_0_69"/>
          <p:cNvSpPr txBox="1"/>
          <p:nvPr/>
        </p:nvSpPr>
        <p:spPr>
          <a:xfrm>
            <a:off x="1911525" y="1532731"/>
            <a:ext cx="8280600" cy="185999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u-RU" sz="6410" dirty="0">
                <a:latin typeface="Abhaya Libre"/>
                <a:ea typeface="Abhaya Libre"/>
                <a:cs typeface="Abhaya Libre"/>
                <a:sym typeface="Abhaya Libre"/>
              </a:rPr>
              <a:t>Защо трябва да се притесняваме?</a:t>
            </a:r>
          </a:p>
          <a:p>
            <a:pPr marL="0" marR="0" lvl="0" indent="0" algn="l" rtl="0">
              <a:lnSpc>
                <a:spcPct val="85007"/>
              </a:lnSpc>
              <a:spcBef>
                <a:spcPts val="0"/>
              </a:spcBef>
              <a:spcAft>
                <a:spcPts val="0"/>
              </a:spcAft>
              <a:buNone/>
            </a:pPr>
            <a:endParaRPr dirty="0"/>
          </a:p>
        </p:txBody>
      </p:sp>
      <p:sp>
        <p:nvSpPr>
          <p:cNvPr id="310" name="Google Shape;310;g1c0d571eb8a_0_69"/>
          <p:cNvSpPr txBox="1"/>
          <p:nvPr/>
        </p:nvSpPr>
        <p:spPr>
          <a:xfrm>
            <a:off x="1911525" y="2959700"/>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bg-BG" sz="3900" dirty="0">
                <a:latin typeface="Abhaya Libre"/>
                <a:ea typeface="Abhaya Libre"/>
                <a:cs typeface="Abhaya Libre"/>
                <a:sym typeface="Abhaya Libre"/>
              </a:rPr>
              <a:t>Факти за пластмасата</a:t>
            </a:r>
            <a:endParaRPr lang="bg-BG" dirty="0"/>
          </a:p>
        </p:txBody>
      </p:sp>
      <p:pic>
        <p:nvPicPr>
          <p:cNvPr id="311" name="Google Shape;311;g1c0d571eb8a_0_69"/>
          <p:cNvPicPr preferRelativeResize="0"/>
          <p:nvPr/>
        </p:nvPicPr>
        <p:blipFill>
          <a:blip r:embed="rId7">
            <a:alphaModFix/>
          </a:blip>
          <a:stretch>
            <a:fillRect/>
          </a:stretch>
        </p:blipFill>
        <p:spPr>
          <a:xfrm>
            <a:off x="10192125" y="26850"/>
            <a:ext cx="8095876" cy="10287000"/>
          </a:xfrm>
          <a:prstGeom prst="rect">
            <a:avLst/>
          </a:prstGeom>
          <a:noFill/>
          <a:ln>
            <a:noFill/>
          </a:ln>
        </p:spPr>
      </p:pic>
      <p:pic>
        <p:nvPicPr>
          <p:cNvPr id="2" name="Picture 1">
            <a:extLst>
              <a:ext uri="{FF2B5EF4-FFF2-40B4-BE49-F238E27FC236}">
                <a16:creationId xmlns:a16="http://schemas.microsoft.com/office/drawing/2014/main" id="{4F700B40-45F7-D9FC-8DC6-C98F16A768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303" y="9216448"/>
            <a:ext cx="3418972" cy="7534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5"/>
        <p:cNvGrpSpPr/>
        <p:nvPr/>
      </p:nvGrpSpPr>
      <p:grpSpPr>
        <a:xfrm>
          <a:off x="0" y="0"/>
          <a:ext cx="0" cy="0"/>
          <a:chOff x="0" y="0"/>
          <a:chExt cx="0" cy="0"/>
        </a:xfrm>
      </p:grpSpPr>
      <p:sp>
        <p:nvSpPr>
          <p:cNvPr id="316" name="Google Shape;316;p7"/>
          <p:cNvSpPr txBox="1"/>
          <p:nvPr/>
        </p:nvSpPr>
        <p:spPr>
          <a:xfrm>
            <a:off x="1911525" y="2855845"/>
            <a:ext cx="65109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През 2012 г. светът генерира 2,6 трилиона паунда отпадъци - тегло, равно на около 7 000 сгради "Импайър Стейт". </a:t>
            </a:r>
            <a:r>
              <a:rPr lang="ru-RU" sz="2400" b="1" dirty="0">
                <a:latin typeface="Abhaya Libre"/>
                <a:ea typeface="Abhaya Libre"/>
                <a:cs typeface="Abhaya Libre"/>
                <a:sym typeface="Abhaya Libre"/>
              </a:rPr>
              <a:t>Какъв вид отпадъци са те? Къде отиват всички те?</a:t>
            </a: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Според нов доклад на Световната банка, почти половината от тях идват от "органични" отпадъци, основно храна, и повечето от тях отиват на сметището. Ето данните от доклада, представени в кръгова диаграма.</a:t>
            </a:r>
          </a:p>
        </p:txBody>
      </p:sp>
      <p:pic>
        <p:nvPicPr>
          <p:cNvPr id="317" name="Google Shape;317;p7"/>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18" name="Google Shape;318;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19" name="Google Shape;319;p7"/>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2,6 трилиона кг. отпадъци</a:t>
            </a:r>
            <a:endParaRPr lang="en-US" dirty="0"/>
          </a:p>
        </p:txBody>
      </p:sp>
      <p:pic>
        <p:nvPicPr>
          <p:cNvPr id="320" name="Google Shape;320;p7"/>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322" name="Google Shape;322;p7"/>
          <p:cNvSpPr txBox="1"/>
          <p:nvPr/>
        </p:nvSpPr>
        <p:spPr>
          <a:xfrm>
            <a:off x="1911524" y="1869305"/>
            <a:ext cx="9880426"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bg-BG" sz="3900" dirty="0">
                <a:latin typeface="Abhaya Libre"/>
                <a:ea typeface="Abhaya Libre"/>
                <a:cs typeface="Abhaya Libre"/>
                <a:sym typeface="Abhaya Libre"/>
              </a:rPr>
              <a:t>Къде отиват боклуците ни?</a:t>
            </a:r>
            <a:endParaRPr lang="bg-BG" sz="4000" dirty="0"/>
          </a:p>
        </p:txBody>
      </p:sp>
      <p:pic>
        <p:nvPicPr>
          <p:cNvPr id="323" name="Google Shape;323;p7"/>
          <p:cNvPicPr preferRelativeResize="0"/>
          <p:nvPr/>
        </p:nvPicPr>
        <p:blipFill>
          <a:blip r:embed="rId6">
            <a:alphaModFix/>
          </a:blip>
          <a:stretch>
            <a:fillRect/>
          </a:stretch>
        </p:blipFill>
        <p:spPr>
          <a:xfrm>
            <a:off x="9392100" y="3006117"/>
            <a:ext cx="8280600" cy="5102996"/>
          </a:xfrm>
          <a:prstGeom prst="rect">
            <a:avLst/>
          </a:prstGeom>
          <a:noFill/>
          <a:ln>
            <a:noFill/>
          </a:ln>
        </p:spPr>
      </p:pic>
      <p:pic>
        <p:nvPicPr>
          <p:cNvPr id="2" name="Picture 1">
            <a:extLst>
              <a:ext uri="{FF2B5EF4-FFF2-40B4-BE49-F238E27FC236}">
                <a16:creationId xmlns:a16="http://schemas.microsoft.com/office/drawing/2014/main" id="{744438A9-8F39-0893-0F92-601F4A74B5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4514" y="9005298"/>
            <a:ext cx="3418972" cy="7534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27"/>
        <p:cNvGrpSpPr/>
        <p:nvPr/>
      </p:nvGrpSpPr>
      <p:grpSpPr>
        <a:xfrm>
          <a:off x="0" y="0"/>
          <a:ext cx="0" cy="0"/>
          <a:chOff x="0" y="0"/>
          <a:chExt cx="0" cy="0"/>
        </a:xfrm>
      </p:grpSpPr>
      <p:sp>
        <p:nvSpPr>
          <p:cNvPr id="328" name="Google Shape;328;g1c0d571eb8a_0_83"/>
          <p:cNvSpPr txBox="1"/>
          <p:nvPr/>
        </p:nvSpPr>
        <p:spPr>
          <a:xfrm>
            <a:off x="1911525" y="2848426"/>
            <a:ext cx="14828400"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Както в богатите, така и в бедните страни огромната част от нашите отпадъци отиват на сметището, където (често) се депонират. Много малка част от отпадъците, регистрирани в данните на Световната банка (които, по признание на самите автори, са били трудни за събиране за тази категория), са били предназначени за рециклиране или компостиране. "Отпадъците, събрани в Африка, почти изцяло се изхвърлят на сметището или се изпращат за депониране", се казва в доклада.</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[Страните с по-ниски доходи - вляво; страните с по-високи доходи - вдясно].</a:t>
            </a:r>
            <a:endParaRPr lang="en-US" sz="2400" i="1" dirty="0">
              <a:latin typeface="Abhaya Libre"/>
              <a:ea typeface="Abhaya Libre"/>
              <a:cs typeface="Abhaya Libre"/>
              <a:sym typeface="Abhaya Libre"/>
            </a:endParaRPr>
          </a:p>
        </p:txBody>
      </p:sp>
      <p:pic>
        <p:nvPicPr>
          <p:cNvPr id="329" name="Google Shape;329;g1c0d571eb8a_0_8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30" name="Google Shape;330;g1c0d571eb8a_0_8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31" name="Google Shape;331;g1c0d571eb8a_0_83"/>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2,6 трилиона кг. отпадъци</a:t>
            </a:r>
            <a:endParaRPr lang="en-US" sz="6600" dirty="0"/>
          </a:p>
        </p:txBody>
      </p:sp>
      <p:pic>
        <p:nvPicPr>
          <p:cNvPr id="332" name="Google Shape;332;g1c0d571eb8a_0_83"/>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334" name="Google Shape;334;g1c0d571eb8a_0_83"/>
          <p:cNvSpPr txBox="1"/>
          <p:nvPr/>
        </p:nvSpPr>
        <p:spPr>
          <a:xfrm>
            <a:off x="1911525" y="1812619"/>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bg-BG" sz="3900" dirty="0">
                <a:latin typeface="Abhaya Libre"/>
                <a:ea typeface="Abhaya Libre"/>
                <a:cs typeface="Abhaya Libre"/>
                <a:sym typeface="Abhaya Libre"/>
              </a:rPr>
              <a:t>Къде отиват боклуците ни?</a:t>
            </a:r>
            <a:endParaRPr dirty="0"/>
          </a:p>
        </p:txBody>
      </p:sp>
      <p:pic>
        <p:nvPicPr>
          <p:cNvPr id="335" name="Google Shape;335;g1c0d571eb8a_0_83"/>
          <p:cNvPicPr preferRelativeResize="0"/>
          <p:nvPr/>
        </p:nvPicPr>
        <p:blipFill>
          <a:blip r:embed="rId6">
            <a:alphaModFix/>
          </a:blip>
          <a:stretch>
            <a:fillRect/>
          </a:stretch>
        </p:blipFill>
        <p:spPr>
          <a:xfrm>
            <a:off x="4977705" y="6220018"/>
            <a:ext cx="8711295" cy="3676480"/>
          </a:xfrm>
          <a:prstGeom prst="rect">
            <a:avLst/>
          </a:prstGeom>
          <a:noFill/>
          <a:ln>
            <a:noFill/>
          </a:ln>
        </p:spPr>
      </p:pic>
      <p:pic>
        <p:nvPicPr>
          <p:cNvPr id="2" name="Picture 1">
            <a:extLst>
              <a:ext uri="{FF2B5EF4-FFF2-40B4-BE49-F238E27FC236}">
                <a16:creationId xmlns:a16="http://schemas.microsoft.com/office/drawing/2014/main" id="{8AE10BDB-6F96-624F-8814-FB41DB3249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1053" y="676893"/>
            <a:ext cx="3418972" cy="7534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9"/>
        <p:cNvGrpSpPr/>
        <p:nvPr/>
      </p:nvGrpSpPr>
      <p:grpSpPr>
        <a:xfrm>
          <a:off x="0" y="0"/>
          <a:ext cx="0" cy="0"/>
          <a:chOff x="0" y="0"/>
          <a:chExt cx="0" cy="0"/>
        </a:xfrm>
      </p:grpSpPr>
      <p:pic>
        <p:nvPicPr>
          <p:cNvPr id="340" name="Google Shape;340;g1c0d571eb8a_0_9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41" name="Google Shape;341;g1c0d571eb8a_0_9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42" name="Google Shape;342;g1c0d571eb8a_0_9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44" name="Google Shape;344;g1c0d571eb8a_0_95"/>
          <p:cNvPicPr preferRelativeResize="0"/>
          <p:nvPr/>
        </p:nvPicPr>
        <p:blipFill>
          <a:blip r:embed="rId6">
            <a:alphaModFix/>
          </a:blip>
          <a:stretch>
            <a:fillRect/>
          </a:stretch>
        </p:blipFill>
        <p:spPr>
          <a:xfrm>
            <a:off x="2781000" y="1392097"/>
            <a:ext cx="13447450" cy="7718825"/>
          </a:xfrm>
          <a:prstGeom prst="rect">
            <a:avLst/>
          </a:prstGeom>
          <a:noFill/>
          <a:ln>
            <a:noFill/>
          </a:ln>
        </p:spPr>
      </p:pic>
      <p:sp>
        <p:nvSpPr>
          <p:cNvPr id="345" name="Google Shape;345;g1c0d571eb8a_0_95"/>
          <p:cNvSpPr txBox="1"/>
          <p:nvPr/>
        </p:nvSpPr>
        <p:spPr>
          <a:xfrm>
            <a:off x="8316000" y="9222700"/>
            <a:ext cx="5034240" cy="554100"/>
          </a:xfrm>
          <a:prstGeom prst="rect">
            <a:avLst/>
          </a:prstGeom>
          <a:noFill/>
          <a:ln>
            <a:noFill/>
          </a:ln>
        </p:spPr>
        <p:txBody>
          <a:bodyPr spcFirstLastPara="1" wrap="square" lIns="91425" tIns="91425" rIns="91425" bIns="91425" anchor="t" anchorCtr="0">
            <a:spAutoFit/>
          </a:bodyPr>
          <a:lstStyle/>
          <a:p>
            <a:pPr lvl="0"/>
            <a:r>
              <a:rPr lang="bg-BG" sz="2400" u="sng" dirty="0">
                <a:solidFill>
                  <a:schemeClr val="hlink"/>
                </a:solidFill>
                <a:latin typeface="Abhaya Libre"/>
                <a:ea typeface="Abhaya Libre"/>
                <a:cs typeface="Abhaya Libre"/>
                <a:sym typeface="Abhaya Libre"/>
              </a:rPr>
              <a:t>Източник </a:t>
            </a:r>
            <a:r>
              <a:rPr lang="bg-BG" sz="2400" dirty="0">
                <a:latin typeface="Abhaya Libre"/>
                <a:ea typeface="Abhaya Libre"/>
                <a:cs typeface="Abhaya Libre"/>
                <a:sym typeface="Abhaya Libre"/>
              </a:rPr>
              <a:t> на инфографиката</a:t>
            </a:r>
            <a:endParaRPr sz="2400" dirty="0">
              <a:latin typeface="Abhaya Libre"/>
              <a:ea typeface="Abhaya Libre"/>
              <a:cs typeface="Abhaya Libre"/>
              <a:sym typeface="Abhaya Libre"/>
            </a:endParaRPr>
          </a:p>
        </p:txBody>
      </p:sp>
      <p:pic>
        <p:nvPicPr>
          <p:cNvPr id="2" name="Picture 1">
            <a:extLst>
              <a:ext uri="{FF2B5EF4-FFF2-40B4-BE49-F238E27FC236}">
                <a16:creationId xmlns:a16="http://schemas.microsoft.com/office/drawing/2014/main" id="{7E00F3F7-5A4C-31D0-1E21-A8A2D617BD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40380" y="510200"/>
            <a:ext cx="2868727" cy="63222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49"/>
        <p:cNvGrpSpPr/>
        <p:nvPr/>
      </p:nvGrpSpPr>
      <p:grpSpPr>
        <a:xfrm>
          <a:off x="0" y="0"/>
          <a:ext cx="0" cy="0"/>
          <a:chOff x="0" y="0"/>
          <a:chExt cx="0" cy="0"/>
        </a:xfrm>
      </p:grpSpPr>
      <p:pic>
        <p:nvPicPr>
          <p:cNvPr id="350" name="Google Shape;350;p8"/>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51" name="Google Shape;351;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52" name="Google Shape;352;p8"/>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354" name="Google Shape;354;p8"/>
          <p:cNvSpPr/>
          <p:nvPr/>
        </p:nvSpPr>
        <p:spPr>
          <a:xfrm>
            <a:off x="9881999" y="1650975"/>
            <a:ext cx="7830464"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8"/>
          <p:cNvSpPr txBox="1"/>
          <p:nvPr/>
        </p:nvSpPr>
        <p:spPr>
          <a:xfrm>
            <a:off x="948427" y="3357218"/>
            <a:ext cx="82806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33% от бизнесите внедряват стратегия за устойчивост с цел подобряване на оперативната ефективност и намаляване на разходите. Според McKinsey, подобренията в ефективността могат да увеличат оперативните печалби с до 60%.</a:t>
            </a: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"Ние сме първото поколение, което усеща въздействието на климатичните промени, и последното поколение, което може да направи нещо по този въпрос." - Барак Обама, Globalo</a:t>
            </a:r>
            <a:endParaRPr sz="2400" dirty="0">
              <a:latin typeface="Abhaya Libre"/>
              <a:ea typeface="Abhaya Libre"/>
              <a:cs typeface="Abhaya Libre"/>
              <a:sym typeface="Abhaya Libre"/>
            </a:endParaRPr>
          </a:p>
        </p:txBody>
      </p:sp>
      <p:sp>
        <p:nvSpPr>
          <p:cNvPr id="356" name="Google Shape;356;p8"/>
          <p:cNvSpPr txBox="1"/>
          <p:nvPr/>
        </p:nvSpPr>
        <p:spPr>
          <a:xfrm>
            <a:off x="810000" y="817875"/>
            <a:ext cx="10206000" cy="16245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u-RU" sz="6210" dirty="0">
                <a:latin typeface="Abhaya Libre"/>
                <a:ea typeface="Abhaya Libre"/>
                <a:cs typeface="Abhaya Libre"/>
                <a:sym typeface="Abhaya Libre"/>
              </a:rPr>
              <a:t>Защо устойчивостта е важна за успеха на бизнеса?</a:t>
            </a:r>
            <a:endParaRPr sz="1200" dirty="0"/>
          </a:p>
        </p:txBody>
      </p:sp>
      <p:sp>
        <p:nvSpPr>
          <p:cNvPr id="357" name="Google Shape;357;p8"/>
          <p:cNvSpPr txBox="1"/>
          <p:nvPr/>
        </p:nvSpPr>
        <p:spPr>
          <a:xfrm>
            <a:off x="810000" y="2442422"/>
            <a:ext cx="9353983" cy="114185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bg-BG" sz="3800" dirty="0">
                <a:latin typeface="Abhaya Libre"/>
                <a:ea typeface="Abhaya Libre"/>
                <a:cs typeface="Abhaya Libre"/>
                <a:sym typeface="Abhaya Libre"/>
              </a:rPr>
              <a:t>Устойчивият бизнес намалява разходите</a:t>
            </a:r>
          </a:p>
          <a:p>
            <a:pPr marL="0" marR="0" lvl="0" indent="0" algn="l" rtl="0">
              <a:lnSpc>
                <a:spcPct val="140000"/>
              </a:lnSpc>
              <a:spcBef>
                <a:spcPts val="0"/>
              </a:spcBef>
              <a:spcAft>
                <a:spcPts val="0"/>
              </a:spcAft>
              <a:buNone/>
            </a:pPr>
            <a:endParaRPr dirty="0"/>
          </a:p>
        </p:txBody>
      </p:sp>
      <p:pic>
        <p:nvPicPr>
          <p:cNvPr id="358" name="Google Shape;358;p8"/>
          <p:cNvPicPr preferRelativeResize="0"/>
          <p:nvPr/>
        </p:nvPicPr>
        <p:blipFill>
          <a:blip r:embed="rId6">
            <a:alphaModFix/>
          </a:blip>
          <a:stretch>
            <a:fillRect/>
          </a:stretch>
        </p:blipFill>
        <p:spPr>
          <a:xfrm>
            <a:off x="10163983" y="2603825"/>
            <a:ext cx="7175590" cy="4786099"/>
          </a:xfrm>
          <a:prstGeom prst="rect">
            <a:avLst/>
          </a:prstGeom>
          <a:noFill/>
          <a:ln>
            <a:noFill/>
          </a:ln>
        </p:spPr>
      </p:pic>
      <p:pic>
        <p:nvPicPr>
          <p:cNvPr id="2" name="Picture 1">
            <a:extLst>
              <a:ext uri="{FF2B5EF4-FFF2-40B4-BE49-F238E27FC236}">
                <a16:creationId xmlns:a16="http://schemas.microsoft.com/office/drawing/2014/main" id="{A8301674-6614-BD82-0661-141871FEAF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1740" y="9199318"/>
            <a:ext cx="3418972" cy="75348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6" name="Google Shape;366;g1c0d571eb8a_0_108"/>
          <p:cNvPicPr preferRelativeResize="0"/>
          <p:nvPr/>
        </p:nvPicPr>
        <p:blipFill rotWithShape="1">
          <a:blip r:embed="rId3">
            <a:alphaModFix/>
          </a:blip>
          <a:srcRect/>
          <a:stretch/>
        </p:blipFill>
        <p:spPr>
          <a:xfrm rot="21190136">
            <a:off x="-14748" y="-1872134"/>
            <a:ext cx="3334026" cy="3588482"/>
          </a:xfrm>
          <a:prstGeom prst="rect">
            <a:avLst/>
          </a:prstGeom>
          <a:noFill/>
          <a:ln>
            <a:noFill/>
          </a:ln>
        </p:spPr>
      </p:pic>
      <p:sp>
        <p:nvSpPr>
          <p:cNvPr id="363" name="Google Shape;363;g1c0d571eb8a_0_108"/>
          <p:cNvSpPr txBox="1"/>
          <p:nvPr/>
        </p:nvSpPr>
        <p:spPr>
          <a:xfrm>
            <a:off x="1277358" y="1150308"/>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Нашата реалност</a:t>
            </a:r>
            <a:endParaRPr dirty="0"/>
          </a:p>
        </p:txBody>
      </p:sp>
      <p:sp>
        <p:nvSpPr>
          <p:cNvPr id="364" name="Google Shape;364;g1c0d571eb8a_0_108"/>
          <p:cNvSpPr txBox="1"/>
          <p:nvPr/>
        </p:nvSpPr>
        <p:spPr>
          <a:xfrm>
            <a:off x="1277358" y="2180334"/>
            <a:ext cx="8795790" cy="620477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1937 г.: Световното население е 2,3 милиарда души. Въглеродът в нашата атмосфера е 280 частици на милион (</a:t>
            </a:r>
            <a:r>
              <a:rPr lang="en-US" sz="2400" dirty="0">
                <a:latin typeface="Abhaya Libre"/>
                <a:ea typeface="Abhaya Libre"/>
                <a:cs typeface="Abhaya Libre"/>
                <a:sym typeface="Abhaya Libre"/>
              </a:rPr>
              <a:t>ppm</a:t>
            </a:r>
            <a:r>
              <a:rPr lang="ru-RU" sz="2400" dirty="0">
                <a:latin typeface="Abhaya Libre"/>
                <a:ea typeface="Abhaya Libre"/>
                <a:cs typeface="Abhaya Libre"/>
                <a:sym typeface="Abhaya Libre"/>
              </a:rPr>
              <a:t>). Процентът на незасегнатата от човека природа е 66%.</a:t>
            </a:r>
            <a:endParaRPr lang="en-US"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1960 г.: Световното население е 3,0 милиарда души. Въглеродът в атмосферата е 310 ppm. ). Процентът на незасегнатата от човека природа е 64%.</a:t>
            </a:r>
            <a:endParaRPr lang="en-US"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1997 г.: населението на света е 5,9 милиарда души. Въглеродът в атмосферата е 360 ppm. ). Процентът на незасегнатата от човека природа е 46 %.</a:t>
            </a:r>
          </a:p>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2020 г.: населението на света е 7,8 милиарда души. Въглеродът в атмосферата е 415 ppm. ). Процентът на незасегнатата от човека природа е 35 %.</a:t>
            </a:r>
            <a:endParaRPr sz="2400" dirty="0">
              <a:latin typeface="Abhaya Libre"/>
              <a:ea typeface="Abhaya Libre"/>
              <a:cs typeface="Abhaya Libre"/>
              <a:sym typeface="Abhaya Libre"/>
            </a:endParaRPr>
          </a:p>
        </p:txBody>
      </p:sp>
      <p:pic>
        <p:nvPicPr>
          <p:cNvPr id="365" name="Google Shape;365;g1c0d571eb8a_0_108"/>
          <p:cNvPicPr preferRelativeResize="0"/>
          <p:nvPr/>
        </p:nvPicPr>
        <p:blipFill rotWithShape="1">
          <a:blip r:embed="rId4">
            <a:alphaModFix/>
          </a:blip>
          <a:srcRect/>
          <a:stretch/>
        </p:blipFill>
        <p:spPr>
          <a:xfrm rot="-4196164">
            <a:off x="-6459783" y="7449207"/>
            <a:ext cx="11622267" cy="12388075"/>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 name="Picture 2" descr="A picture containing graphical user interface&#10;&#10;Description automatically generated">
            <a:extLst>
              <a:ext uri="{FF2B5EF4-FFF2-40B4-BE49-F238E27FC236}">
                <a16:creationId xmlns:a16="http://schemas.microsoft.com/office/drawing/2014/main" id="{993C9550-43B5-1F13-5F89-41ABE07FF07F}"/>
              </a:ext>
            </a:extLst>
          </p:cNvPr>
          <p:cNvPicPr>
            <a:picLocks noChangeAspect="1"/>
          </p:cNvPicPr>
          <p:nvPr/>
        </p:nvPicPr>
        <p:blipFill>
          <a:blip r:embed="rId6"/>
          <a:stretch>
            <a:fillRect/>
          </a:stretch>
        </p:blipFill>
        <p:spPr>
          <a:xfrm>
            <a:off x="9144000" y="2702990"/>
            <a:ext cx="9453276" cy="5317468"/>
          </a:xfrm>
          <a:prstGeom prst="rect">
            <a:avLst/>
          </a:prstGeom>
        </p:spPr>
      </p:pic>
      <p:pic>
        <p:nvPicPr>
          <p:cNvPr id="2" name="Picture 1">
            <a:extLst>
              <a:ext uri="{FF2B5EF4-FFF2-40B4-BE49-F238E27FC236}">
                <a16:creationId xmlns:a16="http://schemas.microsoft.com/office/drawing/2014/main" id="{9231B9A8-6D13-EB09-BDB3-A2EF970A91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3649" y="9216448"/>
            <a:ext cx="2963625" cy="6531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3553601"/>
            <a:ext cx="19062365" cy="3230761"/>
            <a:chOff x="0" y="-38100"/>
            <a:chExt cx="5020540" cy="850900"/>
          </a:xfrm>
        </p:grpSpPr>
        <p:sp>
          <p:nvSpPr>
            <p:cNvPr id="97" name="Google Shape;9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98" name="Google Shape;9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99" name="Google Shape;9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100" name="Google Shape;10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101" name="Google Shape;10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102" name="Google Shape;10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103" name="Google Shape;10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104" name="Google Shape;10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105" name="Google Shape;10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106" name="Google Shape;10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107" name="Google Shape;107;p2"/>
          <p:cNvGrpSpPr/>
          <p:nvPr/>
        </p:nvGrpSpPr>
        <p:grpSpPr>
          <a:xfrm rot="10800000">
            <a:off x="1170764" y="8531325"/>
            <a:ext cx="2900572" cy="807706"/>
            <a:chOff x="0" y="0"/>
            <a:chExt cx="3867430" cy="1076940"/>
          </a:xfrm>
        </p:grpSpPr>
        <p:pic>
          <p:nvPicPr>
            <p:cNvPr id="108" name="Google Shape;10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9" name="Google Shape;10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10" name="Google Shape;110;p2"/>
          <p:cNvSpPr txBox="1"/>
          <p:nvPr/>
        </p:nvSpPr>
        <p:spPr>
          <a:xfrm>
            <a:off x="1671863" y="4066897"/>
            <a:ext cx="15342300" cy="236988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ru-RU" sz="5500" dirty="0">
                <a:solidFill>
                  <a:srgbClr val="04989E"/>
                </a:solidFill>
                <a:latin typeface="Abhaya Libre"/>
                <a:ea typeface="Abhaya Libre"/>
                <a:cs typeface="Abhaya Libre"/>
                <a:sym typeface="Abhaya Libre"/>
              </a:rPr>
              <a:t>6.	Зелено мислене и устойчивост в иновациите, лидерството и корпорациите</a:t>
            </a:r>
            <a:endParaRPr lang="ru-RU" sz="5500" dirty="0"/>
          </a:p>
        </p:txBody>
      </p:sp>
      <p:pic>
        <p:nvPicPr>
          <p:cNvPr id="111" name="Google Shape;111;p2"/>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2" name="Picture 1">
            <a:extLst>
              <a:ext uri="{FF2B5EF4-FFF2-40B4-BE49-F238E27FC236}">
                <a16:creationId xmlns:a16="http://schemas.microsoft.com/office/drawing/2014/main" id="{E81B3B26-5704-3E7C-706D-FC4950DB22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2972" y="9339031"/>
            <a:ext cx="3418972" cy="7534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Нашата реалност</a:t>
            </a:r>
            <a:endParaRPr dirty="0"/>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sp>
        <p:nvSpPr>
          <p:cNvPr id="369" name="Google Shape;369;g1c0d571eb8a_0_108"/>
          <p:cNvSpPr txBox="1"/>
          <p:nvPr/>
        </p:nvSpPr>
        <p:spPr>
          <a:xfrm>
            <a:off x="1920534" y="2318859"/>
            <a:ext cx="15313206"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При настоящата траектория на икономическата дейност на хората, в рамките на следващото поколение, човешката сигурност и стабилност ще бъдат загубени. Икономическият успех се дължи на обмена на стоки и услуги. Печелившият обмен сделки не произтичат от крехки, обезлюдени и безнадеждни общности.</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370" name="Google Shape;370;g1c0d571eb8a_0_108"/>
          <p:cNvPicPr preferRelativeResize="0"/>
          <p:nvPr/>
        </p:nvPicPr>
        <p:blipFill>
          <a:blip r:embed="rId6">
            <a:alphaModFix/>
          </a:blip>
          <a:stretch>
            <a:fillRect/>
          </a:stretch>
        </p:blipFill>
        <p:spPr>
          <a:xfrm>
            <a:off x="6848001" y="4066008"/>
            <a:ext cx="7206141" cy="4786101"/>
          </a:xfrm>
          <a:prstGeom prst="rect">
            <a:avLst/>
          </a:prstGeom>
          <a:noFill/>
          <a:ln>
            <a:noFill/>
          </a:ln>
        </p:spPr>
      </p:pic>
      <p:pic>
        <p:nvPicPr>
          <p:cNvPr id="2" name="Picture 1">
            <a:extLst>
              <a:ext uri="{FF2B5EF4-FFF2-40B4-BE49-F238E27FC236}">
                <a16:creationId xmlns:a16="http://schemas.microsoft.com/office/drawing/2014/main" id="{AD4A0605-DC97-FF3C-4283-FAADE4092D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6049" y="9216448"/>
            <a:ext cx="2811225" cy="619548"/>
          </a:xfrm>
          <a:prstGeom prst="rect">
            <a:avLst/>
          </a:prstGeom>
        </p:spPr>
      </p:pic>
    </p:spTree>
    <p:extLst>
      <p:ext uri="{BB962C8B-B14F-4D97-AF65-F5344CB8AC3E}">
        <p14:creationId xmlns:p14="http://schemas.microsoft.com/office/powerpoint/2010/main" val="31514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4"/>
        <p:cNvGrpSpPr/>
        <p:nvPr/>
      </p:nvGrpSpPr>
      <p:grpSpPr>
        <a:xfrm>
          <a:off x="0" y="0"/>
          <a:ext cx="0" cy="0"/>
          <a:chOff x="0" y="0"/>
          <a:chExt cx="0" cy="0"/>
        </a:xfrm>
      </p:grpSpPr>
      <p:pic>
        <p:nvPicPr>
          <p:cNvPr id="375" name="Google Shape;375;g1c0d571eb8a_0_143"/>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76" name="Google Shape;376;g1c0d571eb8a_0_14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77" name="Google Shape;377;g1c0d571eb8a_0_14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79" name="Google Shape;379;g1c0d571eb8a_0_143"/>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380" name="Google Shape;380;g1c0d571eb8a_0_143"/>
          <p:cNvSpPr txBox="1"/>
          <p:nvPr/>
        </p:nvSpPr>
        <p:spPr>
          <a:xfrm>
            <a:off x="648000" y="727075"/>
            <a:ext cx="140400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b="0" i="0" u="none" strike="noStrike" cap="none" dirty="0">
                <a:solidFill>
                  <a:srgbClr val="000000"/>
                </a:solidFill>
                <a:latin typeface="Abhaya Libre"/>
                <a:ea typeface="Abhaya Libre"/>
                <a:cs typeface="Abhaya Libre"/>
                <a:sym typeface="Abhaya Libre"/>
              </a:rPr>
              <a:t>Ядлива и биоразградима опаковка</a:t>
            </a:r>
            <a:endParaRPr dirty="0"/>
          </a:p>
        </p:txBody>
      </p:sp>
      <p:sp>
        <p:nvSpPr>
          <p:cNvPr id="381" name="Google Shape;381;g1c0d571eb8a_0_143"/>
          <p:cNvSpPr txBox="1"/>
          <p:nvPr/>
        </p:nvSpPr>
        <p:spPr>
          <a:xfrm>
            <a:off x="9809700" y="2132943"/>
            <a:ext cx="7668300" cy="723890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Това е Notpla - компания, която се бори със замърсяването с пластмаса, като създава ядливи и биоразградими опаковки с помощта на морски водорасли.</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Морските водорасли и други растения са 100% биоразградими и могат да се разградят за седмици, което ги прави чудесна устойчива алтернатива на пластмасовите опаковки.  В този видеоклип е интервюиран Пиер, съосновател на Notpla, за да научите повече за амбициите на компанията. Notpla е компания, посветена на иновациите и подобряването на пазара на опаковки за еднократна употреба чрез използването на техния революционен материал на растителна основа.</a:t>
            </a:r>
          </a:p>
        </p:txBody>
      </p:sp>
      <p:pic>
        <p:nvPicPr>
          <p:cNvPr id="382" name="Google Shape;382;g1c0d571eb8a_0_143" descr="We visited Notpla, a company that is challenging plastic pollution by creating edible and biodegradable packaging using seaweed.&#10;Seaweed and other plants are 100% biodegradable and can break down in weeks, making them a great sustainable packaging alternative to plastic.  We spoke with Pierre, the co-founder of Notpla to learn more about the company's ambitions. Notpla is a company dedicated to innovation and improving the market of single use packaging through the use of their revolutionary plant-based material.  &#10;&#10;Check out Notpla- https://www.notpla.com/ &#10;&#10;Learn more about the Nick Maughan Foundation- https://nmf.org/​​ &#10;​​​ &#10;See more on Instagram- https://www.instagram.com/goinggreenmedia/&#10;&#10;Join the Going Green Facebook Page- https://www.facebook.com/ggreenmedia/​​" title="Seaweed to Replace Plastic | Edible &amp; Biodegradable Packaging | Notpla">
            <a:hlinkClick r:id="rId7"/>
          </p:cNvPr>
          <p:cNvPicPr preferRelativeResize="0"/>
          <p:nvPr/>
        </p:nvPicPr>
        <p:blipFill>
          <a:blip r:embed="rId8">
            <a:alphaModFix/>
          </a:blip>
          <a:stretch>
            <a:fillRect/>
          </a:stretch>
        </p:blipFill>
        <p:spPr>
          <a:xfrm>
            <a:off x="810000" y="2348150"/>
            <a:ext cx="8154000" cy="6115500"/>
          </a:xfrm>
          <a:prstGeom prst="rect">
            <a:avLst/>
          </a:prstGeom>
          <a:noFill/>
          <a:ln>
            <a:noFill/>
          </a:ln>
        </p:spPr>
      </p:pic>
      <p:pic>
        <p:nvPicPr>
          <p:cNvPr id="2" name="Picture 1">
            <a:extLst>
              <a:ext uri="{FF2B5EF4-FFF2-40B4-BE49-F238E27FC236}">
                <a16:creationId xmlns:a16="http://schemas.microsoft.com/office/drawing/2014/main" id="{ADA12CED-30D5-50E6-1758-999C3325EB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9260315"/>
            <a:ext cx="3418972" cy="75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6"/>
        <p:cNvGrpSpPr/>
        <p:nvPr/>
      </p:nvGrpSpPr>
      <p:grpSpPr>
        <a:xfrm>
          <a:off x="0" y="0"/>
          <a:ext cx="0" cy="0"/>
          <a:chOff x="0" y="0"/>
          <a:chExt cx="0" cy="0"/>
        </a:xfrm>
      </p:grpSpPr>
      <p:pic>
        <p:nvPicPr>
          <p:cNvPr id="387" name="Google Shape;387;g1c0d571eb8a_0_1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88" name="Google Shape;388;g1c0d571eb8a_0_1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89" name="Google Shape;389;g1c0d571eb8a_0_1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91" name="Google Shape;391;g1c0d571eb8a_0_155"/>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392" name="Google Shape;392;g1c0d571eb8a_0_155"/>
          <p:cNvSpPr txBox="1"/>
          <p:nvPr/>
        </p:nvSpPr>
        <p:spPr>
          <a:xfrm>
            <a:off x="810000" y="727075"/>
            <a:ext cx="140400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b="0" i="0" u="none" strike="noStrike" cap="none" dirty="0">
                <a:solidFill>
                  <a:srgbClr val="000000"/>
                </a:solidFill>
                <a:latin typeface="Abhaya Libre"/>
                <a:ea typeface="Abhaya Libre"/>
                <a:cs typeface="Abhaya Libre"/>
                <a:sym typeface="Abhaya Libre"/>
              </a:rPr>
              <a:t>Ядлива и биоразградима опаковка</a:t>
            </a:r>
            <a:endParaRPr lang="bg-BG" sz="6600" dirty="0"/>
          </a:p>
        </p:txBody>
      </p:sp>
      <p:sp>
        <p:nvSpPr>
          <p:cNvPr id="393" name="Google Shape;393;g1c0d571eb8a_0_155"/>
          <p:cNvSpPr txBox="1"/>
          <p:nvPr/>
        </p:nvSpPr>
        <p:spPr>
          <a:xfrm>
            <a:off x="9592026" y="2325052"/>
            <a:ext cx="7290000" cy="616168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600" dirty="0">
                <a:latin typeface="Abhaya Libre"/>
                <a:ea typeface="Abhaya Libre"/>
                <a:cs typeface="Abhaya Libre"/>
                <a:sym typeface="Abhaya Libre"/>
              </a:rPr>
              <a:t>Друг пример за зелен вид бизнес е българската стартъп компания </a:t>
            </a:r>
            <a:r>
              <a:rPr lang="en-US" sz="2600" u="sng" dirty="0">
                <a:solidFill>
                  <a:schemeClr val="hlink"/>
                </a:solidFill>
                <a:latin typeface="Abhaya Libre"/>
                <a:ea typeface="Abhaya Libre"/>
                <a:cs typeface="Abhaya Libre"/>
                <a:sym typeface="Abhaya Libre"/>
                <a:hlinkClick r:id="rId7"/>
              </a:rPr>
              <a:t>Cupffee</a:t>
            </a:r>
            <a:r>
              <a:rPr lang="ru-RU" sz="2600" dirty="0">
                <a:latin typeface="Abhaya Libre"/>
                <a:ea typeface="Abhaya Libre"/>
                <a:cs typeface="Abhaya Libre"/>
                <a:sym typeface="Abhaya Libre"/>
              </a:rPr>
              <a:t>, която произвежда ядливи чаши от 2014 година. Cupffee разработи рецепта за чашите, която им позволява да останат хрупкави до 40 минути, което бързо стана популярно сред потребителите. От 2018 година Cupffee произвежда чашите си на специално модифицирано решение на Bühler. Това партньорство има за цел да се разшири, за да отговори на нарастващото търсене на Cupffee чашите.</a:t>
            </a:r>
            <a:endParaRPr sz="2400" dirty="0">
              <a:latin typeface="Abhaya Libre"/>
              <a:ea typeface="Abhaya Libre"/>
              <a:cs typeface="Abhaya Libre"/>
              <a:sym typeface="Abhaya Libre"/>
            </a:endParaRPr>
          </a:p>
        </p:txBody>
      </p:sp>
      <p:pic>
        <p:nvPicPr>
          <p:cNvPr id="394" name="Google Shape;394;g1c0d571eb8a_0_155" descr="Bulgarian start-up Cupffee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title="Cupffee - Crispy wafer edible coffee cup">
            <a:hlinkClick r:id="rId8"/>
          </p:cNvPr>
          <p:cNvPicPr preferRelativeResize="0"/>
          <p:nvPr/>
        </p:nvPicPr>
        <p:blipFill>
          <a:blip r:embed="rId9">
            <a:alphaModFix/>
          </a:blip>
          <a:stretch>
            <a:fillRect/>
          </a:stretch>
        </p:blipFill>
        <p:spPr>
          <a:xfrm>
            <a:off x="1053125" y="2362600"/>
            <a:ext cx="7415742" cy="5561800"/>
          </a:xfrm>
          <a:prstGeom prst="rect">
            <a:avLst/>
          </a:prstGeom>
          <a:noFill/>
          <a:ln>
            <a:noFill/>
          </a:ln>
        </p:spPr>
      </p:pic>
      <p:pic>
        <p:nvPicPr>
          <p:cNvPr id="2" name="Picture 1">
            <a:extLst>
              <a:ext uri="{FF2B5EF4-FFF2-40B4-BE49-F238E27FC236}">
                <a16:creationId xmlns:a16="http://schemas.microsoft.com/office/drawing/2014/main" id="{1F5E1EFC-CC17-7620-1787-B2E5B273F9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0903" y="9183182"/>
            <a:ext cx="3418972" cy="75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7" y="3654746"/>
            <a:ext cx="15342300"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bg-BG" sz="7300" dirty="0">
                <a:solidFill>
                  <a:srgbClr val="04989E"/>
                </a:solidFill>
                <a:latin typeface="Abhaya Libre"/>
                <a:ea typeface="Abhaya Libre"/>
                <a:cs typeface="Abhaya Libre"/>
                <a:sym typeface="Abhaya Libre"/>
              </a:rPr>
              <a:t>10 международни компании, които са природосъобразни</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2" name="Picture 1">
            <a:extLst>
              <a:ext uri="{FF2B5EF4-FFF2-40B4-BE49-F238E27FC236}">
                <a16:creationId xmlns:a16="http://schemas.microsoft.com/office/drawing/2014/main" id="{6464E87C-55C4-7F20-5894-1922FB0E9C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3527" y="9333801"/>
            <a:ext cx="3418972" cy="75348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9"/>
        <p:cNvGrpSpPr/>
        <p:nvPr/>
      </p:nvGrpSpPr>
      <p:grpSpPr>
        <a:xfrm>
          <a:off x="0" y="0"/>
          <a:ext cx="0" cy="0"/>
          <a:chOff x="0" y="0"/>
          <a:chExt cx="0" cy="0"/>
        </a:xfrm>
      </p:grpSpPr>
      <p:pic>
        <p:nvPicPr>
          <p:cNvPr id="420" name="Google Shape;420;g1c0d571eb8a_0_19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21" name="Google Shape;421;g1c0d571eb8a_0_19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22" name="Google Shape;422;g1c0d571eb8a_0_199"/>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424" name="Google Shape;424;g1c0d571eb8a_0_199"/>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g1c0d571eb8a_0_199"/>
          <p:cNvSpPr txBox="1"/>
          <p:nvPr/>
        </p:nvSpPr>
        <p:spPr>
          <a:xfrm>
            <a:off x="737419" y="1353875"/>
            <a:ext cx="9180517" cy="7325082"/>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ru-RU" sz="2800" dirty="0">
                <a:latin typeface="Abhaya Libre"/>
                <a:ea typeface="Abhaya Libre"/>
                <a:cs typeface="Abhaya Libre"/>
                <a:sym typeface="Abhaya Libre"/>
              </a:rPr>
              <a:t>ИКЕА инвестира в устойчивост в цялата си дейност, включително в нещата, които клиентите могат да видят, и в тези, които не могат. Това започва от веригата за доставки, където шведският производител на мебели доставя близо 50% от дървесината си от устойчиви лесовъди и 100% от памука си от ферми, които отговарят на стандартите за по-добър памук, които изискват намалено използване на вода, енергия и химически торове и пестициди. Можете да се убедите в тяхната ангажираност към устойчивото развитие и в магазина. ИКЕА разполага с повече от 700 000 слънчеви панела, които захранват магазините ѝ и планира да започне </a:t>
            </a:r>
            <a:r>
              <a:rPr lang="bg-BG" sz="2800" u="sng" dirty="0">
                <a:solidFill>
                  <a:schemeClr val="hlink"/>
                </a:solidFill>
                <a:latin typeface="Abhaya Libre"/>
                <a:ea typeface="Abhaya Libre"/>
                <a:cs typeface="Abhaya Libre"/>
                <a:sym typeface="Abhaya Libre"/>
                <a:hlinkClick r:id="rId6"/>
              </a:rPr>
              <a:t>да ги продава на клиенти </a:t>
            </a:r>
            <a:r>
              <a:rPr lang="ru-RU" sz="2800" dirty="0">
                <a:latin typeface="Abhaya Libre"/>
                <a:ea typeface="Abhaya Libre"/>
                <a:cs typeface="Abhaya Libre"/>
                <a:sym typeface="Abhaya Libre"/>
              </a:rPr>
              <a:t>в Обединеното кралство. През 2012 г. ИКЕА обяви целта си до 2020 г. да се захранва със 100 % възобновяеми енергийни източници - но само четири години по-късно увеличи залога, като се стреми да стане </a:t>
            </a:r>
            <a:r>
              <a:rPr lang="bg-BG" sz="2800" u="sng" dirty="0">
                <a:solidFill>
                  <a:schemeClr val="hlink"/>
                </a:solidFill>
                <a:latin typeface="Abhaya Libre"/>
                <a:ea typeface="Abhaya Libre"/>
                <a:cs typeface="Abhaya Libre"/>
                <a:sym typeface="Abhaya Libre"/>
                <a:hlinkClick r:id="rId7"/>
              </a:rPr>
              <a:t>нетен износител на енергия</a:t>
            </a:r>
            <a:r>
              <a:rPr lang="en-US" sz="2800" dirty="0">
                <a:latin typeface="Abhaya Libre"/>
                <a:ea typeface="Abhaya Libre"/>
                <a:cs typeface="Abhaya Libre"/>
                <a:sym typeface="Abhaya Libre"/>
              </a:rPr>
              <a:t> </a:t>
            </a:r>
            <a:r>
              <a:rPr lang="ru-RU" sz="2800" dirty="0">
                <a:latin typeface="Abhaya Libre"/>
                <a:ea typeface="Abhaya Libre"/>
                <a:cs typeface="Abhaya Libre"/>
                <a:sym typeface="Abhaya Libre"/>
              </a:rPr>
              <a:t>за същото време.</a:t>
            </a:r>
          </a:p>
        </p:txBody>
      </p:sp>
      <p:sp>
        <p:nvSpPr>
          <p:cNvPr id="426" name="Google Shape;426;g1c0d571eb8a_0_199"/>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1. </a:t>
            </a:r>
            <a:r>
              <a:rPr lang="bg-BG" sz="6410" dirty="0">
                <a:latin typeface="Abhaya Libre"/>
                <a:ea typeface="Abhaya Libre"/>
                <a:cs typeface="Abhaya Libre"/>
                <a:sym typeface="Abhaya Libre"/>
              </a:rPr>
              <a:t>Икеа</a:t>
            </a:r>
            <a:endParaRPr dirty="0"/>
          </a:p>
        </p:txBody>
      </p:sp>
      <p:pic>
        <p:nvPicPr>
          <p:cNvPr id="427" name="Google Shape;427;g1c0d571eb8a_0_199"/>
          <p:cNvPicPr preferRelativeResize="0"/>
          <p:nvPr/>
        </p:nvPicPr>
        <p:blipFill>
          <a:blip r:embed="rId8">
            <a:alphaModFix/>
          </a:blip>
          <a:stretch>
            <a:fillRect/>
          </a:stretch>
        </p:blipFill>
        <p:spPr>
          <a:xfrm>
            <a:off x="11078838" y="2357425"/>
            <a:ext cx="5572125" cy="5572125"/>
          </a:xfrm>
          <a:prstGeom prst="rect">
            <a:avLst/>
          </a:prstGeom>
          <a:noFill/>
          <a:ln>
            <a:noFill/>
          </a:ln>
        </p:spPr>
      </p:pic>
      <p:pic>
        <p:nvPicPr>
          <p:cNvPr id="2" name="Picture 1">
            <a:extLst>
              <a:ext uri="{FF2B5EF4-FFF2-40B4-BE49-F238E27FC236}">
                <a16:creationId xmlns:a16="http://schemas.microsoft.com/office/drawing/2014/main" id="{83BC2F1C-942C-F041-2ED7-8A25FCBB3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9864" y="9018257"/>
            <a:ext cx="3418972" cy="75348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31"/>
        <p:cNvGrpSpPr/>
        <p:nvPr/>
      </p:nvGrpSpPr>
      <p:grpSpPr>
        <a:xfrm>
          <a:off x="0" y="0"/>
          <a:ext cx="0" cy="0"/>
          <a:chOff x="0" y="0"/>
          <a:chExt cx="0" cy="0"/>
        </a:xfrm>
      </p:grpSpPr>
      <p:pic>
        <p:nvPicPr>
          <p:cNvPr id="432" name="Google Shape;432;g1c0d571eb8a_0_22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33" name="Google Shape;433;g1c0d571eb8a_0_2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4" name="Google Shape;434;g1c0d571eb8a_0_220"/>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436" name="Google Shape;436;g1c0d571eb8a_0_220"/>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g1c0d571eb8a_0_220"/>
          <p:cNvSpPr txBox="1"/>
          <p:nvPr/>
        </p:nvSpPr>
        <p:spPr>
          <a:xfrm>
            <a:off x="167635" y="1368624"/>
            <a:ext cx="10049395"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Unilever са направили повече от една зелена инвестиция. Те правят устойчивостта част от своята </a:t>
            </a:r>
            <a:r>
              <a:rPr lang="bg-BG" sz="2400" u="sng" dirty="0">
                <a:solidFill>
                  <a:schemeClr val="hlink"/>
                </a:solidFill>
                <a:latin typeface="Abhaya Libre"/>
                <a:ea typeface="Abhaya Libre"/>
                <a:cs typeface="Abhaya Libre"/>
                <a:sym typeface="Abhaya Libre"/>
                <a:hlinkClick r:id="rId6"/>
              </a:rPr>
              <a:t>корпоративна идентичност</a:t>
            </a:r>
            <a:r>
              <a:rPr lang="ru-RU" sz="2400" dirty="0">
                <a:latin typeface="Abhaya Libre"/>
                <a:ea typeface="Abhaya Libre"/>
                <a:cs typeface="Abhaya Libre"/>
                <a:sym typeface="Abhaya Libre"/>
              </a:rPr>
              <a:t>. </a:t>
            </a:r>
            <a:r>
              <a:rPr lang="bg-BG" sz="2400" u="sng" dirty="0">
                <a:solidFill>
                  <a:schemeClr val="hlink"/>
                </a:solidFill>
                <a:latin typeface="Abhaya Libre"/>
                <a:ea typeface="Abhaya Libre"/>
                <a:cs typeface="Abhaya Libre"/>
                <a:sym typeface="Abhaya Libre"/>
              </a:rPr>
              <a:t>Планът на компанията за устойчив живот</a:t>
            </a:r>
            <a:r>
              <a:rPr lang="ru-RU" sz="2400" dirty="0">
                <a:latin typeface="Abhaya Libre"/>
                <a:ea typeface="Abhaya Libre"/>
                <a:cs typeface="Abhaya Libre"/>
                <a:sym typeface="Abhaya Libre"/>
              </a:rPr>
              <a:t> задава цели за снабдяване, верига на доставките и производство във всичко - от използването на енергия и вода до отношението към доставчици и общностите, където действат. Когато беше избран за първи път през 2010 година, изпълнителният директор Пол Полман заяви, че иска да удвои бизнеса на компанията, като едновременно намали негативния й екологичен отпечатък за само 10 години. Те правят </a:t>
            </a:r>
            <a:r>
              <a:rPr lang="bg-BG" sz="2400" u="sng" dirty="0">
                <a:solidFill>
                  <a:schemeClr val="hlink"/>
                </a:solidFill>
                <a:latin typeface="Abhaya Libre"/>
                <a:ea typeface="Abhaya Libre"/>
                <a:cs typeface="Abhaya Libre"/>
                <a:sym typeface="Abhaya Libre"/>
              </a:rPr>
              <a:t>впечатляващи погреси</a:t>
            </a:r>
            <a:r>
              <a:rPr lang="en-US" sz="2400" u="sng" dirty="0">
                <a:solidFill>
                  <a:schemeClr val="hlink"/>
                </a:solidFill>
                <a:latin typeface="Abhaya Libre"/>
                <a:ea typeface="Abhaya Libre"/>
                <a:cs typeface="Abhaya Libre"/>
                <a:sym typeface="Abhaya Libre"/>
              </a:rPr>
              <a:t>:</a:t>
            </a:r>
            <a:r>
              <a:rPr lang="ru-RU" sz="2400" dirty="0">
                <a:latin typeface="Abhaya Libre"/>
                <a:ea typeface="Abhaya Libre"/>
                <a:cs typeface="Abhaya Libre"/>
                <a:sym typeface="Abhaya Libre"/>
              </a:rPr>
              <a:t> три четвърти от неопасните отпадъци на Unilever не отиват на сметищата, а делът на доставчиците на селскостопански продукти, които използват устойчиви практики, се е утроил. През 2015 година Организацията на обединените нации връчи на изпълнителния директор на компанията наградата "Шампион на земята" за неговите усилия при постигането на тази цел.</a:t>
            </a:r>
            <a:endParaRPr dirty="0"/>
          </a:p>
        </p:txBody>
      </p:sp>
      <p:sp>
        <p:nvSpPr>
          <p:cNvPr id="438" name="Google Shape;438;g1c0d571eb8a_0_22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2. Unilever</a:t>
            </a:r>
            <a:endParaRPr dirty="0"/>
          </a:p>
        </p:txBody>
      </p:sp>
      <p:pic>
        <p:nvPicPr>
          <p:cNvPr id="439" name="Google Shape;439;g1c0d571eb8a_0_220"/>
          <p:cNvPicPr preferRelativeResize="0"/>
          <p:nvPr/>
        </p:nvPicPr>
        <p:blipFill>
          <a:blip r:embed="rId7">
            <a:alphaModFix/>
          </a:blip>
          <a:stretch>
            <a:fillRect/>
          </a:stretch>
        </p:blipFill>
        <p:spPr>
          <a:xfrm>
            <a:off x="10638938" y="3687000"/>
            <a:ext cx="6451950" cy="3225975"/>
          </a:xfrm>
          <a:prstGeom prst="rect">
            <a:avLst/>
          </a:prstGeom>
          <a:noFill/>
          <a:ln>
            <a:noFill/>
          </a:ln>
        </p:spPr>
      </p:pic>
      <p:pic>
        <p:nvPicPr>
          <p:cNvPr id="2" name="Picture 1">
            <a:extLst>
              <a:ext uri="{FF2B5EF4-FFF2-40B4-BE49-F238E27FC236}">
                <a16:creationId xmlns:a16="http://schemas.microsoft.com/office/drawing/2014/main" id="{C5CB68E5-ED99-575F-2E5B-D9E78276F9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7020" y="8969185"/>
            <a:ext cx="3418972" cy="75348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43"/>
        <p:cNvGrpSpPr/>
        <p:nvPr/>
      </p:nvGrpSpPr>
      <p:grpSpPr>
        <a:xfrm>
          <a:off x="0" y="0"/>
          <a:ext cx="0" cy="0"/>
          <a:chOff x="0" y="0"/>
          <a:chExt cx="0" cy="0"/>
        </a:xfrm>
      </p:grpSpPr>
      <p:pic>
        <p:nvPicPr>
          <p:cNvPr id="444" name="Google Shape;444;g1c0d571eb8a_0_23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45" name="Google Shape;445;g1c0d571eb8a_0_2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46" name="Google Shape;446;g1c0d571eb8a_0_233"/>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448" name="Google Shape;448;g1c0d571eb8a_0_233"/>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g1c0d571eb8a_0_233"/>
          <p:cNvSpPr txBox="1"/>
          <p:nvPr/>
        </p:nvSpPr>
        <p:spPr>
          <a:xfrm>
            <a:off x="358379" y="972882"/>
            <a:ext cx="9984658" cy="879009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Panasonic не получава толкова много публични похвали, колкото много други компании (нещо, което Interbrand, която класира компаниите по устойчивост, нарича "пропуск"), но постоянно получава високи оценки от експертите. Подобно на много други компании в този списък, Panasonic има </a:t>
            </a:r>
            <a:r>
              <a:rPr lang="bg-BG" sz="2400" u="sng" dirty="0">
                <a:solidFill>
                  <a:schemeClr val="hlink"/>
                </a:solidFill>
                <a:latin typeface="Abhaya Libre"/>
                <a:ea typeface="Abhaya Libre"/>
                <a:cs typeface="Abhaya Libre"/>
                <a:sym typeface="Abhaya Libre"/>
                <a:hlinkClick r:id="rId6"/>
              </a:rPr>
              <a:t>амбициозни цели за енергията</a:t>
            </a:r>
            <a:r>
              <a:rPr lang="ru-RU" sz="2400" dirty="0">
                <a:latin typeface="Abhaya Libre"/>
                <a:ea typeface="Abhaya Libre"/>
                <a:cs typeface="Abhaya Libre"/>
                <a:sym typeface="Abhaya Libre"/>
              </a:rPr>
              <a:t>, както по отношение на ефективността, така и на възобновяемите енергийни източници, и също така се фокусира върху производството на екологично чисти продукти. Това, което ги отличава, е начинът, по който са включили устойчивото развитие в ежедневието си. Компанията премести централата си в Северна Америка от предградията Сийкоус, Ню Джърси, в сграда, сертифицирана по LEED, в центъра на Нюарк до гара Пен, което е умишлен ход, за да се премахне необходимостта служителите да пътуват до работа с кола и да се намали въглеродният им отпечатък. Освен това те си партнират с няколко компании, за да направят демонстрационен устойчив интелигентен град в Япония, съсредоточен върху устойчивостта.</a:t>
            </a: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p:txBody>
      </p:sp>
      <p:sp>
        <p:nvSpPr>
          <p:cNvPr id="450" name="Google Shape;450;g1c0d571eb8a_0_233"/>
          <p:cNvSpPr txBox="1"/>
          <p:nvPr/>
        </p:nvSpPr>
        <p:spPr>
          <a:xfrm>
            <a:off x="3250945" y="158039"/>
            <a:ext cx="4199526"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3. Panasonic</a:t>
            </a:r>
            <a:endParaRPr dirty="0"/>
          </a:p>
        </p:txBody>
      </p:sp>
      <p:pic>
        <p:nvPicPr>
          <p:cNvPr id="451" name="Google Shape;451;g1c0d571eb8a_0_233"/>
          <p:cNvPicPr preferRelativeResize="0"/>
          <p:nvPr/>
        </p:nvPicPr>
        <p:blipFill>
          <a:blip r:embed="rId7">
            <a:alphaModFix/>
          </a:blip>
          <a:stretch>
            <a:fillRect/>
          </a:stretch>
        </p:blipFill>
        <p:spPr>
          <a:xfrm>
            <a:off x="11160300" y="3464076"/>
            <a:ext cx="6312326" cy="3555926"/>
          </a:xfrm>
          <a:prstGeom prst="rect">
            <a:avLst/>
          </a:prstGeom>
          <a:noFill/>
          <a:ln>
            <a:noFill/>
          </a:ln>
        </p:spPr>
      </p:pic>
      <p:pic>
        <p:nvPicPr>
          <p:cNvPr id="2" name="Picture 1">
            <a:extLst>
              <a:ext uri="{FF2B5EF4-FFF2-40B4-BE49-F238E27FC236}">
                <a16:creationId xmlns:a16="http://schemas.microsoft.com/office/drawing/2014/main" id="{C8C49473-C034-9E67-B5AB-A720464238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303" y="9216448"/>
            <a:ext cx="3418972" cy="7534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g1c0d571eb8a_0_24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57" name="Google Shape;457;g1c0d571eb8a_0_24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g1c0d571eb8a_0_24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60" name="Google Shape;460;g1c0d571eb8a_0_245"/>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461" name="Google Shape;461;g1c0d571eb8a_0_245"/>
          <p:cNvSpPr/>
          <p:nvPr/>
        </p:nvSpPr>
        <p:spPr>
          <a:xfrm>
            <a:off x="487250" y="1869300"/>
            <a:ext cx="7228946"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g1c0d571eb8a_0_245"/>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4. Allergan</a:t>
            </a:r>
            <a:endParaRPr dirty="0"/>
          </a:p>
        </p:txBody>
      </p:sp>
      <p:grpSp>
        <p:nvGrpSpPr>
          <p:cNvPr id="463" name="Google Shape;463;g1c0d571eb8a_0_245"/>
          <p:cNvGrpSpPr/>
          <p:nvPr/>
        </p:nvGrpSpPr>
        <p:grpSpPr>
          <a:xfrm>
            <a:off x="8044106" y="1726875"/>
            <a:ext cx="9197805" cy="8474077"/>
            <a:chOff x="-1026358" y="33"/>
            <a:chExt cx="12263739" cy="11298770"/>
          </a:xfrm>
        </p:grpSpPr>
        <p:sp>
          <p:nvSpPr>
            <p:cNvPr id="464" name="Google Shape;464;g1c0d571eb8a_0_245"/>
            <p:cNvSpPr txBox="1"/>
            <p:nvPr/>
          </p:nvSpPr>
          <p:spPr>
            <a:xfrm>
              <a:off x="-1026357" y="7334640"/>
              <a:ext cx="12066359" cy="39641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300" dirty="0">
                  <a:latin typeface="Abhaya Libre"/>
                  <a:ea typeface="Abhaya Libre"/>
                  <a:cs typeface="Abhaya Libre"/>
                  <a:sym typeface="Abhaya Libre"/>
                </a:rPr>
                <a:t>Стратегията на компанията се преориентира от опазване на водите към намаляване на енергията, отпадъците и емисиите, както в преките дейности, така и във веригата за доставки. През 2016 г. за пети път спечели наградата EnergySTAR на Агенцията за опазване на околната среда, с която се признават постиженията ѝ в областта на енергийната ефективност.</a:t>
              </a:r>
              <a:endParaRPr lang="ru-RU" sz="2300" dirty="0"/>
            </a:p>
          </p:txBody>
        </p:sp>
        <p:sp>
          <p:nvSpPr>
            <p:cNvPr id="465" name="Google Shape;465;g1c0d571eb8a_0_245"/>
            <p:cNvSpPr txBox="1"/>
            <p:nvPr/>
          </p:nvSpPr>
          <p:spPr>
            <a:xfrm>
              <a:off x="2343908" y="3667350"/>
              <a:ext cx="8696093"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Базираната в Калифорния фармацевтична компания започна да се ангажира с устойчивото развитие преди повече от две десетилетия с политика за пестене на вода, основана на докладване и сравнителен анализ.</a:t>
              </a:r>
              <a:endParaRPr dirty="0"/>
            </a:p>
          </p:txBody>
        </p:sp>
        <p:sp>
          <p:nvSpPr>
            <p:cNvPr id="466" name="Google Shape;466;g1c0d571eb8a_0_245"/>
            <p:cNvSpPr txBox="1"/>
            <p:nvPr/>
          </p:nvSpPr>
          <p:spPr>
            <a:xfrm>
              <a:off x="-1026358" y="33"/>
              <a:ext cx="10177905" cy="330346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300" dirty="0">
                  <a:latin typeface="Abhaya Libre"/>
                  <a:ea typeface="Abhaya Libre"/>
                  <a:cs typeface="Abhaya Libre"/>
                  <a:sym typeface="Abhaya Libre"/>
                </a:rPr>
                <a:t>В диаграмата на Вен екологията и ботоксът се срещат в много малка точка, но точно по средата е Allergan, производителят на ботокс, който от години е начело (или много близо до него) на класацията на Newsweek за "зелени" компании. </a:t>
              </a:r>
              <a:endParaRPr sz="2300" dirty="0"/>
            </a:p>
          </p:txBody>
        </p:sp>
        <p:pic>
          <p:nvPicPr>
            <p:cNvPr id="467" name="Google Shape;467;g1c0d571eb8a_0_245"/>
            <p:cNvPicPr preferRelativeResize="0"/>
            <p:nvPr/>
          </p:nvPicPr>
          <p:blipFill rotWithShape="1">
            <a:blip r:embed="rId7">
              <a:alphaModFix/>
            </a:blip>
            <a:srcRect/>
            <a:stretch/>
          </p:blipFill>
          <p:spPr>
            <a:xfrm>
              <a:off x="8935857" y="94767"/>
              <a:ext cx="2301524" cy="2310187"/>
            </a:xfrm>
            <a:prstGeom prst="rect">
              <a:avLst/>
            </a:prstGeom>
            <a:noFill/>
            <a:ln>
              <a:noFill/>
            </a:ln>
          </p:spPr>
        </p:pic>
        <p:pic>
          <p:nvPicPr>
            <p:cNvPr id="468" name="Google Shape;468;g1c0d571eb8a_0_245"/>
            <p:cNvPicPr preferRelativeResize="0"/>
            <p:nvPr/>
          </p:nvPicPr>
          <p:blipFill rotWithShape="1">
            <a:blip r:embed="rId8">
              <a:alphaModFix/>
            </a:blip>
            <a:srcRect/>
            <a:stretch/>
          </p:blipFill>
          <p:spPr>
            <a:xfrm>
              <a:off x="-339634" y="3800609"/>
              <a:ext cx="2548822" cy="2405452"/>
            </a:xfrm>
            <a:prstGeom prst="rect">
              <a:avLst/>
            </a:prstGeom>
            <a:noFill/>
            <a:ln>
              <a:noFill/>
            </a:ln>
          </p:spPr>
        </p:pic>
      </p:grpSp>
      <p:pic>
        <p:nvPicPr>
          <p:cNvPr id="469" name="Google Shape;469;g1c0d571eb8a_0_245"/>
          <p:cNvPicPr preferRelativeResize="0"/>
          <p:nvPr/>
        </p:nvPicPr>
        <p:blipFill>
          <a:blip r:embed="rId9">
            <a:alphaModFix/>
          </a:blip>
          <a:stretch>
            <a:fillRect/>
          </a:stretch>
        </p:blipFill>
        <p:spPr>
          <a:xfrm>
            <a:off x="2374453" y="2747847"/>
            <a:ext cx="3710725" cy="4791317"/>
          </a:xfrm>
          <a:prstGeom prst="rect">
            <a:avLst/>
          </a:prstGeom>
          <a:noFill/>
          <a:ln>
            <a:noFill/>
          </a:ln>
        </p:spPr>
      </p:pic>
      <p:pic>
        <p:nvPicPr>
          <p:cNvPr id="2" name="Picture 1">
            <a:extLst>
              <a:ext uri="{FF2B5EF4-FFF2-40B4-BE49-F238E27FC236}">
                <a16:creationId xmlns:a16="http://schemas.microsoft.com/office/drawing/2014/main" id="{2262378B-A08E-ECAA-AB28-824DC0806D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8494" y="9018270"/>
            <a:ext cx="3418972" cy="75348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3"/>
        <p:cNvGrpSpPr/>
        <p:nvPr/>
      </p:nvGrpSpPr>
      <p:grpSpPr>
        <a:xfrm>
          <a:off x="0" y="0"/>
          <a:ext cx="0" cy="0"/>
          <a:chOff x="0" y="0"/>
          <a:chExt cx="0" cy="0"/>
        </a:xfrm>
      </p:grpSpPr>
      <p:pic>
        <p:nvPicPr>
          <p:cNvPr id="474" name="Google Shape;474;g1c0d571eb8a_0_26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75" name="Google Shape;475;g1c0d571eb8a_0_26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6" name="Google Shape;476;g1c0d571eb8a_0_26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78" name="Google Shape;478;g1c0d571eb8a_0_264"/>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479" name="Google Shape;479;g1c0d571eb8a_0_264"/>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g1c0d571eb8a_0_26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5. Seventh Generation</a:t>
            </a:r>
            <a:endParaRPr dirty="0"/>
          </a:p>
        </p:txBody>
      </p:sp>
      <p:grpSp>
        <p:nvGrpSpPr>
          <p:cNvPr id="481" name="Google Shape;481;g1c0d571eb8a_0_264"/>
          <p:cNvGrpSpPr/>
          <p:nvPr/>
        </p:nvGrpSpPr>
        <p:grpSpPr>
          <a:xfrm>
            <a:off x="8332839" y="1797925"/>
            <a:ext cx="9467912" cy="7849300"/>
            <a:chOff x="-641381" y="94767"/>
            <a:chExt cx="12623884" cy="10465735"/>
          </a:xfrm>
        </p:grpSpPr>
        <p:sp>
          <p:nvSpPr>
            <p:cNvPr id="482" name="Google Shape;482;g1c0d571eb8a_0_264"/>
            <p:cNvSpPr txBox="1"/>
            <p:nvPr/>
          </p:nvSpPr>
          <p:spPr>
            <a:xfrm>
              <a:off x="-599232" y="7113404"/>
              <a:ext cx="118838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Често аргументът срещу по-екосъобразните продукти е, че те не са толкова ефикасни, но този мит умря с успеха на Seventh Generation. Сега дори марки като Clorox създават по-екологосъобразни версии на своите продукти, за да отговорят на търсенето на екосъобразни възможности за почистване.</a:t>
              </a:r>
              <a:endParaRPr dirty="0"/>
            </a:p>
          </p:txBody>
        </p:sp>
        <p:sp>
          <p:nvSpPr>
            <p:cNvPr id="483" name="Google Shape;483;g1c0d571eb8a_0_264"/>
            <p:cNvSpPr txBox="1"/>
            <p:nvPr/>
          </p:nvSpPr>
          <p:spPr>
            <a:xfrm>
              <a:off x="2006698" y="3271366"/>
              <a:ext cx="9975805"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Продуктите за почистване главно се изхвърлят в канализацията и въпреки най-добрите усилия на станциите за пречистване на отпадъчни води, някои от по-силните и токсични химикали все още замърсяват подпочвените води и водните течения. </a:t>
              </a:r>
              <a:endParaRPr sz="2400" dirty="0"/>
            </a:p>
          </p:txBody>
        </p:sp>
        <p:sp>
          <p:nvSpPr>
            <p:cNvPr id="484" name="Google Shape;484;g1c0d571eb8a_0_264"/>
            <p:cNvSpPr txBox="1"/>
            <p:nvPr/>
          </p:nvSpPr>
          <p:spPr>
            <a:xfrm>
              <a:off x="-641381" y="189932"/>
              <a:ext cx="9311149"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Seventh Generation не само използва устойчиви практики, но и създаде пространство за зелени продукти в една особено вредна за околната среда индустрия - домакинските почистващи препарати.</a:t>
              </a:r>
              <a:endParaRPr dirty="0"/>
            </a:p>
          </p:txBody>
        </p:sp>
        <p:pic>
          <p:nvPicPr>
            <p:cNvPr id="485" name="Google Shape;485;g1c0d571eb8a_0_264"/>
            <p:cNvPicPr preferRelativeResize="0"/>
            <p:nvPr/>
          </p:nvPicPr>
          <p:blipFill rotWithShape="1">
            <a:blip r:embed="rId7">
              <a:alphaModFix/>
            </a:blip>
            <a:srcRect/>
            <a:stretch/>
          </p:blipFill>
          <p:spPr>
            <a:xfrm>
              <a:off x="8935857" y="94767"/>
              <a:ext cx="2301524" cy="2310187"/>
            </a:xfrm>
            <a:prstGeom prst="rect">
              <a:avLst/>
            </a:prstGeom>
            <a:noFill/>
            <a:ln>
              <a:noFill/>
            </a:ln>
          </p:spPr>
        </p:pic>
        <p:pic>
          <p:nvPicPr>
            <p:cNvPr id="486" name="Google Shape;486;g1c0d571eb8a_0_264"/>
            <p:cNvPicPr preferRelativeResize="0"/>
            <p:nvPr/>
          </p:nvPicPr>
          <p:blipFill rotWithShape="1">
            <a:blip r:embed="rId8">
              <a:alphaModFix/>
            </a:blip>
            <a:srcRect/>
            <a:stretch/>
          </p:blipFill>
          <p:spPr>
            <a:xfrm>
              <a:off x="-542124" y="3666306"/>
              <a:ext cx="2548822" cy="2405452"/>
            </a:xfrm>
            <a:prstGeom prst="rect">
              <a:avLst/>
            </a:prstGeom>
            <a:noFill/>
            <a:ln>
              <a:noFill/>
            </a:ln>
          </p:spPr>
        </p:pic>
      </p:grpSp>
      <p:pic>
        <p:nvPicPr>
          <p:cNvPr id="487" name="Google Shape;487;g1c0d571eb8a_0_264"/>
          <p:cNvPicPr preferRelativeResize="0"/>
          <p:nvPr/>
        </p:nvPicPr>
        <p:blipFill>
          <a:blip r:embed="rId9">
            <a:alphaModFix/>
          </a:blip>
          <a:stretch>
            <a:fillRect/>
          </a:stretch>
        </p:blipFill>
        <p:spPr>
          <a:xfrm>
            <a:off x="1819250" y="2705234"/>
            <a:ext cx="4911508" cy="4876526"/>
          </a:xfrm>
          <a:prstGeom prst="rect">
            <a:avLst/>
          </a:prstGeom>
          <a:noFill/>
          <a:ln>
            <a:noFill/>
          </a:ln>
        </p:spPr>
      </p:pic>
      <p:pic>
        <p:nvPicPr>
          <p:cNvPr id="2" name="Picture 1">
            <a:extLst>
              <a:ext uri="{FF2B5EF4-FFF2-40B4-BE49-F238E27FC236}">
                <a16:creationId xmlns:a16="http://schemas.microsoft.com/office/drawing/2014/main" id="{88AF3BBC-E33C-B44D-EC3F-09B0A959C3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5775" y="8893739"/>
            <a:ext cx="3418972" cy="75348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91"/>
        <p:cNvGrpSpPr/>
        <p:nvPr/>
      </p:nvGrpSpPr>
      <p:grpSpPr>
        <a:xfrm>
          <a:off x="0" y="0"/>
          <a:ext cx="0" cy="0"/>
          <a:chOff x="0" y="0"/>
          <a:chExt cx="0" cy="0"/>
        </a:xfrm>
      </p:grpSpPr>
      <p:pic>
        <p:nvPicPr>
          <p:cNvPr id="492" name="Google Shape;492;g1c0d571eb8a_0_28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93" name="Google Shape;493;g1c0d571eb8a_0_28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94" name="Google Shape;494;g1c0d571eb8a_0_28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96" name="Google Shape;496;g1c0d571eb8a_0_282"/>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497" name="Google Shape;497;g1c0d571eb8a_0_282"/>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g1c0d571eb8a_0_282"/>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6. Patagonia</a:t>
            </a:r>
            <a:endParaRPr dirty="0"/>
          </a:p>
        </p:txBody>
      </p:sp>
      <p:grpSp>
        <p:nvGrpSpPr>
          <p:cNvPr id="499" name="Google Shape;499;g1c0d571eb8a_0_282"/>
          <p:cNvGrpSpPr/>
          <p:nvPr/>
        </p:nvGrpSpPr>
        <p:grpSpPr>
          <a:xfrm>
            <a:off x="8181872" y="1797925"/>
            <a:ext cx="9416218" cy="7245147"/>
            <a:chOff x="-842671" y="94767"/>
            <a:chExt cx="12554956" cy="9660197"/>
          </a:xfrm>
        </p:grpSpPr>
        <p:sp>
          <p:nvSpPr>
            <p:cNvPr id="500" name="Google Shape;500;g1c0d571eb8a_0_282"/>
            <p:cNvSpPr txBox="1"/>
            <p:nvPr/>
          </p:nvSpPr>
          <p:spPr>
            <a:xfrm>
              <a:off x="-552775" y="7292752"/>
              <a:ext cx="12265060" cy="2462212"/>
            </a:xfrm>
            <a:prstGeom prst="rect">
              <a:avLst/>
            </a:prstGeom>
            <a:noFill/>
            <a:ln>
              <a:noFill/>
            </a:ln>
          </p:spPr>
          <p:txBody>
            <a:bodyPr spcFirstLastPara="1" wrap="square" lIns="0" tIns="0" rIns="0" bIns="0" anchor="t" anchorCtr="0">
              <a:spAutoFit/>
            </a:bodyPr>
            <a:lstStyle/>
            <a:p>
              <a:pPr algn="just"/>
              <a:r>
                <a:rPr lang="ru-RU" sz="2400" dirty="0">
                  <a:latin typeface="Abhaya Libre"/>
                  <a:ea typeface="Abhaya Libre"/>
                  <a:cs typeface="Abhaya Libre"/>
                  <a:sym typeface="Abhaya Libre"/>
                </a:rPr>
                <a:t>Неопреновите костюмите се изработват от естествен каучук, а </a:t>
              </a:r>
              <a:r>
                <a:rPr lang="ru-RU" sz="2400" u="sng" dirty="0">
                  <a:solidFill>
                    <a:schemeClr val="hlink"/>
                  </a:solidFill>
                  <a:latin typeface="Abhaya Libre"/>
                  <a:ea typeface="Abhaya Libre"/>
                  <a:cs typeface="Abhaya Libre"/>
                  <a:sym typeface="Abhaya Libre"/>
                  <a:hlinkClick r:id="rId7"/>
                </a:rPr>
                <a:t>пластмасовите бутилки</a:t>
              </a:r>
              <a:r>
                <a:rPr lang="ru-RU" sz="2400" dirty="0">
                  <a:latin typeface="Abhaya Libre"/>
                  <a:ea typeface="Abhaya Libre"/>
                  <a:cs typeface="Abhaya Libre"/>
                  <a:sym typeface="Abhaya Libre"/>
                </a:rPr>
                <a:t> се превръщат в панталони. Patagonia също така признава значението на политическите действия за околната среда и е превърнала гласуването за зелени лидери в крайъгълен камък на своето послание за устойчивост.</a:t>
              </a:r>
              <a:endParaRPr lang="ru-RU" dirty="0"/>
            </a:p>
          </p:txBody>
        </p:sp>
        <p:sp>
          <p:nvSpPr>
            <p:cNvPr id="501" name="Google Shape;501;g1c0d571eb8a_0_282"/>
            <p:cNvSpPr txBox="1"/>
            <p:nvPr/>
          </p:nvSpPr>
          <p:spPr>
            <a:xfrm>
              <a:off x="1853975" y="3495121"/>
              <a:ext cx="9858310" cy="295465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ru-RU" sz="2400" dirty="0">
                  <a:latin typeface="Abhaya Libre"/>
                  <a:ea typeface="Abhaya Libre"/>
                  <a:cs typeface="Abhaya Libre"/>
                  <a:sym typeface="Abhaya Libre"/>
                </a:rPr>
                <a:t>Те </a:t>
              </a:r>
              <a:r>
                <a:rPr lang="bg-BG" sz="2400" u="sng" dirty="0">
                  <a:solidFill>
                    <a:schemeClr val="hlink"/>
                  </a:solidFill>
                  <a:latin typeface="Abhaya Libre"/>
                  <a:ea typeface="Abhaya Libre"/>
                  <a:cs typeface="Abhaya Libre"/>
                  <a:sym typeface="Abhaya Libre"/>
                  <a:hlinkClick r:id="rId8"/>
                </a:rPr>
                <a:t>пускат реклами</a:t>
              </a:r>
              <a:r>
                <a:rPr lang="bg-BG" sz="2400" u="sng" dirty="0">
                  <a:solidFill>
                    <a:schemeClr val="hlink"/>
                  </a:solidFill>
                  <a:latin typeface="Abhaya Libre"/>
                  <a:ea typeface="Abhaya Libre"/>
                  <a:cs typeface="Abhaya Libre"/>
                  <a:sym typeface="Abhaya Libre"/>
                </a:rPr>
                <a:t>,</a:t>
              </a:r>
              <a:r>
                <a:rPr lang="ru-RU" sz="2400" dirty="0">
                  <a:latin typeface="Abhaya Libre"/>
                  <a:ea typeface="Abhaya Libre"/>
                  <a:cs typeface="Abhaya Libre"/>
                  <a:sym typeface="Abhaya Libre"/>
                </a:rPr>
                <a:t> които насърчават хората да не купуват неща, които не им трябват (дори собствените им продукти) и въвеждат </a:t>
              </a:r>
              <a:r>
                <a:rPr lang="bg-BG" sz="2400" u="sng" dirty="0">
                  <a:solidFill>
                    <a:schemeClr val="hlink"/>
                  </a:solidFill>
                  <a:latin typeface="Abhaya Libre"/>
                  <a:ea typeface="Abhaya Libre"/>
                  <a:cs typeface="Abhaya Libre"/>
                  <a:sym typeface="Abhaya Libre"/>
                  <a:hlinkClick r:id="rId9"/>
                </a:rPr>
                <a:t>програма</a:t>
              </a:r>
              <a:r>
                <a:rPr lang="ru-RU" sz="2400" dirty="0">
                  <a:latin typeface="Abhaya Libre"/>
                  <a:ea typeface="Abhaya Libre"/>
                  <a:cs typeface="Abhaya Libre"/>
                  <a:sym typeface="Abhaya Libre"/>
                </a:rPr>
                <a:t> за ремонт вместо замяна на продуктите си. Техният ангажимент се крие в продуктите им, а не само в послания и маркетинга им.</a:t>
              </a:r>
              <a:endParaRPr dirty="0"/>
            </a:p>
          </p:txBody>
        </p:sp>
        <p:sp>
          <p:nvSpPr>
            <p:cNvPr id="502" name="Google Shape;502;g1c0d571eb8a_0_282"/>
            <p:cNvSpPr txBox="1"/>
            <p:nvPr/>
          </p:nvSpPr>
          <p:spPr>
            <a:xfrm>
              <a:off x="-552776" y="189932"/>
              <a:ext cx="9097378" cy="2462212"/>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ru-RU" sz="2400" dirty="0">
                  <a:latin typeface="Abhaya Libre"/>
                  <a:ea typeface="Abhaya Libre"/>
                  <a:cs typeface="Abhaya Libre"/>
                  <a:sym typeface="Abhaya Libre"/>
                </a:rPr>
                <a:t>През 2015 г. в </a:t>
              </a:r>
              <a:r>
                <a:rPr lang="bg-BG" sz="2400" u="sng" dirty="0">
                  <a:solidFill>
                    <a:schemeClr val="hlink"/>
                  </a:solidFill>
                  <a:latin typeface="Abhaya Libre"/>
                  <a:ea typeface="Abhaya Libre"/>
                  <a:cs typeface="Abhaya Libre"/>
                  <a:sym typeface="Abhaya Libre"/>
                </a:rPr>
                <a:t>п</a:t>
              </a:r>
              <a:r>
                <a:rPr lang="bg-BG" sz="2400" u="sng" dirty="0">
                  <a:solidFill>
                    <a:schemeClr val="hlink"/>
                  </a:solidFill>
                  <a:latin typeface="Abhaya Libre"/>
                  <a:ea typeface="Abhaya Libre"/>
                  <a:cs typeface="Abhaya Libre"/>
                  <a:sym typeface="Abhaya Libre"/>
                  <a:hlinkClick r:id="rId10"/>
                </a:rPr>
                <a:t>рофил</a:t>
              </a:r>
              <a:r>
                <a:rPr lang="ru-RU" sz="2400" dirty="0">
                  <a:latin typeface="Abhaya Libre"/>
                  <a:ea typeface="Abhaya Libre"/>
                  <a:cs typeface="Abhaya Libre"/>
                  <a:sym typeface="Abhaya Libre"/>
                </a:rPr>
                <a:t> в New Yorker корпоративната стратегия на Patagonia е наречена "анти-растеж" - ироничен намек към кръстоносния поход на търговеца на дребно срещу видимото и излишното потребление.</a:t>
              </a:r>
              <a:endParaRPr lang="ru-RU" dirty="0"/>
            </a:p>
          </p:txBody>
        </p:sp>
        <p:pic>
          <p:nvPicPr>
            <p:cNvPr id="503" name="Google Shape;503;g1c0d571eb8a_0_282"/>
            <p:cNvPicPr preferRelativeResize="0"/>
            <p:nvPr/>
          </p:nvPicPr>
          <p:blipFill rotWithShape="1">
            <a:blip r:embed="rId11">
              <a:alphaModFix/>
            </a:blip>
            <a:srcRect/>
            <a:stretch/>
          </p:blipFill>
          <p:spPr>
            <a:xfrm>
              <a:off x="8935857" y="94767"/>
              <a:ext cx="2301524" cy="2310187"/>
            </a:xfrm>
            <a:prstGeom prst="rect">
              <a:avLst/>
            </a:prstGeom>
            <a:noFill/>
            <a:ln>
              <a:noFill/>
            </a:ln>
          </p:spPr>
        </p:pic>
        <p:pic>
          <p:nvPicPr>
            <p:cNvPr id="504" name="Google Shape;504;g1c0d571eb8a_0_282"/>
            <p:cNvPicPr preferRelativeResize="0"/>
            <p:nvPr/>
          </p:nvPicPr>
          <p:blipFill rotWithShape="1">
            <a:blip r:embed="rId12">
              <a:alphaModFix/>
            </a:blip>
            <a:srcRect/>
            <a:stretch/>
          </p:blipFill>
          <p:spPr>
            <a:xfrm>
              <a:off x="-842671" y="3352807"/>
              <a:ext cx="2548822" cy="2405452"/>
            </a:xfrm>
            <a:prstGeom prst="rect">
              <a:avLst/>
            </a:prstGeom>
            <a:noFill/>
            <a:ln>
              <a:noFill/>
            </a:ln>
          </p:spPr>
        </p:pic>
      </p:grpSp>
      <p:pic>
        <p:nvPicPr>
          <p:cNvPr id="505" name="Google Shape;505;g1c0d571eb8a_0_282"/>
          <p:cNvPicPr preferRelativeResize="0"/>
          <p:nvPr/>
        </p:nvPicPr>
        <p:blipFill>
          <a:blip r:embed="rId13">
            <a:alphaModFix/>
          </a:blip>
          <a:stretch>
            <a:fillRect/>
          </a:stretch>
        </p:blipFill>
        <p:spPr>
          <a:xfrm>
            <a:off x="1829575" y="3073444"/>
            <a:ext cx="4797199" cy="3595557"/>
          </a:xfrm>
          <a:prstGeom prst="rect">
            <a:avLst/>
          </a:prstGeom>
          <a:noFill/>
          <a:ln>
            <a:noFill/>
          </a:ln>
        </p:spPr>
      </p:pic>
      <p:pic>
        <p:nvPicPr>
          <p:cNvPr id="2" name="Picture 1">
            <a:extLst>
              <a:ext uri="{FF2B5EF4-FFF2-40B4-BE49-F238E27FC236}">
                <a16:creationId xmlns:a16="http://schemas.microsoft.com/office/drawing/2014/main" id="{9E731045-F590-2752-509E-4B37693FB0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11803" y="9043072"/>
            <a:ext cx="3418972" cy="7534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16"/>
        <p:cNvGrpSpPr/>
        <p:nvPr/>
      </p:nvGrpSpPr>
      <p:grpSpPr>
        <a:xfrm>
          <a:off x="0" y="0"/>
          <a:ext cx="0" cy="0"/>
          <a:chOff x="0" y="0"/>
          <a:chExt cx="0" cy="0"/>
        </a:xfrm>
      </p:grpSpPr>
      <p:sp>
        <p:nvSpPr>
          <p:cNvPr id="118" name="Google Shape;118;p3"/>
          <p:cNvSpPr txBox="1"/>
          <p:nvPr/>
        </p:nvSpPr>
        <p:spPr>
          <a:xfrm>
            <a:off x="1667013" y="2161116"/>
            <a:ext cx="15741892" cy="3847207"/>
          </a:xfrm>
          <a:prstGeom prst="rect">
            <a:avLst/>
          </a:prstGeom>
          <a:noFill/>
          <a:ln>
            <a:noFill/>
          </a:ln>
        </p:spPr>
        <p:txBody>
          <a:bodyPr spcFirstLastPara="1" wrap="square" lIns="0" tIns="0" rIns="0" bIns="0" anchor="t" anchorCtr="0">
            <a:spAutoFit/>
          </a:bodyPr>
          <a:lstStyle/>
          <a:p>
            <a:pPr algn="just">
              <a:lnSpc>
                <a:spcPts val="4619"/>
              </a:lnSpc>
            </a:pPr>
            <a:r>
              <a:rPr lang="bg-BG" sz="3299" spc="-49" dirty="0">
                <a:solidFill>
                  <a:srgbClr val="000000"/>
                </a:solidFill>
                <a:latin typeface="Abhaya Libre Regular"/>
              </a:rPr>
              <a:t>Подкрепата на Европейската Комисия за създаването на тази публикация не представлява одобрение на съдържанието, което отразява само гледните точки на авторите. Комисията не носи отговорност </a:t>
            </a:r>
            <a:r>
              <a:rPr lang="ru-RU" sz="3299" spc="-49" dirty="0">
                <a:solidFill>
                  <a:srgbClr val="000000"/>
                </a:solidFill>
                <a:latin typeface="Abhaya Libre Regular"/>
              </a:rPr>
              <a:t>за използването на съдържащата се в нея информация</a:t>
            </a:r>
            <a:r>
              <a:rPr lang="bg-BG" sz="3299" spc="-49" dirty="0">
                <a:solidFill>
                  <a:srgbClr val="000000"/>
                </a:solidFill>
                <a:latin typeface="Abhaya Libre Regular"/>
              </a:rPr>
              <a:t>. </a:t>
            </a:r>
            <a:endParaRPr lang="en-US" sz="3299" spc="-49" dirty="0">
              <a:solidFill>
                <a:srgbClr val="000000"/>
              </a:solidFill>
              <a:latin typeface="Abhaya Libre Regular"/>
            </a:endParaRPr>
          </a:p>
          <a:p>
            <a:pPr algn="just">
              <a:lnSpc>
                <a:spcPts val="2380"/>
              </a:lnSpc>
            </a:pPr>
            <a:endParaRPr lang="en-US" sz="3299" spc="-49" dirty="0">
              <a:solidFill>
                <a:srgbClr val="000000"/>
              </a:solidFill>
              <a:latin typeface="Abhaya Libre Regular"/>
            </a:endParaRPr>
          </a:p>
          <a:p>
            <a:pPr algn="just">
              <a:lnSpc>
                <a:spcPts val="4619"/>
              </a:lnSpc>
            </a:pPr>
            <a:r>
              <a:rPr lang="bg-BG" sz="3299" spc="-49" dirty="0">
                <a:solidFill>
                  <a:srgbClr val="000000"/>
                </a:solidFill>
                <a:latin typeface="Abhaya Libre Regular"/>
              </a:rPr>
              <a:t>Проект</a:t>
            </a:r>
            <a:r>
              <a:rPr lang="en-US" sz="3299" spc="-49" dirty="0">
                <a:solidFill>
                  <a:srgbClr val="000000"/>
                </a:solidFill>
                <a:latin typeface="Abhaya Libre Regular"/>
              </a:rPr>
              <a:t> Nº: 2021-1-RO01-KA220-VET-000028118</a:t>
            </a:r>
          </a:p>
          <a:p>
            <a:pPr algn="just">
              <a:lnSpc>
                <a:spcPts val="4619"/>
              </a:lnSpc>
            </a:pPr>
            <a:endParaRPr lang="en-US" sz="3299" spc="-49" dirty="0">
              <a:solidFill>
                <a:srgbClr val="000000"/>
              </a:solidFill>
              <a:latin typeface="Abhaya Libre Regular"/>
            </a:endParaRPr>
          </a:p>
        </p:txBody>
      </p:sp>
      <p:pic>
        <p:nvPicPr>
          <p:cNvPr id="119" name="Google Shape;11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120" name="Google Shape;12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121" name="Google Shape;12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122" name="Google Shape;12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124" name="Google Shape;12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126" name="Google Shape;126;p3"/>
          <p:cNvPicPr preferRelativeResize="0"/>
          <p:nvPr/>
        </p:nvPicPr>
        <p:blipFill rotWithShape="1">
          <a:blip r:embed="rId9">
            <a:alphaModFix/>
          </a:blip>
          <a:srcRect/>
          <a:stretch/>
        </p:blipFill>
        <p:spPr>
          <a:xfrm rot="6632729">
            <a:off x="15049004" y="4145049"/>
            <a:ext cx="4881157" cy="4874760"/>
          </a:xfrm>
          <a:prstGeom prst="rect">
            <a:avLst/>
          </a:prstGeom>
          <a:noFill/>
          <a:ln>
            <a:noFill/>
          </a:ln>
        </p:spPr>
      </p:pic>
      <p:grpSp>
        <p:nvGrpSpPr>
          <p:cNvPr id="127" name="Google Shape;127;p3"/>
          <p:cNvGrpSpPr/>
          <p:nvPr/>
        </p:nvGrpSpPr>
        <p:grpSpPr>
          <a:xfrm>
            <a:off x="13890147" y="6582429"/>
            <a:ext cx="2900572" cy="807706"/>
            <a:chOff x="0" y="0"/>
            <a:chExt cx="3867430" cy="1076940"/>
          </a:xfrm>
        </p:grpSpPr>
        <p:pic>
          <p:nvPicPr>
            <p:cNvPr id="128" name="Google Shape;128;p3"/>
            <p:cNvPicPr preferRelativeResize="0"/>
            <p:nvPr/>
          </p:nvPicPr>
          <p:blipFill rotWithShape="1">
            <a:blip r:embed="rId10">
              <a:alphaModFix/>
            </a:blip>
            <a:srcRect/>
            <a:stretch/>
          </p:blipFill>
          <p:spPr>
            <a:xfrm>
              <a:off x="0" y="0"/>
              <a:ext cx="3867430" cy="618789"/>
            </a:xfrm>
            <a:prstGeom prst="rect">
              <a:avLst/>
            </a:prstGeom>
            <a:noFill/>
            <a:ln>
              <a:noFill/>
            </a:ln>
          </p:spPr>
        </p:pic>
        <p:pic>
          <p:nvPicPr>
            <p:cNvPr id="129" name="Google Shape;129;p3"/>
            <p:cNvPicPr preferRelativeResize="0"/>
            <p:nvPr/>
          </p:nvPicPr>
          <p:blipFill rotWithShape="1">
            <a:blip r:embed="rId10">
              <a:alphaModFix/>
            </a:blip>
            <a:srcRect/>
            <a:stretch/>
          </p:blipFill>
          <p:spPr>
            <a:xfrm>
              <a:off x="0" y="458151"/>
              <a:ext cx="3867430" cy="618789"/>
            </a:xfrm>
            <a:prstGeom prst="rect">
              <a:avLst/>
            </a:prstGeom>
            <a:noFill/>
            <a:ln>
              <a:noFill/>
            </a:ln>
          </p:spPr>
        </p:pic>
      </p:grpSp>
      <p:pic>
        <p:nvPicPr>
          <p:cNvPr id="2" name="Picture 1">
            <a:extLst>
              <a:ext uri="{FF2B5EF4-FFF2-40B4-BE49-F238E27FC236}">
                <a16:creationId xmlns:a16="http://schemas.microsoft.com/office/drawing/2014/main" id="{A62AB1C3-17C0-3832-A15C-033F711BD4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84075" y="6286952"/>
            <a:ext cx="9551837" cy="21050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09"/>
        <p:cNvGrpSpPr/>
        <p:nvPr/>
      </p:nvGrpSpPr>
      <p:grpSpPr>
        <a:xfrm>
          <a:off x="0" y="0"/>
          <a:ext cx="0" cy="0"/>
          <a:chOff x="0" y="0"/>
          <a:chExt cx="0" cy="0"/>
        </a:xfrm>
      </p:grpSpPr>
      <p:pic>
        <p:nvPicPr>
          <p:cNvPr id="510" name="Google Shape;510;g1c0d571eb8a_0_30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11" name="Google Shape;511;g1c0d571eb8a_0_30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12" name="Google Shape;512;g1c0d571eb8a_0_300"/>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514" name="Google Shape;514;g1c0d571eb8a_0_30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g1c0d571eb8a_0_300"/>
          <p:cNvSpPr txBox="1"/>
          <p:nvPr/>
        </p:nvSpPr>
        <p:spPr>
          <a:xfrm>
            <a:off x="904788" y="1354057"/>
            <a:ext cx="9242101" cy="81222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900" dirty="0">
                <a:latin typeface="Abhaya Libre"/>
                <a:ea typeface="Abhaya Libre"/>
                <a:cs typeface="Abhaya Libre"/>
                <a:sym typeface="Abhaya Libre"/>
              </a:rPr>
              <a:t>IBM е един от първите привърженици на устойчивостта и екологосъобразния бизнес. Корпоративната социална отговорност и грижата за околната среда са част от </a:t>
            </a:r>
            <a:r>
              <a:rPr lang="bg-BG" sz="2900" u="sng" dirty="0">
                <a:solidFill>
                  <a:schemeClr val="hlink"/>
                </a:solidFill>
                <a:latin typeface="Abhaya Libre"/>
                <a:ea typeface="Abhaya Libre"/>
                <a:cs typeface="Abhaya Libre"/>
                <a:sym typeface="Abhaya Libre"/>
                <a:hlinkClick r:id="rId6"/>
              </a:rPr>
              <a:t>мисията на компанията</a:t>
            </a:r>
            <a:r>
              <a:rPr lang="en-US" sz="2900" dirty="0">
                <a:latin typeface="Abhaya Libre"/>
                <a:ea typeface="Abhaya Libre"/>
                <a:cs typeface="Abhaya Libre"/>
                <a:sym typeface="Abhaya Libre"/>
              </a:rPr>
              <a:t> </a:t>
            </a:r>
            <a:r>
              <a:rPr lang="ru-RU" sz="2900" dirty="0">
                <a:latin typeface="Abhaya Libre"/>
                <a:ea typeface="Abhaya Libre"/>
                <a:cs typeface="Abhaya Libre"/>
                <a:sym typeface="Abhaya Libre"/>
              </a:rPr>
              <a:t>от 1960-та година. Нейният първи доклад за устойчивост е публикуван през 1990 г. , а центровете й за данни отдавна са получили награди от Европейската комисия за своите дългогодишни успехи в енергийната ефективност. Днес усилията на IBM включват интелигентни сгради, които намаляват търсенето на ресурси, </a:t>
            </a:r>
            <a:r>
              <a:rPr lang="bg-BG" sz="2900" u="sng" dirty="0">
                <a:solidFill>
                  <a:schemeClr val="hlink"/>
                </a:solidFill>
                <a:latin typeface="Abhaya Libre"/>
                <a:ea typeface="Abhaya Libre"/>
                <a:cs typeface="Abhaya Libre"/>
                <a:sym typeface="Abhaya Libre"/>
                <a:hlinkClick r:id="rId7"/>
              </a:rPr>
              <a:t>екологични доставки</a:t>
            </a:r>
            <a:r>
              <a:rPr lang="ru-RU" sz="2900" dirty="0">
                <a:latin typeface="Abhaya Libre"/>
                <a:ea typeface="Abhaya Libre"/>
                <a:cs typeface="Abhaya Libre"/>
                <a:sym typeface="Abhaya Libre"/>
              </a:rPr>
              <a:t>, управление на водните ресурси и </a:t>
            </a:r>
            <a:r>
              <a:rPr lang="bg-BG" sz="2900" u="sng" dirty="0">
                <a:solidFill>
                  <a:schemeClr val="hlink"/>
                </a:solidFill>
                <a:latin typeface="Abhaya Libre"/>
                <a:ea typeface="Abhaya Libre"/>
                <a:cs typeface="Abhaya Libre"/>
                <a:sym typeface="Abhaya Libre"/>
                <a:hlinkClick r:id="rId8"/>
              </a:rPr>
              <a:t>други</a:t>
            </a:r>
            <a:r>
              <a:rPr lang="bg-BG" sz="2900" u="sng" dirty="0">
                <a:solidFill>
                  <a:schemeClr val="hlink"/>
                </a:solidFill>
                <a:latin typeface="Abhaya Libre"/>
                <a:ea typeface="Abhaya Libre"/>
                <a:cs typeface="Abhaya Libre"/>
                <a:sym typeface="Abhaya Libre"/>
              </a:rPr>
              <a:t>,</a:t>
            </a:r>
            <a:r>
              <a:rPr lang="ru-RU" sz="2900" dirty="0">
                <a:latin typeface="Abhaya Libre"/>
                <a:ea typeface="Abhaya Libre"/>
                <a:cs typeface="Abhaya Libre"/>
                <a:sym typeface="Abhaya Libre"/>
              </a:rPr>
              <a:t> за един наистина цялостен подход.</a:t>
            </a:r>
            <a:endParaRPr sz="1900" dirty="0"/>
          </a:p>
        </p:txBody>
      </p:sp>
      <p:sp>
        <p:nvSpPr>
          <p:cNvPr id="516" name="Google Shape;516;g1c0d571eb8a_0_300"/>
          <p:cNvSpPr txBox="1"/>
          <p:nvPr/>
        </p:nvSpPr>
        <p:spPr>
          <a:xfrm>
            <a:off x="4015353" y="515245"/>
            <a:ext cx="2046234"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7. IBM</a:t>
            </a:r>
            <a:endParaRPr dirty="0"/>
          </a:p>
        </p:txBody>
      </p:sp>
      <p:pic>
        <p:nvPicPr>
          <p:cNvPr id="517" name="Google Shape;517;g1c0d571eb8a_0_300"/>
          <p:cNvPicPr preferRelativeResize="0"/>
          <p:nvPr/>
        </p:nvPicPr>
        <p:blipFill>
          <a:blip r:embed="rId9">
            <a:alphaModFix/>
          </a:blip>
          <a:stretch>
            <a:fillRect/>
          </a:stretch>
        </p:blipFill>
        <p:spPr>
          <a:xfrm>
            <a:off x="11245013" y="2500300"/>
            <a:ext cx="5895975" cy="5286375"/>
          </a:xfrm>
          <a:prstGeom prst="rect">
            <a:avLst/>
          </a:prstGeom>
          <a:noFill/>
          <a:ln>
            <a:noFill/>
          </a:ln>
        </p:spPr>
      </p:pic>
      <p:pic>
        <p:nvPicPr>
          <p:cNvPr id="2" name="Picture 1">
            <a:extLst>
              <a:ext uri="{FF2B5EF4-FFF2-40B4-BE49-F238E27FC236}">
                <a16:creationId xmlns:a16="http://schemas.microsoft.com/office/drawing/2014/main" id="{80F48D02-756C-C18E-9103-D91CD915F7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8103" y="9219131"/>
            <a:ext cx="3418972" cy="75348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1"/>
        <p:cNvGrpSpPr/>
        <p:nvPr/>
      </p:nvGrpSpPr>
      <p:grpSpPr>
        <a:xfrm>
          <a:off x="0" y="0"/>
          <a:ext cx="0" cy="0"/>
          <a:chOff x="0" y="0"/>
          <a:chExt cx="0" cy="0"/>
        </a:xfrm>
      </p:grpSpPr>
      <p:pic>
        <p:nvPicPr>
          <p:cNvPr id="522" name="Google Shape;522;g1c0d571eb8a_0_312"/>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23" name="Google Shape;523;g1c0d571eb8a_0_3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24" name="Google Shape;524;g1c0d571eb8a_0_312"/>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526" name="Google Shape;526;g1c0d571eb8a_0_312"/>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g1c0d571eb8a_0_312"/>
          <p:cNvSpPr txBox="1"/>
          <p:nvPr/>
        </p:nvSpPr>
        <p:spPr>
          <a:xfrm>
            <a:off x="560440" y="1748479"/>
            <a:ext cx="9955686" cy="603242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800" dirty="0">
                <a:latin typeface="Abhaya Libre"/>
                <a:ea typeface="Abhaya Libre"/>
                <a:cs typeface="Abhaya Libre"/>
                <a:sym typeface="Abhaya Libre"/>
              </a:rPr>
              <a:t>Базираната в Колорадо пивоварна New Belgium Brewing е лидер в индустрията, когато става въпрос за устойчивост - етика, която е застъпена във всяка част на компанията - от производството и маркетинга до насърчаването на служителите и клиентите да карат колело, вместо да шофират. Пивоварната пренасочва 99,8%  от отпадъците си от депата за отпадъци. В допълнение към интегрирането на енергийната ефективност в процеса на производство на бира, тя е и открит защитник на борбата с изменението на климата.</a:t>
            </a:r>
            <a:endParaRPr lang="ru-RU" sz="2800" dirty="0"/>
          </a:p>
        </p:txBody>
      </p:sp>
      <p:sp>
        <p:nvSpPr>
          <p:cNvPr id="528" name="Google Shape;528;g1c0d571eb8a_0_312"/>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8. New Belgium Brewing</a:t>
            </a:r>
            <a:endParaRPr dirty="0"/>
          </a:p>
        </p:txBody>
      </p:sp>
      <p:pic>
        <p:nvPicPr>
          <p:cNvPr id="529" name="Google Shape;529;g1c0d571eb8a_0_312"/>
          <p:cNvPicPr preferRelativeResize="0"/>
          <p:nvPr/>
        </p:nvPicPr>
        <p:blipFill>
          <a:blip r:embed="rId6">
            <a:alphaModFix/>
          </a:blip>
          <a:stretch>
            <a:fillRect/>
          </a:stretch>
        </p:blipFill>
        <p:spPr>
          <a:xfrm>
            <a:off x="11968125" y="2171388"/>
            <a:ext cx="4696675" cy="5944230"/>
          </a:xfrm>
          <a:prstGeom prst="rect">
            <a:avLst/>
          </a:prstGeom>
          <a:noFill/>
          <a:ln>
            <a:noFill/>
          </a:ln>
        </p:spPr>
      </p:pic>
      <p:pic>
        <p:nvPicPr>
          <p:cNvPr id="2" name="Picture 1">
            <a:extLst>
              <a:ext uri="{FF2B5EF4-FFF2-40B4-BE49-F238E27FC236}">
                <a16:creationId xmlns:a16="http://schemas.microsoft.com/office/drawing/2014/main" id="{2EBAA9CE-9E00-7307-B9E0-507F3B22C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1742" y="9018257"/>
            <a:ext cx="3418972" cy="75348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33"/>
        <p:cNvGrpSpPr/>
        <p:nvPr/>
      </p:nvGrpSpPr>
      <p:grpSpPr>
        <a:xfrm>
          <a:off x="0" y="0"/>
          <a:ext cx="0" cy="0"/>
          <a:chOff x="0" y="0"/>
          <a:chExt cx="0" cy="0"/>
        </a:xfrm>
      </p:grpSpPr>
      <p:pic>
        <p:nvPicPr>
          <p:cNvPr id="534" name="Google Shape;534;g1c0d571eb8a_0_324"/>
          <p:cNvPicPr preferRelativeResize="0"/>
          <p:nvPr/>
        </p:nvPicPr>
        <p:blipFill rotWithShape="1">
          <a:blip r:embed="rId3">
            <a:alphaModFix/>
          </a:blip>
          <a:srcRect/>
          <a:stretch/>
        </p:blipFill>
        <p:spPr>
          <a:xfrm rot="-4196164">
            <a:off x="-6018968" y="8385573"/>
            <a:ext cx="10675281" cy="11378690"/>
          </a:xfrm>
          <a:prstGeom prst="rect">
            <a:avLst/>
          </a:prstGeom>
          <a:noFill/>
          <a:ln>
            <a:noFill/>
          </a:ln>
        </p:spPr>
      </p:pic>
      <p:pic>
        <p:nvPicPr>
          <p:cNvPr id="535" name="Google Shape;535;g1c0d571eb8a_0_3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36" name="Google Shape;536;g1c0d571eb8a_0_32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38" name="Google Shape;538;g1c0d571eb8a_0_324"/>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539" name="Google Shape;539;g1c0d571eb8a_0_324"/>
          <p:cNvSpPr/>
          <p:nvPr/>
        </p:nvSpPr>
        <p:spPr>
          <a:xfrm>
            <a:off x="216000" y="1626300"/>
            <a:ext cx="8019283" cy="730032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g1c0d571eb8a_0_324"/>
          <p:cNvSpPr txBox="1"/>
          <p:nvPr/>
        </p:nvSpPr>
        <p:spPr>
          <a:xfrm>
            <a:off x="4555866" y="293932"/>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9. Adobe</a:t>
            </a:r>
            <a:endParaRPr dirty="0"/>
          </a:p>
        </p:txBody>
      </p:sp>
      <p:grpSp>
        <p:nvGrpSpPr>
          <p:cNvPr id="541" name="Google Shape;541;g1c0d571eb8a_0_324"/>
          <p:cNvGrpSpPr/>
          <p:nvPr/>
        </p:nvGrpSpPr>
        <p:grpSpPr>
          <a:xfrm>
            <a:off x="8118240" y="1117833"/>
            <a:ext cx="9915751" cy="8653923"/>
            <a:chOff x="-905638" y="-518607"/>
            <a:chExt cx="13221000" cy="11538565"/>
          </a:xfrm>
        </p:grpSpPr>
        <p:sp>
          <p:nvSpPr>
            <p:cNvPr id="542" name="Google Shape;542;g1c0d571eb8a_0_324"/>
            <p:cNvSpPr txBox="1"/>
            <p:nvPr/>
          </p:nvSpPr>
          <p:spPr>
            <a:xfrm>
              <a:off x="-905638" y="7572860"/>
              <a:ext cx="12802812"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Adobe също е водеща фирма в </a:t>
              </a:r>
              <a:r>
                <a:rPr lang="ru-RU" sz="2400" u="sng" dirty="0">
                  <a:solidFill>
                    <a:schemeClr val="hlink"/>
                  </a:solidFill>
                  <a:latin typeface="Abhaya Libre"/>
                  <a:ea typeface="Abhaya Libre"/>
                  <a:cs typeface="Abhaya Libre"/>
                  <a:sym typeface="Abhaya Libre"/>
                  <a:hlinkClick r:id="rId7"/>
                </a:rPr>
                <a:t>намаляването на употребата на вода</a:t>
              </a:r>
              <a:r>
                <a:rPr lang="ru-RU" sz="2400" dirty="0">
                  <a:latin typeface="Abhaya Libre"/>
                  <a:ea typeface="Abhaya Libre"/>
                  <a:cs typeface="Abhaya Libre"/>
                  <a:sym typeface="Abhaya Libre"/>
                </a:rPr>
                <a:t> в отговор на историческата суша в Калифорния, дори след като вече е намалила употребата си на вода с над 60% от 2000 година чрез инсталиране на екосъобразни съоръжения и озеленяване с местни растения.</a:t>
              </a:r>
              <a:endParaRPr dirty="0"/>
            </a:p>
          </p:txBody>
        </p:sp>
        <p:sp>
          <p:nvSpPr>
            <p:cNvPr id="543" name="Google Shape;543;g1c0d571eb8a_0_324"/>
            <p:cNvSpPr txBox="1"/>
            <p:nvPr/>
          </p:nvSpPr>
          <p:spPr>
            <a:xfrm>
              <a:off x="2254583" y="4170709"/>
              <a:ext cx="9510676"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Има и амбициозни цели - включително постигането на </a:t>
              </a:r>
              <a:r>
                <a:rPr lang="bg-BG" sz="2400" u="sng" dirty="0">
                  <a:solidFill>
                    <a:schemeClr val="hlink"/>
                  </a:solidFill>
                  <a:latin typeface="Abhaya Libre"/>
                  <a:ea typeface="Abhaya Libre"/>
                  <a:cs typeface="Abhaya Libre"/>
                  <a:sym typeface="Abhaya Libre"/>
                  <a:hlinkClick r:id="rId8"/>
                </a:rPr>
                <a:t>нулева консумация на енергия</a:t>
              </a:r>
              <a:r>
                <a:rPr lang="en-US" sz="2400" dirty="0">
                  <a:latin typeface="Abhaya Libre"/>
                  <a:ea typeface="Abhaya Libre"/>
                  <a:cs typeface="Abhaya Libre"/>
                  <a:sym typeface="Abhaya Libre"/>
                </a:rPr>
                <a:t> </a:t>
              </a:r>
              <a:r>
                <a:rPr lang="ru-RU" sz="2400" dirty="0">
                  <a:latin typeface="Abhaya Libre"/>
                  <a:ea typeface="Abhaya Libre"/>
                  <a:cs typeface="Abhaya Libre"/>
                  <a:sym typeface="Abhaya Libre"/>
                </a:rPr>
                <a:t>и намаляване на опаковките, тъй като опаковките изчерпват ресурси и допринасят много за замърсяването с пластмаса.</a:t>
              </a:r>
              <a:endParaRPr dirty="0"/>
            </a:p>
          </p:txBody>
        </p:sp>
        <p:sp>
          <p:nvSpPr>
            <p:cNvPr id="544" name="Google Shape;544;g1c0d571eb8a_0_324"/>
            <p:cNvSpPr txBox="1"/>
            <p:nvPr/>
          </p:nvSpPr>
          <p:spPr>
            <a:xfrm>
              <a:off x="-905638" y="-518607"/>
              <a:ext cx="10692378" cy="482593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Adobe Systems беше </a:t>
              </a:r>
              <a:r>
                <a:rPr lang="bg-BG" sz="2400" u="sng" dirty="0">
                  <a:solidFill>
                    <a:schemeClr val="hlink"/>
                  </a:solidFill>
                  <a:latin typeface="Abhaya Libre"/>
                  <a:ea typeface="Abhaya Libre"/>
                  <a:cs typeface="Abhaya Libre"/>
                  <a:sym typeface="Abhaya Libre"/>
                  <a:hlinkClick r:id="rId9"/>
                </a:rPr>
                <a:t>най-екологичната ИТ компания</a:t>
              </a:r>
              <a:r>
                <a:rPr lang="en-US" sz="2400" dirty="0">
                  <a:latin typeface="Abhaya Libre"/>
                  <a:ea typeface="Abhaya Libre"/>
                  <a:cs typeface="Abhaya Libre"/>
                  <a:sym typeface="Abhaya Libre"/>
                </a:rPr>
                <a:t> </a:t>
              </a:r>
              <a:r>
                <a:rPr lang="ru-RU" sz="2400" dirty="0">
                  <a:latin typeface="Abhaya Libre"/>
                  <a:ea typeface="Abhaya Libre"/>
                  <a:cs typeface="Abhaya Libre"/>
                  <a:sym typeface="Abhaya Libre"/>
                </a:rPr>
                <a:t>в класацията на Newsweek за 2014 година, заслужена отличие. Компанията вече е постигнала някои впечатляващи постижения, включително получаването на сертификат LEED за над </a:t>
              </a:r>
              <a:r>
                <a:rPr lang="bg-BG" sz="2400" u="sng" dirty="0">
                  <a:solidFill>
                    <a:schemeClr val="hlink"/>
                  </a:solidFill>
                  <a:latin typeface="Abhaya Libre"/>
                  <a:ea typeface="Abhaya Libre"/>
                  <a:cs typeface="Abhaya Libre"/>
                  <a:sym typeface="Abhaya Libre"/>
                  <a:hlinkClick r:id="rId10"/>
                </a:rPr>
                <a:t>над 7</a:t>
              </a:r>
              <a:r>
                <a:rPr lang="en-US" sz="2400" u="sng" dirty="0">
                  <a:solidFill>
                    <a:schemeClr val="hlink"/>
                  </a:solidFill>
                  <a:latin typeface="Abhaya Libre"/>
                  <a:ea typeface="Abhaya Libre"/>
                  <a:cs typeface="Abhaya Libre"/>
                  <a:sym typeface="Abhaya Libre"/>
                  <a:hlinkClick r:id="rId10"/>
                </a:rPr>
                <a:t>0</a:t>
              </a:r>
              <a:r>
                <a:rPr lang="bg-BG" sz="2400" u="sng" dirty="0">
                  <a:solidFill>
                    <a:schemeClr val="hlink"/>
                  </a:solidFill>
                  <a:latin typeface="Abhaya Libre"/>
                  <a:ea typeface="Abhaya Libre"/>
                  <a:cs typeface="Abhaya Libre"/>
                  <a:sym typeface="Abhaya Libre"/>
                  <a:hlinkClick r:id="rId10"/>
                </a:rPr>
                <a:t>%</a:t>
              </a:r>
              <a:r>
                <a:rPr lang="ru-RU" sz="2400" dirty="0">
                  <a:latin typeface="Abhaya Libre"/>
                  <a:ea typeface="Abhaya Libre"/>
                  <a:cs typeface="Abhaya Libre"/>
                  <a:sym typeface="Abhaya Libre"/>
                </a:rPr>
                <a:t> от работните пространства, включително модернизирането на историческа сграда в Сан Франциско.</a:t>
              </a:r>
              <a:endParaRPr sz="2400" dirty="0"/>
            </a:p>
          </p:txBody>
        </p:sp>
        <p:pic>
          <p:nvPicPr>
            <p:cNvPr id="545" name="Google Shape;545;g1c0d571eb8a_0_324"/>
            <p:cNvPicPr preferRelativeResize="0"/>
            <p:nvPr/>
          </p:nvPicPr>
          <p:blipFill rotWithShape="1">
            <a:blip r:embed="rId11">
              <a:alphaModFix/>
            </a:blip>
            <a:srcRect/>
            <a:stretch/>
          </p:blipFill>
          <p:spPr>
            <a:xfrm>
              <a:off x="10013838" y="390412"/>
              <a:ext cx="2301524" cy="2310187"/>
            </a:xfrm>
            <a:prstGeom prst="rect">
              <a:avLst/>
            </a:prstGeom>
            <a:noFill/>
            <a:ln>
              <a:noFill/>
            </a:ln>
          </p:spPr>
        </p:pic>
        <p:pic>
          <p:nvPicPr>
            <p:cNvPr id="546" name="Google Shape;546;g1c0d571eb8a_0_324"/>
            <p:cNvPicPr preferRelativeResize="0"/>
            <p:nvPr/>
          </p:nvPicPr>
          <p:blipFill rotWithShape="1">
            <a:blip r:embed="rId12">
              <a:alphaModFix/>
            </a:blip>
            <a:srcRect/>
            <a:stretch/>
          </p:blipFill>
          <p:spPr>
            <a:xfrm>
              <a:off x="-649558" y="4669058"/>
              <a:ext cx="2548822" cy="2405452"/>
            </a:xfrm>
            <a:prstGeom prst="rect">
              <a:avLst/>
            </a:prstGeom>
            <a:noFill/>
            <a:ln>
              <a:noFill/>
            </a:ln>
          </p:spPr>
        </p:pic>
      </p:grpSp>
      <p:pic>
        <p:nvPicPr>
          <p:cNvPr id="547" name="Google Shape;547;g1c0d571eb8a_0_324"/>
          <p:cNvPicPr preferRelativeResize="0"/>
          <p:nvPr/>
        </p:nvPicPr>
        <p:blipFill>
          <a:blip r:embed="rId13">
            <a:alphaModFix/>
          </a:blip>
          <a:stretch>
            <a:fillRect/>
          </a:stretch>
        </p:blipFill>
        <p:spPr>
          <a:xfrm>
            <a:off x="1309200" y="3310625"/>
            <a:ext cx="5737800" cy="3931700"/>
          </a:xfrm>
          <a:prstGeom prst="rect">
            <a:avLst/>
          </a:prstGeom>
          <a:noFill/>
          <a:ln>
            <a:noFill/>
          </a:ln>
        </p:spPr>
      </p:pic>
      <p:pic>
        <p:nvPicPr>
          <p:cNvPr id="2" name="Picture 1">
            <a:extLst>
              <a:ext uri="{FF2B5EF4-FFF2-40B4-BE49-F238E27FC236}">
                <a16:creationId xmlns:a16="http://schemas.microsoft.com/office/drawing/2014/main" id="{E1966B4B-C275-1DD0-0695-5D66BB2994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87103" y="9043453"/>
            <a:ext cx="3418972" cy="75348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51"/>
        <p:cNvGrpSpPr/>
        <p:nvPr/>
      </p:nvGrpSpPr>
      <p:grpSpPr>
        <a:xfrm>
          <a:off x="0" y="0"/>
          <a:ext cx="0" cy="0"/>
          <a:chOff x="0" y="0"/>
          <a:chExt cx="0" cy="0"/>
        </a:xfrm>
      </p:grpSpPr>
      <p:pic>
        <p:nvPicPr>
          <p:cNvPr id="552" name="Google Shape;552;g1c0d571eb8a_0_36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53" name="Google Shape;553;g1c0d571eb8a_0_36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54" name="Google Shape;554;g1c0d571eb8a_0_360"/>
          <p:cNvPicPr preferRelativeResize="0"/>
          <p:nvPr/>
        </p:nvPicPr>
        <p:blipFill rotWithShape="1">
          <a:blip r:embed="rId5">
            <a:alphaModFix/>
          </a:blip>
          <a:srcRect/>
          <a:stretch/>
        </p:blipFill>
        <p:spPr>
          <a:xfrm>
            <a:off x="16418708" y="0"/>
            <a:ext cx="1869291" cy="1869291"/>
          </a:xfrm>
          <a:prstGeom prst="rect">
            <a:avLst/>
          </a:prstGeom>
          <a:noFill/>
          <a:ln>
            <a:noFill/>
          </a:ln>
        </p:spPr>
      </p:pic>
      <p:sp>
        <p:nvSpPr>
          <p:cNvPr id="556" name="Google Shape;556;g1c0d571eb8a_0_36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g1c0d571eb8a_0_360"/>
          <p:cNvSpPr txBox="1"/>
          <p:nvPr/>
        </p:nvSpPr>
        <p:spPr>
          <a:xfrm>
            <a:off x="148700" y="1105520"/>
            <a:ext cx="10328776" cy="789446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ru-RU" sz="2700" dirty="0">
                <a:latin typeface="Abhaya Libre"/>
                <a:ea typeface="Abhaya Libre"/>
                <a:cs typeface="Abhaya Libre"/>
                <a:sym typeface="Abhaya Libre"/>
              </a:rPr>
              <a:t>Nike невинаги е имала блестящи постижения по отношение на корпоративната устойчивост, но е направила много промени, които са много полезни. Nike оглави </a:t>
            </a:r>
            <a:r>
              <a:rPr lang="bg-BG" sz="2700" u="sng" dirty="0">
                <a:solidFill>
                  <a:schemeClr val="hlink"/>
                </a:solidFill>
                <a:latin typeface="Abhaya Libre"/>
                <a:ea typeface="Abhaya Libre"/>
                <a:cs typeface="Abhaya Libre"/>
                <a:sym typeface="Abhaya Libre"/>
                <a:hlinkClick r:id="rId6"/>
              </a:rPr>
              <a:t>класацията на </a:t>
            </a:r>
            <a:r>
              <a:rPr lang="en-US" sz="2700" u="sng" dirty="0">
                <a:solidFill>
                  <a:schemeClr val="hlink"/>
                </a:solidFill>
                <a:latin typeface="Abhaya Libre"/>
                <a:ea typeface="Abhaya Libre"/>
                <a:cs typeface="Abhaya Libre"/>
                <a:sym typeface="Abhaya Libre"/>
                <a:hlinkClick r:id="rId6"/>
              </a:rPr>
              <a:t>Morgan Stanley</a:t>
            </a:r>
            <a:r>
              <a:rPr lang="en-US" sz="2700" dirty="0">
                <a:latin typeface="Abhaya Libre"/>
                <a:ea typeface="Abhaya Libre"/>
                <a:cs typeface="Abhaya Libre"/>
                <a:sym typeface="Abhaya Libre"/>
              </a:rPr>
              <a:t> </a:t>
            </a:r>
            <a:r>
              <a:rPr lang="ru-RU" sz="2700" dirty="0">
                <a:latin typeface="Abhaya Libre"/>
                <a:ea typeface="Abhaya Libre"/>
                <a:cs typeface="Abhaya Libre"/>
                <a:sym typeface="Abhaya Libre"/>
              </a:rPr>
              <a:t>за 2015 г. на най-устойчивите марки за облекло и обувки. Ключът към техния успех е подробното оповестяване на веригата за доставки и производствените практики на компанията. Освен това те улесняват дизайнерските екипи при вземането на екологосъобразни решения чрез приложение, което помага за сравняване на екологичния отпечатък на различни материи. Подобно на Патагония, компанията също използва рециклирани материали, произведени след потреблението, в някои от своите продукти, включително тениските за Световната купа през 2010 г. Освен това е променила дизайна на кутиите си, за да намали опаковките, поела е ангажимент да премахне разливите на химикали, инвестирала е в енергийна ефективност на фабриките си и много други. Nike също така си </a:t>
            </a:r>
            <a:r>
              <a:rPr lang="bg-BG" sz="2700" u="sng" dirty="0">
                <a:solidFill>
                  <a:schemeClr val="hlink"/>
                </a:solidFill>
                <a:latin typeface="Abhaya Libre"/>
                <a:ea typeface="Abhaya Libre"/>
                <a:cs typeface="Abhaya Libre"/>
                <a:sym typeface="Abhaya Libre"/>
              </a:rPr>
              <a:t>партнира</a:t>
            </a:r>
            <a:r>
              <a:rPr lang="ru-RU" sz="2700" dirty="0">
                <a:latin typeface="Abhaya Libre"/>
                <a:ea typeface="Abhaya Libre"/>
                <a:cs typeface="Abhaya Libre"/>
                <a:sym typeface="Abhaya Libre"/>
              </a:rPr>
              <a:t> с НАСА и други правителствени агенции, за да стимулира иновациите в областта на химията с цел екологизиране на преработката на суровини в продукти. </a:t>
            </a:r>
          </a:p>
        </p:txBody>
      </p:sp>
      <p:sp>
        <p:nvSpPr>
          <p:cNvPr id="558" name="Google Shape;558;g1c0d571eb8a_0_360"/>
          <p:cNvSpPr txBox="1"/>
          <p:nvPr/>
        </p:nvSpPr>
        <p:spPr>
          <a:xfrm>
            <a:off x="4008877" y="252974"/>
            <a:ext cx="2601946"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10. Nike</a:t>
            </a:r>
            <a:endParaRPr dirty="0"/>
          </a:p>
        </p:txBody>
      </p:sp>
      <p:pic>
        <p:nvPicPr>
          <p:cNvPr id="559" name="Google Shape;559;g1c0d571eb8a_0_360"/>
          <p:cNvPicPr preferRelativeResize="0"/>
          <p:nvPr/>
        </p:nvPicPr>
        <p:blipFill>
          <a:blip r:embed="rId7">
            <a:alphaModFix/>
          </a:blip>
          <a:stretch>
            <a:fillRect/>
          </a:stretch>
        </p:blipFill>
        <p:spPr>
          <a:xfrm>
            <a:off x="11301027" y="2915538"/>
            <a:ext cx="6069650" cy="4652999"/>
          </a:xfrm>
          <a:prstGeom prst="rect">
            <a:avLst/>
          </a:prstGeom>
          <a:noFill/>
          <a:ln>
            <a:noFill/>
          </a:ln>
        </p:spPr>
      </p:pic>
      <p:pic>
        <p:nvPicPr>
          <p:cNvPr id="2" name="Picture 1">
            <a:extLst>
              <a:ext uri="{FF2B5EF4-FFF2-40B4-BE49-F238E27FC236}">
                <a16:creationId xmlns:a16="http://schemas.microsoft.com/office/drawing/2014/main" id="{7E1DE528-FC80-AC06-1BA8-DD58FE3E2F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2219" y="9181480"/>
            <a:ext cx="3418972" cy="75348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032814" y="511696"/>
            <a:ext cx="10222371"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Биоразградимо пакетиране</a:t>
            </a:r>
            <a:endParaRPr dirty="0"/>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87084" y="1869291"/>
            <a:ext cx="17166269" cy="7823304"/>
            <a:chOff x="-1090036" y="580405"/>
            <a:chExt cx="22888358" cy="10431073"/>
          </a:xfrm>
        </p:grpSpPr>
        <p:pic>
          <p:nvPicPr>
            <p:cNvPr id="571" name="Google Shape;571;g1c0d571eb8a_0_372"/>
            <p:cNvPicPr preferRelativeResize="0"/>
            <p:nvPr/>
          </p:nvPicPr>
          <p:blipFill rotWithShape="1">
            <a:blip r:embed="rId8">
              <a:alphaModFix/>
            </a:blip>
            <a:srcRect/>
            <a:stretch/>
          </p:blipFill>
          <p:spPr>
            <a:xfrm>
              <a:off x="-1090036" y="995133"/>
              <a:ext cx="2640977" cy="2742812"/>
            </a:xfrm>
            <a:prstGeom prst="rect">
              <a:avLst/>
            </a:prstGeom>
            <a:noFill/>
            <a:ln>
              <a:noFill/>
            </a:ln>
          </p:spPr>
        </p:pic>
        <p:sp>
          <p:nvSpPr>
            <p:cNvPr id="572" name="Google Shape;572;g1c0d571eb8a_0_372"/>
            <p:cNvSpPr txBox="1"/>
            <p:nvPr/>
          </p:nvSpPr>
          <p:spPr>
            <a:xfrm>
              <a:off x="1894380" y="580405"/>
              <a:ext cx="78516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Векове наред хората отглеждат гъби и </a:t>
              </a:r>
              <a:r>
                <a:rPr lang="bg-BG" sz="2400" dirty="0">
                  <a:latin typeface="Abhaya Libre"/>
                  <a:ea typeface="Abhaya Libre"/>
                  <a:cs typeface="Abhaya Libre"/>
                  <a:sym typeface="Abhaya Libre"/>
                </a:rPr>
                <a:t>ги използват по различни начини</a:t>
              </a:r>
              <a:r>
                <a:rPr lang="ru-RU" sz="2400" dirty="0">
                  <a:latin typeface="Abhaya Libre"/>
                  <a:ea typeface="Abhaya Libre"/>
                  <a:cs typeface="Abhaya Libre"/>
                  <a:sym typeface="Abhaya Libre"/>
                </a:rPr>
                <a:t>: храним се с тях, възползваме се от техните лечебни свойства и се наслаждаваме на техните очарователни форми.</a:t>
              </a:r>
              <a:endParaRPr dirty="0"/>
            </a:p>
          </p:txBody>
        </p:sp>
        <p:sp>
          <p:nvSpPr>
            <p:cNvPr id="573" name="Google Shape;573;g1c0d571eb8a_0_372"/>
            <p:cNvSpPr txBox="1"/>
            <p:nvPr/>
          </p:nvSpPr>
          <p:spPr>
            <a:xfrm>
              <a:off x="10546138" y="6185541"/>
              <a:ext cx="11252184" cy="482593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Мицелът често се описва като "коренна структура" или "вегетативно състояние" на гъбите. Тези термини идват от растенията, но гъбите са напълно отделно царство на живот, различно от животните, растенията или бактериите. Мицелите наистина приличат на корени със своите мрежести мрежи от разклонени, нишковидни клетки, наречени хифи.</a:t>
              </a:r>
              <a:endParaRPr dirty="0"/>
            </a:p>
          </p:txBody>
        </p:sp>
      </p:grpSp>
      <p:pic>
        <p:nvPicPr>
          <p:cNvPr id="3" name="Picture 2">
            <a:extLst>
              <a:ext uri="{FF2B5EF4-FFF2-40B4-BE49-F238E27FC236}">
                <a16:creationId xmlns:a16="http://schemas.microsoft.com/office/drawing/2014/main" id="{DA82768B-2ED2-65EE-B6B9-3EBF98084F46}"/>
              </a:ext>
            </a:extLst>
          </p:cNvPr>
          <p:cNvPicPr>
            <a:picLocks noChangeAspect="1"/>
          </p:cNvPicPr>
          <p:nvPr/>
        </p:nvPicPr>
        <p:blipFill>
          <a:blip r:embed="rId9"/>
          <a:stretch>
            <a:fillRect/>
          </a:stretch>
        </p:blipFill>
        <p:spPr>
          <a:xfrm>
            <a:off x="11884563" y="1582150"/>
            <a:ext cx="4351272" cy="4490992"/>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6EED17A8-9ADA-8D78-E56B-109C66FF9AB7}"/>
              </a:ext>
            </a:extLst>
          </p:cNvPr>
          <p:cNvPicPr>
            <a:picLocks noChangeAspect="1"/>
          </p:cNvPicPr>
          <p:nvPr/>
        </p:nvPicPr>
        <p:blipFill>
          <a:blip r:embed="rId10"/>
          <a:stretch>
            <a:fillRect/>
          </a:stretch>
        </p:blipFill>
        <p:spPr>
          <a:xfrm>
            <a:off x="2425396" y="5287803"/>
            <a:ext cx="5993758" cy="36126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499" y="743350"/>
            <a:ext cx="1051734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Биоразградимо пакетиране</a:t>
            </a:r>
            <a:endParaRPr dirty="0"/>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071573" y="3351177"/>
            <a:ext cx="16590554" cy="4289770"/>
            <a:chOff x="-1216410" y="1149186"/>
            <a:chExt cx="22120739" cy="5719689"/>
          </a:xfrm>
        </p:grpSpPr>
        <p:sp>
          <p:nvSpPr>
            <p:cNvPr id="574" name="Google Shape;574;g1c0d571eb8a_0_372"/>
            <p:cNvSpPr txBox="1"/>
            <p:nvPr/>
          </p:nvSpPr>
          <p:spPr>
            <a:xfrm>
              <a:off x="-1216410" y="1353525"/>
              <a:ext cx="7420343" cy="482593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Наскоро хората научиха да ги отглеждат в голям мащаб под контролирани условия. Компанията Ecovative разширява възможностите за работа с гъби с фокус върху мрежите от мицели за създаване на издръжливи, устойчиви биоматериали.</a:t>
              </a:r>
              <a:endParaRPr dirty="0"/>
            </a:p>
          </p:txBody>
        </p:sp>
        <p:pic>
          <p:nvPicPr>
            <p:cNvPr id="575" name="Google Shape;575;g1c0d571eb8a_0_372"/>
            <p:cNvPicPr preferRelativeResize="0"/>
            <p:nvPr/>
          </p:nvPicPr>
          <p:blipFill rotWithShape="1">
            <a:blip r:embed="rId8">
              <a:alphaModFix/>
            </a:blip>
            <a:srcRect l="-10430" r="10430"/>
            <a:stretch/>
          </p:blipFill>
          <p:spPr>
            <a:xfrm>
              <a:off x="6098293" y="1149186"/>
              <a:ext cx="5146744" cy="5037377"/>
            </a:xfrm>
            <a:prstGeom prst="rect">
              <a:avLst/>
            </a:prstGeom>
            <a:noFill/>
            <a:ln>
              <a:noFill/>
            </a:ln>
          </p:spPr>
        </p:pic>
        <p:sp>
          <p:nvSpPr>
            <p:cNvPr id="576" name="Google Shape;576;g1c0d571eb8a_0_372"/>
            <p:cNvSpPr txBox="1"/>
            <p:nvPr/>
          </p:nvSpPr>
          <p:spPr>
            <a:xfrm>
              <a:off x="12004890" y="1353523"/>
              <a:ext cx="8899439" cy="55153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Мрежите от мицели са уникални, изключително фини и здрави, гъвкави и устойчиви на вода, гниене и вътрешен или външен натиск. Те идват от природата и при подходящи условия се връщат в земята като хранителни вещества. С други думи, те са един от най-удивителните биоматериали в природата.</a:t>
              </a:r>
              <a:endParaRPr dirty="0"/>
            </a:p>
          </p:txBody>
        </p:sp>
      </p:grpSp>
    </p:spTree>
    <p:extLst>
      <p:ext uri="{BB962C8B-B14F-4D97-AF65-F5344CB8AC3E}">
        <p14:creationId xmlns:p14="http://schemas.microsoft.com/office/powerpoint/2010/main" val="409250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80"/>
        <p:cNvGrpSpPr/>
        <p:nvPr/>
      </p:nvGrpSpPr>
      <p:grpSpPr>
        <a:xfrm>
          <a:off x="0" y="0"/>
          <a:ext cx="0" cy="0"/>
          <a:chOff x="0" y="0"/>
          <a:chExt cx="0" cy="0"/>
        </a:xfrm>
      </p:grpSpPr>
      <p:pic>
        <p:nvPicPr>
          <p:cNvPr id="581" name="Google Shape;581;g1c0d571eb8a_0_38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82" name="Google Shape;582;g1c0d571eb8a_0_38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83" name="Google Shape;583;g1c0d571eb8a_0_38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84" name="Google Shape;584;g1c0d571eb8a_0_38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85" name="Google Shape;585;g1c0d571eb8a_0_38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86" name="Google Shape;586;g1c0d571eb8a_0_388"/>
          <p:cNvSpPr/>
          <p:nvPr/>
        </p:nvSpPr>
        <p:spPr>
          <a:xfrm>
            <a:off x="324000" y="1869300"/>
            <a:ext cx="8071972"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g1c0d571eb8a_0_388"/>
          <p:cNvSpPr txBox="1"/>
          <p:nvPr/>
        </p:nvSpPr>
        <p:spPr>
          <a:xfrm>
            <a:off x="4571999" y="515244"/>
            <a:ext cx="8863782"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cs typeface="Abhaya Libre"/>
                <a:sym typeface="Abhaya Libre"/>
              </a:rPr>
              <a:t>Глобална перспектива</a:t>
            </a:r>
            <a:endParaRPr dirty="0"/>
          </a:p>
        </p:txBody>
      </p:sp>
      <p:grpSp>
        <p:nvGrpSpPr>
          <p:cNvPr id="588" name="Google Shape;588;g1c0d571eb8a_0_388"/>
          <p:cNvGrpSpPr/>
          <p:nvPr/>
        </p:nvGrpSpPr>
        <p:grpSpPr>
          <a:xfrm>
            <a:off x="9003890" y="1797925"/>
            <a:ext cx="8670944" cy="7983811"/>
            <a:chOff x="253353" y="94767"/>
            <a:chExt cx="11561259" cy="10645081"/>
          </a:xfrm>
        </p:grpSpPr>
        <p:sp>
          <p:nvSpPr>
            <p:cNvPr id="589" name="Google Shape;589;g1c0d571eb8a_0_388"/>
            <p:cNvSpPr txBox="1"/>
            <p:nvPr/>
          </p:nvSpPr>
          <p:spPr>
            <a:xfrm>
              <a:off x="253353" y="7292751"/>
              <a:ext cx="11561259"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Тяхната цел е да създадат глобална мицелиална мрежа от партньорски производители, постепенно заменяйки множество неустойчиви материали с такива, които произлизат от природата и се връщат в нея, когато използването им приключи.</a:t>
              </a:r>
              <a:endParaRPr dirty="0"/>
            </a:p>
          </p:txBody>
        </p:sp>
        <p:sp>
          <p:nvSpPr>
            <p:cNvPr id="590" name="Google Shape;590;g1c0d571eb8a_0_388"/>
            <p:cNvSpPr txBox="1"/>
            <p:nvPr/>
          </p:nvSpPr>
          <p:spPr>
            <a:xfrm>
              <a:off x="3389844" y="2888124"/>
              <a:ext cx="8424768"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Идеите идват от всякъде, затова компанията разработи партньорска програма, която дава на всеки идея за използване на мико материали, за да осъществят своите идеи и да ги приложат в своите домове, бизнеси и общности.</a:t>
              </a:r>
              <a:endParaRPr lang="en-US" dirty="0"/>
            </a:p>
          </p:txBody>
        </p:sp>
        <p:sp>
          <p:nvSpPr>
            <p:cNvPr id="591" name="Google Shape;591;g1c0d571eb8a_0_388"/>
            <p:cNvSpPr txBox="1"/>
            <p:nvPr/>
          </p:nvSpPr>
          <p:spPr>
            <a:xfrm>
              <a:off x="419273" y="164771"/>
              <a:ext cx="8060700" cy="206825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Една фирма не може да спаси планетата, затова Ecovative се съюзява с всеки, който вижда стойността в това, което правят.</a:t>
              </a:r>
              <a:endParaRPr lang="en-US" dirty="0"/>
            </a:p>
          </p:txBody>
        </p:sp>
        <p:pic>
          <p:nvPicPr>
            <p:cNvPr id="592" name="Google Shape;592;g1c0d571eb8a_0_38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593" name="Google Shape;593;g1c0d571eb8a_0_38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594" name="Google Shape;594;g1c0d571eb8a_0_388"/>
          <p:cNvPicPr preferRelativeResize="0"/>
          <p:nvPr/>
        </p:nvPicPr>
        <p:blipFill>
          <a:blip r:embed="rId10">
            <a:alphaModFix/>
          </a:blip>
          <a:stretch>
            <a:fillRect/>
          </a:stretch>
        </p:blipFill>
        <p:spPr>
          <a:xfrm>
            <a:off x="1731088" y="3267063"/>
            <a:ext cx="5257800" cy="37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98"/>
        <p:cNvGrpSpPr/>
        <p:nvPr/>
      </p:nvGrpSpPr>
      <p:grpSpPr>
        <a:xfrm>
          <a:off x="0" y="0"/>
          <a:ext cx="0" cy="0"/>
          <a:chOff x="0" y="0"/>
          <a:chExt cx="0" cy="0"/>
        </a:xfrm>
      </p:grpSpPr>
      <p:pic>
        <p:nvPicPr>
          <p:cNvPr id="599" name="Google Shape;599;g1c0d571eb8a_0_406"/>
          <p:cNvPicPr preferRelativeResize="0"/>
          <p:nvPr/>
        </p:nvPicPr>
        <p:blipFill rotWithShape="1">
          <a:blip r:embed="rId3">
            <a:alphaModFix/>
          </a:blip>
          <a:srcRect/>
          <a:stretch/>
        </p:blipFill>
        <p:spPr>
          <a:xfrm rot="-4196164">
            <a:off x="-5811134" y="7594029"/>
            <a:ext cx="11622267" cy="12388075"/>
          </a:xfrm>
          <a:prstGeom prst="rect">
            <a:avLst/>
          </a:prstGeom>
          <a:noFill/>
          <a:ln>
            <a:noFill/>
          </a:ln>
        </p:spPr>
      </p:pic>
      <p:pic>
        <p:nvPicPr>
          <p:cNvPr id="600" name="Google Shape;600;g1c0d571eb8a_0_40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01" name="Google Shape;601;g1c0d571eb8a_0_406"/>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02" name="Google Shape;602;g1c0d571eb8a_0_406"/>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03" name="Google Shape;603;g1c0d571eb8a_0_406"/>
          <p:cNvSpPr/>
          <p:nvPr/>
        </p:nvSpPr>
        <p:spPr>
          <a:xfrm>
            <a:off x="10657718" y="16886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g1c0d571eb8a_0_406"/>
          <p:cNvSpPr txBox="1"/>
          <p:nvPr/>
        </p:nvSpPr>
        <p:spPr>
          <a:xfrm>
            <a:off x="899550" y="2180313"/>
            <a:ext cx="8820600" cy="5687711"/>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MycoComposite™</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Тази технология свързва мицели с раздробени растения, за да се създаде здрав, лек материал, който се разгражда в рамките на 45 дни след употребата.</a:t>
            </a:r>
          </a:p>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AirMycelium™</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AirMycelium е 100% чист мицел, произведен в търговски мащаб във вертикално подредени, контролирани от околната среда камери за растеж.</a:t>
            </a:r>
          </a:p>
          <a:p>
            <a:pPr marL="457200" marR="0" lvl="0" indent="-381000" algn="just" rtl="0">
              <a:lnSpc>
                <a:spcPct val="139958"/>
              </a:lnSpc>
              <a:spcBef>
                <a:spcPts val="0"/>
              </a:spcBef>
              <a:spcAft>
                <a:spcPts val="0"/>
              </a:spcAft>
              <a:buSzPts val="2400"/>
              <a:buFont typeface="Abhaya Libre"/>
              <a:buChar char="●"/>
            </a:pPr>
            <a:r>
              <a:rPr lang="ru-RU" sz="2400" dirty="0">
                <a:latin typeface="Abhaya Libre"/>
                <a:ea typeface="Abhaya Libre"/>
                <a:cs typeface="Abhaya Libre"/>
                <a:sym typeface="Abhaya Libre"/>
              </a:rPr>
              <a:t>Mycelium Foundry</a:t>
            </a:r>
          </a:p>
          <a:p>
            <a:pPr marL="76200" marR="0" lvl="0" algn="just" rtl="0">
              <a:lnSpc>
                <a:spcPct val="139958"/>
              </a:lnSpc>
              <a:spcBef>
                <a:spcPts val="0"/>
              </a:spcBef>
              <a:spcAft>
                <a:spcPts val="0"/>
              </a:spcAft>
              <a:buSzPts val="2400"/>
            </a:pPr>
            <a:r>
              <a:rPr lang="bg-BG" sz="2400" dirty="0">
                <a:latin typeface="Abhaya Libre"/>
                <a:ea typeface="Abhaya Libre"/>
                <a:cs typeface="Abhaya Libre"/>
                <a:sym typeface="Abhaya Libre"/>
              </a:rPr>
              <a:t>Р</a:t>
            </a:r>
            <a:r>
              <a:rPr lang="ru-RU" sz="2400" dirty="0">
                <a:latin typeface="Abhaya Libre"/>
                <a:ea typeface="Abhaya Libre"/>
                <a:cs typeface="Abhaya Libre"/>
                <a:sym typeface="Abhaya Libre"/>
              </a:rPr>
              <a:t>азработване на нови мицелни материали в малки, пилотни и търговски мащаби.</a:t>
            </a:r>
            <a:endParaRPr sz="2400" dirty="0">
              <a:latin typeface="Abhaya Libre"/>
              <a:ea typeface="Abhaya Libre"/>
              <a:cs typeface="Abhaya Libre"/>
              <a:sym typeface="Abhaya Libre"/>
            </a:endParaRPr>
          </a:p>
        </p:txBody>
      </p:sp>
      <p:sp>
        <p:nvSpPr>
          <p:cNvPr id="605" name="Google Shape;605;g1c0d571eb8a_0_406"/>
          <p:cNvSpPr txBox="1"/>
          <p:nvPr/>
        </p:nvSpPr>
        <p:spPr>
          <a:xfrm>
            <a:off x="2235525" y="849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Технология</a:t>
            </a:r>
            <a:endParaRPr dirty="0"/>
          </a:p>
        </p:txBody>
      </p:sp>
      <p:pic>
        <p:nvPicPr>
          <p:cNvPr id="606" name="Google Shape;606;g1c0d571eb8a_0_406"/>
          <p:cNvPicPr preferRelativeResize="0"/>
          <p:nvPr/>
        </p:nvPicPr>
        <p:blipFill>
          <a:blip r:embed="rId7">
            <a:alphaModFix/>
          </a:blip>
          <a:stretch>
            <a:fillRect/>
          </a:stretch>
        </p:blipFill>
        <p:spPr>
          <a:xfrm>
            <a:off x="11153525" y="2840138"/>
            <a:ext cx="6137976" cy="4606725"/>
          </a:xfrm>
          <a:prstGeom prst="rect">
            <a:avLst/>
          </a:prstGeom>
          <a:noFill/>
          <a:ln w="1270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10"/>
        <p:cNvGrpSpPr/>
        <p:nvPr/>
      </p:nvGrpSpPr>
      <p:grpSpPr>
        <a:xfrm>
          <a:off x="0" y="0"/>
          <a:ext cx="0" cy="0"/>
          <a:chOff x="0" y="0"/>
          <a:chExt cx="0" cy="0"/>
        </a:xfrm>
      </p:grpSpPr>
      <p:pic>
        <p:nvPicPr>
          <p:cNvPr id="611" name="Google Shape;611;g1c0d571eb8a_0_43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12" name="Google Shape;612;g1c0d571eb8a_0_43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13" name="Google Shape;613;g1c0d571eb8a_0_43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14" name="Google Shape;614;g1c0d571eb8a_0_43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15" name="Google Shape;615;g1c0d571eb8a_0_435"/>
          <p:cNvSpPr txBox="1"/>
          <p:nvPr/>
        </p:nvSpPr>
        <p:spPr>
          <a:xfrm>
            <a:off x="3745221" y="625368"/>
            <a:ext cx="10797558"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Биоразградимо пакетиране</a:t>
            </a:r>
            <a:endParaRPr dirty="0"/>
          </a:p>
        </p:txBody>
      </p:sp>
      <p:pic>
        <p:nvPicPr>
          <p:cNvPr id="616" name="Google Shape;616;g1c0d571eb8a_0_43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17" name="Google Shape;617;g1c0d571eb8a_0_435"/>
          <p:cNvGrpSpPr/>
          <p:nvPr/>
        </p:nvGrpSpPr>
        <p:grpSpPr>
          <a:xfrm>
            <a:off x="688250" y="1990075"/>
            <a:ext cx="16911500" cy="6616084"/>
            <a:chOff x="-421815" y="741451"/>
            <a:chExt cx="22548666" cy="8821445"/>
          </a:xfrm>
        </p:grpSpPr>
        <p:sp>
          <p:nvSpPr>
            <p:cNvPr id="618" name="Google Shape;618;g1c0d571eb8a_0_435"/>
            <p:cNvSpPr txBox="1"/>
            <p:nvPr/>
          </p:nvSpPr>
          <p:spPr>
            <a:xfrm>
              <a:off x="-421815" y="741451"/>
              <a:ext cx="6930300"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bg-BG" sz="2400" b="1" dirty="0">
                  <a:latin typeface="Abhaya Libre"/>
                  <a:ea typeface="Abhaya Libre"/>
                  <a:cs typeface="Abhaya Libre"/>
                  <a:sym typeface="Abhaya Libre"/>
                </a:rPr>
                <a:t>Сгради </a:t>
              </a:r>
              <a:r>
                <a:rPr lang="ru-RU" sz="2400" b="1" dirty="0">
                  <a:latin typeface="Abhaya Libre"/>
                  <a:ea typeface="Abhaya Libre"/>
                  <a:cs typeface="Abhaya Libre"/>
                  <a:sym typeface="Abhaya Libre"/>
                </a:rPr>
                <a:t>и строителство</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Нашата смес от коноп и MycoComposite™ е естествено огнеустойчива и осигурява изолация и намаляване на шума във всяко пространство.</a:t>
              </a:r>
              <a:endParaRPr dirty="0"/>
            </a:p>
          </p:txBody>
        </p:sp>
        <p:sp>
          <p:nvSpPr>
            <p:cNvPr id="619" name="Google Shape;619;g1c0d571eb8a_0_435"/>
            <p:cNvSpPr txBox="1"/>
            <p:nvPr/>
          </p:nvSpPr>
          <p:spPr>
            <a:xfrm>
              <a:off x="14908519" y="1194816"/>
              <a:ext cx="6897134"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Grow It Yourself™ Материали</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Всеки може да проектира и отглежда свои собствени творения от коноп и мицел у дома с </a:t>
              </a:r>
              <a:r>
                <a:rPr lang="ru-RU" sz="2400" b="1" dirty="0">
                  <a:latin typeface="Abhaya Libre"/>
                  <a:ea typeface="Abhaya Libre"/>
                  <a:cs typeface="Abhaya Libre"/>
                  <a:sym typeface="Abhaya Libre"/>
                </a:rPr>
                <a:t>Grow It Yourself </a:t>
              </a:r>
              <a:r>
                <a:rPr lang="ru-RU" sz="2400" dirty="0">
                  <a:latin typeface="Abhaya Libre"/>
                  <a:ea typeface="Abhaya Libre"/>
                  <a:cs typeface="Abhaya Libre"/>
                  <a:sym typeface="Abhaya Libre"/>
                </a:rPr>
                <a:t> (GIY).</a:t>
              </a:r>
              <a:endParaRPr sz="2400" dirty="0">
                <a:latin typeface="Abhaya Libre"/>
                <a:ea typeface="Abhaya Libre"/>
                <a:cs typeface="Abhaya Libre"/>
                <a:sym typeface="Abhaya Libre"/>
              </a:endParaRPr>
            </a:p>
          </p:txBody>
        </p:sp>
        <p:sp>
          <p:nvSpPr>
            <p:cNvPr id="620" name="Google Shape;620;g1c0d571eb8a_0_435"/>
            <p:cNvSpPr txBox="1"/>
            <p:nvPr/>
          </p:nvSpPr>
          <p:spPr>
            <a:xfrm>
              <a:off x="6725658" y="5426379"/>
              <a:ext cx="7573636"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Mushroom® опаковки</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Mushroom® </a:t>
              </a:r>
              <a:r>
                <a:rPr lang="bg-BG" sz="2400" dirty="0">
                  <a:latin typeface="Abhaya Libre"/>
                  <a:ea typeface="Abhaya Libre"/>
                  <a:cs typeface="Abhaya Libre"/>
                  <a:sym typeface="Abhaya Libre"/>
                </a:rPr>
                <a:t>о</a:t>
              </a:r>
              <a:r>
                <a:rPr lang="ru-RU" sz="2400" dirty="0">
                  <a:latin typeface="Abhaya Libre"/>
                  <a:ea typeface="Abhaya Libre"/>
                  <a:cs typeface="Abhaya Libre"/>
                  <a:sym typeface="Abhaya Libre"/>
                </a:rPr>
                <a:t>паковките използват MycoComposite™ за отглеждане на напълно компостируеми защитни опаковки в безкрайно разнообразие от персонализирани форми.</a:t>
              </a:r>
              <a:endParaRPr sz="2400" dirty="0">
                <a:latin typeface="Abhaya Libre"/>
                <a:ea typeface="Abhaya Libre"/>
                <a:cs typeface="Abhaya Libre"/>
                <a:sym typeface="Abhaya Libre"/>
              </a:endParaRPr>
            </a:p>
          </p:txBody>
        </p:sp>
        <p:sp>
          <p:nvSpPr>
            <p:cNvPr id="621" name="Google Shape;621;g1c0d571eb8a_0_435"/>
            <p:cNvSpPr txBox="1"/>
            <p:nvPr/>
          </p:nvSpPr>
          <p:spPr>
            <a:xfrm>
              <a:off x="14908519" y="5280280"/>
              <a:ext cx="7218332"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Вентилирана система </a:t>
              </a:r>
              <a:endParaRPr lang="en-US"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bg-BG" sz="2400" dirty="0">
                  <a:latin typeface="Abhaya Libre"/>
                  <a:ea typeface="Abhaya Libre"/>
                  <a:cs typeface="Abhaya Libre"/>
                  <a:sym typeface="Abhaya Libre"/>
                </a:rPr>
                <a:t>С </a:t>
              </a:r>
              <a:r>
                <a:rPr lang="ru-RU" sz="2400" dirty="0">
                  <a:latin typeface="Abhaya Libre"/>
                  <a:ea typeface="Abhaya Libre"/>
                  <a:cs typeface="Abhaya Libre"/>
                  <a:sym typeface="Abhaya Libre"/>
                </a:rPr>
                <a:t>MycoComposite могат да се разработват готови форми за използване в продукти като салове за влажни зони, ядра на врати и др.</a:t>
              </a:r>
              <a:endParaRPr sz="2400" dirty="0">
                <a:latin typeface="Abhaya Libre"/>
                <a:ea typeface="Abhaya Libre"/>
                <a:cs typeface="Abhaya Libre"/>
                <a:sym typeface="Abhaya Libre"/>
              </a:endParaRPr>
            </a:p>
          </p:txBody>
        </p:sp>
      </p:grpSp>
      <p:pic>
        <p:nvPicPr>
          <p:cNvPr id="622" name="Google Shape;622;g1c0d571eb8a_0_435"/>
          <p:cNvPicPr preferRelativeResize="0"/>
          <p:nvPr/>
        </p:nvPicPr>
        <p:blipFill>
          <a:blip r:embed="rId8">
            <a:alphaModFix/>
          </a:blip>
          <a:stretch>
            <a:fillRect/>
          </a:stretch>
        </p:blipFill>
        <p:spPr>
          <a:xfrm>
            <a:off x="6342908" y="1990074"/>
            <a:ext cx="5386174" cy="3265375"/>
          </a:xfrm>
          <a:prstGeom prst="rect">
            <a:avLst/>
          </a:prstGeom>
          <a:noFill/>
          <a:ln>
            <a:noFill/>
          </a:ln>
        </p:spPr>
      </p:pic>
      <p:pic>
        <p:nvPicPr>
          <p:cNvPr id="623" name="Google Shape;623;g1c0d571eb8a_0_435"/>
          <p:cNvPicPr preferRelativeResize="0"/>
          <p:nvPr/>
        </p:nvPicPr>
        <p:blipFill>
          <a:blip r:embed="rId9">
            <a:alphaModFix/>
          </a:blip>
          <a:stretch>
            <a:fillRect/>
          </a:stretch>
        </p:blipFill>
        <p:spPr>
          <a:xfrm>
            <a:off x="688250" y="5503771"/>
            <a:ext cx="4908000" cy="297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27"/>
        <p:cNvGrpSpPr/>
        <p:nvPr/>
      </p:nvGrpSpPr>
      <p:grpSpPr>
        <a:xfrm>
          <a:off x="0" y="0"/>
          <a:ext cx="0" cy="0"/>
          <a:chOff x="0" y="0"/>
          <a:chExt cx="0" cy="0"/>
        </a:xfrm>
      </p:grpSpPr>
      <p:pic>
        <p:nvPicPr>
          <p:cNvPr id="628" name="Google Shape;628;g1c0d571eb8a_0_41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29" name="Google Shape;629;g1c0d571eb8a_0_4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0" name="Google Shape;630;g1c0d571eb8a_0_41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31" name="Google Shape;631;g1c0d571eb8a_0_41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632" name="Google Shape;632;g1c0d571eb8a_0_41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633" name="Google Shape;633;g1c0d571eb8a_0_418"/>
          <p:cNvSpPr/>
          <p:nvPr/>
        </p:nvSpPr>
        <p:spPr>
          <a:xfrm>
            <a:off x="-99076" y="1579512"/>
            <a:ext cx="8071972" cy="73851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g1c0d571eb8a_0_418"/>
          <p:cNvSpPr txBox="1"/>
          <p:nvPr/>
        </p:nvSpPr>
        <p:spPr>
          <a:xfrm>
            <a:off x="4162050" y="137392"/>
            <a:ext cx="9963900" cy="156966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000" dirty="0">
                <a:latin typeface="Abhaya Libre"/>
                <a:ea typeface="Abhaya Libre"/>
                <a:cs typeface="Abhaya Libre"/>
                <a:sym typeface="Abhaya Libre"/>
              </a:rPr>
              <a:t>Светлина, захранвана от растенията</a:t>
            </a:r>
            <a:endParaRPr sz="6000" dirty="0"/>
          </a:p>
        </p:txBody>
      </p:sp>
      <p:grpSp>
        <p:nvGrpSpPr>
          <p:cNvPr id="635" name="Google Shape;635;g1c0d571eb8a_0_418"/>
          <p:cNvGrpSpPr/>
          <p:nvPr/>
        </p:nvGrpSpPr>
        <p:grpSpPr>
          <a:xfrm>
            <a:off x="8192050" y="1579512"/>
            <a:ext cx="9164227" cy="8703975"/>
            <a:chOff x="-829100" y="-196450"/>
            <a:chExt cx="12218968" cy="11605300"/>
          </a:xfrm>
        </p:grpSpPr>
        <p:sp>
          <p:nvSpPr>
            <p:cNvPr id="636" name="Google Shape;636;g1c0d571eb8a_0_418"/>
            <p:cNvSpPr txBox="1"/>
            <p:nvPr/>
          </p:nvSpPr>
          <p:spPr>
            <a:xfrm>
              <a:off x="-829099" y="7272333"/>
              <a:ext cx="12218967"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Малки светлини, задвижвани от растения, генериращи електричество, ще ви водят по пътя, докато се разхождате. Технологията се базира на естествени процеси и е безопасна както за растенията, така и за околната среда. Системата може да се приложи към всякакви растения, които живеят във влажна почва.</a:t>
              </a:r>
              <a:endParaRPr dirty="0"/>
            </a:p>
          </p:txBody>
        </p:sp>
        <p:sp>
          <p:nvSpPr>
            <p:cNvPr id="637" name="Google Shape;637;g1c0d571eb8a_0_418"/>
            <p:cNvSpPr txBox="1"/>
            <p:nvPr/>
          </p:nvSpPr>
          <p:spPr>
            <a:xfrm>
              <a:off x="2185382" y="3135815"/>
              <a:ext cx="9204485"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Преживяването се базира на лампата Living Light, но е подходящо за по-големи мащаби.</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Нова Инова заедно с Plant-e разработиха интерактивна система, при която растенията, генериращи електричество, ще реагират на присъствието на хора.</a:t>
              </a:r>
              <a:endParaRPr dirty="0"/>
            </a:p>
          </p:txBody>
        </p:sp>
        <p:sp>
          <p:nvSpPr>
            <p:cNvPr id="638" name="Google Shape;638;g1c0d571eb8a_0_418"/>
            <p:cNvSpPr txBox="1"/>
            <p:nvPr/>
          </p:nvSpPr>
          <p:spPr>
            <a:xfrm>
              <a:off x="-829100" y="-196450"/>
              <a:ext cx="9675559"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Може ли осветлението на градския парк да бъде захранвано от растения? Да!</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Стартъпът Living Light може да превърне всекидневния градски парк в магическо, зелено и интерактивно преживяване.</a:t>
              </a:r>
              <a:endParaRPr sz="2400" dirty="0">
                <a:latin typeface="Abhaya Libre"/>
                <a:ea typeface="Abhaya Libre"/>
                <a:cs typeface="Abhaya Libre"/>
                <a:sym typeface="Abhaya Libre"/>
              </a:endParaRPr>
            </a:p>
          </p:txBody>
        </p:sp>
        <p:pic>
          <p:nvPicPr>
            <p:cNvPr id="639" name="Google Shape;639;g1c0d571eb8a_0_41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640" name="Google Shape;640;g1c0d571eb8a_0_418"/>
            <p:cNvPicPr preferRelativeResize="0"/>
            <p:nvPr/>
          </p:nvPicPr>
          <p:blipFill rotWithShape="1">
            <a:blip r:embed="rId9">
              <a:alphaModFix/>
            </a:blip>
            <a:srcRect/>
            <a:stretch/>
          </p:blipFill>
          <p:spPr>
            <a:xfrm>
              <a:off x="-491180" y="3577709"/>
              <a:ext cx="2548822" cy="2405452"/>
            </a:xfrm>
            <a:prstGeom prst="rect">
              <a:avLst/>
            </a:prstGeom>
            <a:noFill/>
            <a:ln>
              <a:noFill/>
            </a:ln>
          </p:spPr>
        </p:pic>
      </p:grpSp>
      <p:pic>
        <p:nvPicPr>
          <p:cNvPr id="641" name="Google Shape;641;g1c0d571eb8a_0_418"/>
          <p:cNvPicPr preferRelativeResize="0"/>
          <p:nvPr/>
        </p:nvPicPr>
        <p:blipFill>
          <a:blip r:embed="rId10">
            <a:alphaModFix/>
          </a:blip>
          <a:stretch>
            <a:fillRect/>
          </a:stretch>
        </p:blipFill>
        <p:spPr>
          <a:xfrm>
            <a:off x="1437611" y="2488719"/>
            <a:ext cx="5210701" cy="5210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135" name="Google Shape;13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136" name="Google Shape;13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137" name="Google Shape;13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140" name="Google Shape;14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141" name="Google Shape;14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142" name="Google Shape;14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143" name="Google Shape;143;p4"/>
          <p:cNvGrpSpPr/>
          <p:nvPr/>
        </p:nvGrpSpPr>
        <p:grpSpPr>
          <a:xfrm>
            <a:off x="3249428" y="1562854"/>
            <a:ext cx="3086100" cy="2796778"/>
            <a:chOff x="0" y="-38100"/>
            <a:chExt cx="812800" cy="736600"/>
          </a:xfrm>
        </p:grpSpPr>
        <p:sp>
          <p:nvSpPr>
            <p:cNvPr id="144" name="Google Shape;14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5" name="Google Shape;14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46" name="Google Shape;146;p4"/>
          <p:cNvGrpSpPr/>
          <p:nvPr/>
        </p:nvGrpSpPr>
        <p:grpSpPr>
          <a:xfrm>
            <a:off x="5709765" y="3007965"/>
            <a:ext cx="3086100" cy="2796778"/>
            <a:chOff x="0" y="-38100"/>
            <a:chExt cx="812800" cy="736600"/>
          </a:xfrm>
        </p:grpSpPr>
        <p:sp>
          <p:nvSpPr>
            <p:cNvPr id="147" name="Google Shape;14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8" name="Google Shape;14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49" name="Google Shape;149;p4"/>
          <p:cNvGrpSpPr/>
          <p:nvPr/>
        </p:nvGrpSpPr>
        <p:grpSpPr>
          <a:xfrm>
            <a:off x="2691707" y="4338047"/>
            <a:ext cx="3643821" cy="3302212"/>
            <a:chOff x="0" y="-38100"/>
            <a:chExt cx="812800" cy="736600"/>
          </a:xfrm>
        </p:grpSpPr>
        <p:sp>
          <p:nvSpPr>
            <p:cNvPr id="150" name="Google Shape;15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1" name="Google Shape;15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52" name="Google Shape;152;p4"/>
          <p:cNvGrpSpPr/>
          <p:nvPr/>
        </p:nvGrpSpPr>
        <p:grpSpPr>
          <a:xfrm>
            <a:off x="5759915" y="6012507"/>
            <a:ext cx="3086100" cy="2796778"/>
            <a:chOff x="0" y="-38100"/>
            <a:chExt cx="812800" cy="736600"/>
          </a:xfrm>
        </p:grpSpPr>
        <p:sp>
          <p:nvSpPr>
            <p:cNvPr id="153" name="Google Shape;15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4" name="Google Shape;15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55" name="Google Shape;155;p4"/>
          <p:cNvGrpSpPr/>
          <p:nvPr/>
        </p:nvGrpSpPr>
        <p:grpSpPr>
          <a:xfrm>
            <a:off x="8182339" y="4334024"/>
            <a:ext cx="3086100" cy="2796778"/>
            <a:chOff x="0" y="-38100"/>
            <a:chExt cx="812800" cy="736600"/>
          </a:xfrm>
        </p:grpSpPr>
        <p:sp>
          <p:nvSpPr>
            <p:cNvPr id="156" name="Google Shape;15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7" name="Google Shape;15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58" name="Google Shape;158;p4"/>
          <p:cNvGrpSpPr/>
          <p:nvPr/>
        </p:nvGrpSpPr>
        <p:grpSpPr>
          <a:xfrm>
            <a:off x="10749353" y="3038131"/>
            <a:ext cx="3086100" cy="2796778"/>
            <a:chOff x="0" y="-38100"/>
            <a:chExt cx="812800" cy="736600"/>
          </a:xfrm>
        </p:grpSpPr>
        <p:sp>
          <p:nvSpPr>
            <p:cNvPr id="159" name="Google Shape;15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0" name="Google Shape;16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61" name="Google Shape;161;p4"/>
          <p:cNvGrpSpPr/>
          <p:nvPr/>
        </p:nvGrpSpPr>
        <p:grpSpPr>
          <a:xfrm>
            <a:off x="10749353" y="5839467"/>
            <a:ext cx="3086100" cy="2796778"/>
            <a:chOff x="0" y="-38100"/>
            <a:chExt cx="812800" cy="736600"/>
          </a:xfrm>
        </p:grpSpPr>
        <p:sp>
          <p:nvSpPr>
            <p:cNvPr id="162" name="Google Shape;16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3" name="Google Shape;16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grpSp>
        <p:nvGrpSpPr>
          <p:cNvPr id="164" name="Google Shape;164;p4"/>
          <p:cNvGrpSpPr/>
          <p:nvPr/>
        </p:nvGrpSpPr>
        <p:grpSpPr>
          <a:xfrm>
            <a:off x="13225533" y="4364190"/>
            <a:ext cx="3086100" cy="2796778"/>
            <a:chOff x="0" y="-38100"/>
            <a:chExt cx="812800" cy="736600"/>
          </a:xfrm>
        </p:grpSpPr>
        <p:sp>
          <p:nvSpPr>
            <p:cNvPr id="165" name="Google Shape;16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6" name="Google Shape;16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167" name="Google Shape;16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168" name="Google Shape;16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169" name="Google Shape;16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170" name="Google Shape;17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171" name="Google Shape;17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173" name="Google Shape;17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174" name="Google Shape;17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175" name="Google Shape;175;p4"/>
          <p:cNvPicPr preferRelativeResize="0"/>
          <p:nvPr/>
        </p:nvPicPr>
        <p:blipFill rotWithShape="1">
          <a:blip r:embed="rId19">
            <a:alphaModFix/>
          </a:blip>
          <a:srcRect/>
          <a:stretch/>
        </p:blipFill>
        <p:spPr>
          <a:xfrm>
            <a:off x="5831152" y="6271468"/>
            <a:ext cx="3014863" cy="2131759"/>
          </a:xfrm>
          <a:prstGeom prst="rect">
            <a:avLst/>
          </a:prstGeom>
          <a:noFill/>
          <a:ln>
            <a:noFill/>
          </a:ln>
        </p:spPr>
      </p:pic>
      <p:sp>
        <p:nvSpPr>
          <p:cNvPr id="176" name="Google Shape;176;p4"/>
          <p:cNvSpPr txBox="1"/>
          <p:nvPr/>
        </p:nvSpPr>
        <p:spPr>
          <a:xfrm>
            <a:off x="6608984" y="1228725"/>
            <a:ext cx="8280738"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i="0" u="none" strike="noStrike" cap="none" dirty="0">
                <a:solidFill>
                  <a:srgbClr val="000000"/>
                </a:solidFill>
                <a:latin typeface="Abhaya Libre"/>
                <a:ea typeface="Abhaya Libre"/>
                <a:cs typeface="Abhaya Libre"/>
                <a:sym typeface="Abhaya Libre"/>
              </a:rPr>
              <a:t>Консорциум</a:t>
            </a:r>
            <a:endParaRPr dirty="0"/>
          </a:p>
        </p:txBody>
      </p:sp>
      <p:pic>
        <p:nvPicPr>
          <p:cNvPr id="2" name="Picture 1">
            <a:extLst>
              <a:ext uri="{FF2B5EF4-FFF2-40B4-BE49-F238E27FC236}">
                <a16:creationId xmlns:a16="http://schemas.microsoft.com/office/drawing/2014/main" id="{18CA951D-1594-F5DB-2E84-9B9871E86F9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72830" y="9292079"/>
            <a:ext cx="3418972" cy="75348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6685015" y="656024"/>
            <a:ext cx="4917969"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Как работи?</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99578" y="2001363"/>
            <a:ext cx="16189158" cy="7150478"/>
            <a:chOff x="126622" y="916921"/>
            <a:chExt cx="21585546" cy="9533970"/>
          </a:xfrm>
        </p:grpSpPr>
        <p:sp>
          <p:nvSpPr>
            <p:cNvPr id="655" name="Google Shape;655;g1c0d571eb8a_0_455"/>
            <p:cNvSpPr txBox="1"/>
            <p:nvPr/>
          </p:nvSpPr>
          <p:spPr>
            <a:xfrm>
              <a:off x="126622" y="916921"/>
              <a:ext cx="11630465"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Икономическа стойност</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Тази система повишава способността на града да задържа вода чрез водни басейни и премахване на бетона в полза на зелените площи. Биоразнообразието в града се увеличава, тъй като зелените площи придобиват допълнителна икономическа стойност.</a:t>
              </a:r>
              <a:endParaRPr sz="2400" dirty="0">
                <a:latin typeface="Abhaya Libre"/>
                <a:ea typeface="Abhaya Libre"/>
                <a:cs typeface="Abhaya Libre"/>
                <a:sym typeface="Abhaya Libre"/>
              </a:endParaRPr>
            </a:p>
          </p:txBody>
        </p:sp>
        <p:sp>
          <p:nvSpPr>
            <p:cNvPr id="656" name="Google Shape;656;g1c0d571eb8a_0_455"/>
            <p:cNvSpPr txBox="1"/>
            <p:nvPr/>
          </p:nvSpPr>
          <p:spPr>
            <a:xfrm>
              <a:off x="11540778" y="6314374"/>
              <a:ext cx="10171390"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Връзка с природата</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Това приложение стимулира използването на повече зелени площи в градските райони и създава по-силна връзка между хората и </a:t>
              </a:r>
              <a:r>
                <a:rPr lang="bg-BG" sz="2400" dirty="0">
                  <a:latin typeface="Abhaya Libre"/>
                  <a:ea typeface="Abhaya Libre"/>
                  <a:cs typeface="Abhaya Libre"/>
                  <a:sym typeface="Abhaya Libre"/>
                </a:rPr>
                <a:t>околната среда</a:t>
              </a:r>
              <a:r>
                <a:rPr lang="ru-RU" sz="2400" dirty="0">
                  <a:latin typeface="Abhaya Libre"/>
                  <a:ea typeface="Abhaya Libre"/>
                  <a:cs typeface="Abhaya Libre"/>
                  <a:sym typeface="Abhaya Libre"/>
                </a:rPr>
                <a:t>. Природата се превръща във вдъхновяващо преживяване за минувачите.</a:t>
              </a:r>
              <a:endParaRPr sz="2400" dirty="0">
                <a:latin typeface="Abhaya Libre"/>
                <a:ea typeface="Abhaya Libre"/>
                <a:cs typeface="Abhaya Libre"/>
                <a:sym typeface="Abhaya Libre"/>
              </a:endParaRPr>
            </a:p>
          </p:txBody>
        </p:sp>
      </p:grpSp>
      <p:pic>
        <p:nvPicPr>
          <p:cNvPr id="3" name="Picture 2" descr="A picture containing person, dark&#10;&#10;Description automatically generated">
            <a:extLst>
              <a:ext uri="{FF2B5EF4-FFF2-40B4-BE49-F238E27FC236}">
                <a16:creationId xmlns:a16="http://schemas.microsoft.com/office/drawing/2014/main" id="{C3DA70D0-A682-A16A-3C66-D67E460510FF}"/>
              </a:ext>
            </a:extLst>
          </p:cNvPr>
          <p:cNvPicPr>
            <a:picLocks noChangeAspect="1"/>
          </p:cNvPicPr>
          <p:nvPr/>
        </p:nvPicPr>
        <p:blipFill rotWithShape="1">
          <a:blip r:embed="rId8"/>
          <a:srcRect l="9254" r="16228" b="21744"/>
          <a:stretch/>
        </p:blipFill>
        <p:spPr>
          <a:xfrm>
            <a:off x="994501" y="5213540"/>
            <a:ext cx="7114783" cy="3735774"/>
          </a:xfrm>
          <a:prstGeom prst="rect">
            <a:avLst/>
          </a:prstGeom>
        </p:spPr>
      </p:pic>
      <p:pic>
        <p:nvPicPr>
          <p:cNvPr id="5" name="Picture 4" descr="A person holding a small plant&#10;&#10;Description automatically generated with low confidence">
            <a:extLst>
              <a:ext uri="{FF2B5EF4-FFF2-40B4-BE49-F238E27FC236}">
                <a16:creationId xmlns:a16="http://schemas.microsoft.com/office/drawing/2014/main" id="{06FBD891-617F-47DE-6812-B06147A5489B}"/>
              </a:ext>
            </a:extLst>
          </p:cNvPr>
          <p:cNvPicPr>
            <a:picLocks noChangeAspect="1"/>
          </p:cNvPicPr>
          <p:nvPr/>
        </p:nvPicPr>
        <p:blipFill rotWithShape="1">
          <a:blip r:embed="rId9"/>
          <a:srcRect t="11987" b="15687"/>
          <a:stretch/>
        </p:blipFill>
        <p:spPr>
          <a:xfrm>
            <a:off x="10173953" y="2001363"/>
            <a:ext cx="7114783" cy="37357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8972054" y="9383636"/>
            <a:ext cx="3710719" cy="779251"/>
          </a:xfrm>
          <a:prstGeom prst="rect">
            <a:avLst/>
          </a:prstGeom>
          <a:noFill/>
          <a:ln>
            <a:noFill/>
          </a:ln>
        </p:spPr>
      </p:pic>
      <p:sp>
        <p:nvSpPr>
          <p:cNvPr id="650" name="Google Shape;650;g1c0d571eb8a_0_455"/>
          <p:cNvSpPr txBox="1"/>
          <p:nvPr/>
        </p:nvSpPr>
        <p:spPr>
          <a:xfrm>
            <a:off x="3708946" y="526783"/>
            <a:ext cx="10870108"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Как работи?</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77799" y="1616114"/>
            <a:ext cx="15531489" cy="7707613"/>
            <a:chOff x="97585" y="242836"/>
            <a:chExt cx="20708650" cy="10276816"/>
          </a:xfrm>
        </p:grpSpPr>
        <p:sp>
          <p:nvSpPr>
            <p:cNvPr id="653" name="Google Shape;653;g1c0d571eb8a_0_455"/>
            <p:cNvSpPr txBox="1"/>
            <p:nvPr/>
          </p:nvSpPr>
          <p:spPr>
            <a:xfrm>
              <a:off x="97585" y="242836"/>
              <a:ext cx="9920744"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Източник на енергия без емисии на въглероден диоксид</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Растителните микробни горивни клетки са начин за производство на устойчива енергия, тъй като растенията имат възможността да филтрират въздуха от CO2.</a:t>
              </a:r>
              <a:endParaRPr dirty="0"/>
            </a:p>
          </p:txBody>
        </p:sp>
        <p:sp>
          <p:nvSpPr>
            <p:cNvPr id="654" name="Google Shape;654;g1c0d571eb8a_0_455"/>
            <p:cNvSpPr txBox="1"/>
            <p:nvPr/>
          </p:nvSpPr>
          <p:spPr>
            <a:xfrm>
              <a:off x="11462120" y="5693717"/>
              <a:ext cx="9344115" cy="4825935"/>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u-RU" sz="2400" b="1" dirty="0">
                  <a:latin typeface="Abhaya Libre"/>
                  <a:ea typeface="Abhaya Libre"/>
                  <a:cs typeface="Abhaya Libre"/>
                  <a:sym typeface="Abhaya Libre"/>
                </a:rPr>
                <a:t>Безкрайност</a:t>
              </a:r>
            </a:p>
            <a:p>
              <a:pPr marL="76200" marR="0" lvl="0" algn="just" rtl="0">
                <a:lnSpc>
                  <a:spcPct val="139958"/>
                </a:lnSpc>
                <a:spcBef>
                  <a:spcPts val="0"/>
                </a:spcBef>
                <a:spcAft>
                  <a:spcPts val="0"/>
                </a:spcAft>
                <a:buSzPts val="2400"/>
              </a:pPr>
              <a:r>
                <a:rPr lang="ru-RU" sz="2400" dirty="0">
                  <a:latin typeface="Abhaya Libre"/>
                  <a:ea typeface="Abhaya Libre"/>
                  <a:cs typeface="Abhaya Libre"/>
                  <a:sym typeface="Abhaya Libre"/>
                </a:rPr>
                <a:t>Енергия, която можем да добиваме, без да увреждаме природните процеси. Отпадъците от растенията се превръщат в нещо ценно. Тази технология може да се използва навсякъде по света, като единственото условие е растенията да живеят във влажна почва.</a:t>
              </a:r>
              <a:endParaRPr sz="2400" dirty="0">
                <a:latin typeface="Abhaya Libre"/>
                <a:ea typeface="Abhaya Libre"/>
                <a:cs typeface="Abhaya Libre"/>
                <a:sym typeface="Abhaya Libre"/>
              </a:endParaRPr>
            </a:p>
          </p:txBody>
        </p:sp>
      </p:grpSp>
      <p:pic>
        <p:nvPicPr>
          <p:cNvPr id="657" name="Google Shape;657;g1c0d571eb8a_0_455"/>
          <p:cNvPicPr preferRelativeResize="0"/>
          <p:nvPr/>
        </p:nvPicPr>
        <p:blipFill rotWithShape="1">
          <a:blip r:embed="rId8">
            <a:alphaModFix/>
          </a:blip>
          <a:srcRect t="22248"/>
          <a:stretch/>
        </p:blipFill>
        <p:spPr>
          <a:xfrm>
            <a:off x="9601201" y="1880982"/>
            <a:ext cx="7008085" cy="3642003"/>
          </a:xfrm>
          <a:prstGeom prst="rect">
            <a:avLst/>
          </a:prstGeom>
          <a:noFill/>
          <a:ln>
            <a:noFill/>
          </a:ln>
        </p:spPr>
      </p:pic>
      <p:pic>
        <p:nvPicPr>
          <p:cNvPr id="658" name="Google Shape;658;g1c0d571eb8a_0_455"/>
          <p:cNvPicPr preferRelativeResize="0"/>
          <p:nvPr/>
        </p:nvPicPr>
        <p:blipFill rotWithShape="1">
          <a:blip r:embed="rId9">
            <a:alphaModFix/>
          </a:blip>
          <a:srcRect t="8118" b="9602"/>
          <a:stretch/>
        </p:blipFill>
        <p:spPr>
          <a:xfrm>
            <a:off x="1147261" y="4762275"/>
            <a:ext cx="7609001" cy="4664243"/>
          </a:xfrm>
          <a:prstGeom prst="rect">
            <a:avLst/>
          </a:prstGeom>
          <a:noFill/>
          <a:ln>
            <a:noFill/>
          </a:ln>
        </p:spPr>
      </p:pic>
    </p:spTree>
    <p:extLst>
      <p:ext uri="{BB962C8B-B14F-4D97-AF65-F5344CB8AC3E}">
        <p14:creationId xmlns:p14="http://schemas.microsoft.com/office/powerpoint/2010/main" val="64962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62"/>
        <p:cNvGrpSpPr/>
        <p:nvPr/>
      </p:nvGrpSpPr>
      <p:grpSpPr>
        <a:xfrm>
          <a:off x="0" y="0"/>
          <a:ext cx="0" cy="0"/>
          <a:chOff x="0" y="0"/>
          <a:chExt cx="0" cy="0"/>
        </a:xfrm>
      </p:grpSpPr>
      <p:pic>
        <p:nvPicPr>
          <p:cNvPr id="663" name="Google Shape;663;g1c0d571eb8a_0_47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64" name="Google Shape;664;g1c0d571eb8a_0_47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65" name="Google Shape;665;g1c0d571eb8a_0_47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66" name="Google Shape;666;g1c0d571eb8a_0_475"/>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67" name="Google Shape;667;g1c0d571eb8a_0_475"/>
          <p:cNvSpPr txBox="1"/>
          <p:nvPr/>
        </p:nvSpPr>
        <p:spPr>
          <a:xfrm>
            <a:off x="295991" y="934645"/>
            <a:ext cx="16403700" cy="93071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Устойчивото развитие е развитие, което задоволява нуждите на настоящото поколение, без да застрашава възможността на бъдещите поколения да задоволяват своите собствени нужди.</a:t>
            </a: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b="1" dirty="0">
                <a:latin typeface="Abhaya Libre"/>
                <a:ea typeface="Abhaya Libre"/>
                <a:cs typeface="Abhaya Libre"/>
                <a:sym typeface="Abhaya Libre"/>
              </a:rPr>
              <a:t>Пет прости начина да създадем по-устойчиво бъдеще:</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1. Купувайте от устойчиви марки. Мнозина от нас вече правят </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осъзнати усилия да купуват по-добри продукти, за да намалят </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въглеродния отпечатък.</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2. Подкрепете местни устойчиви благотворителни организации и </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инициативи.</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3. Използвайте по-малко енергия в дома.</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4. Рециклирайте повече.</a:t>
            </a:r>
          </a:p>
          <a:p>
            <a:pPr marR="0" lvl="0" algn="just" rtl="0">
              <a:lnSpc>
                <a:spcPct val="139958"/>
              </a:lnSpc>
              <a:spcBef>
                <a:spcPts val="0"/>
              </a:spcBef>
              <a:spcAft>
                <a:spcPts val="0"/>
              </a:spcAft>
            </a:pPr>
            <a:r>
              <a:rPr lang="ru-RU" sz="2400" i="1" dirty="0">
                <a:latin typeface="Abhaya Libre"/>
                <a:ea typeface="Abhaya Libre"/>
                <a:cs typeface="Abhaya Libre"/>
                <a:sym typeface="Abhaya Libre"/>
              </a:rPr>
              <a:t>5. Откажете се от еднократната употреба на пластмасови изделия.</a:t>
            </a:r>
            <a:endParaRPr sz="2400" i="1"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Някои експерти смятат, че трябва да се фокусираме върху ограничаването на изменението на климата, което ще има положителни ефекти и върху другите цели. Други считат, че образованието трябва да бъде водещият приоритет поради своя потенциал да прекъсне поточния кръг на бедността и да генерира системни промени в други насърчаващи сфери от глобална необходимост.</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sp>
        <p:nvSpPr>
          <p:cNvPr id="668" name="Google Shape;668;g1c0d571eb8a_0_475"/>
          <p:cNvSpPr txBox="1"/>
          <p:nvPr/>
        </p:nvSpPr>
        <p:spPr>
          <a:xfrm>
            <a:off x="2721525" y="261833"/>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Обобщение</a:t>
            </a:r>
            <a:endParaRPr dirty="0"/>
          </a:p>
        </p:txBody>
      </p:sp>
      <p:pic>
        <p:nvPicPr>
          <p:cNvPr id="669" name="Google Shape;669;g1c0d571eb8a_0_475"/>
          <p:cNvPicPr preferRelativeResize="0"/>
          <p:nvPr/>
        </p:nvPicPr>
        <p:blipFill>
          <a:blip r:embed="rId7">
            <a:alphaModFix/>
          </a:blip>
          <a:stretch>
            <a:fillRect/>
          </a:stretch>
        </p:blipFill>
        <p:spPr>
          <a:xfrm>
            <a:off x="11002125" y="2747325"/>
            <a:ext cx="6302250" cy="4201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5"/>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675" name="Google Shape;675;p15"/>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676" name="Google Shape;676;p15"/>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677" name="Google Shape;677;p15"/>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678" name="Google Shape;678;p15"/>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679" name="Google Shape;679;p15"/>
          <p:cNvSpPr txBox="1"/>
          <p:nvPr/>
        </p:nvSpPr>
        <p:spPr>
          <a:xfrm>
            <a:off x="2216640" y="3721850"/>
            <a:ext cx="10905300" cy="4248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10 global companies that are environmentally friendly</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9"/>
              </a:rPr>
              <a:t>Biodegradable packages: Ecovative company</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0"/>
              </a:rPr>
              <a:t>Living Light project</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1"/>
              </a:rPr>
              <a:t>Plastic facts</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2"/>
              </a:rPr>
              <a:t>Zero Waste Bulgaria</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3"/>
              </a:rPr>
              <a:t>Zero Waste movement</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4"/>
              </a:rPr>
              <a:t>The 5 R’s</a:t>
            </a:r>
            <a:endParaRPr dirty="0"/>
          </a:p>
          <a:p>
            <a:pPr marL="0" marR="0" lvl="0" indent="0" algn="l" rtl="0">
              <a:lnSpc>
                <a:spcPct val="150000"/>
              </a:lnSpc>
              <a:spcBef>
                <a:spcPts val="0"/>
              </a:spcBef>
              <a:spcAft>
                <a:spcPts val="0"/>
              </a:spcAft>
              <a:buNone/>
            </a:pPr>
            <a:r>
              <a:rPr lang="en-US" sz="2400" b="0" i="0" u="none" strike="noStrike" cap="none" dirty="0">
                <a:solidFill>
                  <a:srgbClr val="000000"/>
                </a:solidFill>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5"/>
              </a:rPr>
              <a:t>Zero Waste home</a:t>
            </a:r>
            <a:endParaRPr dirty="0"/>
          </a:p>
        </p:txBody>
      </p:sp>
      <p:sp>
        <p:nvSpPr>
          <p:cNvPr id="680" name="Google Shape;680;p15"/>
          <p:cNvSpPr txBox="1"/>
          <p:nvPr/>
        </p:nvSpPr>
        <p:spPr>
          <a:xfrm>
            <a:off x="2216659" y="2282815"/>
            <a:ext cx="8280738"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dirty="0">
                <a:cs typeface="Abhaya Libre"/>
                <a:sym typeface="Abhaya Libre"/>
              </a:rPr>
              <a:t>Източници</a:t>
            </a:r>
            <a:endParaRPr dirty="0"/>
          </a:p>
        </p:txBody>
      </p:sp>
      <p:pic>
        <p:nvPicPr>
          <p:cNvPr id="681" name="Google Shape;681;p15"/>
          <p:cNvPicPr preferRelativeResize="0"/>
          <p:nvPr/>
        </p:nvPicPr>
        <p:blipFill rotWithShape="1">
          <a:blip r:embed="rId16">
            <a:alphaModFix/>
          </a:blip>
          <a:srcRect/>
          <a:stretch/>
        </p:blipFill>
        <p:spPr>
          <a:xfrm>
            <a:off x="7870030" y="9245916"/>
            <a:ext cx="3710720" cy="779251"/>
          </a:xfrm>
          <a:prstGeom prst="rect">
            <a:avLst/>
          </a:prstGeom>
          <a:noFill/>
          <a:ln>
            <a:noFill/>
          </a:ln>
        </p:spPr>
      </p:pic>
      <p:grpSp>
        <p:nvGrpSpPr>
          <p:cNvPr id="682" name="Google Shape;682;p15"/>
          <p:cNvGrpSpPr/>
          <p:nvPr/>
        </p:nvGrpSpPr>
        <p:grpSpPr>
          <a:xfrm>
            <a:off x="-906316" y="8854448"/>
            <a:ext cx="2900572" cy="807706"/>
            <a:chOff x="0" y="0"/>
            <a:chExt cx="3867430" cy="1076940"/>
          </a:xfrm>
        </p:grpSpPr>
        <p:pic>
          <p:nvPicPr>
            <p:cNvPr id="683" name="Google Shape;683;p15"/>
            <p:cNvPicPr preferRelativeResize="0"/>
            <p:nvPr/>
          </p:nvPicPr>
          <p:blipFill rotWithShape="1">
            <a:blip r:embed="rId17">
              <a:alphaModFix/>
            </a:blip>
            <a:srcRect/>
            <a:stretch/>
          </p:blipFill>
          <p:spPr>
            <a:xfrm>
              <a:off x="0" y="0"/>
              <a:ext cx="3867430" cy="618789"/>
            </a:xfrm>
            <a:prstGeom prst="rect">
              <a:avLst/>
            </a:prstGeom>
            <a:noFill/>
            <a:ln>
              <a:noFill/>
            </a:ln>
          </p:spPr>
        </p:pic>
        <p:pic>
          <p:nvPicPr>
            <p:cNvPr id="684" name="Google Shape;684;p15"/>
            <p:cNvPicPr preferRelativeResize="0"/>
            <p:nvPr/>
          </p:nvPicPr>
          <p:blipFill rotWithShape="1">
            <a:blip r:embed="rId17">
              <a:alphaModFix/>
            </a:blip>
            <a:srcRect/>
            <a:stretch/>
          </p:blipFill>
          <p:spPr>
            <a:xfrm>
              <a:off x="0" y="458151"/>
              <a:ext cx="3867430" cy="618789"/>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88"/>
        <p:cNvGrpSpPr/>
        <p:nvPr/>
      </p:nvGrpSpPr>
      <p:grpSpPr>
        <a:xfrm>
          <a:off x="0" y="0"/>
          <a:ext cx="0" cy="0"/>
          <a:chOff x="0" y="0"/>
          <a:chExt cx="0" cy="0"/>
        </a:xfrm>
      </p:grpSpPr>
      <p:sp>
        <p:nvSpPr>
          <p:cNvPr id="689" name="Google Shape;689;p16"/>
          <p:cNvSpPr txBox="1"/>
          <p:nvPr/>
        </p:nvSpPr>
        <p:spPr>
          <a:xfrm>
            <a:off x="2476512" y="3960632"/>
            <a:ext cx="13603811" cy="1921552"/>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pPr>
            <a:r>
              <a:rPr lang="bg-BG" sz="14030" i="0" u="none" strike="noStrike" cap="none" dirty="0">
                <a:solidFill>
                  <a:srgbClr val="000000"/>
                </a:solidFill>
                <a:latin typeface="Abhaya Libre"/>
                <a:ea typeface="Abhaya Libre"/>
                <a:cs typeface="Abhaya Libre"/>
                <a:sym typeface="Abhaya Libre"/>
              </a:rPr>
              <a:t>Благодарим Ви!</a:t>
            </a:r>
            <a:endParaRPr dirty="0"/>
          </a:p>
        </p:txBody>
      </p:sp>
      <p:pic>
        <p:nvPicPr>
          <p:cNvPr id="690" name="Google Shape;690;p1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691" name="Google Shape;691;p16"/>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692" name="Google Shape;692;p16"/>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693" name="Google Shape;693;p16"/>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694" name="Google Shape;694;p16"/>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695" name="Google Shape;695;p16"/>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696" name="Google Shape;696;p16"/>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697" name="Google Shape;697;p16"/>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698" name="Google Shape;698;p16"/>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699" name="Google Shape;699;p16"/>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700" name="Google Shape;700;p16"/>
          <p:cNvGrpSpPr/>
          <p:nvPr/>
        </p:nvGrpSpPr>
        <p:grpSpPr>
          <a:xfrm>
            <a:off x="14267800" y="1219491"/>
            <a:ext cx="2900572" cy="807706"/>
            <a:chOff x="0" y="0"/>
            <a:chExt cx="3867430" cy="1076940"/>
          </a:xfrm>
        </p:grpSpPr>
        <p:pic>
          <p:nvPicPr>
            <p:cNvPr id="701" name="Google Shape;701;p16"/>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702" name="Google Shape;702;p16"/>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703" name="Google Shape;703;p16"/>
          <p:cNvSpPr txBox="1"/>
          <p:nvPr/>
        </p:nvSpPr>
        <p:spPr>
          <a:xfrm>
            <a:off x="5273002" y="5611826"/>
            <a:ext cx="7441484" cy="1389755"/>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US" sz="8068" b="1" i="0" u="none" strike="noStrike" cap="none" dirty="0">
                <a:solidFill>
                  <a:srgbClr val="04989E"/>
                </a:solidFill>
                <a:latin typeface="Abhaya Libre"/>
                <a:ea typeface="Abhaya Libre"/>
                <a:cs typeface="Abhaya Libre"/>
                <a:sym typeface="Abhaya Libre"/>
              </a:rPr>
              <a:t>@Regio.Digi.Hub</a:t>
            </a:r>
            <a:r>
              <a:rPr lang="en-US" sz="8068" b="0" i="0" u="none" strike="noStrike" cap="none" dirty="0">
                <a:solidFill>
                  <a:srgbClr val="04989E"/>
                </a:solidFill>
                <a:latin typeface="Abhaya Libre"/>
                <a:ea typeface="Abhaya Libre"/>
                <a:cs typeface="Abhaya Libre"/>
                <a:sym typeface="Abhaya Libre"/>
              </a:rPr>
              <a:t> </a:t>
            </a:r>
            <a:endParaRPr dirty="0"/>
          </a:p>
        </p:txBody>
      </p:sp>
      <p:pic>
        <p:nvPicPr>
          <p:cNvPr id="704" name="Google Shape;704;p16"/>
          <p:cNvPicPr preferRelativeResize="0"/>
          <p:nvPr/>
        </p:nvPicPr>
        <p:blipFill rotWithShape="1">
          <a:blip r:embed="rId13">
            <a:alphaModFix/>
          </a:blip>
          <a:srcRect/>
          <a:stretch/>
        </p:blipFill>
        <p:spPr>
          <a:xfrm>
            <a:off x="7555793" y="9258300"/>
            <a:ext cx="3710720" cy="779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81"/>
        <p:cNvGrpSpPr/>
        <p:nvPr/>
      </p:nvGrpSpPr>
      <p:grpSpPr>
        <a:xfrm>
          <a:off x="0" y="0"/>
          <a:ext cx="0" cy="0"/>
          <a:chOff x="0" y="0"/>
          <a:chExt cx="0" cy="0"/>
        </a:xfrm>
      </p:grpSpPr>
      <p:sp>
        <p:nvSpPr>
          <p:cNvPr id="182" name="Google Shape;182;p5"/>
          <p:cNvSpPr txBox="1"/>
          <p:nvPr/>
        </p:nvSpPr>
        <p:spPr>
          <a:xfrm>
            <a:off x="8336713" y="2945792"/>
            <a:ext cx="7077372"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bg-BG" sz="3238" dirty="0">
                <a:latin typeface="Abhaya Libre"/>
                <a:ea typeface="Abhaya Libre"/>
                <a:cs typeface="Abhaya Libre"/>
                <a:sym typeface="Abhaya Libre"/>
              </a:rPr>
              <a:t>Концепция „Нулеви отпадъци“</a:t>
            </a:r>
            <a:endParaRPr dirty="0"/>
          </a:p>
        </p:txBody>
      </p:sp>
      <p:sp>
        <p:nvSpPr>
          <p:cNvPr id="183" name="Google Shape;183;p5"/>
          <p:cNvSpPr txBox="1"/>
          <p:nvPr/>
        </p:nvSpPr>
        <p:spPr>
          <a:xfrm>
            <a:off x="8336713" y="4625224"/>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bg-BG" sz="3238" dirty="0">
                <a:latin typeface="Abhaya Libre"/>
                <a:ea typeface="Abhaya Libre"/>
                <a:cs typeface="Abhaya Libre"/>
                <a:sym typeface="Abhaya Libre"/>
              </a:rPr>
              <a:t>Устойчивост и бизнес</a:t>
            </a:r>
            <a:endParaRPr dirty="0"/>
          </a:p>
        </p:txBody>
      </p:sp>
      <p:sp>
        <p:nvSpPr>
          <p:cNvPr id="184" name="Google Shape;184;p5"/>
          <p:cNvSpPr txBox="1"/>
          <p:nvPr/>
        </p:nvSpPr>
        <p:spPr>
          <a:xfrm>
            <a:off x="8336713" y="6412193"/>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bg-BG" sz="3238" dirty="0">
                <a:latin typeface="Abhaya Libre"/>
                <a:cs typeface="Abhaya Libre"/>
                <a:sym typeface="Abhaya Libre"/>
              </a:rPr>
              <a:t>Източници</a:t>
            </a:r>
            <a:endParaRPr dirty="0"/>
          </a:p>
        </p:txBody>
      </p:sp>
      <p:sp>
        <p:nvSpPr>
          <p:cNvPr id="185" name="Google Shape;185;p5"/>
          <p:cNvSpPr txBox="1"/>
          <p:nvPr/>
        </p:nvSpPr>
        <p:spPr>
          <a:xfrm>
            <a:off x="8336713" y="3777435"/>
            <a:ext cx="7474787"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bg-BG" sz="3238" dirty="0">
                <a:latin typeface="Abhaya Libre"/>
                <a:ea typeface="Abhaya Libre"/>
                <a:cs typeface="Abhaya Libre"/>
                <a:sym typeface="Abhaya Libre"/>
              </a:rPr>
              <a:t>Факти за пластмасата и отпадъците</a:t>
            </a:r>
            <a:endParaRPr lang="bg-BG" dirty="0"/>
          </a:p>
        </p:txBody>
      </p:sp>
      <p:sp>
        <p:nvSpPr>
          <p:cNvPr id="186" name="Google Shape;186;p5"/>
          <p:cNvSpPr txBox="1"/>
          <p:nvPr/>
        </p:nvSpPr>
        <p:spPr>
          <a:xfrm>
            <a:off x="8336729" y="5540296"/>
            <a:ext cx="7151915"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bg-BG" sz="3238" dirty="0">
                <a:latin typeface="Abhaya Libre"/>
                <a:ea typeface="Abhaya Libre"/>
                <a:cs typeface="Abhaya Libre"/>
                <a:sym typeface="Abhaya Libre"/>
              </a:rPr>
              <a:t>Примери за екосъобразни компании</a:t>
            </a:r>
            <a:endParaRPr lang="en-US" dirty="0"/>
          </a:p>
        </p:txBody>
      </p:sp>
      <p:pic>
        <p:nvPicPr>
          <p:cNvPr id="187" name="Google Shape;187;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pic>
        <p:nvPicPr>
          <p:cNvPr id="188" name="Google Shape;188;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189" name="Google Shape;189;p5"/>
          <p:cNvPicPr preferRelativeResize="0"/>
          <p:nvPr/>
        </p:nvPicPr>
        <p:blipFill rotWithShape="1">
          <a:blip r:embed="rId5">
            <a:alphaModFix/>
          </a:blip>
          <a:srcRect/>
          <a:stretch/>
        </p:blipFill>
        <p:spPr>
          <a:xfrm rot="6603835">
            <a:off x="5295880" y="-10406627"/>
            <a:ext cx="11622266" cy="12388074"/>
          </a:xfrm>
          <a:prstGeom prst="rect">
            <a:avLst/>
          </a:prstGeom>
          <a:noFill/>
          <a:ln>
            <a:noFill/>
          </a:ln>
        </p:spPr>
      </p:pic>
      <p:pic>
        <p:nvPicPr>
          <p:cNvPr id="190" name="Google Shape;190;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191" name="Google Shape;191;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192" name="Google Shape;192;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193" name="Google Shape;193;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194" name="Google Shape;194;p5"/>
          <p:cNvSpPr txBox="1"/>
          <p:nvPr/>
        </p:nvSpPr>
        <p:spPr>
          <a:xfrm>
            <a:off x="1160102" y="5050278"/>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i="0" u="none" strike="noStrike" cap="none" dirty="0">
                <a:solidFill>
                  <a:srgbClr val="000000"/>
                </a:solidFill>
                <a:latin typeface="Abhaya Libre"/>
                <a:ea typeface="Abhaya Libre"/>
                <a:cs typeface="Abhaya Libre"/>
                <a:sym typeface="Abhaya Libre"/>
              </a:rPr>
              <a:t>Съдържание</a:t>
            </a:r>
            <a:endParaRPr dirty="0"/>
          </a:p>
        </p:txBody>
      </p:sp>
      <p:sp>
        <p:nvSpPr>
          <p:cNvPr id="195" name="Google Shape;195;p5"/>
          <p:cNvSpPr txBox="1"/>
          <p:nvPr/>
        </p:nvSpPr>
        <p:spPr>
          <a:xfrm>
            <a:off x="7008829" y="285593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dirty="0">
                <a:solidFill>
                  <a:srgbClr val="000000"/>
                </a:solidFill>
                <a:latin typeface="Abhaya Libre"/>
                <a:ea typeface="Abhaya Libre"/>
                <a:cs typeface="Abhaya Libre"/>
                <a:sym typeface="Abhaya Libre"/>
              </a:rPr>
              <a:t>01</a:t>
            </a:r>
            <a:endParaRPr dirty="0"/>
          </a:p>
        </p:txBody>
      </p:sp>
      <p:sp>
        <p:nvSpPr>
          <p:cNvPr id="196" name="Google Shape;196;p5"/>
          <p:cNvSpPr txBox="1"/>
          <p:nvPr/>
        </p:nvSpPr>
        <p:spPr>
          <a:xfrm>
            <a:off x="7008829" y="3642267"/>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dirty="0">
                <a:solidFill>
                  <a:srgbClr val="000000"/>
                </a:solidFill>
                <a:latin typeface="Abhaya Libre"/>
                <a:ea typeface="Abhaya Libre"/>
                <a:cs typeface="Abhaya Libre"/>
                <a:sym typeface="Abhaya Libre"/>
              </a:rPr>
              <a:t>02</a:t>
            </a:r>
            <a:endParaRPr dirty="0"/>
          </a:p>
        </p:txBody>
      </p:sp>
      <p:sp>
        <p:nvSpPr>
          <p:cNvPr id="197" name="Google Shape;197;p5"/>
          <p:cNvSpPr txBox="1"/>
          <p:nvPr/>
        </p:nvSpPr>
        <p:spPr>
          <a:xfrm>
            <a:off x="7008829" y="4474998"/>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dirty="0">
                <a:solidFill>
                  <a:srgbClr val="000000"/>
                </a:solidFill>
                <a:latin typeface="Abhaya Libre"/>
                <a:ea typeface="Abhaya Libre"/>
                <a:cs typeface="Abhaya Libre"/>
                <a:sym typeface="Abhaya Libre"/>
              </a:rPr>
              <a:t>03</a:t>
            </a:r>
            <a:endParaRPr dirty="0"/>
          </a:p>
        </p:txBody>
      </p:sp>
      <p:sp>
        <p:nvSpPr>
          <p:cNvPr id="198" name="Google Shape;198;p5"/>
          <p:cNvSpPr txBox="1"/>
          <p:nvPr/>
        </p:nvSpPr>
        <p:spPr>
          <a:xfrm>
            <a:off x="7008829" y="5400830"/>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dirty="0">
                <a:solidFill>
                  <a:srgbClr val="000000"/>
                </a:solidFill>
                <a:latin typeface="Abhaya Libre"/>
                <a:ea typeface="Abhaya Libre"/>
                <a:cs typeface="Abhaya Libre"/>
                <a:sym typeface="Abhaya Libre"/>
              </a:rPr>
              <a:t>04</a:t>
            </a:r>
            <a:endParaRPr dirty="0"/>
          </a:p>
        </p:txBody>
      </p:sp>
      <p:sp>
        <p:nvSpPr>
          <p:cNvPr id="199" name="Google Shape;199;p5"/>
          <p:cNvSpPr txBox="1"/>
          <p:nvPr/>
        </p:nvSpPr>
        <p:spPr>
          <a:xfrm>
            <a:off x="7008829" y="625289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dirty="0">
                <a:solidFill>
                  <a:srgbClr val="000000"/>
                </a:solidFill>
                <a:latin typeface="Abhaya Libre"/>
                <a:ea typeface="Abhaya Libre"/>
                <a:cs typeface="Abhaya Libre"/>
                <a:sym typeface="Abhaya Libre"/>
              </a:rPr>
              <a:t>05</a:t>
            </a:r>
            <a:endParaRPr dirty="0"/>
          </a:p>
        </p:txBody>
      </p:sp>
      <p:pic>
        <p:nvPicPr>
          <p:cNvPr id="200" name="Google Shape;200;p5"/>
          <p:cNvPicPr preferRelativeResize="0"/>
          <p:nvPr/>
        </p:nvPicPr>
        <p:blipFill rotWithShape="1">
          <a:blip r:embed="rId10">
            <a:alphaModFix/>
          </a:blip>
          <a:srcRect/>
          <a:stretch/>
        </p:blipFill>
        <p:spPr>
          <a:xfrm>
            <a:off x="16418708" y="0"/>
            <a:ext cx="1869292" cy="1869292"/>
          </a:xfrm>
          <a:prstGeom prst="rect">
            <a:avLst/>
          </a:prstGeom>
          <a:noFill/>
          <a:ln>
            <a:noFill/>
          </a:ln>
        </p:spPr>
      </p:pic>
      <p:pic>
        <p:nvPicPr>
          <p:cNvPr id="2" name="Picture 1">
            <a:extLst>
              <a:ext uri="{FF2B5EF4-FFF2-40B4-BE49-F238E27FC236}">
                <a16:creationId xmlns:a16="http://schemas.microsoft.com/office/drawing/2014/main" id="{8B55D448-2583-6AB4-FBC5-A110E14442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93013" y="9294717"/>
            <a:ext cx="3418972" cy="7534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9" name="Google Shape;209;p6"/>
          <p:cNvPicPr preferRelativeResize="0"/>
          <p:nvPr/>
        </p:nvPicPr>
        <p:blipFill rotWithShape="1">
          <a:blip r:embed="rId3">
            <a:alphaModFix/>
          </a:blip>
          <a:srcRect/>
          <a:stretch/>
        </p:blipFill>
        <p:spPr>
          <a:xfrm rot="1836636">
            <a:off x="0" y="-2006961"/>
            <a:ext cx="3334026" cy="3588482"/>
          </a:xfrm>
          <a:prstGeom prst="rect">
            <a:avLst/>
          </a:prstGeom>
          <a:noFill/>
          <a:ln>
            <a:noFill/>
          </a:ln>
        </p:spPr>
      </p:pic>
      <p:sp>
        <p:nvSpPr>
          <p:cNvPr id="206" name="Google Shape;206;p6"/>
          <p:cNvSpPr txBox="1"/>
          <p:nvPr/>
        </p:nvSpPr>
        <p:spPr>
          <a:xfrm>
            <a:off x="1667012" y="777906"/>
            <a:ext cx="13534887"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dirty="0">
                <a:latin typeface="Abhaya Libre"/>
                <a:ea typeface="Abhaya Libre"/>
                <a:cs typeface="Abhaya Libre"/>
                <a:sym typeface="Abhaya Libre"/>
              </a:rPr>
              <a:t>Концепция „Нулеви отпадъци"</a:t>
            </a:r>
            <a:endParaRPr dirty="0"/>
          </a:p>
        </p:txBody>
      </p:sp>
      <p:sp>
        <p:nvSpPr>
          <p:cNvPr id="207" name="Google Shape;207;p6"/>
          <p:cNvSpPr txBox="1"/>
          <p:nvPr/>
        </p:nvSpPr>
        <p:spPr>
          <a:xfrm>
            <a:off x="1911525" y="2316658"/>
            <a:ext cx="9043200" cy="672184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dirty="0">
                <a:latin typeface="Abhaya Libre"/>
                <a:ea typeface="Abhaya Libre"/>
                <a:cs typeface="Abhaya Libre"/>
                <a:sym typeface="Abhaya Libre"/>
              </a:rPr>
              <a:t>През последните няколко години терминът "нулеви отпадъци" стана популярен в България и извън нея. Това не е просто мода, а философска концепция, световно движение, към което все повече хора, малки и големи фирми, корпорации се обръщат.</a:t>
            </a:r>
          </a:p>
          <a:p>
            <a:pPr marL="0" marR="0" lvl="0" indent="0" algn="just" rtl="0">
              <a:lnSpc>
                <a:spcPct val="139958"/>
              </a:lnSpc>
              <a:spcBef>
                <a:spcPts val="0"/>
              </a:spcBef>
              <a:spcAft>
                <a:spcPts val="0"/>
              </a:spcAft>
              <a:buNone/>
            </a:pPr>
            <a:r>
              <a:rPr lang="bg-BG" sz="2400" dirty="0">
                <a:latin typeface="Abhaya Libre"/>
                <a:ea typeface="Abhaya Libre"/>
                <a:cs typeface="Abhaya Libre"/>
                <a:sym typeface="Abhaya Libre"/>
              </a:rPr>
              <a:t>В България, например, всичко започва през 2018 г., когато провокирани от количеството отпадъци в ежедневието, няколко иновативни активисти с различни професии създадоха </a:t>
            </a:r>
            <a:r>
              <a:rPr lang="bg-BG" sz="2400" u="sng" dirty="0">
                <a:solidFill>
                  <a:schemeClr val="hlink"/>
                </a:solidFill>
                <a:latin typeface="Abhaya Libre"/>
                <a:ea typeface="Abhaya Libre"/>
                <a:cs typeface="Abhaya Libre"/>
                <a:sym typeface="Abhaya Libre"/>
              </a:rPr>
              <a:t>сдружение „Нулев отпадък“ България</a:t>
            </a:r>
            <a:r>
              <a:rPr lang="ru-RU" sz="2400" dirty="0">
                <a:latin typeface="Abhaya Libre"/>
                <a:ea typeface="Abhaya Libre"/>
                <a:cs typeface="Abhaya Libre"/>
                <a:sym typeface="Abhaya Libre"/>
              </a:rPr>
              <a:t>. </a:t>
            </a:r>
            <a:r>
              <a:rPr lang="bg-BG" sz="2400" dirty="0">
                <a:latin typeface="Abhaya Libre"/>
                <a:ea typeface="Abhaya Libre"/>
                <a:cs typeface="Abhaya Libre"/>
                <a:sym typeface="Abhaya Libre"/>
              </a:rPr>
              <a:t>Това се случи на символичната дата 22 април - Международен ден на Земята.</a:t>
            </a: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Говорейки за зелено мислене, нулевите отпадъци определено са част от него, защото това движение възниква в резултат на стремежа към опазване на природата и по-осъзнато потребление.</a:t>
            </a:r>
            <a:endParaRPr lang="bg-BG" sz="2400" dirty="0">
              <a:latin typeface="Abhaya Libre"/>
              <a:ea typeface="Abhaya Libre"/>
              <a:cs typeface="Abhaya Libre"/>
              <a:sym typeface="Abhaya Libre"/>
            </a:endParaRPr>
          </a:p>
        </p:txBody>
      </p:sp>
      <p:pic>
        <p:nvPicPr>
          <p:cNvPr id="208" name="Google Shape;208;p6"/>
          <p:cNvPicPr preferRelativeResize="0"/>
          <p:nvPr/>
        </p:nvPicPr>
        <p:blipFill rotWithShape="1">
          <a:blip r:embed="rId4">
            <a:alphaModFix/>
          </a:blip>
          <a:srcRect/>
          <a:stretch/>
        </p:blipFill>
        <p:spPr>
          <a:xfrm rot="-4196164">
            <a:off x="-4593748" y="7615157"/>
            <a:ext cx="11622266" cy="12388074"/>
          </a:xfrm>
          <a:prstGeom prst="rect">
            <a:avLst/>
          </a:prstGeom>
          <a:noFill/>
          <a:ln>
            <a:noFill/>
          </a:ln>
        </p:spPr>
      </p:pic>
      <p:sp>
        <p:nvSpPr>
          <p:cNvPr id="210" name="Google Shape;210;p6"/>
          <p:cNvSpPr txBox="1"/>
          <p:nvPr/>
        </p:nvSpPr>
        <p:spPr>
          <a:xfrm>
            <a:off x="1911525" y="1478223"/>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RU" sz="3900" dirty="0">
                <a:latin typeface="Abhaya Libre"/>
                <a:ea typeface="Abhaya Libre"/>
                <a:cs typeface="Abhaya Libre"/>
                <a:sym typeface="Abhaya Libre"/>
              </a:rPr>
              <a:t>Какво е и защо е популярно?</a:t>
            </a:r>
            <a:endParaRPr dirty="0"/>
          </a:p>
        </p:txBody>
      </p:sp>
      <p:pic>
        <p:nvPicPr>
          <p:cNvPr id="211" name="Google Shape;211;p6"/>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13" name="Google Shape;213;p6"/>
          <p:cNvPicPr preferRelativeResize="0"/>
          <p:nvPr/>
        </p:nvPicPr>
        <p:blipFill>
          <a:blip r:embed="rId6">
            <a:alphaModFix/>
          </a:blip>
          <a:stretch>
            <a:fillRect/>
          </a:stretch>
        </p:blipFill>
        <p:spPr>
          <a:xfrm>
            <a:off x="11733150" y="3428992"/>
            <a:ext cx="6067425" cy="4057650"/>
          </a:xfrm>
          <a:prstGeom prst="rect">
            <a:avLst/>
          </a:prstGeom>
          <a:noFill/>
          <a:ln>
            <a:noFill/>
          </a:ln>
        </p:spPr>
      </p:pic>
      <p:sp>
        <p:nvSpPr>
          <p:cNvPr id="214" name="Google Shape;214;p6"/>
          <p:cNvSpPr/>
          <p:nvPr/>
        </p:nvSpPr>
        <p:spPr>
          <a:xfrm>
            <a:off x="11405475" y="2609875"/>
            <a:ext cx="6668722" cy="56959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2CB875F5-3C87-CC4D-0183-0499645AA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9074207"/>
            <a:ext cx="3418972" cy="7534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27" name="Google Shape;227;g1c08aab1bd7_0_26"/>
          <p:cNvPicPr preferRelativeResize="0"/>
          <p:nvPr/>
        </p:nvPicPr>
        <p:blipFill>
          <a:blip r:embed="rId3">
            <a:alphaModFix/>
          </a:blip>
          <a:stretch>
            <a:fillRect/>
          </a:stretch>
        </p:blipFill>
        <p:spPr>
          <a:xfrm>
            <a:off x="2955250" y="6488625"/>
            <a:ext cx="12762935" cy="4786101"/>
          </a:xfrm>
          <a:prstGeom prst="rect">
            <a:avLst/>
          </a:prstGeom>
          <a:noFill/>
          <a:ln>
            <a:noFill/>
          </a:ln>
        </p:spPr>
      </p:pic>
      <p:sp>
        <p:nvSpPr>
          <p:cNvPr id="219" name="Google Shape;219;g1c08aab1bd7_0_26"/>
          <p:cNvSpPr txBox="1"/>
          <p:nvPr/>
        </p:nvSpPr>
        <p:spPr>
          <a:xfrm>
            <a:off x="1056117" y="1290959"/>
            <a:ext cx="15362591"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u-RU" sz="6410" dirty="0">
                <a:latin typeface="Abhaya Libre"/>
                <a:ea typeface="Abhaya Libre"/>
                <a:cs typeface="Abhaya Libre"/>
                <a:sym typeface="Abhaya Libre"/>
              </a:rPr>
              <a:t>Какво всъщност са "нулевите отпадъци"?</a:t>
            </a:r>
            <a:endParaRPr dirty="0"/>
          </a:p>
        </p:txBody>
      </p:sp>
      <p:sp>
        <p:nvSpPr>
          <p:cNvPr id="220" name="Google Shape;220;g1c08aab1bd7_0_26"/>
          <p:cNvSpPr txBox="1"/>
          <p:nvPr/>
        </p:nvSpPr>
        <p:spPr>
          <a:xfrm>
            <a:off x="1070394" y="2774863"/>
            <a:ext cx="6928800"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Дефиницията на "нулеви отпадъци" според </a:t>
            </a:r>
            <a:r>
              <a:rPr lang="ru-RU" sz="2400" u="sng" dirty="0">
                <a:solidFill>
                  <a:schemeClr val="hlink"/>
                </a:solidFill>
                <a:latin typeface="Abhaya Libre"/>
                <a:ea typeface="Abhaya Libre"/>
                <a:cs typeface="Abhaya Libre"/>
                <a:sym typeface="Abhaya Libre"/>
                <a:hlinkClick r:id="rId4"/>
              </a:rPr>
              <a:t>Международен алианс за нулеви отпадъци</a:t>
            </a:r>
            <a:r>
              <a:rPr lang="en-US" sz="2400" dirty="0">
                <a:latin typeface="Abhaya Libre"/>
                <a:ea typeface="Abhaya Libre"/>
                <a:cs typeface="Abhaya Libre"/>
                <a:sym typeface="Abhaya Libre"/>
              </a:rPr>
              <a:t> </a:t>
            </a:r>
            <a:r>
              <a:rPr lang="ru-RU" sz="2400" dirty="0">
                <a:latin typeface="Abhaya Libre"/>
                <a:ea typeface="Abhaya Libre"/>
                <a:cs typeface="Abhaya Libre"/>
                <a:sym typeface="Abhaya Libre"/>
              </a:rPr>
              <a:t>(Zero Waste International Alliance - ZWIA) е следната:</a:t>
            </a:r>
          </a:p>
          <a:p>
            <a:pPr marL="0" marR="0" lvl="0" indent="0" algn="just" rtl="0">
              <a:lnSpc>
                <a:spcPct val="139958"/>
              </a:lnSpc>
              <a:spcBef>
                <a:spcPts val="0"/>
              </a:spcBef>
              <a:spcAft>
                <a:spcPts val="0"/>
              </a:spcAft>
              <a:buNone/>
            </a:pPr>
            <a:endParaRPr lang="ru-RU"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"Нулеви отпадъци: Запазване на всички ресурси чрез отговорно производство, консумация, повторна употреба и възстановяване на продукти, опаковки и материали без изгаряне и без отпадъци, които се изхвърлят на земя, вода или въздух, заплашващи околната среда или човешкото здраве."</a:t>
            </a:r>
            <a:endParaRPr sz="2400" dirty="0">
              <a:latin typeface="Abhaya Libre"/>
              <a:ea typeface="Abhaya Libre"/>
              <a:cs typeface="Abhaya Libre"/>
              <a:sym typeface="Abhaya Libre"/>
            </a:endParaRPr>
          </a:p>
        </p:txBody>
      </p:sp>
      <p:pic>
        <p:nvPicPr>
          <p:cNvPr id="221" name="Google Shape;221;g1c08aab1bd7_0_26"/>
          <p:cNvPicPr preferRelativeResize="0"/>
          <p:nvPr/>
        </p:nvPicPr>
        <p:blipFill rotWithShape="1">
          <a:blip r:embed="rId5">
            <a:alphaModFix/>
          </a:blip>
          <a:srcRect/>
          <a:stretch/>
        </p:blipFill>
        <p:spPr>
          <a:xfrm rot="-4196164">
            <a:off x="-6459783" y="7449207"/>
            <a:ext cx="11622267" cy="12388075"/>
          </a:xfrm>
          <a:prstGeom prst="rect">
            <a:avLst/>
          </a:prstGeom>
          <a:noFill/>
          <a:ln>
            <a:noFill/>
          </a:ln>
        </p:spPr>
      </p:pic>
      <p:pic>
        <p:nvPicPr>
          <p:cNvPr id="222" name="Google Shape;222;g1c08aab1bd7_0_26"/>
          <p:cNvPicPr preferRelativeResize="0"/>
          <p:nvPr/>
        </p:nvPicPr>
        <p:blipFill rotWithShape="1">
          <a:blip r:embed="rId6">
            <a:alphaModFix/>
          </a:blip>
          <a:srcRect/>
          <a:stretch/>
        </p:blipFill>
        <p:spPr>
          <a:xfrm rot="1836636">
            <a:off x="0" y="-2006961"/>
            <a:ext cx="3334026" cy="3588482"/>
          </a:xfrm>
          <a:prstGeom prst="rect">
            <a:avLst/>
          </a:prstGeom>
          <a:noFill/>
          <a:ln>
            <a:noFill/>
          </a:ln>
        </p:spPr>
      </p:pic>
      <p:sp>
        <p:nvSpPr>
          <p:cNvPr id="223" name="Google Shape;223;g1c08aab1bd7_0_26"/>
          <p:cNvSpPr txBox="1"/>
          <p:nvPr/>
        </p:nvSpPr>
        <p:spPr>
          <a:xfrm>
            <a:off x="1056118" y="1916624"/>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bg-BG" sz="3900" dirty="0">
                <a:latin typeface="Abhaya Libre"/>
                <a:ea typeface="Abhaya Libre"/>
                <a:cs typeface="Abhaya Libre"/>
                <a:sym typeface="Abhaya Libre"/>
              </a:rPr>
              <a:t>Дефиниция и принципи</a:t>
            </a:r>
            <a:endParaRPr dirty="0"/>
          </a:p>
        </p:txBody>
      </p:sp>
      <p:pic>
        <p:nvPicPr>
          <p:cNvPr id="224" name="Google Shape;224;g1c08aab1bd7_0_26"/>
          <p:cNvPicPr preferRelativeResize="0"/>
          <p:nvPr/>
        </p:nvPicPr>
        <p:blipFill rotWithShape="1">
          <a:blip r:embed="rId7">
            <a:alphaModFix/>
          </a:blip>
          <a:srcRect/>
          <a:stretch/>
        </p:blipFill>
        <p:spPr>
          <a:xfrm>
            <a:off x="16418708" y="0"/>
            <a:ext cx="1869291" cy="1869291"/>
          </a:xfrm>
          <a:prstGeom prst="rect">
            <a:avLst/>
          </a:prstGeom>
          <a:noFill/>
          <a:ln>
            <a:noFill/>
          </a:ln>
        </p:spPr>
      </p:pic>
      <p:sp>
        <p:nvSpPr>
          <p:cNvPr id="226" name="Google Shape;226;g1c08aab1bd7_0_26"/>
          <p:cNvSpPr txBox="1"/>
          <p:nvPr/>
        </p:nvSpPr>
        <p:spPr>
          <a:xfrm>
            <a:off x="9447677" y="2185960"/>
            <a:ext cx="8155364" cy="5687711"/>
          </a:xfrm>
          <a:prstGeom prst="rect">
            <a:avLst/>
          </a:prstGeom>
          <a:noFill/>
          <a:ln>
            <a:noFill/>
          </a:ln>
        </p:spPr>
        <p:txBody>
          <a:bodyPr spcFirstLastPara="1" wrap="square" lIns="0" tIns="0" rIns="0" bIns="0" anchor="t" anchorCtr="0">
            <a:spAutoFit/>
          </a:bodyPr>
          <a:lstStyle/>
          <a:p>
            <a:pPr marL="0" lvl="0" indent="0" algn="just" rtl="0">
              <a:lnSpc>
                <a:spcPct val="139958"/>
              </a:lnSpc>
              <a:spcBef>
                <a:spcPts val="0"/>
              </a:spcBef>
              <a:spcAft>
                <a:spcPts val="0"/>
              </a:spcAft>
              <a:buNone/>
            </a:pPr>
            <a:r>
              <a:rPr lang="ru-RU" sz="2400" dirty="0">
                <a:solidFill>
                  <a:schemeClr val="dk1"/>
                </a:solidFill>
                <a:latin typeface="Abhaya Libre"/>
                <a:ea typeface="Abhaya Libre"/>
                <a:cs typeface="Abhaya Libre"/>
                <a:sym typeface="Abhaya Libre"/>
              </a:rPr>
              <a:t>Концепцията за "нулеви отпадъци" е насочена срещу  нашия подход "вземи, произведи и изхвърли" към производство и консумация, насърчавайки </a:t>
            </a:r>
            <a:r>
              <a:rPr lang="bg-BG" sz="2400" dirty="0">
                <a:solidFill>
                  <a:schemeClr val="dk1"/>
                </a:solidFill>
                <a:latin typeface="Abhaya Libre"/>
                <a:ea typeface="Abhaya Libre"/>
                <a:cs typeface="Abhaya Libre"/>
                <a:sym typeface="Abhaya Libre"/>
              </a:rPr>
              <a:t>кръговото използване на</a:t>
            </a:r>
            <a:r>
              <a:rPr lang="ru-RU" sz="2400" dirty="0">
                <a:solidFill>
                  <a:schemeClr val="dk1"/>
                </a:solidFill>
                <a:latin typeface="Abhaya Libre"/>
                <a:ea typeface="Abhaya Libre"/>
                <a:cs typeface="Abhaya Libre"/>
                <a:sym typeface="Abhaya Libre"/>
              </a:rPr>
              <a:t> ресурсите. В основни линии целта на движението за нулевите отпадъци е да насочи икономиките към постигането «нулево изпращане» на отпадъци на сметища, инсинератори и в океана.</a:t>
            </a:r>
          </a:p>
          <a:p>
            <a:pPr marL="0" lvl="0" indent="0" algn="just" rtl="0">
              <a:lnSpc>
                <a:spcPct val="139958"/>
              </a:lnSpc>
              <a:spcBef>
                <a:spcPts val="0"/>
              </a:spcBef>
              <a:spcAft>
                <a:spcPts val="0"/>
              </a:spcAft>
              <a:buNone/>
            </a:pPr>
            <a:endParaRPr lang="ru-RU" sz="2400" dirty="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r>
              <a:rPr lang="ru-RU" sz="2400" dirty="0">
                <a:solidFill>
                  <a:schemeClr val="dk1"/>
                </a:solidFill>
                <a:latin typeface="Abhaya Libre"/>
                <a:ea typeface="Abhaya Libre"/>
                <a:cs typeface="Abhaya Libre"/>
                <a:sym typeface="Abhaya Libre"/>
              </a:rPr>
              <a:t>Принципите за "нулеви отпадъци" включват три основни задължения, насочени към различни сектори от обществото:</a:t>
            </a:r>
            <a:endParaRPr sz="2400" dirty="0">
              <a:solidFill>
                <a:schemeClr val="dk1"/>
              </a:solidFill>
              <a:latin typeface="Abhaya Libre"/>
              <a:ea typeface="Abhaya Libre"/>
              <a:cs typeface="Abhaya Libre"/>
              <a:sym typeface="Abhaya Libre"/>
            </a:endParaRPr>
          </a:p>
        </p:txBody>
      </p:sp>
      <p:pic>
        <p:nvPicPr>
          <p:cNvPr id="2" name="Picture 1">
            <a:extLst>
              <a:ext uri="{FF2B5EF4-FFF2-40B4-BE49-F238E27FC236}">
                <a16:creationId xmlns:a16="http://schemas.microsoft.com/office/drawing/2014/main" id="{657DFC60-37DB-BE55-D970-2C8F5AF4B6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73685" y="480907"/>
            <a:ext cx="3418972" cy="7534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31"/>
        <p:cNvGrpSpPr/>
        <p:nvPr/>
      </p:nvGrpSpPr>
      <p:grpSpPr>
        <a:xfrm>
          <a:off x="0" y="0"/>
          <a:ext cx="0" cy="0"/>
          <a:chOff x="0" y="0"/>
          <a:chExt cx="0" cy="0"/>
        </a:xfrm>
      </p:grpSpPr>
      <p:pic>
        <p:nvPicPr>
          <p:cNvPr id="232" name="Google Shape;232;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233" name="Google Shape;233;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34" name="Google Shape;234;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36" name="Google Shape;236;p11"/>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237" name="Google Shape;237;p11"/>
          <p:cNvSpPr txBox="1"/>
          <p:nvPr/>
        </p:nvSpPr>
        <p:spPr>
          <a:xfrm>
            <a:off x="3833711" y="167869"/>
            <a:ext cx="10620578" cy="167686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Abhaya Libre"/>
                <a:ea typeface="Abhaya Libre"/>
                <a:cs typeface="Abhaya Libre"/>
                <a:sym typeface="Abhaya Libre"/>
              </a:rPr>
              <a:t>Петте правила за „Нулеви отпадъци“</a:t>
            </a:r>
            <a:endParaRPr dirty="0"/>
          </a:p>
        </p:txBody>
      </p:sp>
      <p:pic>
        <p:nvPicPr>
          <p:cNvPr id="238" name="Google Shape;238;p11"/>
          <p:cNvPicPr preferRelativeResize="0"/>
          <p:nvPr/>
        </p:nvPicPr>
        <p:blipFill>
          <a:blip r:embed="rId7">
            <a:alphaModFix/>
          </a:blip>
          <a:stretch>
            <a:fillRect/>
          </a:stretch>
        </p:blipFill>
        <p:spPr>
          <a:xfrm>
            <a:off x="1661925" y="1865088"/>
            <a:ext cx="4876800" cy="7315200"/>
          </a:xfrm>
          <a:prstGeom prst="rect">
            <a:avLst/>
          </a:prstGeom>
          <a:noFill/>
          <a:ln>
            <a:noFill/>
          </a:ln>
        </p:spPr>
      </p:pic>
      <p:grpSp>
        <p:nvGrpSpPr>
          <p:cNvPr id="239" name="Google Shape;239;p11"/>
          <p:cNvGrpSpPr/>
          <p:nvPr/>
        </p:nvGrpSpPr>
        <p:grpSpPr>
          <a:xfrm>
            <a:off x="7320335" y="1836781"/>
            <a:ext cx="9513139" cy="7237051"/>
            <a:chOff x="-1991377" y="152785"/>
            <a:chExt cx="12684186" cy="9501355"/>
          </a:xfrm>
        </p:grpSpPr>
        <p:pic>
          <p:nvPicPr>
            <p:cNvPr id="243" name="Google Shape;243;p11"/>
            <p:cNvPicPr preferRelativeResize="0"/>
            <p:nvPr/>
          </p:nvPicPr>
          <p:blipFill rotWithShape="1">
            <a:blip r:embed="rId8">
              <a:alphaModFix/>
            </a:blip>
            <a:srcRect/>
            <a:stretch/>
          </p:blipFill>
          <p:spPr>
            <a:xfrm>
              <a:off x="7615120" y="3120525"/>
              <a:ext cx="1982911" cy="1871401"/>
            </a:xfrm>
            <a:prstGeom prst="rect">
              <a:avLst/>
            </a:prstGeom>
            <a:noFill/>
            <a:ln>
              <a:noFill/>
            </a:ln>
          </p:spPr>
        </p:pic>
        <p:sp>
          <p:nvSpPr>
            <p:cNvPr id="240" name="Google Shape;240;p11"/>
            <p:cNvSpPr txBox="1"/>
            <p:nvPr/>
          </p:nvSpPr>
          <p:spPr>
            <a:xfrm>
              <a:off x="2633609" y="7617614"/>
              <a:ext cx="8059200" cy="203652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Освен това, създава се устойчива околна среда, като се спестяват скъпоценни природни ресурси за бъдещите поколения .</a:t>
              </a:r>
              <a:endParaRPr dirty="0"/>
            </a:p>
          </p:txBody>
        </p:sp>
        <p:sp>
          <p:nvSpPr>
            <p:cNvPr id="241" name="Google Shape;241;p11"/>
            <p:cNvSpPr txBox="1"/>
            <p:nvPr/>
          </p:nvSpPr>
          <p:spPr>
            <a:xfrm>
              <a:off x="-1991377" y="152785"/>
              <a:ext cx="12491101" cy="795215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ru-RU" sz="2400" dirty="0">
                  <a:latin typeface="Abhaya Libre"/>
                  <a:ea typeface="Abhaya Libre"/>
                  <a:cs typeface="Abhaya Libre"/>
                  <a:sym typeface="Abhaya Libre"/>
                </a:rPr>
                <a:t>Всички вероятно сме чули фразата "намаляване, повторно използване, рециклиране". Но чували ли сте за другите две </a:t>
              </a:r>
              <a:r>
                <a:rPr lang="bg-BG" sz="2400" dirty="0">
                  <a:latin typeface="Abhaya Libre"/>
                  <a:ea typeface="Abhaya Libre"/>
                  <a:cs typeface="Abhaya Libre"/>
                  <a:sym typeface="Abhaya Libre"/>
                </a:rPr>
                <a:t>правила</a:t>
              </a:r>
              <a:r>
                <a:rPr lang="ru-RU" sz="2400" dirty="0">
                  <a:latin typeface="Abhaya Libre"/>
                  <a:ea typeface="Abhaya Libre"/>
                  <a:cs typeface="Abhaya Libre"/>
                  <a:sym typeface="Abhaya Libre"/>
                </a:rPr>
                <a:t>? Петте правила: Отказ, намаляване, повторно използване, рециклиране, разграждане. Петте правила са основни принципи за намаляване на отпадъците, които произвеждаме и следват специфичен ред.</a:t>
              </a:r>
            </a:p>
            <a:p>
              <a:pPr marL="0" marR="0" lvl="0" indent="0" algn="just" rtl="0">
                <a:spcBef>
                  <a:spcPts val="0"/>
                </a:spcBef>
                <a:spcAft>
                  <a:spcPts val="0"/>
                </a:spcAft>
                <a:buNone/>
              </a:pPr>
              <a:endParaRPr lang="bg-BG" sz="2400" i="1" dirty="0">
                <a:latin typeface="Abhaya Libre"/>
                <a:ea typeface="Abhaya Libre"/>
                <a:cs typeface="Abhaya Libre"/>
                <a:sym typeface="Abhaya Libre"/>
              </a:endParaRPr>
            </a:p>
            <a:p>
              <a:pPr marL="0" marR="0" lvl="0" indent="0" algn="just" rtl="0">
                <a:spcBef>
                  <a:spcPts val="0"/>
                </a:spcBef>
                <a:spcAft>
                  <a:spcPts val="0"/>
                </a:spcAft>
                <a:buNone/>
              </a:pPr>
              <a:endParaRPr lang="bg-BG" sz="2400" dirty="0">
                <a:latin typeface="Abhaya Libre"/>
                <a:ea typeface="Abhaya Libre"/>
                <a:cs typeface="Abhaya Libre"/>
                <a:sym typeface="Abhaya Libre"/>
              </a:endParaRPr>
            </a:p>
            <a:p>
              <a:pPr marL="0" marR="0" lvl="0" indent="0" algn="just" rtl="0">
                <a:spcBef>
                  <a:spcPts val="0"/>
                </a:spcBef>
                <a:spcAft>
                  <a:spcPts val="0"/>
                </a:spcAft>
                <a:buNone/>
              </a:pPr>
              <a:r>
                <a:rPr lang="ru-RU" sz="2400" b="1" dirty="0">
                  <a:latin typeface="Abhaya Libre"/>
                  <a:ea typeface="Abhaya Libre"/>
                  <a:cs typeface="Abhaya Libre"/>
                  <a:sym typeface="Abhaya Libre"/>
                </a:rPr>
                <a:t>Защо са важни 5-те правила в управлението </a:t>
              </a:r>
            </a:p>
            <a:p>
              <a:pPr marL="0" marR="0" lvl="0" indent="0" algn="just" rtl="0">
                <a:spcBef>
                  <a:spcPts val="0"/>
                </a:spcBef>
                <a:spcAft>
                  <a:spcPts val="0"/>
                </a:spcAft>
                <a:buNone/>
              </a:pPr>
              <a:r>
                <a:rPr lang="ru-RU" sz="2400" b="1" dirty="0">
                  <a:latin typeface="Abhaya Libre"/>
                  <a:ea typeface="Abhaya Libre"/>
                  <a:cs typeface="Abhaya Libre"/>
                  <a:sym typeface="Abhaya Libre"/>
                </a:rPr>
                <a:t>на отпадъците?</a:t>
              </a:r>
            </a:p>
            <a:p>
              <a:pPr marL="0" marR="0" lvl="0" indent="0" algn="just" rtl="0">
                <a:spcBef>
                  <a:spcPts val="0"/>
                </a:spcBef>
                <a:spcAft>
                  <a:spcPts val="0"/>
                </a:spcAft>
                <a:buNone/>
              </a:pPr>
              <a:endParaRPr lang="bg-BG" sz="2400" dirty="0">
                <a:latin typeface="Abhaya Libre"/>
                <a:ea typeface="Abhaya Libre"/>
                <a:cs typeface="Abhaya Libre"/>
                <a:sym typeface="Abhaya Libre"/>
              </a:endParaRPr>
            </a:p>
            <a:p>
              <a:pPr marL="0" marR="0" lvl="0" indent="0" algn="just" rtl="0">
                <a:spcBef>
                  <a:spcPts val="0"/>
                </a:spcBef>
                <a:spcAft>
                  <a:spcPts val="0"/>
                </a:spcAft>
                <a:buNone/>
              </a:pPr>
              <a:r>
                <a:rPr lang="ru-RU" sz="2400" dirty="0">
                  <a:latin typeface="Abhaya Libre"/>
                  <a:ea typeface="Abhaya Libre"/>
                  <a:cs typeface="Abhaya Libre"/>
                  <a:sym typeface="Abhaya Libre"/>
                </a:rPr>
                <a:t>Както е посочено в 5-те </a:t>
              </a:r>
              <a:r>
                <a:rPr lang="bg-BG" sz="2400" dirty="0">
                  <a:latin typeface="Abhaya Libre"/>
                  <a:ea typeface="Abhaya Libre"/>
                  <a:cs typeface="Abhaya Libre"/>
                  <a:sym typeface="Abhaya Libre"/>
                </a:rPr>
                <a:t>правила за </a:t>
              </a:r>
              <a:r>
                <a:rPr lang="ru-RU" sz="2400" dirty="0">
                  <a:latin typeface="Abhaya Libre"/>
                  <a:ea typeface="Abhaya Libre"/>
                  <a:cs typeface="Abhaya Libre"/>
                  <a:sym typeface="Abhaya Libre"/>
                </a:rPr>
                <a:t>нулеви отпадъци, чрез повторна употреба и рециклиране ние можем да намалим </a:t>
              </a:r>
              <a:r>
                <a:rPr lang="bg-BG" sz="2400" dirty="0">
                  <a:latin typeface="Abhaya Libre"/>
                  <a:ea typeface="Abhaya Libre"/>
                  <a:cs typeface="Abhaya Libre"/>
                  <a:sym typeface="Abhaya Libre"/>
                </a:rPr>
                <a:t>тежестта</a:t>
              </a:r>
              <a:r>
                <a:rPr lang="ru-RU" sz="2400" dirty="0">
                  <a:latin typeface="Abhaya Libre"/>
                  <a:ea typeface="Abhaya Libre"/>
                  <a:cs typeface="Abhaya Libre"/>
                  <a:sym typeface="Abhaya Libre"/>
                </a:rPr>
                <a:t>, която се стоварва върху по-бедните страни, страдащи от последиците на нашите навици да купуваме и изхвърляме.</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242" name="Google Shape;242;p11"/>
            <p:cNvPicPr preferRelativeResize="0"/>
            <p:nvPr/>
          </p:nvPicPr>
          <p:blipFill rotWithShape="1">
            <a:blip r:embed="rId9">
              <a:alphaModFix/>
            </a:blip>
            <a:srcRect/>
            <a:stretch/>
          </p:blipFill>
          <p:spPr>
            <a:xfrm>
              <a:off x="-1407722" y="7343954"/>
              <a:ext cx="2301524" cy="2310186"/>
            </a:xfrm>
            <a:prstGeom prst="rect">
              <a:avLst/>
            </a:prstGeom>
            <a:noFill/>
            <a:ln>
              <a:noFill/>
            </a:ln>
          </p:spPr>
        </p:pic>
      </p:grpSp>
      <p:pic>
        <p:nvPicPr>
          <p:cNvPr id="2" name="Picture 1">
            <a:extLst>
              <a:ext uri="{FF2B5EF4-FFF2-40B4-BE49-F238E27FC236}">
                <a16:creationId xmlns:a16="http://schemas.microsoft.com/office/drawing/2014/main" id="{465C43E3-74EB-4484-748C-968BDA5C50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4800" y="9180288"/>
            <a:ext cx="3418972" cy="7534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E4FC9B1-99DA-8605-245E-BD13A73335ED}"/>
              </a:ext>
            </a:extLst>
          </p:cNvPr>
          <p:cNvPicPr>
            <a:picLocks noChangeAspect="1"/>
          </p:cNvPicPr>
          <p:nvPr/>
        </p:nvPicPr>
        <p:blipFill>
          <a:blip r:embed="rId3">
            <a:duotone>
              <a:schemeClr val="accent5">
                <a:shade val="45000"/>
                <a:satMod val="135000"/>
              </a:schemeClr>
              <a:prstClr val="white"/>
            </a:duotone>
          </a:blip>
          <a:stretch>
            <a:fillRect/>
          </a:stretch>
        </p:blipFill>
        <p:spPr>
          <a:xfrm>
            <a:off x="11961609" y="5651968"/>
            <a:ext cx="6076933" cy="3382826"/>
          </a:xfrm>
          <a:prstGeom prst="rect">
            <a:avLst/>
          </a:prstGeom>
        </p:spPr>
      </p:pic>
      <p:pic>
        <p:nvPicPr>
          <p:cNvPr id="248" name="Google Shape;248;g1c08aab1bd7_0_2"/>
          <p:cNvPicPr preferRelativeResize="0"/>
          <p:nvPr/>
        </p:nvPicPr>
        <p:blipFill rotWithShape="1">
          <a:blip r:embed="rId4">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6">
            <a:alphaModFix/>
          </a:blip>
          <a:srcRect/>
          <a:stretch/>
        </p:blipFill>
        <p:spPr>
          <a:xfrm>
            <a:off x="16418708" y="0"/>
            <a:ext cx="1869291" cy="1869291"/>
          </a:xfrm>
          <a:prstGeom prst="rect">
            <a:avLst/>
          </a:prstGeom>
          <a:noFill/>
          <a:ln>
            <a:noFill/>
          </a:ln>
        </p:spPr>
      </p:pic>
      <p:sp>
        <p:nvSpPr>
          <p:cNvPr id="252" name="Google Shape;252;g1c08aab1bd7_0_2"/>
          <p:cNvSpPr txBox="1"/>
          <p:nvPr/>
        </p:nvSpPr>
        <p:spPr>
          <a:xfrm>
            <a:off x="4590068" y="445271"/>
            <a:ext cx="10954732"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latin typeface="Times New Roman" panose="02020603050405020304" pitchFamily="18" charset="0"/>
                <a:cs typeface="Times New Roman" panose="02020603050405020304" pitchFamily="18" charset="0"/>
                <a:sym typeface="Abhaya Libre"/>
              </a:rPr>
              <a:t>Нулеви отпадъци - възникване</a:t>
            </a:r>
            <a:endParaRPr dirty="0">
              <a:latin typeface="Times New Roman" panose="02020603050405020304" pitchFamily="18" charset="0"/>
              <a:cs typeface="Times New Roman" panose="02020603050405020304" pitchFamily="18" charset="0"/>
            </a:endParaRPr>
          </a:p>
        </p:txBody>
      </p:sp>
      <p:pic>
        <p:nvPicPr>
          <p:cNvPr id="253" name="Google Shape;253;g1c08aab1bd7_0_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254" name="Google Shape;254;g1c08aab1bd7_0_2"/>
          <p:cNvGrpSpPr/>
          <p:nvPr/>
        </p:nvGrpSpPr>
        <p:grpSpPr>
          <a:xfrm>
            <a:off x="3287923" y="1895475"/>
            <a:ext cx="7227677" cy="6350413"/>
            <a:chOff x="3044417" y="615317"/>
            <a:chExt cx="9636902" cy="8467219"/>
          </a:xfrm>
        </p:grpSpPr>
        <p:sp>
          <p:nvSpPr>
            <p:cNvPr id="255" name="Google Shape;255;g1c08aab1bd7_0_2"/>
            <p:cNvSpPr txBox="1"/>
            <p:nvPr/>
          </p:nvSpPr>
          <p:spPr>
            <a:xfrm>
              <a:off x="3044417" y="615317"/>
              <a:ext cx="9636902"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Концепцията "нулеви отпадъци" не е нова. Всъщност всяка древна или предмодерна цивилизация, племе или селище биха незабавно разпознали концепцията за нулеви отпадъци или по-скоро биха се запитали кога точно нашите безотговорни практики са станали норма.</a:t>
              </a:r>
              <a:endParaRPr dirty="0"/>
            </a:p>
          </p:txBody>
        </p:sp>
        <p:sp>
          <p:nvSpPr>
            <p:cNvPr id="256" name="Google Shape;256;g1c08aab1bd7_0_2"/>
            <p:cNvSpPr txBox="1"/>
            <p:nvPr/>
          </p:nvSpPr>
          <p:spPr>
            <a:xfrm>
              <a:off x="3044417" y="4946018"/>
              <a:ext cx="9636902"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latin typeface="Abhaya Libre"/>
                  <a:ea typeface="Abhaya Libre"/>
                  <a:cs typeface="Abhaya Libre"/>
                  <a:sym typeface="Abhaya Libre"/>
                </a:rPr>
                <a:t>Историята на нулевите отпадъци започва през 1980-та година като спечелва популярност през последните 40 години, за да стане това, което е днес. Вижте съкратена хронология за нулевите отпадъци от книгата "The Zero Waste Solution: Untrashing the Planet One Community at a Time" на Пол Конет.</a:t>
              </a:r>
              <a:endParaRPr dirty="0"/>
            </a:p>
          </p:txBody>
        </p:sp>
      </p:grpSp>
      <p:pic>
        <p:nvPicPr>
          <p:cNvPr id="260" name="Google Shape;260;g1c08aab1bd7_0_2"/>
          <p:cNvPicPr preferRelativeResize="0"/>
          <p:nvPr/>
        </p:nvPicPr>
        <p:blipFill rotWithShape="1">
          <a:blip r:embed="rId8">
            <a:alphaModFix/>
          </a:blip>
          <a:srcRect/>
          <a:stretch/>
        </p:blipFill>
        <p:spPr>
          <a:xfrm>
            <a:off x="13528814" y="1869291"/>
            <a:ext cx="2315179" cy="2083661"/>
          </a:xfrm>
          <a:prstGeom prst="rect">
            <a:avLst/>
          </a:prstGeom>
          <a:noFill/>
          <a:ln>
            <a:noFill/>
          </a:ln>
        </p:spPr>
      </p:pic>
      <p:pic>
        <p:nvPicPr>
          <p:cNvPr id="2" name="Picture 1">
            <a:extLst>
              <a:ext uri="{FF2B5EF4-FFF2-40B4-BE49-F238E27FC236}">
                <a16:creationId xmlns:a16="http://schemas.microsoft.com/office/drawing/2014/main" id="{EAE61EB5-5D0D-A11C-0614-135A9CD83A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195" y="9158184"/>
            <a:ext cx="3418972" cy="75348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4049</Words>
  <Application>Microsoft Office PowerPoint</Application>
  <PresentationFormat>Custom</PresentationFormat>
  <Paragraphs>183</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Abhaya Libre</vt:lpstr>
      <vt:lpstr>Abhaya Libre Regular</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Radimira Radkova-Kireva</cp:lastModifiedBy>
  <cp:revision>21</cp:revision>
  <dcterms:created xsi:type="dcterms:W3CDTF">2006-08-16T00:00:00Z</dcterms:created>
  <dcterms:modified xsi:type="dcterms:W3CDTF">2023-07-06T12:56:58Z</dcterms:modified>
</cp:coreProperties>
</file>