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43"/>
  </p:notesMasterIdLst>
  <p:sldIdLst>
    <p:sldId id="256" r:id="rId4"/>
    <p:sldId id="257" r:id="rId5"/>
    <p:sldId id="258" r:id="rId6"/>
    <p:sldId id="259" r:id="rId7"/>
    <p:sldId id="260" r:id="rId8"/>
    <p:sldId id="261" r:id="rId9"/>
    <p:sldId id="262" r:id="rId10"/>
    <p:sldId id="284" r:id="rId11"/>
    <p:sldId id="285" r:id="rId12"/>
    <p:sldId id="287" r:id="rId13"/>
    <p:sldId id="299" r:id="rId14"/>
    <p:sldId id="288" r:id="rId15"/>
    <p:sldId id="289" r:id="rId16"/>
    <p:sldId id="264" r:id="rId17"/>
    <p:sldId id="291" r:id="rId18"/>
    <p:sldId id="292" r:id="rId19"/>
    <p:sldId id="290" r:id="rId20"/>
    <p:sldId id="293" r:id="rId21"/>
    <p:sldId id="295" r:id="rId22"/>
    <p:sldId id="296" r:id="rId23"/>
    <p:sldId id="294" r:id="rId24"/>
    <p:sldId id="282" r:id="rId25"/>
    <p:sldId id="263" r:id="rId26"/>
    <p:sldId id="298" r:id="rId27"/>
    <p:sldId id="283" r:id="rId28"/>
    <p:sldId id="300" r:id="rId29"/>
    <p:sldId id="301" r:id="rId30"/>
    <p:sldId id="302" r:id="rId31"/>
    <p:sldId id="304" r:id="rId32"/>
    <p:sldId id="305" r:id="rId33"/>
    <p:sldId id="306" r:id="rId34"/>
    <p:sldId id="266" r:id="rId35"/>
    <p:sldId id="267" r:id="rId36"/>
    <p:sldId id="268" r:id="rId37"/>
    <p:sldId id="307" r:id="rId38"/>
    <p:sldId id="308" r:id="rId39"/>
    <p:sldId id="309" r:id="rId40"/>
    <p:sldId id="270" r:id="rId41"/>
    <p:sldId id="271" r:id="rId42"/>
  </p:sldIdLst>
  <p:sldSz cx="18288000" cy="10287000"/>
  <p:notesSz cx="6858000" cy="9144000"/>
  <p:embeddedFontLst>
    <p:embeddedFont>
      <p:font typeface="Abhaya Libre Regular" panose="020B0604020202020204" charset="0"/>
      <p:regular r:id="rId44"/>
    </p:embeddedFont>
    <p:embeddedFont>
      <p:font typeface="Abhaya Libre Regular Bold" panose="020B0604020202020204" charset="0"/>
      <p:regular r:id="rId45"/>
    </p:embeddedFont>
    <p:embeddedFont>
      <p:font typeface="Abhaya Libre Regular Bold Italics" panose="020B0604020202020204" charset="0"/>
      <p:regular r:id="rId46"/>
    </p:embeddedFont>
    <p:embeddedFont>
      <p:font typeface="Calibri" panose="020F050202020403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E8959-7DE0-5216-A99C-1DBDB23E684D}" name="Ioanna Matouli (Atlantis Engineering)" initials="IM(E" userId="S::matouli@abe.gr::ce83a5f9-b684-426f-8712-9fec52aa63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DC8"/>
    <a:srgbClr val="0080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8F9A3-E47D-4615-882A-79AA61B76EEE}" v="1" dt="2023-03-30T07:20:23.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22" autoAdjust="0"/>
  </p:normalViewPr>
  <p:slideViewPr>
    <p:cSldViewPr>
      <p:cViewPr>
        <p:scale>
          <a:sx n="40" d="100"/>
          <a:sy n="40" d="100"/>
        </p:scale>
        <p:origin x="864" y="-7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50" Type="http://schemas.openxmlformats.org/officeDocument/2006/relationships/font" Target="fonts/font7.fntdata"/><Relationship Id="rId55"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microsoft.com/office/2018/10/relationships/authors" Target="authors.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1.xml"/></Relationships>
</file>

<file path=ppt/diagrams/_rels/data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image" Target="../media/image72.jpg"/></Relationships>
</file>

<file path=ppt/diagrams/_rels/data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image" Target="../media/image75.jpg"/></Relationships>
</file>

<file path=ppt/diagrams/_rels/drawing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image" Target="../media/image72.jpg"/></Relationships>
</file>

<file path=ppt/diagrams/_rels/drawing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image" Target="../media/image75.jp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FE278-18B8-4C40-9FFD-C09B43970575}" type="doc">
      <dgm:prSet loTypeId="urn:microsoft.com/office/officeart/2005/8/layout/list1" loCatId="list" qsTypeId="urn:microsoft.com/office/officeart/2005/8/quickstyle/3d2" qsCatId="3D" csTypeId="urn:microsoft.com/office/officeart/2005/8/colors/accent5_2" csCatId="accent5" phldr="1"/>
      <dgm:spPr/>
      <dgm:t>
        <a:bodyPr/>
        <a:lstStyle/>
        <a:p>
          <a:endParaRPr lang="en-US"/>
        </a:p>
      </dgm:t>
    </dgm:pt>
    <dgm:pt modelId="{3EB9C714-9948-40B7-8E61-FA09385DC047}">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1. </a:t>
          </a:r>
          <a:r>
            <a:rPr lang="bg-BG" sz="2800" dirty="0">
              <a:cs typeface="Abhaya Libre Regular" panose="020B0604020202020204" charset="0"/>
            </a:rPr>
            <a:t>Анализ на регионалния контекст и потенциал за иновации</a:t>
          </a:r>
          <a:endParaRPr lang="en-US" sz="2800" dirty="0">
            <a:latin typeface="Abhaya Libre Regular" panose="020B0604020202020204" charset="0"/>
            <a:cs typeface="Abhaya Libre Regular" panose="020B0604020202020204" charset="0"/>
          </a:endParaRPr>
        </a:p>
      </dgm:t>
    </dgm:pt>
    <dgm:pt modelId="{202983AD-F65E-4B13-BD1A-B2596DE61D91}" type="parTrans" cxnId="{026E7A65-0430-4F96-BCD6-A41809B95E76}">
      <dgm:prSet/>
      <dgm:spPr/>
      <dgm:t>
        <a:bodyPr/>
        <a:lstStyle/>
        <a:p>
          <a:endParaRPr lang="en-US"/>
        </a:p>
      </dgm:t>
    </dgm:pt>
    <dgm:pt modelId="{3B94FBDE-A4DE-4B78-A28F-0416F35AEC31}" type="sibTrans" cxnId="{026E7A65-0430-4F96-BCD6-A41809B95E76}">
      <dgm:prSet/>
      <dgm:spPr/>
      <dgm:t>
        <a:bodyPr/>
        <a:lstStyle/>
        <a:p>
          <a:endParaRPr lang="en-US"/>
        </a:p>
      </dgm:t>
    </dgm:pt>
    <dgm:pt modelId="{3D9C4CC1-311B-4D37-A32C-703FD771C43B}">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2. </a:t>
          </a:r>
          <a:r>
            <a:rPr lang="bg-BG" sz="2800" dirty="0"/>
            <a:t>Създаване на прозрачна и приобщаваща управленска рамка</a:t>
          </a:r>
          <a:endParaRPr lang="en-US" sz="2800" dirty="0">
            <a:latin typeface="Abhaya Libre Regular" panose="020B0604020202020204" charset="0"/>
            <a:cs typeface="Abhaya Libre Regular" panose="020B0604020202020204" charset="0"/>
          </a:endParaRPr>
        </a:p>
      </dgm:t>
    </dgm:pt>
    <dgm:pt modelId="{C5A1EAC5-FB2D-4E5B-82A0-C33A6E6FB211}" type="parTrans" cxnId="{3B654512-C1F9-4832-BE99-28CA97681BCE}">
      <dgm:prSet/>
      <dgm:spPr/>
      <dgm:t>
        <a:bodyPr/>
        <a:lstStyle/>
        <a:p>
          <a:endParaRPr lang="en-US"/>
        </a:p>
      </dgm:t>
    </dgm:pt>
    <dgm:pt modelId="{96E02AF1-B657-45D5-A459-E94842077BF6}" type="sibTrans" cxnId="{3B654512-C1F9-4832-BE99-28CA97681BCE}">
      <dgm:prSet/>
      <dgm:spPr/>
      <dgm:t>
        <a:bodyPr/>
        <a:lstStyle/>
        <a:p>
          <a:endParaRPr lang="en-US"/>
        </a:p>
      </dgm:t>
    </dgm:pt>
    <dgm:pt modelId="{B1400752-98C4-4640-9C7F-D922DC8E496D}">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3. </a:t>
          </a:r>
          <a:r>
            <a:rPr lang="bg-BG" sz="2800" b="0" i="0" noProof="0" dirty="0"/>
            <a:t>Създаване на обща визия за бъдещето на региона</a:t>
          </a:r>
        </a:p>
      </dgm:t>
    </dgm:pt>
    <dgm:pt modelId="{DD8942CF-97DC-4C13-8057-AC000FBBFEB9}" type="parTrans" cxnId="{126C9D0A-AAEA-46FF-94A2-A1C9615F5C0E}">
      <dgm:prSet/>
      <dgm:spPr/>
      <dgm:t>
        <a:bodyPr/>
        <a:lstStyle/>
        <a:p>
          <a:endParaRPr lang="en-US"/>
        </a:p>
      </dgm:t>
    </dgm:pt>
    <dgm:pt modelId="{0AFFA692-429D-4B70-9289-5982591F02BA}" type="sibTrans" cxnId="{126C9D0A-AAEA-46FF-94A2-A1C9615F5C0E}">
      <dgm:prSet/>
      <dgm:spPr/>
      <dgm:t>
        <a:bodyPr/>
        <a:lstStyle/>
        <a:p>
          <a:endParaRPr lang="en-US"/>
        </a:p>
      </dgm:t>
    </dgm:pt>
    <dgm:pt modelId="{E24FBC9C-F656-4F12-AB01-044A4803AF25}" type="pres">
      <dgm:prSet presAssocID="{42BFE278-18B8-4C40-9FFD-C09B43970575}" presName="linear" presStyleCnt="0">
        <dgm:presLayoutVars>
          <dgm:dir/>
          <dgm:animLvl val="lvl"/>
          <dgm:resizeHandles val="exact"/>
        </dgm:presLayoutVars>
      </dgm:prSet>
      <dgm:spPr/>
    </dgm:pt>
    <dgm:pt modelId="{C9A95FF7-F6DC-49A2-835A-7D7F99DEF193}" type="pres">
      <dgm:prSet presAssocID="{3EB9C714-9948-40B7-8E61-FA09385DC047}" presName="parentLin" presStyleCnt="0"/>
      <dgm:spPr/>
    </dgm:pt>
    <dgm:pt modelId="{9EA8715A-6EBD-4720-AC8D-69537D6A2A7A}" type="pres">
      <dgm:prSet presAssocID="{3EB9C714-9948-40B7-8E61-FA09385DC047}" presName="parentLeftMargin" presStyleLbl="node1" presStyleIdx="0" presStyleCnt="3"/>
      <dgm:spPr/>
    </dgm:pt>
    <dgm:pt modelId="{C30A8FC4-CFA5-4FE2-BB29-529693D75233}" type="pres">
      <dgm:prSet presAssocID="{3EB9C714-9948-40B7-8E61-FA09385DC047}" presName="parentText" presStyleLbl="node1" presStyleIdx="0" presStyleCnt="3" custScaleX="98963" custLinFactNeighborX="12500" custLinFactNeighborY="511">
        <dgm:presLayoutVars>
          <dgm:chMax val="0"/>
          <dgm:bulletEnabled val="1"/>
        </dgm:presLayoutVars>
      </dgm:prSet>
      <dgm:spPr/>
    </dgm:pt>
    <dgm:pt modelId="{F13BE1B0-3E04-44D3-B97B-A6514C06C374}" type="pres">
      <dgm:prSet presAssocID="{3EB9C714-9948-40B7-8E61-FA09385DC047}" presName="negativeSpace" presStyleCnt="0"/>
      <dgm:spPr/>
    </dgm:pt>
    <dgm:pt modelId="{27B602DE-BBFE-4C62-B628-645847482F5B}" type="pres">
      <dgm:prSet presAssocID="{3EB9C714-9948-40B7-8E61-FA09385DC047}" presName="childText" presStyleLbl="conFgAcc1" presStyleIdx="0" presStyleCnt="3">
        <dgm:presLayoutVars>
          <dgm:bulletEnabled val="1"/>
        </dgm:presLayoutVars>
      </dgm:prSet>
      <dgm:spPr/>
    </dgm:pt>
    <dgm:pt modelId="{37813407-CEF2-485F-B296-908AC268C455}" type="pres">
      <dgm:prSet presAssocID="{3B94FBDE-A4DE-4B78-A28F-0416F35AEC31}" presName="spaceBetweenRectangles" presStyleCnt="0"/>
      <dgm:spPr/>
    </dgm:pt>
    <dgm:pt modelId="{3EFD13DB-2864-4EAB-9B5E-59846F8C2DCD}" type="pres">
      <dgm:prSet presAssocID="{3D9C4CC1-311B-4D37-A32C-703FD771C43B}" presName="parentLin" presStyleCnt="0"/>
      <dgm:spPr/>
    </dgm:pt>
    <dgm:pt modelId="{D049067E-8F1A-4EAA-8C75-3F80D009B181}" type="pres">
      <dgm:prSet presAssocID="{3D9C4CC1-311B-4D37-A32C-703FD771C43B}" presName="parentLeftMargin" presStyleLbl="node1" presStyleIdx="0" presStyleCnt="3"/>
      <dgm:spPr/>
    </dgm:pt>
    <dgm:pt modelId="{F9443E4A-57FB-424E-9AD8-D04731603DDD}" type="pres">
      <dgm:prSet presAssocID="{3D9C4CC1-311B-4D37-A32C-703FD771C43B}" presName="parentText" presStyleLbl="node1" presStyleIdx="1" presStyleCnt="3">
        <dgm:presLayoutVars>
          <dgm:chMax val="0"/>
          <dgm:bulletEnabled val="1"/>
        </dgm:presLayoutVars>
      </dgm:prSet>
      <dgm:spPr/>
    </dgm:pt>
    <dgm:pt modelId="{6AE4FBEE-1431-4DBD-B0CC-4A58BA3E530E}" type="pres">
      <dgm:prSet presAssocID="{3D9C4CC1-311B-4D37-A32C-703FD771C43B}" presName="negativeSpace" presStyleCnt="0"/>
      <dgm:spPr/>
    </dgm:pt>
    <dgm:pt modelId="{4D466F30-CC97-4DBD-8C8C-9BF440B7A400}" type="pres">
      <dgm:prSet presAssocID="{3D9C4CC1-311B-4D37-A32C-703FD771C43B}" presName="childText" presStyleLbl="conFgAcc1" presStyleIdx="1" presStyleCnt="3">
        <dgm:presLayoutVars>
          <dgm:bulletEnabled val="1"/>
        </dgm:presLayoutVars>
      </dgm:prSet>
      <dgm:spPr/>
    </dgm:pt>
    <dgm:pt modelId="{C8BFB0B8-9E41-47F3-B43D-D39979CCDA1F}" type="pres">
      <dgm:prSet presAssocID="{96E02AF1-B657-45D5-A459-E94842077BF6}" presName="spaceBetweenRectangles" presStyleCnt="0"/>
      <dgm:spPr/>
    </dgm:pt>
    <dgm:pt modelId="{49FAA17B-AC91-41A8-92D6-201E53FDDFCF}" type="pres">
      <dgm:prSet presAssocID="{B1400752-98C4-4640-9C7F-D922DC8E496D}" presName="parentLin" presStyleCnt="0"/>
      <dgm:spPr/>
    </dgm:pt>
    <dgm:pt modelId="{9D2D9BB8-3092-4231-A073-4A4D5F4B05DE}" type="pres">
      <dgm:prSet presAssocID="{B1400752-98C4-4640-9C7F-D922DC8E496D}" presName="parentLeftMargin" presStyleLbl="node1" presStyleIdx="1" presStyleCnt="3"/>
      <dgm:spPr/>
    </dgm:pt>
    <dgm:pt modelId="{93A97360-C97B-4274-B0E3-8E59B5D17507}" type="pres">
      <dgm:prSet presAssocID="{B1400752-98C4-4640-9C7F-D922DC8E496D}" presName="parentText" presStyleLbl="node1" presStyleIdx="2" presStyleCnt="3">
        <dgm:presLayoutVars>
          <dgm:chMax val="0"/>
          <dgm:bulletEnabled val="1"/>
        </dgm:presLayoutVars>
      </dgm:prSet>
      <dgm:spPr/>
    </dgm:pt>
    <dgm:pt modelId="{0DA96E43-FC93-4FC5-9FAD-944AAD6CB6EA}" type="pres">
      <dgm:prSet presAssocID="{B1400752-98C4-4640-9C7F-D922DC8E496D}" presName="negativeSpace" presStyleCnt="0"/>
      <dgm:spPr/>
    </dgm:pt>
    <dgm:pt modelId="{FE11114E-53EC-4556-8824-A3F5CD0B026C}" type="pres">
      <dgm:prSet presAssocID="{B1400752-98C4-4640-9C7F-D922DC8E496D}" presName="childText" presStyleLbl="conFgAcc1" presStyleIdx="2" presStyleCnt="3">
        <dgm:presLayoutVars>
          <dgm:bulletEnabled val="1"/>
        </dgm:presLayoutVars>
      </dgm:prSet>
      <dgm:spPr/>
    </dgm:pt>
  </dgm:ptLst>
  <dgm:cxnLst>
    <dgm:cxn modelId="{126C9D0A-AAEA-46FF-94A2-A1C9615F5C0E}" srcId="{42BFE278-18B8-4C40-9FFD-C09B43970575}" destId="{B1400752-98C4-4640-9C7F-D922DC8E496D}" srcOrd="2" destOrd="0" parTransId="{DD8942CF-97DC-4C13-8057-AC000FBBFEB9}" sibTransId="{0AFFA692-429D-4B70-9289-5982591F02BA}"/>
    <dgm:cxn modelId="{3B654512-C1F9-4832-BE99-28CA97681BCE}" srcId="{42BFE278-18B8-4C40-9FFD-C09B43970575}" destId="{3D9C4CC1-311B-4D37-A32C-703FD771C43B}" srcOrd="1" destOrd="0" parTransId="{C5A1EAC5-FB2D-4E5B-82A0-C33A6E6FB211}" sibTransId="{96E02AF1-B657-45D5-A459-E94842077BF6}"/>
    <dgm:cxn modelId="{016FA419-CC44-4492-9DE8-DC7BECB2C5E1}" type="presOf" srcId="{3EB9C714-9948-40B7-8E61-FA09385DC047}" destId="{9EA8715A-6EBD-4720-AC8D-69537D6A2A7A}" srcOrd="0" destOrd="0" presId="urn:microsoft.com/office/officeart/2005/8/layout/list1"/>
    <dgm:cxn modelId="{2EC25129-2997-452C-95D7-BD7C460FE53F}" type="presOf" srcId="{3D9C4CC1-311B-4D37-A32C-703FD771C43B}" destId="{F9443E4A-57FB-424E-9AD8-D04731603DDD}" srcOrd="1" destOrd="0" presId="urn:microsoft.com/office/officeart/2005/8/layout/list1"/>
    <dgm:cxn modelId="{C47F3440-3966-4164-8B2C-069BF7F014C3}" type="presOf" srcId="{B1400752-98C4-4640-9C7F-D922DC8E496D}" destId="{93A97360-C97B-4274-B0E3-8E59B5D17507}" srcOrd="1" destOrd="0" presId="urn:microsoft.com/office/officeart/2005/8/layout/list1"/>
    <dgm:cxn modelId="{5576535F-CE32-446C-8919-32DC36189240}" type="presOf" srcId="{3EB9C714-9948-40B7-8E61-FA09385DC047}" destId="{C30A8FC4-CFA5-4FE2-BB29-529693D75233}" srcOrd="1" destOrd="0" presId="urn:microsoft.com/office/officeart/2005/8/layout/list1"/>
    <dgm:cxn modelId="{026E7A65-0430-4F96-BCD6-A41809B95E76}" srcId="{42BFE278-18B8-4C40-9FFD-C09B43970575}" destId="{3EB9C714-9948-40B7-8E61-FA09385DC047}" srcOrd="0" destOrd="0" parTransId="{202983AD-F65E-4B13-BD1A-B2596DE61D91}" sibTransId="{3B94FBDE-A4DE-4B78-A28F-0416F35AEC31}"/>
    <dgm:cxn modelId="{D88CA4B8-78CE-48F1-8A55-C835495F1FD9}" type="presOf" srcId="{B1400752-98C4-4640-9C7F-D922DC8E496D}" destId="{9D2D9BB8-3092-4231-A073-4A4D5F4B05DE}" srcOrd="0" destOrd="0" presId="urn:microsoft.com/office/officeart/2005/8/layout/list1"/>
    <dgm:cxn modelId="{F12750D0-CC2B-49BB-B2F2-8732BE3EB19B}" type="presOf" srcId="{42BFE278-18B8-4C40-9FFD-C09B43970575}" destId="{E24FBC9C-F656-4F12-AB01-044A4803AF25}" srcOrd="0" destOrd="0" presId="urn:microsoft.com/office/officeart/2005/8/layout/list1"/>
    <dgm:cxn modelId="{601269F5-2293-467F-93AD-E3EF1C64A937}" type="presOf" srcId="{3D9C4CC1-311B-4D37-A32C-703FD771C43B}" destId="{D049067E-8F1A-4EAA-8C75-3F80D009B181}" srcOrd="0" destOrd="0" presId="urn:microsoft.com/office/officeart/2005/8/layout/list1"/>
    <dgm:cxn modelId="{596A9487-BCE9-4692-9457-993DD13D5D81}" type="presParOf" srcId="{E24FBC9C-F656-4F12-AB01-044A4803AF25}" destId="{C9A95FF7-F6DC-49A2-835A-7D7F99DEF193}" srcOrd="0" destOrd="0" presId="urn:microsoft.com/office/officeart/2005/8/layout/list1"/>
    <dgm:cxn modelId="{BAD7780E-F836-478F-914E-304345D23F8C}" type="presParOf" srcId="{C9A95FF7-F6DC-49A2-835A-7D7F99DEF193}" destId="{9EA8715A-6EBD-4720-AC8D-69537D6A2A7A}" srcOrd="0" destOrd="0" presId="urn:microsoft.com/office/officeart/2005/8/layout/list1"/>
    <dgm:cxn modelId="{5E5B99E9-45EE-4173-96FE-21332B05239E}" type="presParOf" srcId="{C9A95FF7-F6DC-49A2-835A-7D7F99DEF193}" destId="{C30A8FC4-CFA5-4FE2-BB29-529693D75233}" srcOrd="1" destOrd="0" presId="urn:microsoft.com/office/officeart/2005/8/layout/list1"/>
    <dgm:cxn modelId="{444B0290-BC40-4D39-9FDE-B50D10E1DCF9}" type="presParOf" srcId="{E24FBC9C-F656-4F12-AB01-044A4803AF25}" destId="{F13BE1B0-3E04-44D3-B97B-A6514C06C374}" srcOrd="1" destOrd="0" presId="urn:microsoft.com/office/officeart/2005/8/layout/list1"/>
    <dgm:cxn modelId="{40E54C4C-CF50-4A2B-BB58-E86813F175BE}" type="presParOf" srcId="{E24FBC9C-F656-4F12-AB01-044A4803AF25}" destId="{27B602DE-BBFE-4C62-B628-645847482F5B}" srcOrd="2" destOrd="0" presId="urn:microsoft.com/office/officeart/2005/8/layout/list1"/>
    <dgm:cxn modelId="{28354EB3-9FE3-495B-A1D4-81AF0FCFD60A}" type="presParOf" srcId="{E24FBC9C-F656-4F12-AB01-044A4803AF25}" destId="{37813407-CEF2-485F-B296-908AC268C455}" srcOrd="3" destOrd="0" presId="urn:microsoft.com/office/officeart/2005/8/layout/list1"/>
    <dgm:cxn modelId="{D3581312-3CE7-4A48-9663-EDC1CB69FBB2}" type="presParOf" srcId="{E24FBC9C-F656-4F12-AB01-044A4803AF25}" destId="{3EFD13DB-2864-4EAB-9B5E-59846F8C2DCD}" srcOrd="4" destOrd="0" presId="urn:microsoft.com/office/officeart/2005/8/layout/list1"/>
    <dgm:cxn modelId="{859188AA-8789-4B2E-B052-3C0E455722AA}" type="presParOf" srcId="{3EFD13DB-2864-4EAB-9B5E-59846F8C2DCD}" destId="{D049067E-8F1A-4EAA-8C75-3F80D009B181}" srcOrd="0" destOrd="0" presId="urn:microsoft.com/office/officeart/2005/8/layout/list1"/>
    <dgm:cxn modelId="{0FDF438E-1C22-4805-9061-A66167DAC6DE}" type="presParOf" srcId="{3EFD13DB-2864-4EAB-9B5E-59846F8C2DCD}" destId="{F9443E4A-57FB-424E-9AD8-D04731603DDD}" srcOrd="1" destOrd="0" presId="urn:microsoft.com/office/officeart/2005/8/layout/list1"/>
    <dgm:cxn modelId="{D923605C-6636-4816-A823-F07BCC5321C6}" type="presParOf" srcId="{E24FBC9C-F656-4F12-AB01-044A4803AF25}" destId="{6AE4FBEE-1431-4DBD-B0CC-4A58BA3E530E}" srcOrd="5" destOrd="0" presId="urn:microsoft.com/office/officeart/2005/8/layout/list1"/>
    <dgm:cxn modelId="{182B9618-5310-4469-91F1-B31A076DDB58}" type="presParOf" srcId="{E24FBC9C-F656-4F12-AB01-044A4803AF25}" destId="{4D466F30-CC97-4DBD-8C8C-9BF440B7A400}" srcOrd="6" destOrd="0" presId="urn:microsoft.com/office/officeart/2005/8/layout/list1"/>
    <dgm:cxn modelId="{BDA57AFF-8D28-411D-8FF0-B9886057FE98}" type="presParOf" srcId="{E24FBC9C-F656-4F12-AB01-044A4803AF25}" destId="{C8BFB0B8-9E41-47F3-B43D-D39979CCDA1F}" srcOrd="7" destOrd="0" presId="urn:microsoft.com/office/officeart/2005/8/layout/list1"/>
    <dgm:cxn modelId="{4F1561B5-5B6C-4316-84CF-5B4C38061E06}" type="presParOf" srcId="{E24FBC9C-F656-4F12-AB01-044A4803AF25}" destId="{49FAA17B-AC91-41A8-92D6-201E53FDDFCF}" srcOrd="8" destOrd="0" presId="urn:microsoft.com/office/officeart/2005/8/layout/list1"/>
    <dgm:cxn modelId="{AE5CED2C-EF70-4BAB-920C-389C936B6556}" type="presParOf" srcId="{49FAA17B-AC91-41A8-92D6-201E53FDDFCF}" destId="{9D2D9BB8-3092-4231-A073-4A4D5F4B05DE}" srcOrd="0" destOrd="0" presId="urn:microsoft.com/office/officeart/2005/8/layout/list1"/>
    <dgm:cxn modelId="{3022901F-4426-4CEC-915A-9A10BD92DE71}" type="presParOf" srcId="{49FAA17B-AC91-41A8-92D6-201E53FDDFCF}" destId="{93A97360-C97B-4274-B0E3-8E59B5D17507}" srcOrd="1" destOrd="0" presId="urn:microsoft.com/office/officeart/2005/8/layout/list1"/>
    <dgm:cxn modelId="{317CEA47-4CB2-441B-9189-355AE614C0CB}" type="presParOf" srcId="{E24FBC9C-F656-4F12-AB01-044A4803AF25}" destId="{0DA96E43-FC93-4FC5-9FAD-944AAD6CB6EA}" srcOrd="9" destOrd="0" presId="urn:microsoft.com/office/officeart/2005/8/layout/list1"/>
    <dgm:cxn modelId="{0A203307-1B7A-4DC3-B8F1-12822A675ED2}" type="presParOf" srcId="{E24FBC9C-F656-4F12-AB01-044A4803AF25}" destId="{FE11114E-53EC-4556-8824-A3F5CD0B026C}"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FD2C91F-D713-4D72-8BD3-6B2E8249D2EE}"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33ACD8D4-9762-48D2-BA75-B72590ED042C}">
      <dgm:prSet phldrT="[Text]" custT="1"/>
      <dgm:spPr>
        <a:solidFill>
          <a:srgbClr val="009999"/>
        </a:solidFill>
        <a:effectLst>
          <a:reflection blurRad="6350" stA="50000" endA="275" endPos="40000" dist="101600" dir="5400000" sy="-100000" algn="bl" rotWithShape="0"/>
        </a:effectLst>
      </dgm:spPr>
      <dgm:t>
        <a:bodyPr/>
        <a:lstStyle/>
        <a:p>
          <a:r>
            <a:rPr lang="bg-BG" sz="3200" b="1" dirty="0">
              <a:latin typeface="Abhaya Libre Regular" panose="020B0604020202020204" charset="0"/>
              <a:cs typeface="Abhaya Libre Regular" panose="020B0604020202020204" charset="0"/>
            </a:rPr>
            <a:t>Справяне с икономическата криза</a:t>
          </a:r>
          <a:endParaRPr lang="en-US" sz="3200" b="1" dirty="0">
            <a:latin typeface="Abhaya Libre Regular" panose="020B0604020202020204" charset="0"/>
            <a:cs typeface="Abhaya Libre Regular" panose="020B0604020202020204" charset="0"/>
          </a:endParaRPr>
        </a:p>
      </dgm:t>
    </dgm:pt>
    <dgm:pt modelId="{9C7D8A84-61A0-4610-BA3E-B5394C9187DD}" type="parTrans" cxnId="{2D0CEE6A-FD06-4142-B2B6-4EE1AE224E0D}">
      <dgm:prSet/>
      <dgm:spPr/>
      <dgm:t>
        <a:bodyPr/>
        <a:lstStyle/>
        <a:p>
          <a:endParaRPr lang="en-US"/>
        </a:p>
      </dgm:t>
    </dgm:pt>
    <dgm:pt modelId="{F09B48FD-CBC5-4BBA-8D30-E5D3790E96F6}" type="sibTrans" cxnId="{2D0CEE6A-FD06-4142-B2B6-4EE1AE224E0D}">
      <dgm:prSet/>
      <dgm:spPr/>
      <dgm:t>
        <a:bodyPr/>
        <a:lstStyle/>
        <a:p>
          <a:endParaRPr lang="en-US"/>
        </a:p>
      </dgm:t>
    </dgm:pt>
    <dgm:pt modelId="{F0C65E28-ED31-4186-A831-967FEFDB243B}">
      <dgm:prSet phldrT="[Text]" custT="1"/>
      <dgm:spPr>
        <a:solidFill>
          <a:srgbClr val="009999"/>
        </a:solidFill>
        <a:effectLst>
          <a:outerShdw blurRad="76200" dir="13500000" sy="23000" kx="1200000" algn="br" rotWithShape="0">
            <a:prstClr val="black">
              <a:alpha val="20000"/>
            </a:prstClr>
          </a:outerShdw>
        </a:effectLst>
      </dgm:spPr>
      <dgm:t>
        <a:bodyPr/>
        <a:lstStyle/>
        <a:p>
          <a:r>
            <a:rPr lang="bg-BG" sz="3200" b="1" dirty="0">
              <a:latin typeface="Abhaya Libre Regular" panose="020B0604020202020204" charset="0"/>
              <a:cs typeface="Abhaya Libre Regular" panose="020B0604020202020204" charset="0"/>
            </a:rPr>
            <a:t>Създаване на правна рамка за околната среда</a:t>
          </a:r>
          <a:endParaRPr lang="en-US" sz="3200" b="1" dirty="0">
            <a:latin typeface="Abhaya Libre Regular" panose="020B0604020202020204" charset="0"/>
            <a:cs typeface="Abhaya Libre Regular" panose="020B0604020202020204" charset="0"/>
          </a:endParaRPr>
        </a:p>
      </dgm:t>
    </dgm:pt>
    <dgm:pt modelId="{9AFD215F-B294-4291-943A-644CB315AAFA}" type="parTrans" cxnId="{BCE26926-A262-4E72-BD12-0165BD5A54C9}">
      <dgm:prSet/>
      <dgm:spPr/>
      <dgm:t>
        <a:bodyPr/>
        <a:lstStyle/>
        <a:p>
          <a:endParaRPr lang="en-US"/>
        </a:p>
      </dgm:t>
    </dgm:pt>
    <dgm:pt modelId="{9162F270-C4B6-4770-BCD9-BD0BF99CBC56}" type="sibTrans" cxnId="{BCE26926-A262-4E72-BD12-0165BD5A54C9}">
      <dgm:prSet/>
      <dgm:spPr/>
      <dgm:t>
        <a:bodyPr/>
        <a:lstStyle/>
        <a:p>
          <a:endParaRPr lang="en-US"/>
        </a:p>
      </dgm:t>
    </dgm:pt>
    <dgm:pt modelId="{397D77F5-128A-4AD6-9F37-5E30492CCE69}">
      <dgm:prSet phldrT="[Text]" custT="1"/>
      <dgm:spPr>
        <a:solidFill>
          <a:srgbClr val="009999"/>
        </a:solidFill>
        <a:effectLst>
          <a:reflection blurRad="6350" stA="50000" endA="275" endPos="40000" dist="101600" dir="5400000" sy="-100000" algn="bl" rotWithShape="0"/>
        </a:effectLst>
      </dgm:spPr>
      <dgm:t>
        <a:bodyPr/>
        <a:lstStyle/>
        <a:p>
          <a:r>
            <a:rPr lang="bg-BG" sz="2600" dirty="0"/>
            <a:t>Цялостен план за възстановяване на регионалната икономика, който се фокусира върху максимизирането на потенциала за иновации и научно познание в опит да се повиши конкурентоспособността на установените отрасли и да се разшири производствената база на Крит към нововъзникващи сектори с висока добавена стойност</a:t>
          </a:r>
          <a:r>
            <a:rPr lang="en-US" sz="2800" dirty="0">
              <a:latin typeface="Abhaya Libre Regular" panose="020B0604020202020204" charset="0"/>
              <a:cs typeface="Abhaya Libre Regular" panose="020B0604020202020204" charset="0"/>
            </a:rPr>
            <a:t>.</a:t>
          </a:r>
          <a:endParaRPr lang="en-US" sz="2600" dirty="0">
            <a:latin typeface="Abhaya Libre Regular" panose="020B0604020202020204" charset="0"/>
            <a:cs typeface="Abhaya Libre Regular" panose="020B0604020202020204" charset="0"/>
          </a:endParaRPr>
        </a:p>
      </dgm:t>
    </dgm:pt>
    <dgm:pt modelId="{F76A93F4-B291-4B33-B7D1-994CD3B475C4}" type="parTrans" cxnId="{F98ABEFA-07EC-44BD-841B-F07F8ACE3436}">
      <dgm:prSet/>
      <dgm:spPr/>
      <dgm:t>
        <a:bodyPr/>
        <a:lstStyle/>
        <a:p>
          <a:endParaRPr lang="bg-BG"/>
        </a:p>
      </dgm:t>
    </dgm:pt>
    <dgm:pt modelId="{6CD27AC5-9036-48DB-8902-41E26C2E2B2B}" type="sibTrans" cxnId="{F98ABEFA-07EC-44BD-841B-F07F8ACE3436}">
      <dgm:prSet/>
      <dgm:spPr/>
      <dgm:t>
        <a:bodyPr/>
        <a:lstStyle/>
        <a:p>
          <a:endParaRPr lang="bg-BG"/>
        </a:p>
      </dgm:t>
    </dgm:pt>
    <dgm:pt modelId="{6B123DAE-3FD5-4A19-8BDB-3192437D578E}">
      <dgm:prSet phldrT="[Text]" custT="1"/>
      <dgm:spPr>
        <a:solidFill>
          <a:srgbClr val="009999"/>
        </a:solidFill>
        <a:effectLst>
          <a:outerShdw blurRad="76200" dir="13500000" sy="23000" kx="1200000" algn="br" rotWithShape="0">
            <a:prstClr val="black">
              <a:alpha val="20000"/>
            </a:prstClr>
          </a:outerShdw>
        </a:effectLst>
      </dgm:spPr>
      <dgm:t>
        <a:bodyPr/>
        <a:lstStyle/>
        <a:p>
          <a:r>
            <a:rPr lang="bg-BG" sz="2800" dirty="0"/>
            <a:t>Правна рамка, която се занимава със значимите екологични проблеми и предизвикателства на Крит, за да насърчи устойчивото развитие и създаването на нови работни места.</a:t>
          </a:r>
          <a:endParaRPr lang="en-US" sz="2800" dirty="0">
            <a:latin typeface="Abhaya Libre Regular" panose="020B0604020202020204" charset="0"/>
            <a:cs typeface="Abhaya Libre Regular" panose="020B0604020202020204" charset="0"/>
          </a:endParaRPr>
        </a:p>
      </dgm:t>
    </dgm:pt>
    <dgm:pt modelId="{8B94DCE9-B78A-46E1-98AA-FEBF5AE5BB0E}" type="parTrans" cxnId="{C607D7D4-3CE8-4466-8055-C1DE7D52122A}">
      <dgm:prSet/>
      <dgm:spPr/>
      <dgm:t>
        <a:bodyPr/>
        <a:lstStyle/>
        <a:p>
          <a:endParaRPr lang="bg-BG"/>
        </a:p>
      </dgm:t>
    </dgm:pt>
    <dgm:pt modelId="{88EDFAE7-E953-41BF-95F3-8008620466A0}" type="sibTrans" cxnId="{C607D7D4-3CE8-4466-8055-C1DE7D52122A}">
      <dgm:prSet/>
      <dgm:spPr/>
      <dgm:t>
        <a:bodyPr/>
        <a:lstStyle/>
        <a:p>
          <a:endParaRPr lang="bg-BG"/>
        </a:p>
      </dgm:t>
    </dgm:pt>
    <dgm:pt modelId="{97B9918F-6746-4736-9FB8-182BBD96E5EF}" type="pres">
      <dgm:prSet presAssocID="{9FD2C91F-D713-4D72-8BD3-6B2E8249D2EE}" presName="Name0" presStyleCnt="0">
        <dgm:presLayoutVars>
          <dgm:dir/>
          <dgm:resizeHandles val="exact"/>
        </dgm:presLayoutVars>
      </dgm:prSet>
      <dgm:spPr/>
    </dgm:pt>
    <dgm:pt modelId="{472AE641-47D9-4CBF-A774-09778467D910}" type="pres">
      <dgm:prSet presAssocID="{33ACD8D4-9762-48D2-BA75-B72590ED042C}" presName="node" presStyleLbl="node1" presStyleIdx="0" presStyleCnt="2" custLinFactNeighborX="720" custLinFactNeighborY="6173">
        <dgm:presLayoutVars>
          <dgm:bulletEnabled val="1"/>
        </dgm:presLayoutVars>
      </dgm:prSet>
      <dgm:spPr/>
    </dgm:pt>
    <dgm:pt modelId="{CE362FE3-4C92-4031-8747-715FDB935CE4}" type="pres">
      <dgm:prSet presAssocID="{F09B48FD-CBC5-4BBA-8D30-E5D3790E96F6}" presName="sibTrans" presStyleCnt="0"/>
      <dgm:spPr/>
    </dgm:pt>
    <dgm:pt modelId="{213807F7-E75D-462F-B672-2EBF20D144A3}" type="pres">
      <dgm:prSet presAssocID="{F0C65E28-ED31-4186-A831-967FEFDB243B}" presName="node" presStyleLbl="node1" presStyleIdx="1" presStyleCnt="2">
        <dgm:presLayoutVars>
          <dgm:bulletEnabled val="1"/>
        </dgm:presLayoutVars>
      </dgm:prSet>
      <dgm:spPr/>
    </dgm:pt>
  </dgm:ptLst>
  <dgm:cxnLst>
    <dgm:cxn modelId="{08015D09-F0EF-462A-8E60-4395B7D57851}" type="presOf" srcId="{33ACD8D4-9762-48D2-BA75-B72590ED042C}" destId="{472AE641-47D9-4CBF-A774-09778467D910}" srcOrd="0" destOrd="0" presId="urn:microsoft.com/office/officeart/2005/8/layout/hList6"/>
    <dgm:cxn modelId="{BCE26926-A262-4E72-BD12-0165BD5A54C9}" srcId="{9FD2C91F-D713-4D72-8BD3-6B2E8249D2EE}" destId="{F0C65E28-ED31-4186-A831-967FEFDB243B}" srcOrd="1" destOrd="0" parTransId="{9AFD215F-B294-4291-943A-644CB315AAFA}" sibTransId="{9162F270-C4B6-4770-BCD9-BD0BF99CBC56}"/>
    <dgm:cxn modelId="{A6235760-0DAD-46A2-AEEB-18E68ACCD698}" type="presOf" srcId="{397D77F5-128A-4AD6-9F37-5E30492CCE69}" destId="{472AE641-47D9-4CBF-A774-09778467D910}" srcOrd="0" destOrd="1" presId="urn:microsoft.com/office/officeart/2005/8/layout/hList6"/>
    <dgm:cxn modelId="{18082E42-D4A7-4FD1-8531-94B31D0DA6CF}" type="presOf" srcId="{F0C65E28-ED31-4186-A831-967FEFDB243B}" destId="{213807F7-E75D-462F-B672-2EBF20D144A3}" srcOrd="0" destOrd="0" presId="urn:microsoft.com/office/officeart/2005/8/layout/hList6"/>
    <dgm:cxn modelId="{2D0CEE6A-FD06-4142-B2B6-4EE1AE224E0D}" srcId="{9FD2C91F-D713-4D72-8BD3-6B2E8249D2EE}" destId="{33ACD8D4-9762-48D2-BA75-B72590ED042C}" srcOrd="0" destOrd="0" parTransId="{9C7D8A84-61A0-4610-BA3E-B5394C9187DD}" sibTransId="{F09B48FD-CBC5-4BBA-8D30-E5D3790E96F6}"/>
    <dgm:cxn modelId="{CE9A8076-8972-479C-9399-64AB3BC5C435}" type="presOf" srcId="{6B123DAE-3FD5-4A19-8BDB-3192437D578E}" destId="{213807F7-E75D-462F-B672-2EBF20D144A3}" srcOrd="0" destOrd="1" presId="urn:microsoft.com/office/officeart/2005/8/layout/hList6"/>
    <dgm:cxn modelId="{2A3441AE-D60A-44B9-9AD9-9E2A3D45D0FD}" type="presOf" srcId="{9FD2C91F-D713-4D72-8BD3-6B2E8249D2EE}" destId="{97B9918F-6746-4736-9FB8-182BBD96E5EF}" srcOrd="0" destOrd="0" presId="urn:microsoft.com/office/officeart/2005/8/layout/hList6"/>
    <dgm:cxn modelId="{C607D7D4-3CE8-4466-8055-C1DE7D52122A}" srcId="{F0C65E28-ED31-4186-A831-967FEFDB243B}" destId="{6B123DAE-3FD5-4A19-8BDB-3192437D578E}" srcOrd="0" destOrd="0" parTransId="{8B94DCE9-B78A-46E1-98AA-FEBF5AE5BB0E}" sibTransId="{88EDFAE7-E953-41BF-95F3-8008620466A0}"/>
    <dgm:cxn modelId="{F98ABEFA-07EC-44BD-841B-F07F8ACE3436}" srcId="{33ACD8D4-9762-48D2-BA75-B72590ED042C}" destId="{397D77F5-128A-4AD6-9F37-5E30492CCE69}" srcOrd="0" destOrd="0" parTransId="{F76A93F4-B291-4B33-B7D1-994CD3B475C4}" sibTransId="{6CD27AC5-9036-48DB-8902-41E26C2E2B2B}"/>
    <dgm:cxn modelId="{9FD14C28-1845-464E-847E-A358F451A88C}" type="presParOf" srcId="{97B9918F-6746-4736-9FB8-182BBD96E5EF}" destId="{472AE641-47D9-4CBF-A774-09778467D910}" srcOrd="0" destOrd="0" presId="urn:microsoft.com/office/officeart/2005/8/layout/hList6"/>
    <dgm:cxn modelId="{4E26ECE9-72FE-4C16-8A81-C82BA6F3C4DC}" type="presParOf" srcId="{97B9918F-6746-4736-9FB8-182BBD96E5EF}" destId="{CE362FE3-4C92-4031-8747-715FDB935CE4}" srcOrd="1" destOrd="0" presId="urn:microsoft.com/office/officeart/2005/8/layout/hList6"/>
    <dgm:cxn modelId="{7C35EFB1-9765-4ECF-97CA-02222EC320FC}" type="presParOf" srcId="{97B9918F-6746-4736-9FB8-182BBD96E5EF}" destId="{213807F7-E75D-462F-B672-2EBF20D144A3}" srcOrd="2" destOrd="0" presId="urn:microsoft.com/office/officeart/2005/8/layout/hList6"/>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2BFE278-18B8-4C40-9FFD-C09B43970575}" type="doc">
      <dgm:prSet loTypeId="urn:microsoft.com/office/officeart/2005/8/layout/list1" loCatId="list" qsTypeId="urn:microsoft.com/office/officeart/2005/8/quickstyle/3d2" qsCatId="3D" csTypeId="urn:microsoft.com/office/officeart/2005/8/colors/accent5_2" csCatId="accent5" phldr="1"/>
      <dgm:spPr/>
      <dgm:t>
        <a:bodyPr/>
        <a:lstStyle/>
        <a:p>
          <a:endParaRPr lang="en-US"/>
        </a:p>
      </dgm:t>
    </dgm:pt>
    <dgm:pt modelId="{3EB9C714-9948-40B7-8E61-FA09385DC047}">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4. </a:t>
          </a:r>
          <a:r>
            <a:rPr lang="bg-BG" sz="2800" dirty="0"/>
            <a:t>Избор на ограничен брой приоритети за регионално развитие</a:t>
          </a:r>
          <a:endParaRPr lang="en-US" sz="2800" dirty="0">
            <a:latin typeface="Abhaya Libre Regular" panose="020B0604020202020204" charset="0"/>
            <a:cs typeface="Abhaya Libre Regular" panose="020B0604020202020204" charset="0"/>
          </a:endParaRPr>
        </a:p>
      </dgm:t>
    </dgm:pt>
    <dgm:pt modelId="{202983AD-F65E-4B13-BD1A-B2596DE61D91}" type="parTrans" cxnId="{026E7A65-0430-4F96-BCD6-A41809B95E76}">
      <dgm:prSet/>
      <dgm:spPr/>
      <dgm:t>
        <a:bodyPr/>
        <a:lstStyle/>
        <a:p>
          <a:endParaRPr lang="en-US"/>
        </a:p>
      </dgm:t>
    </dgm:pt>
    <dgm:pt modelId="{3B94FBDE-A4DE-4B78-A28F-0416F35AEC31}" type="sibTrans" cxnId="{026E7A65-0430-4F96-BCD6-A41809B95E76}">
      <dgm:prSet/>
      <dgm:spPr/>
      <dgm:t>
        <a:bodyPr/>
        <a:lstStyle/>
        <a:p>
          <a:endParaRPr lang="en-US"/>
        </a:p>
      </dgm:t>
    </dgm:pt>
    <dgm:pt modelId="{3D9C4CC1-311B-4D37-A32C-703FD771C43B}">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5. </a:t>
          </a:r>
          <a:r>
            <a:rPr lang="bg-BG" sz="2800" b="0" i="0" noProof="0" dirty="0"/>
            <a:t>Създаване на подходящи комбинации от политики</a:t>
          </a:r>
        </a:p>
      </dgm:t>
    </dgm:pt>
    <dgm:pt modelId="{C5A1EAC5-FB2D-4E5B-82A0-C33A6E6FB211}" type="parTrans" cxnId="{3B654512-C1F9-4832-BE99-28CA97681BCE}">
      <dgm:prSet/>
      <dgm:spPr/>
      <dgm:t>
        <a:bodyPr/>
        <a:lstStyle/>
        <a:p>
          <a:endParaRPr lang="en-US"/>
        </a:p>
      </dgm:t>
    </dgm:pt>
    <dgm:pt modelId="{96E02AF1-B657-45D5-A459-E94842077BF6}" type="sibTrans" cxnId="{3B654512-C1F9-4832-BE99-28CA97681BCE}">
      <dgm:prSet/>
      <dgm:spPr/>
      <dgm:t>
        <a:bodyPr/>
        <a:lstStyle/>
        <a:p>
          <a:endParaRPr lang="en-US"/>
        </a:p>
      </dgm:t>
    </dgm:pt>
    <dgm:pt modelId="{B1400752-98C4-4640-9C7F-D922DC8E496D}">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6. </a:t>
          </a:r>
          <a:r>
            <a:rPr lang="bg-BG" sz="2800" dirty="0"/>
            <a:t>Интегриране на механизми за мониторинг и оценка</a:t>
          </a:r>
          <a:r>
            <a:rPr lang="en-US" sz="2800" dirty="0"/>
            <a:t> </a:t>
          </a:r>
          <a:endParaRPr lang="en-US" sz="2800" dirty="0">
            <a:latin typeface="Abhaya Libre Regular" panose="020B0604020202020204" charset="0"/>
            <a:cs typeface="Abhaya Libre Regular" panose="020B0604020202020204" charset="0"/>
          </a:endParaRPr>
        </a:p>
      </dgm:t>
    </dgm:pt>
    <dgm:pt modelId="{DD8942CF-97DC-4C13-8057-AC000FBBFEB9}" type="parTrans" cxnId="{126C9D0A-AAEA-46FF-94A2-A1C9615F5C0E}">
      <dgm:prSet/>
      <dgm:spPr/>
      <dgm:t>
        <a:bodyPr/>
        <a:lstStyle/>
        <a:p>
          <a:endParaRPr lang="en-US"/>
        </a:p>
      </dgm:t>
    </dgm:pt>
    <dgm:pt modelId="{0AFFA692-429D-4B70-9289-5982591F02BA}" type="sibTrans" cxnId="{126C9D0A-AAEA-46FF-94A2-A1C9615F5C0E}">
      <dgm:prSet/>
      <dgm:spPr/>
      <dgm:t>
        <a:bodyPr/>
        <a:lstStyle/>
        <a:p>
          <a:endParaRPr lang="en-US"/>
        </a:p>
      </dgm:t>
    </dgm:pt>
    <dgm:pt modelId="{E24FBC9C-F656-4F12-AB01-044A4803AF25}" type="pres">
      <dgm:prSet presAssocID="{42BFE278-18B8-4C40-9FFD-C09B43970575}" presName="linear" presStyleCnt="0">
        <dgm:presLayoutVars>
          <dgm:dir/>
          <dgm:animLvl val="lvl"/>
          <dgm:resizeHandles val="exact"/>
        </dgm:presLayoutVars>
      </dgm:prSet>
      <dgm:spPr/>
    </dgm:pt>
    <dgm:pt modelId="{C9A95FF7-F6DC-49A2-835A-7D7F99DEF193}" type="pres">
      <dgm:prSet presAssocID="{3EB9C714-9948-40B7-8E61-FA09385DC047}" presName="parentLin" presStyleCnt="0"/>
      <dgm:spPr/>
    </dgm:pt>
    <dgm:pt modelId="{9EA8715A-6EBD-4720-AC8D-69537D6A2A7A}" type="pres">
      <dgm:prSet presAssocID="{3EB9C714-9948-40B7-8E61-FA09385DC047}" presName="parentLeftMargin" presStyleLbl="node1" presStyleIdx="0" presStyleCnt="3"/>
      <dgm:spPr/>
    </dgm:pt>
    <dgm:pt modelId="{C30A8FC4-CFA5-4FE2-BB29-529693D75233}" type="pres">
      <dgm:prSet presAssocID="{3EB9C714-9948-40B7-8E61-FA09385DC047}" presName="parentText" presStyleLbl="node1" presStyleIdx="0" presStyleCnt="3">
        <dgm:presLayoutVars>
          <dgm:chMax val="0"/>
          <dgm:bulletEnabled val="1"/>
        </dgm:presLayoutVars>
      </dgm:prSet>
      <dgm:spPr/>
    </dgm:pt>
    <dgm:pt modelId="{F13BE1B0-3E04-44D3-B97B-A6514C06C374}" type="pres">
      <dgm:prSet presAssocID="{3EB9C714-9948-40B7-8E61-FA09385DC047}" presName="negativeSpace" presStyleCnt="0"/>
      <dgm:spPr/>
    </dgm:pt>
    <dgm:pt modelId="{27B602DE-BBFE-4C62-B628-645847482F5B}" type="pres">
      <dgm:prSet presAssocID="{3EB9C714-9948-40B7-8E61-FA09385DC047}" presName="childText" presStyleLbl="conFgAcc1" presStyleIdx="0" presStyleCnt="3">
        <dgm:presLayoutVars>
          <dgm:bulletEnabled val="1"/>
        </dgm:presLayoutVars>
      </dgm:prSet>
      <dgm:spPr/>
    </dgm:pt>
    <dgm:pt modelId="{37813407-CEF2-485F-B296-908AC268C455}" type="pres">
      <dgm:prSet presAssocID="{3B94FBDE-A4DE-4B78-A28F-0416F35AEC31}" presName="spaceBetweenRectangles" presStyleCnt="0"/>
      <dgm:spPr/>
    </dgm:pt>
    <dgm:pt modelId="{3EFD13DB-2864-4EAB-9B5E-59846F8C2DCD}" type="pres">
      <dgm:prSet presAssocID="{3D9C4CC1-311B-4D37-A32C-703FD771C43B}" presName="parentLin" presStyleCnt="0"/>
      <dgm:spPr/>
    </dgm:pt>
    <dgm:pt modelId="{D049067E-8F1A-4EAA-8C75-3F80D009B181}" type="pres">
      <dgm:prSet presAssocID="{3D9C4CC1-311B-4D37-A32C-703FD771C43B}" presName="parentLeftMargin" presStyleLbl="node1" presStyleIdx="0" presStyleCnt="3"/>
      <dgm:spPr/>
    </dgm:pt>
    <dgm:pt modelId="{F9443E4A-57FB-424E-9AD8-D04731603DDD}" type="pres">
      <dgm:prSet presAssocID="{3D9C4CC1-311B-4D37-A32C-703FD771C43B}" presName="parentText" presStyleLbl="node1" presStyleIdx="1" presStyleCnt="3">
        <dgm:presLayoutVars>
          <dgm:chMax val="0"/>
          <dgm:bulletEnabled val="1"/>
        </dgm:presLayoutVars>
      </dgm:prSet>
      <dgm:spPr/>
    </dgm:pt>
    <dgm:pt modelId="{6AE4FBEE-1431-4DBD-B0CC-4A58BA3E530E}" type="pres">
      <dgm:prSet presAssocID="{3D9C4CC1-311B-4D37-A32C-703FD771C43B}" presName="negativeSpace" presStyleCnt="0"/>
      <dgm:spPr/>
    </dgm:pt>
    <dgm:pt modelId="{4D466F30-CC97-4DBD-8C8C-9BF440B7A400}" type="pres">
      <dgm:prSet presAssocID="{3D9C4CC1-311B-4D37-A32C-703FD771C43B}" presName="childText" presStyleLbl="conFgAcc1" presStyleIdx="1" presStyleCnt="3">
        <dgm:presLayoutVars>
          <dgm:bulletEnabled val="1"/>
        </dgm:presLayoutVars>
      </dgm:prSet>
      <dgm:spPr/>
    </dgm:pt>
    <dgm:pt modelId="{C8BFB0B8-9E41-47F3-B43D-D39979CCDA1F}" type="pres">
      <dgm:prSet presAssocID="{96E02AF1-B657-45D5-A459-E94842077BF6}" presName="spaceBetweenRectangles" presStyleCnt="0"/>
      <dgm:spPr/>
    </dgm:pt>
    <dgm:pt modelId="{49FAA17B-AC91-41A8-92D6-201E53FDDFCF}" type="pres">
      <dgm:prSet presAssocID="{B1400752-98C4-4640-9C7F-D922DC8E496D}" presName="parentLin" presStyleCnt="0"/>
      <dgm:spPr/>
    </dgm:pt>
    <dgm:pt modelId="{9D2D9BB8-3092-4231-A073-4A4D5F4B05DE}" type="pres">
      <dgm:prSet presAssocID="{B1400752-98C4-4640-9C7F-D922DC8E496D}" presName="parentLeftMargin" presStyleLbl="node1" presStyleIdx="1" presStyleCnt="3"/>
      <dgm:spPr/>
    </dgm:pt>
    <dgm:pt modelId="{93A97360-C97B-4274-B0E3-8E59B5D17507}" type="pres">
      <dgm:prSet presAssocID="{B1400752-98C4-4640-9C7F-D922DC8E496D}" presName="parentText" presStyleLbl="node1" presStyleIdx="2" presStyleCnt="3">
        <dgm:presLayoutVars>
          <dgm:chMax val="0"/>
          <dgm:bulletEnabled val="1"/>
        </dgm:presLayoutVars>
      </dgm:prSet>
      <dgm:spPr/>
    </dgm:pt>
    <dgm:pt modelId="{0DA96E43-FC93-4FC5-9FAD-944AAD6CB6EA}" type="pres">
      <dgm:prSet presAssocID="{B1400752-98C4-4640-9C7F-D922DC8E496D}" presName="negativeSpace" presStyleCnt="0"/>
      <dgm:spPr/>
    </dgm:pt>
    <dgm:pt modelId="{FE11114E-53EC-4556-8824-A3F5CD0B026C}" type="pres">
      <dgm:prSet presAssocID="{B1400752-98C4-4640-9C7F-D922DC8E496D}" presName="childText" presStyleLbl="conFgAcc1" presStyleIdx="2" presStyleCnt="3">
        <dgm:presLayoutVars>
          <dgm:bulletEnabled val="1"/>
        </dgm:presLayoutVars>
      </dgm:prSet>
      <dgm:spPr/>
    </dgm:pt>
  </dgm:ptLst>
  <dgm:cxnLst>
    <dgm:cxn modelId="{126C9D0A-AAEA-46FF-94A2-A1C9615F5C0E}" srcId="{42BFE278-18B8-4C40-9FFD-C09B43970575}" destId="{B1400752-98C4-4640-9C7F-D922DC8E496D}" srcOrd="2" destOrd="0" parTransId="{DD8942CF-97DC-4C13-8057-AC000FBBFEB9}" sibTransId="{0AFFA692-429D-4B70-9289-5982591F02BA}"/>
    <dgm:cxn modelId="{3B654512-C1F9-4832-BE99-28CA97681BCE}" srcId="{42BFE278-18B8-4C40-9FFD-C09B43970575}" destId="{3D9C4CC1-311B-4D37-A32C-703FD771C43B}" srcOrd="1" destOrd="0" parTransId="{C5A1EAC5-FB2D-4E5B-82A0-C33A6E6FB211}" sibTransId="{96E02AF1-B657-45D5-A459-E94842077BF6}"/>
    <dgm:cxn modelId="{016FA419-CC44-4492-9DE8-DC7BECB2C5E1}" type="presOf" srcId="{3EB9C714-9948-40B7-8E61-FA09385DC047}" destId="{9EA8715A-6EBD-4720-AC8D-69537D6A2A7A}" srcOrd="0" destOrd="0" presId="urn:microsoft.com/office/officeart/2005/8/layout/list1"/>
    <dgm:cxn modelId="{2EC25129-2997-452C-95D7-BD7C460FE53F}" type="presOf" srcId="{3D9C4CC1-311B-4D37-A32C-703FD771C43B}" destId="{F9443E4A-57FB-424E-9AD8-D04731603DDD}" srcOrd="1" destOrd="0" presId="urn:microsoft.com/office/officeart/2005/8/layout/list1"/>
    <dgm:cxn modelId="{C47F3440-3966-4164-8B2C-069BF7F014C3}" type="presOf" srcId="{B1400752-98C4-4640-9C7F-D922DC8E496D}" destId="{93A97360-C97B-4274-B0E3-8E59B5D17507}" srcOrd="1" destOrd="0" presId="urn:microsoft.com/office/officeart/2005/8/layout/list1"/>
    <dgm:cxn modelId="{5576535F-CE32-446C-8919-32DC36189240}" type="presOf" srcId="{3EB9C714-9948-40B7-8E61-FA09385DC047}" destId="{C30A8FC4-CFA5-4FE2-BB29-529693D75233}" srcOrd="1" destOrd="0" presId="urn:microsoft.com/office/officeart/2005/8/layout/list1"/>
    <dgm:cxn modelId="{026E7A65-0430-4F96-BCD6-A41809B95E76}" srcId="{42BFE278-18B8-4C40-9FFD-C09B43970575}" destId="{3EB9C714-9948-40B7-8E61-FA09385DC047}" srcOrd="0" destOrd="0" parTransId="{202983AD-F65E-4B13-BD1A-B2596DE61D91}" sibTransId="{3B94FBDE-A4DE-4B78-A28F-0416F35AEC31}"/>
    <dgm:cxn modelId="{D88CA4B8-78CE-48F1-8A55-C835495F1FD9}" type="presOf" srcId="{B1400752-98C4-4640-9C7F-D922DC8E496D}" destId="{9D2D9BB8-3092-4231-A073-4A4D5F4B05DE}" srcOrd="0" destOrd="0" presId="urn:microsoft.com/office/officeart/2005/8/layout/list1"/>
    <dgm:cxn modelId="{F12750D0-CC2B-49BB-B2F2-8732BE3EB19B}" type="presOf" srcId="{42BFE278-18B8-4C40-9FFD-C09B43970575}" destId="{E24FBC9C-F656-4F12-AB01-044A4803AF25}" srcOrd="0" destOrd="0" presId="urn:microsoft.com/office/officeart/2005/8/layout/list1"/>
    <dgm:cxn modelId="{601269F5-2293-467F-93AD-E3EF1C64A937}" type="presOf" srcId="{3D9C4CC1-311B-4D37-A32C-703FD771C43B}" destId="{D049067E-8F1A-4EAA-8C75-3F80D009B181}" srcOrd="0" destOrd="0" presId="urn:microsoft.com/office/officeart/2005/8/layout/list1"/>
    <dgm:cxn modelId="{596A9487-BCE9-4692-9457-993DD13D5D81}" type="presParOf" srcId="{E24FBC9C-F656-4F12-AB01-044A4803AF25}" destId="{C9A95FF7-F6DC-49A2-835A-7D7F99DEF193}" srcOrd="0" destOrd="0" presId="urn:microsoft.com/office/officeart/2005/8/layout/list1"/>
    <dgm:cxn modelId="{BAD7780E-F836-478F-914E-304345D23F8C}" type="presParOf" srcId="{C9A95FF7-F6DC-49A2-835A-7D7F99DEF193}" destId="{9EA8715A-6EBD-4720-AC8D-69537D6A2A7A}" srcOrd="0" destOrd="0" presId="urn:microsoft.com/office/officeart/2005/8/layout/list1"/>
    <dgm:cxn modelId="{5E5B99E9-45EE-4173-96FE-21332B05239E}" type="presParOf" srcId="{C9A95FF7-F6DC-49A2-835A-7D7F99DEF193}" destId="{C30A8FC4-CFA5-4FE2-BB29-529693D75233}" srcOrd="1" destOrd="0" presId="urn:microsoft.com/office/officeart/2005/8/layout/list1"/>
    <dgm:cxn modelId="{444B0290-BC40-4D39-9FDE-B50D10E1DCF9}" type="presParOf" srcId="{E24FBC9C-F656-4F12-AB01-044A4803AF25}" destId="{F13BE1B0-3E04-44D3-B97B-A6514C06C374}" srcOrd="1" destOrd="0" presId="urn:microsoft.com/office/officeart/2005/8/layout/list1"/>
    <dgm:cxn modelId="{40E54C4C-CF50-4A2B-BB58-E86813F175BE}" type="presParOf" srcId="{E24FBC9C-F656-4F12-AB01-044A4803AF25}" destId="{27B602DE-BBFE-4C62-B628-645847482F5B}" srcOrd="2" destOrd="0" presId="urn:microsoft.com/office/officeart/2005/8/layout/list1"/>
    <dgm:cxn modelId="{28354EB3-9FE3-495B-A1D4-81AF0FCFD60A}" type="presParOf" srcId="{E24FBC9C-F656-4F12-AB01-044A4803AF25}" destId="{37813407-CEF2-485F-B296-908AC268C455}" srcOrd="3" destOrd="0" presId="urn:microsoft.com/office/officeart/2005/8/layout/list1"/>
    <dgm:cxn modelId="{D3581312-3CE7-4A48-9663-EDC1CB69FBB2}" type="presParOf" srcId="{E24FBC9C-F656-4F12-AB01-044A4803AF25}" destId="{3EFD13DB-2864-4EAB-9B5E-59846F8C2DCD}" srcOrd="4" destOrd="0" presId="urn:microsoft.com/office/officeart/2005/8/layout/list1"/>
    <dgm:cxn modelId="{859188AA-8789-4B2E-B052-3C0E455722AA}" type="presParOf" srcId="{3EFD13DB-2864-4EAB-9B5E-59846F8C2DCD}" destId="{D049067E-8F1A-4EAA-8C75-3F80D009B181}" srcOrd="0" destOrd="0" presId="urn:microsoft.com/office/officeart/2005/8/layout/list1"/>
    <dgm:cxn modelId="{0FDF438E-1C22-4805-9061-A66167DAC6DE}" type="presParOf" srcId="{3EFD13DB-2864-4EAB-9B5E-59846F8C2DCD}" destId="{F9443E4A-57FB-424E-9AD8-D04731603DDD}" srcOrd="1" destOrd="0" presId="urn:microsoft.com/office/officeart/2005/8/layout/list1"/>
    <dgm:cxn modelId="{D923605C-6636-4816-A823-F07BCC5321C6}" type="presParOf" srcId="{E24FBC9C-F656-4F12-AB01-044A4803AF25}" destId="{6AE4FBEE-1431-4DBD-B0CC-4A58BA3E530E}" srcOrd="5" destOrd="0" presId="urn:microsoft.com/office/officeart/2005/8/layout/list1"/>
    <dgm:cxn modelId="{182B9618-5310-4469-91F1-B31A076DDB58}" type="presParOf" srcId="{E24FBC9C-F656-4F12-AB01-044A4803AF25}" destId="{4D466F30-CC97-4DBD-8C8C-9BF440B7A400}" srcOrd="6" destOrd="0" presId="urn:microsoft.com/office/officeart/2005/8/layout/list1"/>
    <dgm:cxn modelId="{BDA57AFF-8D28-411D-8FF0-B9886057FE98}" type="presParOf" srcId="{E24FBC9C-F656-4F12-AB01-044A4803AF25}" destId="{C8BFB0B8-9E41-47F3-B43D-D39979CCDA1F}" srcOrd="7" destOrd="0" presId="urn:microsoft.com/office/officeart/2005/8/layout/list1"/>
    <dgm:cxn modelId="{4F1561B5-5B6C-4316-84CF-5B4C38061E06}" type="presParOf" srcId="{E24FBC9C-F656-4F12-AB01-044A4803AF25}" destId="{49FAA17B-AC91-41A8-92D6-201E53FDDFCF}" srcOrd="8" destOrd="0" presId="urn:microsoft.com/office/officeart/2005/8/layout/list1"/>
    <dgm:cxn modelId="{AE5CED2C-EF70-4BAB-920C-389C936B6556}" type="presParOf" srcId="{49FAA17B-AC91-41A8-92D6-201E53FDDFCF}" destId="{9D2D9BB8-3092-4231-A073-4A4D5F4B05DE}" srcOrd="0" destOrd="0" presId="urn:microsoft.com/office/officeart/2005/8/layout/list1"/>
    <dgm:cxn modelId="{3022901F-4426-4CEC-915A-9A10BD92DE71}" type="presParOf" srcId="{49FAA17B-AC91-41A8-92D6-201E53FDDFCF}" destId="{93A97360-C97B-4274-B0E3-8E59B5D17507}" srcOrd="1" destOrd="0" presId="urn:microsoft.com/office/officeart/2005/8/layout/list1"/>
    <dgm:cxn modelId="{317CEA47-4CB2-441B-9189-355AE614C0CB}" type="presParOf" srcId="{E24FBC9C-F656-4F12-AB01-044A4803AF25}" destId="{0DA96E43-FC93-4FC5-9FAD-944AAD6CB6EA}" srcOrd="9" destOrd="0" presId="urn:microsoft.com/office/officeart/2005/8/layout/list1"/>
    <dgm:cxn modelId="{0A203307-1B7A-4DC3-B8F1-12822A675ED2}" type="presParOf" srcId="{E24FBC9C-F656-4F12-AB01-044A4803AF25}" destId="{FE11114E-53EC-4556-8824-A3F5CD0B026C}" srcOrd="10" destOrd="0" presId="urn:microsoft.com/office/officeart/2005/8/layout/list1"/>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6DEFCC8-899C-4B63-901E-DA532B2BB949}" type="doc">
      <dgm:prSet loTypeId="urn:microsoft.com/office/officeart/2008/layout/VerticalAccentList" loCatId="list" qsTypeId="urn:microsoft.com/office/officeart/2005/8/quickstyle/3d1" qsCatId="3D" csTypeId="urn:microsoft.com/office/officeart/2005/8/colors/accent5_4" csCatId="accent5" phldr="1"/>
      <dgm:spPr/>
      <dgm:t>
        <a:bodyPr/>
        <a:lstStyle/>
        <a:p>
          <a:endParaRPr lang="en-US"/>
        </a:p>
      </dgm:t>
    </dgm:pt>
    <dgm:pt modelId="{45D93931-014A-45C7-9925-A52318F2F9F9}">
      <dgm:prSet phldrT="[Text]" custT="1"/>
      <dgm:spPr/>
      <dgm:t>
        <a:bodyPr/>
        <a:lstStyle/>
        <a:p>
          <a:r>
            <a:rPr lang="bg-BG" sz="2400" b="1" dirty="0">
              <a:latin typeface="Abhaya Libre Regular" panose="020B0604020202020204" charset="0"/>
              <a:cs typeface="Abhaya Libre Regular" panose="020B0604020202020204" charset="0"/>
            </a:rPr>
            <a:t>Клъстери</a:t>
          </a:r>
          <a:endParaRPr lang="en-US" sz="2400" b="1" dirty="0">
            <a:latin typeface="Abhaya Libre Regular" panose="020B0604020202020204" charset="0"/>
            <a:cs typeface="Abhaya Libre Regular" panose="020B0604020202020204" charset="0"/>
          </a:endParaRPr>
        </a:p>
      </dgm:t>
    </dgm:pt>
    <dgm:pt modelId="{CC1FEBEE-4EA0-48FD-9B01-74DCF98D176E}" type="parTrans" cxnId="{2BCD0FC8-96BC-4344-B856-F29C3876B87D}">
      <dgm:prSet/>
      <dgm:spPr/>
      <dgm:t>
        <a:bodyPr/>
        <a:lstStyle/>
        <a:p>
          <a:endParaRPr lang="en-US" sz="2400"/>
        </a:p>
      </dgm:t>
    </dgm:pt>
    <dgm:pt modelId="{61A68362-72F1-4610-A1E5-AAD7181E2A7F}" type="sibTrans" cxnId="{2BCD0FC8-96BC-4344-B856-F29C3876B87D}">
      <dgm:prSet/>
      <dgm:spPr/>
      <dgm:t>
        <a:bodyPr/>
        <a:lstStyle/>
        <a:p>
          <a:endParaRPr lang="en-US" sz="2400"/>
        </a:p>
      </dgm:t>
    </dgm:pt>
    <dgm:pt modelId="{5ADEE633-896E-44F5-83F0-A8D19D77E59D}">
      <dgm:prSet phldrT="[Text]" custT="1"/>
      <dgm:spPr>
        <a:solidFill>
          <a:schemeClr val="bg2"/>
        </a:solidFill>
      </dgm:spPr>
      <dgm:t>
        <a:bodyPr/>
        <a:lstStyle/>
        <a:p>
          <a:r>
            <a:rPr lang="bg-BG" sz="2400" dirty="0"/>
            <a:t>Клъстери за регионален растеж:</a:t>
          </a:r>
          <a:r>
            <a:rPr lang="en-US" sz="2400" dirty="0"/>
            <a:t> </a:t>
          </a:r>
          <a:r>
            <a:rPr lang="bg-BG" sz="2400" dirty="0"/>
            <a:t>те</a:t>
          </a:r>
          <a:r>
            <a:rPr lang="ru-RU" sz="2400" dirty="0"/>
            <a:t> са мощни инструменти за насърчаване иновациите и</a:t>
          </a:r>
          <a:r>
            <a:rPr lang="en-US" sz="2400" dirty="0"/>
            <a:t> </a:t>
          </a:r>
          <a:r>
            <a:rPr lang="ru-RU" sz="2400" dirty="0"/>
            <a:t>регионалния растеж</a:t>
          </a:r>
          <a:endParaRPr lang="en-US" sz="2400" dirty="0">
            <a:latin typeface="Abhaya Libre Regular" panose="020B0604020202020204" charset="0"/>
            <a:cs typeface="Abhaya Libre Regular" panose="020B0604020202020204" charset="0"/>
          </a:endParaRPr>
        </a:p>
      </dgm:t>
    </dgm:pt>
    <dgm:pt modelId="{E6E7BD7E-BC2D-474D-99A8-797BF7039897}" type="parTrans" cxnId="{8C56F2D6-BBCD-42E8-AFAA-5DC62BF43731}">
      <dgm:prSet/>
      <dgm:spPr/>
      <dgm:t>
        <a:bodyPr/>
        <a:lstStyle/>
        <a:p>
          <a:endParaRPr lang="en-US" sz="2400"/>
        </a:p>
      </dgm:t>
    </dgm:pt>
    <dgm:pt modelId="{8A4A7AF9-EFE0-4961-8B79-6E31441E8DB1}" type="sibTrans" cxnId="{8C56F2D6-BBCD-42E8-AFAA-5DC62BF43731}">
      <dgm:prSet/>
      <dgm:spPr/>
      <dgm:t>
        <a:bodyPr/>
        <a:lstStyle/>
        <a:p>
          <a:endParaRPr lang="en-US" sz="2400"/>
        </a:p>
      </dgm:t>
    </dgm:pt>
    <dgm:pt modelId="{27217B91-3901-4C0F-BA95-2C31141194C9}">
      <dgm:prSet phldrT="[Text]" custT="1"/>
      <dgm:spPr/>
      <dgm:t>
        <a:bodyPr/>
        <a:lstStyle/>
        <a:p>
          <a:r>
            <a:rPr lang="bg-BG" sz="2400" b="1" dirty="0">
              <a:latin typeface="Abhaya Libre Regular" panose="020B0604020202020204" charset="0"/>
              <a:cs typeface="Abhaya Libre Regular" panose="020B0604020202020204" charset="0"/>
            </a:rPr>
            <a:t>Благоприятна за иновации бизнес среда</a:t>
          </a:r>
          <a:endParaRPr lang="en-US" sz="2400" b="1" dirty="0">
            <a:latin typeface="Abhaya Libre Regular" panose="020B0604020202020204" charset="0"/>
            <a:cs typeface="Abhaya Libre Regular" panose="020B0604020202020204" charset="0"/>
          </a:endParaRPr>
        </a:p>
      </dgm:t>
    </dgm:pt>
    <dgm:pt modelId="{B8CC9AEE-6DEC-48AA-A785-4D4DDF23B05E}" type="parTrans" cxnId="{1FB49804-3052-499E-A68A-4A8D70DB02F2}">
      <dgm:prSet/>
      <dgm:spPr/>
      <dgm:t>
        <a:bodyPr/>
        <a:lstStyle/>
        <a:p>
          <a:endParaRPr lang="en-US" sz="2400"/>
        </a:p>
      </dgm:t>
    </dgm:pt>
    <dgm:pt modelId="{EBEE616D-D39B-4CB6-8013-62F6B6747396}" type="sibTrans" cxnId="{1FB49804-3052-499E-A68A-4A8D70DB02F2}">
      <dgm:prSet/>
      <dgm:spPr/>
      <dgm:t>
        <a:bodyPr/>
        <a:lstStyle/>
        <a:p>
          <a:endParaRPr lang="en-US" sz="2400"/>
        </a:p>
      </dgm:t>
    </dgm:pt>
    <dgm:pt modelId="{66AB1C56-F5A5-4253-9E71-12B995DAF21B}">
      <dgm:prSet phldrT="[Text]" custT="1"/>
      <dgm:spPr>
        <a:solidFill>
          <a:schemeClr val="bg2"/>
        </a:solidFill>
      </dgm:spPr>
      <dgm:t>
        <a:bodyPr/>
        <a:lstStyle/>
        <a:p>
          <a:r>
            <a:rPr lang="bg-BG" sz="2400" dirty="0"/>
            <a:t>Отлични възможности за работа в конкурентни компании</a:t>
          </a:r>
          <a:endParaRPr lang="en-US" sz="2400" dirty="0">
            <a:latin typeface="Abhaya Libre Regular" panose="020B0604020202020204" charset="0"/>
            <a:cs typeface="Abhaya Libre Regular" panose="020B0604020202020204" charset="0"/>
          </a:endParaRPr>
        </a:p>
      </dgm:t>
    </dgm:pt>
    <dgm:pt modelId="{FB16C672-E279-4271-8418-EBE148610E9A}" type="parTrans" cxnId="{80471325-062D-47DC-BC81-0DDBABC34B83}">
      <dgm:prSet/>
      <dgm:spPr/>
      <dgm:t>
        <a:bodyPr/>
        <a:lstStyle/>
        <a:p>
          <a:endParaRPr lang="en-US" sz="2400"/>
        </a:p>
      </dgm:t>
    </dgm:pt>
    <dgm:pt modelId="{4B86ED79-AA2E-4C06-AFEC-9657F93C3290}" type="sibTrans" cxnId="{80471325-062D-47DC-BC81-0DDBABC34B83}">
      <dgm:prSet/>
      <dgm:spPr/>
      <dgm:t>
        <a:bodyPr/>
        <a:lstStyle/>
        <a:p>
          <a:endParaRPr lang="en-US" sz="2400"/>
        </a:p>
      </dgm:t>
    </dgm:pt>
    <dgm:pt modelId="{F62C1468-5CD6-4871-AB1A-ACDC4C6C35F0}">
      <dgm:prSet phldrT="[Text]" custT="1"/>
      <dgm:spPr/>
      <dgm:t>
        <a:bodyPr/>
        <a:lstStyle/>
        <a:p>
          <a:r>
            <a:rPr lang="bg-BG" sz="2400" b="1" dirty="0">
              <a:latin typeface="Abhaya Libre Regular" panose="020B0604020202020204" charset="0"/>
              <a:cs typeface="Abhaya Libre Regular" panose="020B0604020202020204" charset="0"/>
            </a:rPr>
            <a:t>Изследователски</a:t>
          </a:r>
          <a:r>
            <a:rPr lang="bg-BG" sz="2400" b="1" baseline="0" dirty="0">
              <a:latin typeface="Abhaya Libre Regular" panose="020B0604020202020204" charset="0"/>
              <a:cs typeface="Abhaya Libre Regular" panose="020B0604020202020204" charset="0"/>
            </a:rPr>
            <a:t> инфраструктури/ научни паркове</a:t>
          </a:r>
          <a:endParaRPr lang="en-US" sz="2400" b="1" dirty="0">
            <a:latin typeface="Abhaya Libre Regular" panose="020B0604020202020204" charset="0"/>
            <a:cs typeface="Abhaya Libre Regular" panose="020B0604020202020204" charset="0"/>
          </a:endParaRPr>
        </a:p>
      </dgm:t>
    </dgm:pt>
    <dgm:pt modelId="{63E4ABBF-C1C3-445E-8BD9-70434CABF6CE}" type="parTrans" cxnId="{FC98F799-40CA-41DE-8C01-94A0E63A42F4}">
      <dgm:prSet/>
      <dgm:spPr/>
      <dgm:t>
        <a:bodyPr/>
        <a:lstStyle/>
        <a:p>
          <a:endParaRPr lang="en-US" sz="2400"/>
        </a:p>
      </dgm:t>
    </dgm:pt>
    <dgm:pt modelId="{D55575DA-C1DC-427D-ABBE-03582015AD25}" type="sibTrans" cxnId="{FC98F799-40CA-41DE-8C01-94A0E63A42F4}">
      <dgm:prSet/>
      <dgm:spPr/>
      <dgm:t>
        <a:bodyPr/>
        <a:lstStyle/>
        <a:p>
          <a:endParaRPr lang="en-US" sz="2400"/>
        </a:p>
      </dgm:t>
    </dgm:pt>
    <dgm:pt modelId="{0A908446-9865-48BA-8B34-2D575AFA51AA}">
      <dgm:prSet phldrT="[Text]" custT="1"/>
      <dgm:spPr>
        <a:solidFill>
          <a:schemeClr val="bg2"/>
        </a:solidFill>
      </dgm:spPr>
      <dgm:t>
        <a:bodyPr/>
        <a:lstStyle/>
        <a:p>
          <a:r>
            <a:rPr lang="bg-BG" sz="2400" b="0" i="0" noProof="0" dirty="0"/>
            <a:t>Подкрепа от </a:t>
          </a:r>
          <a:r>
            <a:rPr lang="ru-RU" sz="2400" b="0" i="0" noProof="0" dirty="0"/>
            <a:t>Европейския стратегически форум за научноизследователски инфраструктури (ESFRI) </a:t>
          </a:r>
          <a:r>
            <a:rPr lang="bg-BG" sz="2400" b="0" i="0" noProof="0" dirty="0"/>
            <a:t>и разпространение в ЕС на водещи резултати от НИРД</a:t>
          </a:r>
          <a:endParaRPr lang="bg-BG" sz="2400" noProof="0" dirty="0">
            <a:latin typeface="Abhaya Libre Regular" panose="020B0604020202020204" charset="0"/>
            <a:cs typeface="Abhaya Libre Regular" panose="020B0604020202020204" charset="0"/>
          </a:endParaRPr>
        </a:p>
      </dgm:t>
    </dgm:pt>
    <dgm:pt modelId="{B64299FA-756A-4E0B-85E1-79D5B3D5AE12}" type="parTrans" cxnId="{04DEBCA1-FC10-4BA8-8802-62F11247997F}">
      <dgm:prSet/>
      <dgm:spPr/>
      <dgm:t>
        <a:bodyPr/>
        <a:lstStyle/>
        <a:p>
          <a:endParaRPr lang="en-US" sz="2400"/>
        </a:p>
      </dgm:t>
    </dgm:pt>
    <dgm:pt modelId="{A0E07675-7809-4EB1-8F7D-7E2DF29D5127}" type="sibTrans" cxnId="{04DEBCA1-FC10-4BA8-8802-62F11247997F}">
      <dgm:prSet/>
      <dgm:spPr/>
      <dgm:t>
        <a:bodyPr/>
        <a:lstStyle/>
        <a:p>
          <a:endParaRPr lang="en-US" sz="2400"/>
        </a:p>
      </dgm:t>
    </dgm:pt>
    <dgm:pt modelId="{F604D249-7D48-4937-B477-881106CE67F3}" type="pres">
      <dgm:prSet presAssocID="{A6DEFCC8-899C-4B63-901E-DA532B2BB949}" presName="Name0" presStyleCnt="0">
        <dgm:presLayoutVars>
          <dgm:chMax/>
          <dgm:chPref/>
          <dgm:dir/>
        </dgm:presLayoutVars>
      </dgm:prSet>
      <dgm:spPr/>
    </dgm:pt>
    <dgm:pt modelId="{636E611C-25CE-4B17-9581-F27B204DDCD2}" type="pres">
      <dgm:prSet presAssocID="{45D93931-014A-45C7-9925-A52318F2F9F9}" presName="parenttextcomposite" presStyleCnt="0"/>
      <dgm:spPr/>
    </dgm:pt>
    <dgm:pt modelId="{31CB853E-AB18-4F5E-955F-660D5FA4ADD1}" type="pres">
      <dgm:prSet presAssocID="{45D93931-014A-45C7-9925-A52318F2F9F9}" presName="parenttext" presStyleLbl="revTx" presStyleIdx="0" presStyleCnt="3" custLinFactNeighborX="220" custLinFactNeighborY="19382">
        <dgm:presLayoutVars>
          <dgm:chMax/>
          <dgm:chPref val="2"/>
          <dgm:bulletEnabled val="1"/>
        </dgm:presLayoutVars>
      </dgm:prSet>
      <dgm:spPr/>
    </dgm:pt>
    <dgm:pt modelId="{EB6882CA-ED1F-4AA9-A8C4-F60F2C6B19EF}" type="pres">
      <dgm:prSet presAssocID="{45D93931-014A-45C7-9925-A52318F2F9F9}" presName="composite" presStyleCnt="0"/>
      <dgm:spPr/>
    </dgm:pt>
    <dgm:pt modelId="{F89DE190-F558-44C5-B55D-7E49A5B4C931}" type="pres">
      <dgm:prSet presAssocID="{45D93931-014A-45C7-9925-A52318F2F9F9}" presName="chevron1" presStyleLbl="alignNode1" presStyleIdx="0" presStyleCnt="21"/>
      <dgm:spPr>
        <a:solidFill>
          <a:srgbClr val="009999"/>
        </a:solidFill>
      </dgm:spPr>
    </dgm:pt>
    <dgm:pt modelId="{48294C48-D7F0-442A-8D15-81D0578995A6}" type="pres">
      <dgm:prSet presAssocID="{45D93931-014A-45C7-9925-A52318F2F9F9}" presName="chevron2" presStyleLbl="alignNode1" presStyleIdx="1" presStyleCnt="21"/>
      <dgm:spPr>
        <a:solidFill>
          <a:srgbClr val="009999"/>
        </a:solidFill>
      </dgm:spPr>
    </dgm:pt>
    <dgm:pt modelId="{6E629330-6A8B-4CD7-8382-B4333406812D}" type="pres">
      <dgm:prSet presAssocID="{45D93931-014A-45C7-9925-A52318F2F9F9}" presName="chevron3" presStyleLbl="alignNode1" presStyleIdx="2" presStyleCnt="21"/>
      <dgm:spPr>
        <a:solidFill>
          <a:srgbClr val="009999"/>
        </a:solidFill>
      </dgm:spPr>
    </dgm:pt>
    <dgm:pt modelId="{A1260BF2-27DD-468C-A489-43E4348347F4}" type="pres">
      <dgm:prSet presAssocID="{45D93931-014A-45C7-9925-A52318F2F9F9}" presName="chevron4" presStyleLbl="alignNode1" presStyleIdx="3" presStyleCnt="21"/>
      <dgm:spPr>
        <a:solidFill>
          <a:srgbClr val="009999"/>
        </a:solidFill>
      </dgm:spPr>
    </dgm:pt>
    <dgm:pt modelId="{850D54F0-4C03-463C-9C6F-ADFE35412842}" type="pres">
      <dgm:prSet presAssocID="{45D93931-014A-45C7-9925-A52318F2F9F9}" presName="chevron5" presStyleLbl="alignNode1" presStyleIdx="4" presStyleCnt="21"/>
      <dgm:spPr>
        <a:solidFill>
          <a:srgbClr val="009999"/>
        </a:solidFill>
      </dgm:spPr>
    </dgm:pt>
    <dgm:pt modelId="{F060B682-AD88-4EEC-9D17-3C796690C2FD}" type="pres">
      <dgm:prSet presAssocID="{45D93931-014A-45C7-9925-A52318F2F9F9}" presName="chevron6" presStyleLbl="alignNode1" presStyleIdx="5" presStyleCnt="21"/>
      <dgm:spPr>
        <a:solidFill>
          <a:srgbClr val="009999"/>
        </a:solidFill>
      </dgm:spPr>
    </dgm:pt>
    <dgm:pt modelId="{3259C0AC-D4C8-4497-9D98-ED7E138FEEB1}" type="pres">
      <dgm:prSet presAssocID="{45D93931-014A-45C7-9925-A52318F2F9F9}" presName="chevron7" presStyleLbl="alignNode1" presStyleIdx="6" presStyleCnt="21"/>
      <dgm:spPr>
        <a:solidFill>
          <a:srgbClr val="009999"/>
        </a:solidFill>
      </dgm:spPr>
    </dgm:pt>
    <dgm:pt modelId="{539AA97B-5571-4763-B2A7-12BA2F6E0FE6}" type="pres">
      <dgm:prSet presAssocID="{45D93931-014A-45C7-9925-A52318F2F9F9}" presName="childtext" presStyleLbl="solidFgAcc1" presStyleIdx="0" presStyleCnt="3" custScaleY="102040">
        <dgm:presLayoutVars>
          <dgm:chMax/>
          <dgm:chPref val="0"/>
          <dgm:bulletEnabled val="1"/>
        </dgm:presLayoutVars>
      </dgm:prSet>
      <dgm:spPr/>
    </dgm:pt>
    <dgm:pt modelId="{E50B1D30-B51D-40CA-96EA-E442EACD50C7}" type="pres">
      <dgm:prSet presAssocID="{61A68362-72F1-4610-A1E5-AAD7181E2A7F}" presName="sibTrans" presStyleCnt="0"/>
      <dgm:spPr/>
    </dgm:pt>
    <dgm:pt modelId="{2059E043-12C2-45D3-AFAF-40988F8B4F17}" type="pres">
      <dgm:prSet presAssocID="{27217B91-3901-4C0F-BA95-2C31141194C9}" presName="parenttextcomposite" presStyleCnt="0"/>
      <dgm:spPr/>
    </dgm:pt>
    <dgm:pt modelId="{091356BC-975A-4E60-9875-87B07447A658}" type="pres">
      <dgm:prSet presAssocID="{27217B91-3901-4C0F-BA95-2C31141194C9}" presName="parenttext" presStyleLbl="revTx" presStyleIdx="1" presStyleCnt="3" custScaleX="98179" custLinFactNeighborX="-459" custLinFactNeighborY="28697">
        <dgm:presLayoutVars>
          <dgm:chMax/>
          <dgm:chPref val="2"/>
          <dgm:bulletEnabled val="1"/>
        </dgm:presLayoutVars>
      </dgm:prSet>
      <dgm:spPr/>
    </dgm:pt>
    <dgm:pt modelId="{E73DD63C-ACEC-4172-AF5A-C9C3E532D7D7}" type="pres">
      <dgm:prSet presAssocID="{27217B91-3901-4C0F-BA95-2C31141194C9}" presName="composite" presStyleCnt="0"/>
      <dgm:spPr/>
    </dgm:pt>
    <dgm:pt modelId="{0DE2429C-A962-4B4F-925B-A506A39894AF}" type="pres">
      <dgm:prSet presAssocID="{27217B91-3901-4C0F-BA95-2C31141194C9}" presName="chevron1" presStyleLbl="alignNode1" presStyleIdx="7" presStyleCnt="21"/>
      <dgm:spPr>
        <a:solidFill>
          <a:srgbClr val="008080"/>
        </a:solidFill>
      </dgm:spPr>
    </dgm:pt>
    <dgm:pt modelId="{B80FA848-19A7-424B-9CD6-D4FD65F24143}" type="pres">
      <dgm:prSet presAssocID="{27217B91-3901-4C0F-BA95-2C31141194C9}" presName="chevron2" presStyleLbl="alignNode1" presStyleIdx="8" presStyleCnt="21"/>
      <dgm:spPr>
        <a:solidFill>
          <a:srgbClr val="008080"/>
        </a:solidFill>
      </dgm:spPr>
    </dgm:pt>
    <dgm:pt modelId="{6786873D-8D71-40A8-8B40-9DFFFEBD9561}" type="pres">
      <dgm:prSet presAssocID="{27217B91-3901-4C0F-BA95-2C31141194C9}" presName="chevron3" presStyleLbl="alignNode1" presStyleIdx="9" presStyleCnt="21"/>
      <dgm:spPr>
        <a:solidFill>
          <a:srgbClr val="008080"/>
        </a:solidFill>
      </dgm:spPr>
    </dgm:pt>
    <dgm:pt modelId="{20523ABE-A695-44D0-A520-2A48BA2C13F7}" type="pres">
      <dgm:prSet presAssocID="{27217B91-3901-4C0F-BA95-2C31141194C9}" presName="chevron4" presStyleLbl="alignNode1" presStyleIdx="10" presStyleCnt="21"/>
      <dgm:spPr>
        <a:solidFill>
          <a:srgbClr val="008080"/>
        </a:solidFill>
      </dgm:spPr>
    </dgm:pt>
    <dgm:pt modelId="{3E59A279-C2AC-410E-BBD8-0E3F9905635B}" type="pres">
      <dgm:prSet presAssocID="{27217B91-3901-4C0F-BA95-2C31141194C9}" presName="chevron5" presStyleLbl="alignNode1" presStyleIdx="11" presStyleCnt="21"/>
      <dgm:spPr>
        <a:solidFill>
          <a:srgbClr val="008080"/>
        </a:solidFill>
      </dgm:spPr>
    </dgm:pt>
    <dgm:pt modelId="{98BAF802-8698-4CE5-BB15-9159D8719EF5}" type="pres">
      <dgm:prSet presAssocID="{27217B91-3901-4C0F-BA95-2C31141194C9}" presName="chevron6" presStyleLbl="alignNode1" presStyleIdx="12" presStyleCnt="21"/>
      <dgm:spPr>
        <a:solidFill>
          <a:srgbClr val="008080"/>
        </a:solidFill>
      </dgm:spPr>
    </dgm:pt>
    <dgm:pt modelId="{87B4EA93-5666-49C3-8A95-CD9402110BDB}" type="pres">
      <dgm:prSet presAssocID="{27217B91-3901-4C0F-BA95-2C31141194C9}" presName="chevron7" presStyleLbl="alignNode1" presStyleIdx="13" presStyleCnt="21"/>
      <dgm:spPr>
        <a:solidFill>
          <a:srgbClr val="008080"/>
        </a:solidFill>
      </dgm:spPr>
    </dgm:pt>
    <dgm:pt modelId="{86AF0DF9-87BC-48BB-9DD6-7B59380C47D1}" type="pres">
      <dgm:prSet presAssocID="{27217B91-3901-4C0F-BA95-2C31141194C9}" presName="childtext" presStyleLbl="solidFgAcc1" presStyleIdx="1" presStyleCnt="3">
        <dgm:presLayoutVars>
          <dgm:chMax/>
          <dgm:chPref val="0"/>
          <dgm:bulletEnabled val="1"/>
        </dgm:presLayoutVars>
      </dgm:prSet>
      <dgm:spPr/>
    </dgm:pt>
    <dgm:pt modelId="{0F11C60B-DA39-4A6B-BBD1-21F36EDF5E05}" type="pres">
      <dgm:prSet presAssocID="{EBEE616D-D39B-4CB6-8013-62F6B6747396}" presName="sibTrans" presStyleCnt="0"/>
      <dgm:spPr/>
    </dgm:pt>
    <dgm:pt modelId="{E3818AB4-30F9-420A-9968-3788E5788BE8}" type="pres">
      <dgm:prSet presAssocID="{F62C1468-5CD6-4871-AB1A-ACDC4C6C35F0}" presName="parenttextcomposite" presStyleCnt="0"/>
      <dgm:spPr/>
    </dgm:pt>
    <dgm:pt modelId="{5CCF0EAC-546D-4530-B4DE-121FEB0973ED}" type="pres">
      <dgm:prSet presAssocID="{F62C1468-5CD6-4871-AB1A-ACDC4C6C35F0}" presName="parenttext" presStyleLbl="revTx" presStyleIdx="2" presStyleCnt="3" custLinFactNeighborX="220" custLinFactNeighborY="9037">
        <dgm:presLayoutVars>
          <dgm:chMax/>
          <dgm:chPref val="2"/>
          <dgm:bulletEnabled val="1"/>
        </dgm:presLayoutVars>
      </dgm:prSet>
      <dgm:spPr/>
    </dgm:pt>
    <dgm:pt modelId="{EB36DBAF-0AED-4AC2-86D4-F93687E2938D}" type="pres">
      <dgm:prSet presAssocID="{F62C1468-5CD6-4871-AB1A-ACDC4C6C35F0}" presName="composite" presStyleCnt="0"/>
      <dgm:spPr/>
    </dgm:pt>
    <dgm:pt modelId="{66116102-E66F-4449-BEF3-CC58D554AE1A}" type="pres">
      <dgm:prSet presAssocID="{F62C1468-5CD6-4871-AB1A-ACDC4C6C35F0}" presName="chevron1" presStyleLbl="alignNode1" presStyleIdx="14" presStyleCnt="21"/>
      <dgm:spPr>
        <a:solidFill>
          <a:srgbClr val="006666"/>
        </a:solidFill>
      </dgm:spPr>
    </dgm:pt>
    <dgm:pt modelId="{92EA6C6B-E064-4679-9661-B16437E2D806}" type="pres">
      <dgm:prSet presAssocID="{F62C1468-5CD6-4871-AB1A-ACDC4C6C35F0}" presName="chevron2" presStyleLbl="alignNode1" presStyleIdx="15" presStyleCnt="21"/>
      <dgm:spPr>
        <a:solidFill>
          <a:srgbClr val="006666"/>
        </a:solidFill>
      </dgm:spPr>
    </dgm:pt>
    <dgm:pt modelId="{5BE355FC-196A-4763-8CFD-FEA1015E1922}" type="pres">
      <dgm:prSet presAssocID="{F62C1468-5CD6-4871-AB1A-ACDC4C6C35F0}" presName="chevron3" presStyleLbl="alignNode1" presStyleIdx="16" presStyleCnt="21"/>
      <dgm:spPr>
        <a:solidFill>
          <a:srgbClr val="006666"/>
        </a:solidFill>
      </dgm:spPr>
    </dgm:pt>
    <dgm:pt modelId="{F24E6CBD-7FDC-4A9A-BA03-441EB89064D7}" type="pres">
      <dgm:prSet presAssocID="{F62C1468-5CD6-4871-AB1A-ACDC4C6C35F0}" presName="chevron4" presStyleLbl="alignNode1" presStyleIdx="17" presStyleCnt="21"/>
      <dgm:spPr>
        <a:solidFill>
          <a:srgbClr val="006666"/>
        </a:solidFill>
      </dgm:spPr>
    </dgm:pt>
    <dgm:pt modelId="{76D4994D-D9E8-49BA-9039-738C30952019}" type="pres">
      <dgm:prSet presAssocID="{F62C1468-5CD6-4871-AB1A-ACDC4C6C35F0}" presName="chevron5" presStyleLbl="alignNode1" presStyleIdx="18" presStyleCnt="21"/>
      <dgm:spPr>
        <a:solidFill>
          <a:srgbClr val="006666"/>
        </a:solidFill>
      </dgm:spPr>
    </dgm:pt>
    <dgm:pt modelId="{58DF522D-4ECD-48C1-A4E9-00B479540E1B}" type="pres">
      <dgm:prSet presAssocID="{F62C1468-5CD6-4871-AB1A-ACDC4C6C35F0}" presName="chevron6" presStyleLbl="alignNode1" presStyleIdx="19" presStyleCnt="21"/>
      <dgm:spPr>
        <a:solidFill>
          <a:srgbClr val="006666"/>
        </a:solidFill>
      </dgm:spPr>
    </dgm:pt>
    <dgm:pt modelId="{E38B30AA-AAE5-4D19-963E-765798C60543}" type="pres">
      <dgm:prSet presAssocID="{F62C1468-5CD6-4871-AB1A-ACDC4C6C35F0}" presName="chevron7" presStyleLbl="alignNode1" presStyleIdx="20" presStyleCnt="21"/>
      <dgm:spPr>
        <a:solidFill>
          <a:srgbClr val="006666"/>
        </a:solidFill>
      </dgm:spPr>
    </dgm:pt>
    <dgm:pt modelId="{8EE636C5-DF28-456B-B687-85564130CE12}" type="pres">
      <dgm:prSet presAssocID="{F62C1468-5CD6-4871-AB1A-ACDC4C6C35F0}" presName="childtext" presStyleLbl="solidFgAcc1" presStyleIdx="2" presStyleCnt="3" custScaleY="174292">
        <dgm:presLayoutVars>
          <dgm:chMax/>
          <dgm:chPref val="0"/>
          <dgm:bulletEnabled val="1"/>
        </dgm:presLayoutVars>
      </dgm:prSet>
      <dgm:spPr/>
    </dgm:pt>
  </dgm:ptLst>
  <dgm:cxnLst>
    <dgm:cxn modelId="{1FB49804-3052-499E-A68A-4A8D70DB02F2}" srcId="{A6DEFCC8-899C-4B63-901E-DA532B2BB949}" destId="{27217B91-3901-4C0F-BA95-2C31141194C9}" srcOrd="1" destOrd="0" parTransId="{B8CC9AEE-6DEC-48AA-A785-4D4DDF23B05E}" sibTransId="{EBEE616D-D39B-4CB6-8013-62F6B6747396}"/>
    <dgm:cxn modelId="{80471325-062D-47DC-BC81-0DDBABC34B83}" srcId="{27217B91-3901-4C0F-BA95-2C31141194C9}" destId="{66AB1C56-F5A5-4253-9E71-12B995DAF21B}" srcOrd="0" destOrd="0" parTransId="{FB16C672-E279-4271-8418-EBE148610E9A}" sibTransId="{4B86ED79-AA2E-4C06-AFEC-9657F93C3290}"/>
    <dgm:cxn modelId="{64408F65-1A3C-472F-8808-75B44D954FEB}" type="presOf" srcId="{0A908446-9865-48BA-8B34-2D575AFA51AA}" destId="{8EE636C5-DF28-456B-B687-85564130CE12}" srcOrd="0" destOrd="0" presId="urn:microsoft.com/office/officeart/2008/layout/VerticalAccentList"/>
    <dgm:cxn modelId="{3BDF7669-4426-41AC-9449-2A11CC589AB4}" type="presOf" srcId="{F62C1468-5CD6-4871-AB1A-ACDC4C6C35F0}" destId="{5CCF0EAC-546D-4530-B4DE-121FEB0973ED}" srcOrd="0" destOrd="0" presId="urn:microsoft.com/office/officeart/2008/layout/VerticalAccentList"/>
    <dgm:cxn modelId="{C15A636F-02DC-43B5-B4FD-7BEDFD80D946}" type="presOf" srcId="{27217B91-3901-4C0F-BA95-2C31141194C9}" destId="{091356BC-975A-4E60-9875-87B07447A658}" srcOrd="0" destOrd="0" presId="urn:microsoft.com/office/officeart/2008/layout/VerticalAccentList"/>
    <dgm:cxn modelId="{25110C75-E76A-4BEE-A77F-58E9A251F681}" type="presOf" srcId="{66AB1C56-F5A5-4253-9E71-12B995DAF21B}" destId="{86AF0DF9-87BC-48BB-9DD6-7B59380C47D1}" srcOrd="0" destOrd="0" presId="urn:microsoft.com/office/officeart/2008/layout/VerticalAccentList"/>
    <dgm:cxn modelId="{B808DD97-FCB2-43C1-9095-ED4A972D2508}" type="presOf" srcId="{A6DEFCC8-899C-4B63-901E-DA532B2BB949}" destId="{F604D249-7D48-4937-B477-881106CE67F3}" srcOrd="0" destOrd="0" presId="urn:microsoft.com/office/officeart/2008/layout/VerticalAccentList"/>
    <dgm:cxn modelId="{FC98F799-40CA-41DE-8C01-94A0E63A42F4}" srcId="{A6DEFCC8-899C-4B63-901E-DA532B2BB949}" destId="{F62C1468-5CD6-4871-AB1A-ACDC4C6C35F0}" srcOrd="2" destOrd="0" parTransId="{63E4ABBF-C1C3-445E-8BD9-70434CABF6CE}" sibTransId="{D55575DA-C1DC-427D-ABBE-03582015AD25}"/>
    <dgm:cxn modelId="{11979C9D-C2D9-44D9-BEFA-F270990B6AFD}" type="presOf" srcId="{45D93931-014A-45C7-9925-A52318F2F9F9}" destId="{31CB853E-AB18-4F5E-955F-660D5FA4ADD1}" srcOrd="0" destOrd="0" presId="urn:microsoft.com/office/officeart/2008/layout/VerticalAccentList"/>
    <dgm:cxn modelId="{04DEBCA1-FC10-4BA8-8802-62F11247997F}" srcId="{F62C1468-5CD6-4871-AB1A-ACDC4C6C35F0}" destId="{0A908446-9865-48BA-8B34-2D575AFA51AA}" srcOrd="0" destOrd="0" parTransId="{B64299FA-756A-4E0B-85E1-79D5B3D5AE12}" sibTransId="{A0E07675-7809-4EB1-8F7D-7E2DF29D5127}"/>
    <dgm:cxn modelId="{2BCD0FC8-96BC-4344-B856-F29C3876B87D}" srcId="{A6DEFCC8-899C-4B63-901E-DA532B2BB949}" destId="{45D93931-014A-45C7-9925-A52318F2F9F9}" srcOrd="0" destOrd="0" parTransId="{CC1FEBEE-4EA0-48FD-9B01-74DCF98D176E}" sibTransId="{61A68362-72F1-4610-A1E5-AAD7181E2A7F}"/>
    <dgm:cxn modelId="{F14C12CF-2D3C-4E0F-B46F-58360E251653}" type="presOf" srcId="{5ADEE633-896E-44F5-83F0-A8D19D77E59D}" destId="{539AA97B-5571-4763-B2A7-12BA2F6E0FE6}" srcOrd="0" destOrd="0" presId="urn:microsoft.com/office/officeart/2008/layout/VerticalAccentList"/>
    <dgm:cxn modelId="{8C56F2D6-BBCD-42E8-AFAA-5DC62BF43731}" srcId="{45D93931-014A-45C7-9925-A52318F2F9F9}" destId="{5ADEE633-896E-44F5-83F0-A8D19D77E59D}" srcOrd="0" destOrd="0" parTransId="{E6E7BD7E-BC2D-474D-99A8-797BF7039897}" sibTransId="{8A4A7AF9-EFE0-4961-8B79-6E31441E8DB1}"/>
    <dgm:cxn modelId="{51F9A45F-E113-4F7E-822D-9FC36A8B5EE0}" type="presParOf" srcId="{F604D249-7D48-4937-B477-881106CE67F3}" destId="{636E611C-25CE-4B17-9581-F27B204DDCD2}" srcOrd="0" destOrd="0" presId="urn:microsoft.com/office/officeart/2008/layout/VerticalAccentList"/>
    <dgm:cxn modelId="{2BE040F2-1E4A-4C02-BD37-7159BF9532E1}" type="presParOf" srcId="{636E611C-25CE-4B17-9581-F27B204DDCD2}" destId="{31CB853E-AB18-4F5E-955F-660D5FA4ADD1}" srcOrd="0" destOrd="0" presId="urn:microsoft.com/office/officeart/2008/layout/VerticalAccentList"/>
    <dgm:cxn modelId="{F8964EFD-3804-4126-93AD-CCAC2C9BC7FF}" type="presParOf" srcId="{F604D249-7D48-4937-B477-881106CE67F3}" destId="{EB6882CA-ED1F-4AA9-A8C4-F60F2C6B19EF}" srcOrd="1" destOrd="0" presId="urn:microsoft.com/office/officeart/2008/layout/VerticalAccentList"/>
    <dgm:cxn modelId="{E7D1D6A9-FB33-4111-941E-374EACDFCA63}" type="presParOf" srcId="{EB6882CA-ED1F-4AA9-A8C4-F60F2C6B19EF}" destId="{F89DE190-F558-44C5-B55D-7E49A5B4C931}" srcOrd="0" destOrd="0" presId="urn:microsoft.com/office/officeart/2008/layout/VerticalAccentList"/>
    <dgm:cxn modelId="{9FF91D40-E6D8-4541-BF9E-5D121B19DE21}" type="presParOf" srcId="{EB6882CA-ED1F-4AA9-A8C4-F60F2C6B19EF}" destId="{48294C48-D7F0-442A-8D15-81D0578995A6}" srcOrd="1" destOrd="0" presId="urn:microsoft.com/office/officeart/2008/layout/VerticalAccentList"/>
    <dgm:cxn modelId="{98D65C4D-77AA-41DA-A1C4-AB8224955577}" type="presParOf" srcId="{EB6882CA-ED1F-4AA9-A8C4-F60F2C6B19EF}" destId="{6E629330-6A8B-4CD7-8382-B4333406812D}" srcOrd="2" destOrd="0" presId="urn:microsoft.com/office/officeart/2008/layout/VerticalAccentList"/>
    <dgm:cxn modelId="{79627E9A-2E09-475F-8998-0A996816BF86}" type="presParOf" srcId="{EB6882CA-ED1F-4AA9-A8C4-F60F2C6B19EF}" destId="{A1260BF2-27DD-468C-A489-43E4348347F4}" srcOrd="3" destOrd="0" presId="urn:microsoft.com/office/officeart/2008/layout/VerticalAccentList"/>
    <dgm:cxn modelId="{9DF4EEA1-6AD7-49E7-8EAF-BFD5D7BA8E43}" type="presParOf" srcId="{EB6882CA-ED1F-4AA9-A8C4-F60F2C6B19EF}" destId="{850D54F0-4C03-463C-9C6F-ADFE35412842}" srcOrd="4" destOrd="0" presId="urn:microsoft.com/office/officeart/2008/layout/VerticalAccentList"/>
    <dgm:cxn modelId="{187B78FB-ABB6-4A8C-A873-7820AB2E5835}" type="presParOf" srcId="{EB6882CA-ED1F-4AA9-A8C4-F60F2C6B19EF}" destId="{F060B682-AD88-4EEC-9D17-3C796690C2FD}" srcOrd="5" destOrd="0" presId="urn:microsoft.com/office/officeart/2008/layout/VerticalAccentList"/>
    <dgm:cxn modelId="{BD911443-64A0-4EE5-9D4B-65D7BD4EA37C}" type="presParOf" srcId="{EB6882CA-ED1F-4AA9-A8C4-F60F2C6B19EF}" destId="{3259C0AC-D4C8-4497-9D98-ED7E138FEEB1}" srcOrd="6" destOrd="0" presId="urn:microsoft.com/office/officeart/2008/layout/VerticalAccentList"/>
    <dgm:cxn modelId="{008CFEB2-25FD-48A5-BCA0-B992C7234206}" type="presParOf" srcId="{EB6882CA-ED1F-4AA9-A8C4-F60F2C6B19EF}" destId="{539AA97B-5571-4763-B2A7-12BA2F6E0FE6}" srcOrd="7" destOrd="0" presId="urn:microsoft.com/office/officeart/2008/layout/VerticalAccentList"/>
    <dgm:cxn modelId="{D13FA95A-E941-44B0-AD33-5767DCF0C6FE}" type="presParOf" srcId="{F604D249-7D48-4937-B477-881106CE67F3}" destId="{E50B1D30-B51D-40CA-96EA-E442EACD50C7}" srcOrd="2" destOrd="0" presId="urn:microsoft.com/office/officeart/2008/layout/VerticalAccentList"/>
    <dgm:cxn modelId="{FC0BC09B-442E-41F1-9096-C222F2BFC2C8}" type="presParOf" srcId="{F604D249-7D48-4937-B477-881106CE67F3}" destId="{2059E043-12C2-45D3-AFAF-40988F8B4F17}" srcOrd="3" destOrd="0" presId="urn:microsoft.com/office/officeart/2008/layout/VerticalAccentList"/>
    <dgm:cxn modelId="{85544A15-166B-4753-9F7A-0B68A68F2D0F}" type="presParOf" srcId="{2059E043-12C2-45D3-AFAF-40988F8B4F17}" destId="{091356BC-975A-4E60-9875-87B07447A658}" srcOrd="0" destOrd="0" presId="urn:microsoft.com/office/officeart/2008/layout/VerticalAccentList"/>
    <dgm:cxn modelId="{5754408B-4C55-407D-AB86-3201EE1DD18A}" type="presParOf" srcId="{F604D249-7D48-4937-B477-881106CE67F3}" destId="{E73DD63C-ACEC-4172-AF5A-C9C3E532D7D7}" srcOrd="4" destOrd="0" presId="urn:microsoft.com/office/officeart/2008/layout/VerticalAccentList"/>
    <dgm:cxn modelId="{3B0D5C31-2489-48DD-80F8-955ADE14BFF4}" type="presParOf" srcId="{E73DD63C-ACEC-4172-AF5A-C9C3E532D7D7}" destId="{0DE2429C-A962-4B4F-925B-A506A39894AF}" srcOrd="0" destOrd="0" presId="urn:microsoft.com/office/officeart/2008/layout/VerticalAccentList"/>
    <dgm:cxn modelId="{D5769505-C60C-4002-A4D0-24CC66F9F2A7}" type="presParOf" srcId="{E73DD63C-ACEC-4172-AF5A-C9C3E532D7D7}" destId="{B80FA848-19A7-424B-9CD6-D4FD65F24143}" srcOrd="1" destOrd="0" presId="urn:microsoft.com/office/officeart/2008/layout/VerticalAccentList"/>
    <dgm:cxn modelId="{095F95EF-D60D-400B-AE93-6A4094FD258C}" type="presParOf" srcId="{E73DD63C-ACEC-4172-AF5A-C9C3E532D7D7}" destId="{6786873D-8D71-40A8-8B40-9DFFFEBD9561}" srcOrd="2" destOrd="0" presId="urn:microsoft.com/office/officeart/2008/layout/VerticalAccentList"/>
    <dgm:cxn modelId="{841BC513-2F9F-434E-B8C6-1E6D7C21C334}" type="presParOf" srcId="{E73DD63C-ACEC-4172-AF5A-C9C3E532D7D7}" destId="{20523ABE-A695-44D0-A520-2A48BA2C13F7}" srcOrd="3" destOrd="0" presId="urn:microsoft.com/office/officeart/2008/layout/VerticalAccentList"/>
    <dgm:cxn modelId="{2C785D52-EC13-480D-93E3-4A811A6F5BCE}" type="presParOf" srcId="{E73DD63C-ACEC-4172-AF5A-C9C3E532D7D7}" destId="{3E59A279-C2AC-410E-BBD8-0E3F9905635B}" srcOrd="4" destOrd="0" presId="urn:microsoft.com/office/officeart/2008/layout/VerticalAccentList"/>
    <dgm:cxn modelId="{FC868C88-7845-4BE5-8DA2-CED0696A683C}" type="presParOf" srcId="{E73DD63C-ACEC-4172-AF5A-C9C3E532D7D7}" destId="{98BAF802-8698-4CE5-BB15-9159D8719EF5}" srcOrd="5" destOrd="0" presId="urn:microsoft.com/office/officeart/2008/layout/VerticalAccentList"/>
    <dgm:cxn modelId="{1AC72094-2F29-48E4-A993-A1BD527A5F68}" type="presParOf" srcId="{E73DD63C-ACEC-4172-AF5A-C9C3E532D7D7}" destId="{87B4EA93-5666-49C3-8A95-CD9402110BDB}" srcOrd="6" destOrd="0" presId="urn:microsoft.com/office/officeart/2008/layout/VerticalAccentList"/>
    <dgm:cxn modelId="{68BC3143-3B04-42E5-9BE3-40503CF9598B}" type="presParOf" srcId="{E73DD63C-ACEC-4172-AF5A-C9C3E532D7D7}" destId="{86AF0DF9-87BC-48BB-9DD6-7B59380C47D1}" srcOrd="7" destOrd="0" presId="urn:microsoft.com/office/officeart/2008/layout/VerticalAccentList"/>
    <dgm:cxn modelId="{7D092F16-152F-47EF-BBFA-C7865AA73546}" type="presParOf" srcId="{F604D249-7D48-4937-B477-881106CE67F3}" destId="{0F11C60B-DA39-4A6B-BBD1-21F36EDF5E05}" srcOrd="5" destOrd="0" presId="urn:microsoft.com/office/officeart/2008/layout/VerticalAccentList"/>
    <dgm:cxn modelId="{BA27905D-08F0-480C-9D72-388469442030}" type="presParOf" srcId="{F604D249-7D48-4937-B477-881106CE67F3}" destId="{E3818AB4-30F9-420A-9968-3788E5788BE8}" srcOrd="6" destOrd="0" presId="urn:microsoft.com/office/officeart/2008/layout/VerticalAccentList"/>
    <dgm:cxn modelId="{9EFDDF84-B354-4848-9D8C-E754D32B411E}" type="presParOf" srcId="{E3818AB4-30F9-420A-9968-3788E5788BE8}" destId="{5CCF0EAC-546D-4530-B4DE-121FEB0973ED}" srcOrd="0" destOrd="0" presId="urn:microsoft.com/office/officeart/2008/layout/VerticalAccentList"/>
    <dgm:cxn modelId="{F0B549A6-759C-46FE-86AF-9DA783AF32C2}" type="presParOf" srcId="{F604D249-7D48-4937-B477-881106CE67F3}" destId="{EB36DBAF-0AED-4AC2-86D4-F93687E2938D}" srcOrd="7" destOrd="0" presId="urn:microsoft.com/office/officeart/2008/layout/VerticalAccentList"/>
    <dgm:cxn modelId="{20A04299-3D09-42EC-85C5-37FE803B6183}" type="presParOf" srcId="{EB36DBAF-0AED-4AC2-86D4-F93687E2938D}" destId="{66116102-E66F-4449-BEF3-CC58D554AE1A}" srcOrd="0" destOrd="0" presId="urn:microsoft.com/office/officeart/2008/layout/VerticalAccentList"/>
    <dgm:cxn modelId="{7B5FFAB8-7BDC-4DB3-B8AA-A13C72983426}" type="presParOf" srcId="{EB36DBAF-0AED-4AC2-86D4-F93687E2938D}" destId="{92EA6C6B-E064-4679-9661-B16437E2D806}" srcOrd="1" destOrd="0" presId="urn:microsoft.com/office/officeart/2008/layout/VerticalAccentList"/>
    <dgm:cxn modelId="{4A17BA04-C804-49EA-8472-D1AD1B993520}" type="presParOf" srcId="{EB36DBAF-0AED-4AC2-86D4-F93687E2938D}" destId="{5BE355FC-196A-4763-8CFD-FEA1015E1922}" srcOrd="2" destOrd="0" presId="urn:microsoft.com/office/officeart/2008/layout/VerticalAccentList"/>
    <dgm:cxn modelId="{D709A20E-FC42-4277-9EF0-798C27011688}" type="presParOf" srcId="{EB36DBAF-0AED-4AC2-86D4-F93687E2938D}" destId="{F24E6CBD-7FDC-4A9A-BA03-441EB89064D7}" srcOrd="3" destOrd="0" presId="urn:microsoft.com/office/officeart/2008/layout/VerticalAccentList"/>
    <dgm:cxn modelId="{63B65896-B4F3-4549-A294-4634FD307375}" type="presParOf" srcId="{EB36DBAF-0AED-4AC2-86D4-F93687E2938D}" destId="{76D4994D-D9E8-49BA-9039-738C30952019}" srcOrd="4" destOrd="0" presId="urn:microsoft.com/office/officeart/2008/layout/VerticalAccentList"/>
    <dgm:cxn modelId="{24A53D82-2FFB-4928-93CF-10E8013CAC2B}" type="presParOf" srcId="{EB36DBAF-0AED-4AC2-86D4-F93687E2938D}" destId="{58DF522D-4ECD-48C1-A4E9-00B479540E1B}" srcOrd="5" destOrd="0" presId="urn:microsoft.com/office/officeart/2008/layout/VerticalAccentList"/>
    <dgm:cxn modelId="{EDFE1EE4-4115-4653-AE87-6DA51C58AA3D}" type="presParOf" srcId="{EB36DBAF-0AED-4AC2-86D4-F93687E2938D}" destId="{E38B30AA-AAE5-4D19-963E-765798C60543}" srcOrd="6" destOrd="0" presId="urn:microsoft.com/office/officeart/2008/layout/VerticalAccentList"/>
    <dgm:cxn modelId="{21431FD1-C927-42E9-8E4F-B73A6534995D}" type="presParOf" srcId="{EB36DBAF-0AED-4AC2-86D4-F93687E2938D}" destId="{8EE636C5-DF28-456B-B687-85564130CE12}" srcOrd="7" destOrd="0" presId="urn:microsoft.com/office/officeart/2008/layout/VerticalAccent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DEFCC8-899C-4B63-901E-DA532B2BB949}" type="doc">
      <dgm:prSet loTypeId="urn:microsoft.com/office/officeart/2008/layout/VerticalAccentList" loCatId="list" qsTypeId="urn:microsoft.com/office/officeart/2005/8/quickstyle/3d1" qsCatId="3D" csTypeId="urn:microsoft.com/office/officeart/2005/8/colors/accent5_4" csCatId="accent5" phldr="1"/>
      <dgm:spPr/>
      <dgm:t>
        <a:bodyPr/>
        <a:lstStyle/>
        <a:p>
          <a:endParaRPr lang="en-US"/>
        </a:p>
      </dgm:t>
    </dgm:pt>
    <dgm:pt modelId="{45D93931-014A-45C7-9925-A52318F2F9F9}">
      <dgm:prSet phldrT="[Text]" custT="1"/>
      <dgm:spPr/>
      <dgm:t>
        <a:bodyPr/>
        <a:lstStyle/>
        <a:p>
          <a:r>
            <a:rPr lang="bg-BG" sz="2400" b="1" dirty="0">
              <a:latin typeface="Abhaya Libre Regular" panose="020B0604020202020204" charset="0"/>
              <a:cs typeface="Abhaya Libre Regular" panose="020B0604020202020204" charset="0"/>
            </a:rPr>
            <a:t>Сътрудничество между университети и предприятия</a:t>
          </a:r>
          <a:endParaRPr lang="en-US" sz="2400" b="1" dirty="0">
            <a:latin typeface="Abhaya Libre Regular" panose="020B0604020202020204" charset="0"/>
            <a:cs typeface="Abhaya Libre Regular" panose="020B0604020202020204" charset="0"/>
          </a:endParaRPr>
        </a:p>
      </dgm:t>
    </dgm:pt>
    <dgm:pt modelId="{CC1FEBEE-4EA0-48FD-9B01-74DCF98D176E}" type="parTrans" cxnId="{2BCD0FC8-96BC-4344-B856-F29C3876B87D}">
      <dgm:prSet/>
      <dgm:spPr/>
      <dgm:t>
        <a:bodyPr/>
        <a:lstStyle/>
        <a:p>
          <a:endParaRPr lang="en-US" sz="2400"/>
        </a:p>
      </dgm:t>
    </dgm:pt>
    <dgm:pt modelId="{61A68362-72F1-4610-A1E5-AAD7181E2A7F}" type="sibTrans" cxnId="{2BCD0FC8-96BC-4344-B856-F29C3876B87D}">
      <dgm:prSet/>
      <dgm:spPr/>
      <dgm:t>
        <a:bodyPr/>
        <a:lstStyle/>
        <a:p>
          <a:endParaRPr lang="en-US" sz="2400"/>
        </a:p>
      </dgm:t>
    </dgm:pt>
    <dgm:pt modelId="{5ADEE633-896E-44F5-83F0-A8D19D77E59D}">
      <dgm:prSet phldrT="[Text]" custT="1"/>
      <dgm:spPr>
        <a:solidFill>
          <a:schemeClr val="bg2"/>
        </a:solidFill>
      </dgm:spPr>
      <dgm:t>
        <a:bodyPr/>
        <a:lstStyle/>
        <a:p>
          <a:r>
            <a:rPr lang="bg-BG" sz="2400" dirty="0"/>
            <a:t>Учене през целия живот в научните изследвания и иновациите</a:t>
          </a:r>
          <a:endParaRPr lang="en-US" sz="2400" dirty="0">
            <a:latin typeface="Abhaya Libre Regular" panose="020B0604020202020204" charset="0"/>
            <a:cs typeface="Abhaya Libre Regular" panose="020B0604020202020204" charset="0"/>
          </a:endParaRPr>
        </a:p>
      </dgm:t>
    </dgm:pt>
    <dgm:pt modelId="{E6E7BD7E-BC2D-474D-99A8-797BF7039897}" type="parTrans" cxnId="{8C56F2D6-BBCD-42E8-AFAA-5DC62BF43731}">
      <dgm:prSet/>
      <dgm:spPr/>
      <dgm:t>
        <a:bodyPr/>
        <a:lstStyle/>
        <a:p>
          <a:endParaRPr lang="en-US" sz="2400"/>
        </a:p>
      </dgm:t>
    </dgm:pt>
    <dgm:pt modelId="{8A4A7AF9-EFE0-4961-8B79-6E31441E8DB1}" type="sibTrans" cxnId="{8C56F2D6-BBCD-42E8-AFAA-5DC62BF43731}">
      <dgm:prSet/>
      <dgm:spPr/>
      <dgm:t>
        <a:bodyPr/>
        <a:lstStyle/>
        <a:p>
          <a:endParaRPr lang="en-US" sz="2400"/>
        </a:p>
      </dgm:t>
    </dgm:pt>
    <dgm:pt modelId="{27217B91-3901-4C0F-BA95-2C31141194C9}">
      <dgm:prSet phldrT="[Text]" custT="1"/>
      <dgm:spPr/>
      <dgm:t>
        <a:bodyPr/>
        <a:lstStyle/>
        <a:p>
          <a:r>
            <a:rPr lang="ru-RU" sz="2400" b="1" dirty="0">
              <a:cs typeface="Abhaya Libre Regular" panose="020B0604020202020204" charset="0"/>
            </a:rPr>
            <a:t>Програма в областта на цифровите технологии</a:t>
          </a:r>
          <a:r>
            <a:rPr lang="en-US" sz="2400" b="1" dirty="0">
              <a:latin typeface="Abhaya Libre Regular" panose="020B0604020202020204" charset="0"/>
              <a:cs typeface="Abhaya Libre Regular" panose="020B0604020202020204" charset="0"/>
            </a:rPr>
            <a:t> (Digital Agenda)</a:t>
          </a:r>
        </a:p>
      </dgm:t>
    </dgm:pt>
    <dgm:pt modelId="{B8CC9AEE-6DEC-48AA-A785-4D4DDF23B05E}" type="parTrans" cxnId="{1FB49804-3052-499E-A68A-4A8D70DB02F2}">
      <dgm:prSet/>
      <dgm:spPr/>
      <dgm:t>
        <a:bodyPr/>
        <a:lstStyle/>
        <a:p>
          <a:endParaRPr lang="en-US" sz="2400"/>
        </a:p>
      </dgm:t>
    </dgm:pt>
    <dgm:pt modelId="{EBEE616D-D39B-4CB6-8013-62F6B6747396}" type="sibTrans" cxnId="{1FB49804-3052-499E-A68A-4A8D70DB02F2}">
      <dgm:prSet/>
      <dgm:spPr/>
      <dgm:t>
        <a:bodyPr/>
        <a:lstStyle/>
        <a:p>
          <a:endParaRPr lang="en-US" sz="2400"/>
        </a:p>
      </dgm:t>
    </dgm:pt>
    <dgm:pt modelId="{66AB1C56-F5A5-4253-9E71-12B995DAF21B}">
      <dgm:prSet phldrT="[Text]" custT="1"/>
      <dgm:spPr>
        <a:solidFill>
          <a:schemeClr val="bg2"/>
        </a:solidFill>
      </dgm:spPr>
      <dgm:t>
        <a:bodyPr/>
        <a:lstStyle/>
        <a:p>
          <a:r>
            <a:rPr lang="ru-RU" sz="2400" dirty="0"/>
            <a:t>Информационните и комуникационните технологии (ИКТ) са мощен двигател на икономическия растеж, иновациите и повишената производителност.</a:t>
          </a:r>
          <a:endParaRPr lang="en-US" sz="2400" dirty="0">
            <a:latin typeface="Abhaya Libre Regular" panose="020B0604020202020204" charset="0"/>
            <a:cs typeface="Abhaya Libre Regular" panose="020B0604020202020204" charset="0"/>
          </a:endParaRPr>
        </a:p>
      </dgm:t>
    </dgm:pt>
    <dgm:pt modelId="{FB16C672-E279-4271-8418-EBE148610E9A}" type="parTrans" cxnId="{80471325-062D-47DC-BC81-0DDBABC34B83}">
      <dgm:prSet/>
      <dgm:spPr/>
      <dgm:t>
        <a:bodyPr/>
        <a:lstStyle/>
        <a:p>
          <a:endParaRPr lang="en-US" sz="2400"/>
        </a:p>
      </dgm:t>
    </dgm:pt>
    <dgm:pt modelId="{4B86ED79-AA2E-4C06-AFEC-9657F93C3290}" type="sibTrans" cxnId="{80471325-062D-47DC-BC81-0DDBABC34B83}">
      <dgm:prSet/>
      <dgm:spPr/>
      <dgm:t>
        <a:bodyPr/>
        <a:lstStyle/>
        <a:p>
          <a:endParaRPr lang="en-US" sz="2400"/>
        </a:p>
      </dgm:t>
    </dgm:pt>
    <dgm:pt modelId="{F62C1468-5CD6-4871-AB1A-ACDC4C6C35F0}">
      <dgm:prSet phldrT="[Text]" custT="1"/>
      <dgm:spPr/>
      <dgm:t>
        <a:bodyPr/>
        <a:lstStyle/>
        <a:p>
          <a:r>
            <a:rPr lang="bg-BG" sz="2400" b="1" dirty="0">
              <a:latin typeface="Abhaya Libre Regular" panose="020B0604020202020204" charset="0"/>
              <a:cs typeface="Abhaya Libre Regular" panose="020B0604020202020204" charset="0"/>
            </a:rPr>
            <a:t>Основни ключови технологии</a:t>
          </a:r>
          <a:endParaRPr lang="en-US" sz="2400" b="1" dirty="0">
            <a:latin typeface="Abhaya Libre Regular" panose="020B0604020202020204" charset="0"/>
            <a:cs typeface="Abhaya Libre Regular" panose="020B0604020202020204" charset="0"/>
          </a:endParaRPr>
        </a:p>
      </dgm:t>
    </dgm:pt>
    <dgm:pt modelId="{63E4ABBF-C1C3-445E-8BD9-70434CABF6CE}" type="parTrans" cxnId="{FC98F799-40CA-41DE-8C01-94A0E63A42F4}">
      <dgm:prSet/>
      <dgm:spPr/>
      <dgm:t>
        <a:bodyPr/>
        <a:lstStyle/>
        <a:p>
          <a:endParaRPr lang="en-US" sz="2400"/>
        </a:p>
      </dgm:t>
    </dgm:pt>
    <dgm:pt modelId="{D55575DA-C1DC-427D-ABBE-03582015AD25}" type="sibTrans" cxnId="{FC98F799-40CA-41DE-8C01-94A0E63A42F4}">
      <dgm:prSet/>
      <dgm:spPr/>
      <dgm:t>
        <a:bodyPr/>
        <a:lstStyle/>
        <a:p>
          <a:endParaRPr lang="en-US" sz="2400"/>
        </a:p>
      </dgm:t>
    </dgm:pt>
    <dgm:pt modelId="{0A908446-9865-48BA-8B34-2D575AFA51AA}">
      <dgm:prSet phldrT="[Text]" custT="1"/>
      <dgm:spPr>
        <a:solidFill>
          <a:schemeClr val="bg2"/>
        </a:solidFill>
      </dgm:spPr>
      <dgm:t>
        <a:bodyPr/>
        <a:lstStyle/>
        <a:p>
          <a:r>
            <a:rPr lang="bg-BG" sz="2400" dirty="0"/>
            <a:t>Възможност за фундаментална промяна в системата</a:t>
          </a:r>
          <a:endParaRPr lang="en-US" sz="2400" dirty="0">
            <a:latin typeface="Abhaya Libre Regular" panose="020B0604020202020204" charset="0"/>
            <a:cs typeface="Abhaya Libre Regular" panose="020B0604020202020204" charset="0"/>
          </a:endParaRPr>
        </a:p>
      </dgm:t>
    </dgm:pt>
    <dgm:pt modelId="{B64299FA-756A-4E0B-85E1-79D5B3D5AE12}" type="parTrans" cxnId="{04DEBCA1-FC10-4BA8-8802-62F11247997F}">
      <dgm:prSet/>
      <dgm:spPr/>
      <dgm:t>
        <a:bodyPr/>
        <a:lstStyle/>
        <a:p>
          <a:endParaRPr lang="en-US" sz="2400"/>
        </a:p>
      </dgm:t>
    </dgm:pt>
    <dgm:pt modelId="{A0E07675-7809-4EB1-8F7D-7E2DF29D5127}" type="sibTrans" cxnId="{04DEBCA1-FC10-4BA8-8802-62F11247997F}">
      <dgm:prSet/>
      <dgm:spPr/>
      <dgm:t>
        <a:bodyPr/>
        <a:lstStyle/>
        <a:p>
          <a:endParaRPr lang="en-US" sz="2400"/>
        </a:p>
      </dgm:t>
    </dgm:pt>
    <dgm:pt modelId="{F604D249-7D48-4937-B477-881106CE67F3}" type="pres">
      <dgm:prSet presAssocID="{A6DEFCC8-899C-4B63-901E-DA532B2BB949}" presName="Name0" presStyleCnt="0">
        <dgm:presLayoutVars>
          <dgm:chMax/>
          <dgm:chPref/>
          <dgm:dir/>
        </dgm:presLayoutVars>
      </dgm:prSet>
      <dgm:spPr/>
    </dgm:pt>
    <dgm:pt modelId="{636E611C-25CE-4B17-9581-F27B204DDCD2}" type="pres">
      <dgm:prSet presAssocID="{45D93931-014A-45C7-9925-A52318F2F9F9}" presName="parenttextcomposite" presStyleCnt="0"/>
      <dgm:spPr/>
    </dgm:pt>
    <dgm:pt modelId="{31CB853E-AB18-4F5E-955F-660D5FA4ADD1}" type="pres">
      <dgm:prSet presAssocID="{45D93931-014A-45C7-9925-A52318F2F9F9}" presName="parenttext" presStyleLbl="revTx" presStyleIdx="0" presStyleCnt="3" custLinFactNeighborX="-245" custLinFactNeighborY="19547">
        <dgm:presLayoutVars>
          <dgm:chMax/>
          <dgm:chPref val="2"/>
          <dgm:bulletEnabled val="1"/>
        </dgm:presLayoutVars>
      </dgm:prSet>
      <dgm:spPr/>
    </dgm:pt>
    <dgm:pt modelId="{EB6882CA-ED1F-4AA9-A8C4-F60F2C6B19EF}" type="pres">
      <dgm:prSet presAssocID="{45D93931-014A-45C7-9925-A52318F2F9F9}" presName="composite" presStyleCnt="0"/>
      <dgm:spPr/>
    </dgm:pt>
    <dgm:pt modelId="{F89DE190-F558-44C5-B55D-7E49A5B4C931}" type="pres">
      <dgm:prSet presAssocID="{45D93931-014A-45C7-9925-A52318F2F9F9}" presName="chevron1" presStyleLbl="alignNode1" presStyleIdx="0" presStyleCnt="21"/>
      <dgm:spPr>
        <a:solidFill>
          <a:srgbClr val="009999"/>
        </a:solidFill>
      </dgm:spPr>
    </dgm:pt>
    <dgm:pt modelId="{48294C48-D7F0-442A-8D15-81D0578995A6}" type="pres">
      <dgm:prSet presAssocID="{45D93931-014A-45C7-9925-A52318F2F9F9}" presName="chevron2" presStyleLbl="alignNode1" presStyleIdx="1" presStyleCnt="21"/>
      <dgm:spPr>
        <a:solidFill>
          <a:srgbClr val="009999"/>
        </a:solidFill>
      </dgm:spPr>
    </dgm:pt>
    <dgm:pt modelId="{6E629330-6A8B-4CD7-8382-B4333406812D}" type="pres">
      <dgm:prSet presAssocID="{45D93931-014A-45C7-9925-A52318F2F9F9}" presName="chevron3" presStyleLbl="alignNode1" presStyleIdx="2" presStyleCnt="21"/>
      <dgm:spPr>
        <a:solidFill>
          <a:srgbClr val="009999"/>
        </a:solidFill>
      </dgm:spPr>
    </dgm:pt>
    <dgm:pt modelId="{A1260BF2-27DD-468C-A489-43E4348347F4}" type="pres">
      <dgm:prSet presAssocID="{45D93931-014A-45C7-9925-A52318F2F9F9}" presName="chevron4" presStyleLbl="alignNode1" presStyleIdx="3" presStyleCnt="21"/>
      <dgm:spPr>
        <a:solidFill>
          <a:srgbClr val="009999"/>
        </a:solidFill>
      </dgm:spPr>
    </dgm:pt>
    <dgm:pt modelId="{850D54F0-4C03-463C-9C6F-ADFE35412842}" type="pres">
      <dgm:prSet presAssocID="{45D93931-014A-45C7-9925-A52318F2F9F9}" presName="chevron5" presStyleLbl="alignNode1" presStyleIdx="4" presStyleCnt="21"/>
      <dgm:spPr>
        <a:solidFill>
          <a:srgbClr val="009999"/>
        </a:solidFill>
      </dgm:spPr>
    </dgm:pt>
    <dgm:pt modelId="{F060B682-AD88-4EEC-9D17-3C796690C2FD}" type="pres">
      <dgm:prSet presAssocID="{45D93931-014A-45C7-9925-A52318F2F9F9}" presName="chevron6" presStyleLbl="alignNode1" presStyleIdx="5" presStyleCnt="21"/>
      <dgm:spPr>
        <a:solidFill>
          <a:srgbClr val="009999"/>
        </a:solidFill>
      </dgm:spPr>
    </dgm:pt>
    <dgm:pt modelId="{3259C0AC-D4C8-4497-9D98-ED7E138FEEB1}" type="pres">
      <dgm:prSet presAssocID="{45D93931-014A-45C7-9925-A52318F2F9F9}" presName="chevron7" presStyleLbl="alignNode1" presStyleIdx="6" presStyleCnt="21"/>
      <dgm:spPr>
        <a:solidFill>
          <a:srgbClr val="009999"/>
        </a:solidFill>
      </dgm:spPr>
    </dgm:pt>
    <dgm:pt modelId="{539AA97B-5571-4763-B2A7-12BA2F6E0FE6}" type="pres">
      <dgm:prSet presAssocID="{45D93931-014A-45C7-9925-A52318F2F9F9}" presName="childtext" presStyleLbl="solidFgAcc1" presStyleIdx="0" presStyleCnt="3">
        <dgm:presLayoutVars>
          <dgm:chMax/>
          <dgm:chPref val="0"/>
          <dgm:bulletEnabled val="1"/>
        </dgm:presLayoutVars>
      </dgm:prSet>
      <dgm:spPr/>
    </dgm:pt>
    <dgm:pt modelId="{E50B1D30-B51D-40CA-96EA-E442EACD50C7}" type="pres">
      <dgm:prSet presAssocID="{61A68362-72F1-4610-A1E5-AAD7181E2A7F}" presName="sibTrans" presStyleCnt="0"/>
      <dgm:spPr/>
    </dgm:pt>
    <dgm:pt modelId="{2059E043-12C2-45D3-AFAF-40988F8B4F17}" type="pres">
      <dgm:prSet presAssocID="{27217B91-3901-4C0F-BA95-2C31141194C9}" presName="parenttextcomposite" presStyleCnt="0"/>
      <dgm:spPr/>
    </dgm:pt>
    <dgm:pt modelId="{091356BC-975A-4E60-9875-87B07447A658}" type="pres">
      <dgm:prSet presAssocID="{27217B91-3901-4C0F-BA95-2C31141194C9}" presName="parenttext" presStyleLbl="revTx" presStyleIdx="1" presStyleCnt="3" custScaleX="98179">
        <dgm:presLayoutVars>
          <dgm:chMax/>
          <dgm:chPref val="2"/>
          <dgm:bulletEnabled val="1"/>
        </dgm:presLayoutVars>
      </dgm:prSet>
      <dgm:spPr/>
    </dgm:pt>
    <dgm:pt modelId="{E73DD63C-ACEC-4172-AF5A-C9C3E532D7D7}" type="pres">
      <dgm:prSet presAssocID="{27217B91-3901-4C0F-BA95-2C31141194C9}" presName="composite" presStyleCnt="0"/>
      <dgm:spPr/>
    </dgm:pt>
    <dgm:pt modelId="{0DE2429C-A962-4B4F-925B-A506A39894AF}" type="pres">
      <dgm:prSet presAssocID="{27217B91-3901-4C0F-BA95-2C31141194C9}" presName="chevron1" presStyleLbl="alignNode1" presStyleIdx="7" presStyleCnt="21"/>
      <dgm:spPr>
        <a:solidFill>
          <a:srgbClr val="008080"/>
        </a:solidFill>
      </dgm:spPr>
    </dgm:pt>
    <dgm:pt modelId="{B80FA848-19A7-424B-9CD6-D4FD65F24143}" type="pres">
      <dgm:prSet presAssocID="{27217B91-3901-4C0F-BA95-2C31141194C9}" presName="chevron2" presStyleLbl="alignNode1" presStyleIdx="8" presStyleCnt="21"/>
      <dgm:spPr>
        <a:solidFill>
          <a:srgbClr val="008080"/>
        </a:solidFill>
      </dgm:spPr>
    </dgm:pt>
    <dgm:pt modelId="{6786873D-8D71-40A8-8B40-9DFFFEBD9561}" type="pres">
      <dgm:prSet presAssocID="{27217B91-3901-4C0F-BA95-2C31141194C9}" presName="chevron3" presStyleLbl="alignNode1" presStyleIdx="9" presStyleCnt="21"/>
      <dgm:spPr>
        <a:solidFill>
          <a:srgbClr val="008080"/>
        </a:solidFill>
      </dgm:spPr>
    </dgm:pt>
    <dgm:pt modelId="{20523ABE-A695-44D0-A520-2A48BA2C13F7}" type="pres">
      <dgm:prSet presAssocID="{27217B91-3901-4C0F-BA95-2C31141194C9}" presName="chevron4" presStyleLbl="alignNode1" presStyleIdx="10" presStyleCnt="21"/>
      <dgm:spPr>
        <a:solidFill>
          <a:srgbClr val="008080"/>
        </a:solidFill>
      </dgm:spPr>
    </dgm:pt>
    <dgm:pt modelId="{3E59A279-C2AC-410E-BBD8-0E3F9905635B}" type="pres">
      <dgm:prSet presAssocID="{27217B91-3901-4C0F-BA95-2C31141194C9}" presName="chevron5" presStyleLbl="alignNode1" presStyleIdx="11" presStyleCnt="21"/>
      <dgm:spPr>
        <a:solidFill>
          <a:srgbClr val="008080"/>
        </a:solidFill>
      </dgm:spPr>
    </dgm:pt>
    <dgm:pt modelId="{98BAF802-8698-4CE5-BB15-9159D8719EF5}" type="pres">
      <dgm:prSet presAssocID="{27217B91-3901-4C0F-BA95-2C31141194C9}" presName="chevron6" presStyleLbl="alignNode1" presStyleIdx="12" presStyleCnt="21"/>
      <dgm:spPr>
        <a:solidFill>
          <a:srgbClr val="008080"/>
        </a:solidFill>
      </dgm:spPr>
    </dgm:pt>
    <dgm:pt modelId="{87B4EA93-5666-49C3-8A95-CD9402110BDB}" type="pres">
      <dgm:prSet presAssocID="{27217B91-3901-4C0F-BA95-2C31141194C9}" presName="chevron7" presStyleLbl="alignNode1" presStyleIdx="13" presStyleCnt="21"/>
      <dgm:spPr>
        <a:solidFill>
          <a:srgbClr val="008080"/>
        </a:solidFill>
      </dgm:spPr>
    </dgm:pt>
    <dgm:pt modelId="{86AF0DF9-87BC-48BB-9DD6-7B59380C47D1}" type="pres">
      <dgm:prSet presAssocID="{27217B91-3901-4C0F-BA95-2C31141194C9}" presName="childtext" presStyleLbl="solidFgAcc1" presStyleIdx="1" presStyleCnt="3" custScaleY="153971">
        <dgm:presLayoutVars>
          <dgm:chMax/>
          <dgm:chPref val="0"/>
          <dgm:bulletEnabled val="1"/>
        </dgm:presLayoutVars>
      </dgm:prSet>
      <dgm:spPr/>
    </dgm:pt>
    <dgm:pt modelId="{0F11C60B-DA39-4A6B-BBD1-21F36EDF5E05}" type="pres">
      <dgm:prSet presAssocID="{EBEE616D-D39B-4CB6-8013-62F6B6747396}" presName="sibTrans" presStyleCnt="0"/>
      <dgm:spPr/>
    </dgm:pt>
    <dgm:pt modelId="{E3818AB4-30F9-420A-9968-3788E5788BE8}" type="pres">
      <dgm:prSet presAssocID="{F62C1468-5CD6-4871-AB1A-ACDC4C6C35F0}" presName="parenttextcomposite" presStyleCnt="0"/>
      <dgm:spPr/>
    </dgm:pt>
    <dgm:pt modelId="{5CCF0EAC-546D-4530-B4DE-121FEB0973ED}" type="pres">
      <dgm:prSet presAssocID="{F62C1468-5CD6-4871-AB1A-ACDC4C6C35F0}" presName="parenttext" presStyleLbl="revTx" presStyleIdx="2" presStyleCnt="3">
        <dgm:presLayoutVars>
          <dgm:chMax/>
          <dgm:chPref val="2"/>
          <dgm:bulletEnabled val="1"/>
        </dgm:presLayoutVars>
      </dgm:prSet>
      <dgm:spPr/>
    </dgm:pt>
    <dgm:pt modelId="{EB36DBAF-0AED-4AC2-86D4-F93687E2938D}" type="pres">
      <dgm:prSet presAssocID="{F62C1468-5CD6-4871-AB1A-ACDC4C6C35F0}" presName="composite" presStyleCnt="0"/>
      <dgm:spPr/>
    </dgm:pt>
    <dgm:pt modelId="{66116102-E66F-4449-BEF3-CC58D554AE1A}" type="pres">
      <dgm:prSet presAssocID="{F62C1468-5CD6-4871-AB1A-ACDC4C6C35F0}" presName="chevron1" presStyleLbl="alignNode1" presStyleIdx="14" presStyleCnt="21"/>
      <dgm:spPr>
        <a:solidFill>
          <a:srgbClr val="006666"/>
        </a:solidFill>
      </dgm:spPr>
    </dgm:pt>
    <dgm:pt modelId="{92EA6C6B-E064-4679-9661-B16437E2D806}" type="pres">
      <dgm:prSet presAssocID="{F62C1468-5CD6-4871-AB1A-ACDC4C6C35F0}" presName="chevron2" presStyleLbl="alignNode1" presStyleIdx="15" presStyleCnt="21"/>
      <dgm:spPr>
        <a:solidFill>
          <a:srgbClr val="006666"/>
        </a:solidFill>
      </dgm:spPr>
    </dgm:pt>
    <dgm:pt modelId="{5BE355FC-196A-4763-8CFD-FEA1015E1922}" type="pres">
      <dgm:prSet presAssocID="{F62C1468-5CD6-4871-AB1A-ACDC4C6C35F0}" presName="chevron3" presStyleLbl="alignNode1" presStyleIdx="16" presStyleCnt="21"/>
      <dgm:spPr>
        <a:solidFill>
          <a:srgbClr val="006666"/>
        </a:solidFill>
      </dgm:spPr>
    </dgm:pt>
    <dgm:pt modelId="{F24E6CBD-7FDC-4A9A-BA03-441EB89064D7}" type="pres">
      <dgm:prSet presAssocID="{F62C1468-5CD6-4871-AB1A-ACDC4C6C35F0}" presName="chevron4" presStyleLbl="alignNode1" presStyleIdx="17" presStyleCnt="21"/>
      <dgm:spPr>
        <a:solidFill>
          <a:srgbClr val="006666"/>
        </a:solidFill>
      </dgm:spPr>
    </dgm:pt>
    <dgm:pt modelId="{76D4994D-D9E8-49BA-9039-738C30952019}" type="pres">
      <dgm:prSet presAssocID="{F62C1468-5CD6-4871-AB1A-ACDC4C6C35F0}" presName="chevron5" presStyleLbl="alignNode1" presStyleIdx="18" presStyleCnt="21"/>
      <dgm:spPr>
        <a:solidFill>
          <a:srgbClr val="006666"/>
        </a:solidFill>
      </dgm:spPr>
    </dgm:pt>
    <dgm:pt modelId="{58DF522D-4ECD-48C1-A4E9-00B479540E1B}" type="pres">
      <dgm:prSet presAssocID="{F62C1468-5CD6-4871-AB1A-ACDC4C6C35F0}" presName="chevron6" presStyleLbl="alignNode1" presStyleIdx="19" presStyleCnt="21"/>
      <dgm:spPr>
        <a:solidFill>
          <a:srgbClr val="006666"/>
        </a:solidFill>
      </dgm:spPr>
    </dgm:pt>
    <dgm:pt modelId="{E38B30AA-AAE5-4D19-963E-765798C60543}" type="pres">
      <dgm:prSet presAssocID="{F62C1468-5CD6-4871-AB1A-ACDC4C6C35F0}" presName="chevron7" presStyleLbl="alignNode1" presStyleIdx="20" presStyleCnt="21"/>
      <dgm:spPr>
        <a:solidFill>
          <a:srgbClr val="006666"/>
        </a:solidFill>
      </dgm:spPr>
    </dgm:pt>
    <dgm:pt modelId="{8EE636C5-DF28-456B-B687-85564130CE12}" type="pres">
      <dgm:prSet presAssocID="{F62C1468-5CD6-4871-AB1A-ACDC4C6C35F0}" presName="childtext" presStyleLbl="solidFgAcc1" presStyleIdx="2" presStyleCnt="3">
        <dgm:presLayoutVars>
          <dgm:chMax/>
          <dgm:chPref val="0"/>
          <dgm:bulletEnabled val="1"/>
        </dgm:presLayoutVars>
      </dgm:prSet>
      <dgm:spPr/>
    </dgm:pt>
  </dgm:ptLst>
  <dgm:cxnLst>
    <dgm:cxn modelId="{1FB49804-3052-499E-A68A-4A8D70DB02F2}" srcId="{A6DEFCC8-899C-4B63-901E-DA532B2BB949}" destId="{27217B91-3901-4C0F-BA95-2C31141194C9}" srcOrd="1" destOrd="0" parTransId="{B8CC9AEE-6DEC-48AA-A785-4D4DDF23B05E}" sibTransId="{EBEE616D-D39B-4CB6-8013-62F6B6747396}"/>
    <dgm:cxn modelId="{80471325-062D-47DC-BC81-0DDBABC34B83}" srcId="{27217B91-3901-4C0F-BA95-2C31141194C9}" destId="{66AB1C56-F5A5-4253-9E71-12B995DAF21B}" srcOrd="0" destOrd="0" parTransId="{FB16C672-E279-4271-8418-EBE148610E9A}" sibTransId="{4B86ED79-AA2E-4C06-AFEC-9657F93C3290}"/>
    <dgm:cxn modelId="{64408F65-1A3C-472F-8808-75B44D954FEB}" type="presOf" srcId="{0A908446-9865-48BA-8B34-2D575AFA51AA}" destId="{8EE636C5-DF28-456B-B687-85564130CE12}" srcOrd="0" destOrd="0" presId="urn:microsoft.com/office/officeart/2008/layout/VerticalAccentList"/>
    <dgm:cxn modelId="{3BDF7669-4426-41AC-9449-2A11CC589AB4}" type="presOf" srcId="{F62C1468-5CD6-4871-AB1A-ACDC4C6C35F0}" destId="{5CCF0EAC-546D-4530-B4DE-121FEB0973ED}" srcOrd="0" destOrd="0" presId="urn:microsoft.com/office/officeart/2008/layout/VerticalAccentList"/>
    <dgm:cxn modelId="{C15A636F-02DC-43B5-B4FD-7BEDFD80D946}" type="presOf" srcId="{27217B91-3901-4C0F-BA95-2C31141194C9}" destId="{091356BC-975A-4E60-9875-87B07447A658}" srcOrd="0" destOrd="0" presId="urn:microsoft.com/office/officeart/2008/layout/VerticalAccentList"/>
    <dgm:cxn modelId="{25110C75-E76A-4BEE-A77F-58E9A251F681}" type="presOf" srcId="{66AB1C56-F5A5-4253-9E71-12B995DAF21B}" destId="{86AF0DF9-87BC-48BB-9DD6-7B59380C47D1}" srcOrd="0" destOrd="0" presId="urn:microsoft.com/office/officeart/2008/layout/VerticalAccentList"/>
    <dgm:cxn modelId="{B808DD97-FCB2-43C1-9095-ED4A972D2508}" type="presOf" srcId="{A6DEFCC8-899C-4B63-901E-DA532B2BB949}" destId="{F604D249-7D48-4937-B477-881106CE67F3}" srcOrd="0" destOrd="0" presId="urn:microsoft.com/office/officeart/2008/layout/VerticalAccentList"/>
    <dgm:cxn modelId="{FC98F799-40CA-41DE-8C01-94A0E63A42F4}" srcId="{A6DEFCC8-899C-4B63-901E-DA532B2BB949}" destId="{F62C1468-5CD6-4871-AB1A-ACDC4C6C35F0}" srcOrd="2" destOrd="0" parTransId="{63E4ABBF-C1C3-445E-8BD9-70434CABF6CE}" sibTransId="{D55575DA-C1DC-427D-ABBE-03582015AD25}"/>
    <dgm:cxn modelId="{11979C9D-C2D9-44D9-BEFA-F270990B6AFD}" type="presOf" srcId="{45D93931-014A-45C7-9925-A52318F2F9F9}" destId="{31CB853E-AB18-4F5E-955F-660D5FA4ADD1}" srcOrd="0" destOrd="0" presId="urn:microsoft.com/office/officeart/2008/layout/VerticalAccentList"/>
    <dgm:cxn modelId="{04DEBCA1-FC10-4BA8-8802-62F11247997F}" srcId="{F62C1468-5CD6-4871-AB1A-ACDC4C6C35F0}" destId="{0A908446-9865-48BA-8B34-2D575AFA51AA}" srcOrd="0" destOrd="0" parTransId="{B64299FA-756A-4E0B-85E1-79D5B3D5AE12}" sibTransId="{A0E07675-7809-4EB1-8F7D-7E2DF29D5127}"/>
    <dgm:cxn modelId="{2BCD0FC8-96BC-4344-B856-F29C3876B87D}" srcId="{A6DEFCC8-899C-4B63-901E-DA532B2BB949}" destId="{45D93931-014A-45C7-9925-A52318F2F9F9}" srcOrd="0" destOrd="0" parTransId="{CC1FEBEE-4EA0-48FD-9B01-74DCF98D176E}" sibTransId="{61A68362-72F1-4610-A1E5-AAD7181E2A7F}"/>
    <dgm:cxn modelId="{F14C12CF-2D3C-4E0F-B46F-58360E251653}" type="presOf" srcId="{5ADEE633-896E-44F5-83F0-A8D19D77E59D}" destId="{539AA97B-5571-4763-B2A7-12BA2F6E0FE6}" srcOrd="0" destOrd="0" presId="urn:microsoft.com/office/officeart/2008/layout/VerticalAccentList"/>
    <dgm:cxn modelId="{8C56F2D6-BBCD-42E8-AFAA-5DC62BF43731}" srcId="{45D93931-014A-45C7-9925-A52318F2F9F9}" destId="{5ADEE633-896E-44F5-83F0-A8D19D77E59D}" srcOrd="0" destOrd="0" parTransId="{E6E7BD7E-BC2D-474D-99A8-797BF7039897}" sibTransId="{8A4A7AF9-EFE0-4961-8B79-6E31441E8DB1}"/>
    <dgm:cxn modelId="{51F9A45F-E113-4F7E-822D-9FC36A8B5EE0}" type="presParOf" srcId="{F604D249-7D48-4937-B477-881106CE67F3}" destId="{636E611C-25CE-4B17-9581-F27B204DDCD2}" srcOrd="0" destOrd="0" presId="urn:microsoft.com/office/officeart/2008/layout/VerticalAccentList"/>
    <dgm:cxn modelId="{2BE040F2-1E4A-4C02-BD37-7159BF9532E1}" type="presParOf" srcId="{636E611C-25CE-4B17-9581-F27B204DDCD2}" destId="{31CB853E-AB18-4F5E-955F-660D5FA4ADD1}" srcOrd="0" destOrd="0" presId="urn:microsoft.com/office/officeart/2008/layout/VerticalAccentList"/>
    <dgm:cxn modelId="{F8964EFD-3804-4126-93AD-CCAC2C9BC7FF}" type="presParOf" srcId="{F604D249-7D48-4937-B477-881106CE67F3}" destId="{EB6882CA-ED1F-4AA9-A8C4-F60F2C6B19EF}" srcOrd="1" destOrd="0" presId="urn:microsoft.com/office/officeart/2008/layout/VerticalAccentList"/>
    <dgm:cxn modelId="{E7D1D6A9-FB33-4111-941E-374EACDFCA63}" type="presParOf" srcId="{EB6882CA-ED1F-4AA9-A8C4-F60F2C6B19EF}" destId="{F89DE190-F558-44C5-B55D-7E49A5B4C931}" srcOrd="0" destOrd="0" presId="urn:microsoft.com/office/officeart/2008/layout/VerticalAccentList"/>
    <dgm:cxn modelId="{9FF91D40-E6D8-4541-BF9E-5D121B19DE21}" type="presParOf" srcId="{EB6882CA-ED1F-4AA9-A8C4-F60F2C6B19EF}" destId="{48294C48-D7F0-442A-8D15-81D0578995A6}" srcOrd="1" destOrd="0" presId="urn:microsoft.com/office/officeart/2008/layout/VerticalAccentList"/>
    <dgm:cxn modelId="{98D65C4D-77AA-41DA-A1C4-AB8224955577}" type="presParOf" srcId="{EB6882CA-ED1F-4AA9-A8C4-F60F2C6B19EF}" destId="{6E629330-6A8B-4CD7-8382-B4333406812D}" srcOrd="2" destOrd="0" presId="urn:microsoft.com/office/officeart/2008/layout/VerticalAccentList"/>
    <dgm:cxn modelId="{79627E9A-2E09-475F-8998-0A996816BF86}" type="presParOf" srcId="{EB6882CA-ED1F-4AA9-A8C4-F60F2C6B19EF}" destId="{A1260BF2-27DD-468C-A489-43E4348347F4}" srcOrd="3" destOrd="0" presId="urn:microsoft.com/office/officeart/2008/layout/VerticalAccentList"/>
    <dgm:cxn modelId="{9DF4EEA1-6AD7-49E7-8EAF-BFD5D7BA8E43}" type="presParOf" srcId="{EB6882CA-ED1F-4AA9-A8C4-F60F2C6B19EF}" destId="{850D54F0-4C03-463C-9C6F-ADFE35412842}" srcOrd="4" destOrd="0" presId="urn:microsoft.com/office/officeart/2008/layout/VerticalAccentList"/>
    <dgm:cxn modelId="{187B78FB-ABB6-4A8C-A873-7820AB2E5835}" type="presParOf" srcId="{EB6882CA-ED1F-4AA9-A8C4-F60F2C6B19EF}" destId="{F060B682-AD88-4EEC-9D17-3C796690C2FD}" srcOrd="5" destOrd="0" presId="urn:microsoft.com/office/officeart/2008/layout/VerticalAccentList"/>
    <dgm:cxn modelId="{BD911443-64A0-4EE5-9D4B-65D7BD4EA37C}" type="presParOf" srcId="{EB6882CA-ED1F-4AA9-A8C4-F60F2C6B19EF}" destId="{3259C0AC-D4C8-4497-9D98-ED7E138FEEB1}" srcOrd="6" destOrd="0" presId="urn:microsoft.com/office/officeart/2008/layout/VerticalAccentList"/>
    <dgm:cxn modelId="{008CFEB2-25FD-48A5-BCA0-B992C7234206}" type="presParOf" srcId="{EB6882CA-ED1F-4AA9-A8C4-F60F2C6B19EF}" destId="{539AA97B-5571-4763-B2A7-12BA2F6E0FE6}" srcOrd="7" destOrd="0" presId="urn:microsoft.com/office/officeart/2008/layout/VerticalAccentList"/>
    <dgm:cxn modelId="{D13FA95A-E941-44B0-AD33-5767DCF0C6FE}" type="presParOf" srcId="{F604D249-7D48-4937-B477-881106CE67F3}" destId="{E50B1D30-B51D-40CA-96EA-E442EACD50C7}" srcOrd="2" destOrd="0" presId="urn:microsoft.com/office/officeart/2008/layout/VerticalAccentList"/>
    <dgm:cxn modelId="{FC0BC09B-442E-41F1-9096-C222F2BFC2C8}" type="presParOf" srcId="{F604D249-7D48-4937-B477-881106CE67F3}" destId="{2059E043-12C2-45D3-AFAF-40988F8B4F17}" srcOrd="3" destOrd="0" presId="urn:microsoft.com/office/officeart/2008/layout/VerticalAccentList"/>
    <dgm:cxn modelId="{85544A15-166B-4753-9F7A-0B68A68F2D0F}" type="presParOf" srcId="{2059E043-12C2-45D3-AFAF-40988F8B4F17}" destId="{091356BC-975A-4E60-9875-87B07447A658}" srcOrd="0" destOrd="0" presId="urn:microsoft.com/office/officeart/2008/layout/VerticalAccentList"/>
    <dgm:cxn modelId="{5754408B-4C55-407D-AB86-3201EE1DD18A}" type="presParOf" srcId="{F604D249-7D48-4937-B477-881106CE67F3}" destId="{E73DD63C-ACEC-4172-AF5A-C9C3E532D7D7}" srcOrd="4" destOrd="0" presId="urn:microsoft.com/office/officeart/2008/layout/VerticalAccentList"/>
    <dgm:cxn modelId="{3B0D5C31-2489-48DD-80F8-955ADE14BFF4}" type="presParOf" srcId="{E73DD63C-ACEC-4172-AF5A-C9C3E532D7D7}" destId="{0DE2429C-A962-4B4F-925B-A506A39894AF}" srcOrd="0" destOrd="0" presId="urn:microsoft.com/office/officeart/2008/layout/VerticalAccentList"/>
    <dgm:cxn modelId="{D5769505-C60C-4002-A4D0-24CC66F9F2A7}" type="presParOf" srcId="{E73DD63C-ACEC-4172-AF5A-C9C3E532D7D7}" destId="{B80FA848-19A7-424B-9CD6-D4FD65F24143}" srcOrd="1" destOrd="0" presId="urn:microsoft.com/office/officeart/2008/layout/VerticalAccentList"/>
    <dgm:cxn modelId="{095F95EF-D60D-400B-AE93-6A4094FD258C}" type="presParOf" srcId="{E73DD63C-ACEC-4172-AF5A-C9C3E532D7D7}" destId="{6786873D-8D71-40A8-8B40-9DFFFEBD9561}" srcOrd="2" destOrd="0" presId="urn:microsoft.com/office/officeart/2008/layout/VerticalAccentList"/>
    <dgm:cxn modelId="{841BC513-2F9F-434E-B8C6-1E6D7C21C334}" type="presParOf" srcId="{E73DD63C-ACEC-4172-AF5A-C9C3E532D7D7}" destId="{20523ABE-A695-44D0-A520-2A48BA2C13F7}" srcOrd="3" destOrd="0" presId="urn:microsoft.com/office/officeart/2008/layout/VerticalAccentList"/>
    <dgm:cxn modelId="{2C785D52-EC13-480D-93E3-4A811A6F5BCE}" type="presParOf" srcId="{E73DD63C-ACEC-4172-AF5A-C9C3E532D7D7}" destId="{3E59A279-C2AC-410E-BBD8-0E3F9905635B}" srcOrd="4" destOrd="0" presId="urn:microsoft.com/office/officeart/2008/layout/VerticalAccentList"/>
    <dgm:cxn modelId="{FC868C88-7845-4BE5-8DA2-CED0696A683C}" type="presParOf" srcId="{E73DD63C-ACEC-4172-AF5A-C9C3E532D7D7}" destId="{98BAF802-8698-4CE5-BB15-9159D8719EF5}" srcOrd="5" destOrd="0" presId="urn:microsoft.com/office/officeart/2008/layout/VerticalAccentList"/>
    <dgm:cxn modelId="{1AC72094-2F29-48E4-A993-A1BD527A5F68}" type="presParOf" srcId="{E73DD63C-ACEC-4172-AF5A-C9C3E532D7D7}" destId="{87B4EA93-5666-49C3-8A95-CD9402110BDB}" srcOrd="6" destOrd="0" presId="urn:microsoft.com/office/officeart/2008/layout/VerticalAccentList"/>
    <dgm:cxn modelId="{68BC3143-3B04-42E5-9BE3-40503CF9598B}" type="presParOf" srcId="{E73DD63C-ACEC-4172-AF5A-C9C3E532D7D7}" destId="{86AF0DF9-87BC-48BB-9DD6-7B59380C47D1}" srcOrd="7" destOrd="0" presId="urn:microsoft.com/office/officeart/2008/layout/VerticalAccentList"/>
    <dgm:cxn modelId="{7D092F16-152F-47EF-BBFA-C7865AA73546}" type="presParOf" srcId="{F604D249-7D48-4937-B477-881106CE67F3}" destId="{0F11C60B-DA39-4A6B-BBD1-21F36EDF5E05}" srcOrd="5" destOrd="0" presId="urn:microsoft.com/office/officeart/2008/layout/VerticalAccentList"/>
    <dgm:cxn modelId="{BA27905D-08F0-480C-9D72-388469442030}" type="presParOf" srcId="{F604D249-7D48-4937-B477-881106CE67F3}" destId="{E3818AB4-30F9-420A-9968-3788E5788BE8}" srcOrd="6" destOrd="0" presId="urn:microsoft.com/office/officeart/2008/layout/VerticalAccentList"/>
    <dgm:cxn modelId="{9EFDDF84-B354-4848-9D8C-E754D32B411E}" type="presParOf" srcId="{E3818AB4-30F9-420A-9968-3788E5788BE8}" destId="{5CCF0EAC-546D-4530-B4DE-121FEB0973ED}" srcOrd="0" destOrd="0" presId="urn:microsoft.com/office/officeart/2008/layout/VerticalAccentList"/>
    <dgm:cxn modelId="{F0B549A6-759C-46FE-86AF-9DA783AF32C2}" type="presParOf" srcId="{F604D249-7D48-4937-B477-881106CE67F3}" destId="{EB36DBAF-0AED-4AC2-86D4-F93687E2938D}" srcOrd="7" destOrd="0" presId="urn:microsoft.com/office/officeart/2008/layout/VerticalAccentList"/>
    <dgm:cxn modelId="{20A04299-3D09-42EC-85C5-37FE803B6183}" type="presParOf" srcId="{EB36DBAF-0AED-4AC2-86D4-F93687E2938D}" destId="{66116102-E66F-4449-BEF3-CC58D554AE1A}" srcOrd="0" destOrd="0" presId="urn:microsoft.com/office/officeart/2008/layout/VerticalAccentList"/>
    <dgm:cxn modelId="{7B5FFAB8-7BDC-4DB3-B8AA-A13C72983426}" type="presParOf" srcId="{EB36DBAF-0AED-4AC2-86D4-F93687E2938D}" destId="{92EA6C6B-E064-4679-9661-B16437E2D806}" srcOrd="1" destOrd="0" presId="urn:microsoft.com/office/officeart/2008/layout/VerticalAccentList"/>
    <dgm:cxn modelId="{4A17BA04-C804-49EA-8472-D1AD1B993520}" type="presParOf" srcId="{EB36DBAF-0AED-4AC2-86D4-F93687E2938D}" destId="{5BE355FC-196A-4763-8CFD-FEA1015E1922}" srcOrd="2" destOrd="0" presId="urn:microsoft.com/office/officeart/2008/layout/VerticalAccentList"/>
    <dgm:cxn modelId="{D709A20E-FC42-4277-9EF0-798C27011688}" type="presParOf" srcId="{EB36DBAF-0AED-4AC2-86D4-F93687E2938D}" destId="{F24E6CBD-7FDC-4A9A-BA03-441EB89064D7}" srcOrd="3" destOrd="0" presId="urn:microsoft.com/office/officeart/2008/layout/VerticalAccentList"/>
    <dgm:cxn modelId="{63B65896-B4F3-4549-A294-4634FD307375}" type="presParOf" srcId="{EB36DBAF-0AED-4AC2-86D4-F93687E2938D}" destId="{76D4994D-D9E8-49BA-9039-738C30952019}" srcOrd="4" destOrd="0" presId="urn:microsoft.com/office/officeart/2008/layout/VerticalAccentList"/>
    <dgm:cxn modelId="{24A53D82-2FFB-4928-93CF-10E8013CAC2B}" type="presParOf" srcId="{EB36DBAF-0AED-4AC2-86D4-F93687E2938D}" destId="{58DF522D-4ECD-48C1-A4E9-00B479540E1B}" srcOrd="5" destOrd="0" presId="urn:microsoft.com/office/officeart/2008/layout/VerticalAccentList"/>
    <dgm:cxn modelId="{EDFE1EE4-4115-4653-AE87-6DA51C58AA3D}" type="presParOf" srcId="{EB36DBAF-0AED-4AC2-86D4-F93687E2938D}" destId="{E38B30AA-AAE5-4D19-963E-765798C60543}" srcOrd="6" destOrd="0" presId="urn:microsoft.com/office/officeart/2008/layout/VerticalAccentList"/>
    <dgm:cxn modelId="{21431FD1-C927-42E9-8E4F-B73A6534995D}" type="presParOf" srcId="{EB36DBAF-0AED-4AC2-86D4-F93687E2938D}" destId="{8EE636C5-DF28-456B-B687-85564130CE12}" srcOrd="7" destOrd="0" presId="urn:microsoft.com/office/officeart/2008/layout/VerticalAccent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DEFCC8-899C-4B63-901E-DA532B2BB949}" type="doc">
      <dgm:prSet loTypeId="urn:microsoft.com/office/officeart/2008/layout/VerticalAccentList" loCatId="list" qsTypeId="urn:microsoft.com/office/officeart/2005/8/quickstyle/3d1" qsCatId="3D" csTypeId="urn:microsoft.com/office/officeart/2005/8/colors/accent5_4" csCatId="accent5" phldr="1"/>
      <dgm:spPr/>
      <dgm:t>
        <a:bodyPr/>
        <a:lstStyle/>
        <a:p>
          <a:endParaRPr lang="en-US"/>
        </a:p>
      </dgm:t>
    </dgm:pt>
    <dgm:pt modelId="{45D93931-014A-45C7-9925-A52318F2F9F9}">
      <dgm:prSet phldrT="[Text]" custT="1"/>
      <dgm:spPr/>
      <dgm:t>
        <a:bodyPr/>
        <a:lstStyle/>
        <a:p>
          <a:r>
            <a:rPr lang="bg-BG" sz="2400" b="1" dirty="0">
              <a:latin typeface="Abhaya Libre Regular" panose="020B0604020202020204" charset="0"/>
              <a:cs typeface="Abhaya Libre Regular" panose="020B0604020202020204" charset="0"/>
            </a:rPr>
            <a:t>Интернационализация</a:t>
          </a:r>
          <a:endParaRPr lang="en-US" sz="2400" b="1" dirty="0">
            <a:latin typeface="Abhaya Libre Regular" panose="020B0604020202020204" charset="0"/>
            <a:cs typeface="Abhaya Libre Regular" panose="020B0604020202020204" charset="0"/>
          </a:endParaRPr>
        </a:p>
      </dgm:t>
    </dgm:pt>
    <dgm:pt modelId="{CC1FEBEE-4EA0-48FD-9B01-74DCF98D176E}" type="parTrans" cxnId="{2BCD0FC8-96BC-4344-B856-F29C3876B87D}">
      <dgm:prSet/>
      <dgm:spPr/>
      <dgm:t>
        <a:bodyPr/>
        <a:lstStyle/>
        <a:p>
          <a:endParaRPr lang="en-US" sz="2400"/>
        </a:p>
      </dgm:t>
    </dgm:pt>
    <dgm:pt modelId="{61A68362-72F1-4610-A1E5-AAD7181E2A7F}" type="sibTrans" cxnId="{2BCD0FC8-96BC-4344-B856-F29C3876B87D}">
      <dgm:prSet/>
      <dgm:spPr/>
      <dgm:t>
        <a:bodyPr/>
        <a:lstStyle/>
        <a:p>
          <a:endParaRPr lang="en-US" sz="2400"/>
        </a:p>
      </dgm:t>
    </dgm:pt>
    <dgm:pt modelId="{5ADEE633-896E-44F5-83F0-A8D19D77E59D}">
      <dgm:prSet phldrT="[Text]" custT="1"/>
      <dgm:spPr>
        <a:solidFill>
          <a:schemeClr val="bg2"/>
        </a:solidFill>
      </dgm:spPr>
      <dgm:t>
        <a:bodyPr/>
        <a:lstStyle/>
        <a:p>
          <a:r>
            <a:rPr lang="bg-BG" sz="2000" dirty="0"/>
            <a:t>Интернационализацията определя дали подходът за интелигентна специализация може да устои на глобалната конкуренция или да се възползва от възможностите</a:t>
          </a:r>
          <a:endParaRPr lang="en-US" sz="2000" dirty="0">
            <a:latin typeface="Abhaya Libre Regular" panose="020B0604020202020204" charset="0"/>
            <a:cs typeface="Abhaya Libre Regular" panose="020B0604020202020204" charset="0"/>
          </a:endParaRPr>
        </a:p>
      </dgm:t>
    </dgm:pt>
    <dgm:pt modelId="{E6E7BD7E-BC2D-474D-99A8-797BF7039897}" type="parTrans" cxnId="{8C56F2D6-BBCD-42E8-AFAA-5DC62BF43731}">
      <dgm:prSet/>
      <dgm:spPr/>
      <dgm:t>
        <a:bodyPr/>
        <a:lstStyle/>
        <a:p>
          <a:endParaRPr lang="en-US" sz="2400"/>
        </a:p>
      </dgm:t>
    </dgm:pt>
    <dgm:pt modelId="{8A4A7AF9-EFE0-4961-8B79-6E31441E8DB1}" type="sibTrans" cxnId="{8C56F2D6-BBCD-42E8-AFAA-5DC62BF43731}">
      <dgm:prSet/>
      <dgm:spPr/>
      <dgm:t>
        <a:bodyPr/>
        <a:lstStyle/>
        <a:p>
          <a:endParaRPr lang="en-US" sz="2400"/>
        </a:p>
      </dgm:t>
    </dgm:pt>
    <dgm:pt modelId="{27217B91-3901-4C0F-BA95-2C31141194C9}">
      <dgm:prSet phldrT="[Text]" custT="1"/>
      <dgm:spPr/>
      <dgm:t>
        <a:bodyPr/>
        <a:lstStyle/>
        <a:p>
          <a:r>
            <a:rPr lang="bg-BG" sz="2400" b="1" dirty="0">
              <a:latin typeface="Abhaya Libre Regular" panose="020B0604020202020204" charset="0"/>
              <a:cs typeface="Abhaya Libre Regular" panose="020B0604020202020204" charset="0"/>
            </a:rPr>
            <a:t>Креативни индустрии</a:t>
          </a:r>
          <a:endParaRPr lang="en-US" sz="2400" b="1" dirty="0">
            <a:latin typeface="Abhaya Libre Regular" panose="020B0604020202020204" charset="0"/>
            <a:cs typeface="Abhaya Libre Regular" panose="020B0604020202020204" charset="0"/>
          </a:endParaRPr>
        </a:p>
      </dgm:t>
    </dgm:pt>
    <dgm:pt modelId="{B8CC9AEE-6DEC-48AA-A785-4D4DDF23B05E}" type="parTrans" cxnId="{1FB49804-3052-499E-A68A-4A8D70DB02F2}">
      <dgm:prSet/>
      <dgm:spPr/>
      <dgm:t>
        <a:bodyPr/>
        <a:lstStyle/>
        <a:p>
          <a:endParaRPr lang="en-US" sz="2400"/>
        </a:p>
      </dgm:t>
    </dgm:pt>
    <dgm:pt modelId="{EBEE616D-D39B-4CB6-8013-62F6B6747396}" type="sibTrans" cxnId="{1FB49804-3052-499E-A68A-4A8D70DB02F2}">
      <dgm:prSet/>
      <dgm:spPr/>
      <dgm:t>
        <a:bodyPr/>
        <a:lstStyle/>
        <a:p>
          <a:endParaRPr lang="en-US" sz="2400"/>
        </a:p>
      </dgm:t>
    </dgm:pt>
    <dgm:pt modelId="{66AB1C56-F5A5-4253-9E71-12B995DAF21B}">
      <dgm:prSet phldrT="[Text]" custT="1"/>
      <dgm:spPr>
        <a:solidFill>
          <a:schemeClr val="bg2"/>
        </a:solidFill>
      </dgm:spPr>
      <dgm:t>
        <a:bodyPr/>
        <a:lstStyle/>
        <a:p>
          <a:r>
            <a:rPr lang="bg-BG" sz="2400" dirty="0"/>
            <a:t>Иновация извън технологиите и производството</a:t>
          </a:r>
          <a:endParaRPr lang="en-US" sz="2400" dirty="0">
            <a:latin typeface="Abhaya Libre Regular" panose="020B0604020202020204" charset="0"/>
            <a:cs typeface="Abhaya Libre Regular" panose="020B0604020202020204" charset="0"/>
          </a:endParaRPr>
        </a:p>
      </dgm:t>
    </dgm:pt>
    <dgm:pt modelId="{FB16C672-E279-4271-8418-EBE148610E9A}" type="parTrans" cxnId="{80471325-062D-47DC-BC81-0DDBABC34B83}">
      <dgm:prSet/>
      <dgm:spPr/>
      <dgm:t>
        <a:bodyPr/>
        <a:lstStyle/>
        <a:p>
          <a:endParaRPr lang="en-US" sz="2400"/>
        </a:p>
      </dgm:t>
    </dgm:pt>
    <dgm:pt modelId="{4B86ED79-AA2E-4C06-AFEC-9657F93C3290}" type="sibTrans" cxnId="{80471325-062D-47DC-BC81-0DDBABC34B83}">
      <dgm:prSet/>
      <dgm:spPr/>
      <dgm:t>
        <a:bodyPr/>
        <a:lstStyle/>
        <a:p>
          <a:endParaRPr lang="en-US" sz="2400"/>
        </a:p>
      </dgm:t>
    </dgm:pt>
    <dgm:pt modelId="{F62C1468-5CD6-4871-AB1A-ACDC4C6C35F0}">
      <dgm:prSet phldrT="[Text]" custT="1"/>
      <dgm:spPr/>
      <dgm:t>
        <a:bodyPr/>
        <a:lstStyle/>
        <a:p>
          <a:r>
            <a:rPr lang="bg-BG" sz="2400" b="1" dirty="0">
              <a:latin typeface="Abhaya Libre Regular" panose="020B0604020202020204" charset="0"/>
              <a:cs typeface="Abhaya Libre Regular" panose="020B0604020202020204" charset="0"/>
            </a:rPr>
            <a:t>Инструменти за финансов инженеринг</a:t>
          </a:r>
          <a:endParaRPr lang="en-US" sz="2400" b="1" dirty="0">
            <a:latin typeface="Abhaya Libre Regular" panose="020B0604020202020204" charset="0"/>
            <a:cs typeface="Abhaya Libre Regular" panose="020B0604020202020204" charset="0"/>
          </a:endParaRPr>
        </a:p>
      </dgm:t>
    </dgm:pt>
    <dgm:pt modelId="{63E4ABBF-C1C3-445E-8BD9-70434CABF6CE}" type="parTrans" cxnId="{FC98F799-40CA-41DE-8C01-94A0E63A42F4}">
      <dgm:prSet/>
      <dgm:spPr/>
      <dgm:t>
        <a:bodyPr/>
        <a:lstStyle/>
        <a:p>
          <a:endParaRPr lang="en-US" sz="2400"/>
        </a:p>
      </dgm:t>
    </dgm:pt>
    <dgm:pt modelId="{D55575DA-C1DC-427D-ABBE-03582015AD25}" type="sibTrans" cxnId="{FC98F799-40CA-41DE-8C01-94A0E63A42F4}">
      <dgm:prSet/>
      <dgm:spPr/>
      <dgm:t>
        <a:bodyPr/>
        <a:lstStyle/>
        <a:p>
          <a:endParaRPr lang="en-US" sz="2400"/>
        </a:p>
      </dgm:t>
    </dgm:pt>
    <dgm:pt modelId="{0A908446-9865-48BA-8B34-2D575AFA51AA}">
      <dgm:prSet phldrT="[Text]" custT="1"/>
      <dgm:spPr>
        <a:solidFill>
          <a:schemeClr val="bg2"/>
        </a:solidFill>
      </dgm:spPr>
      <dgm:t>
        <a:bodyPr/>
        <a:lstStyle/>
        <a:p>
          <a:r>
            <a:rPr lang="bg-BG" sz="2400" b="0" i="0" noProof="0" dirty="0"/>
            <a:t>По-силен акцент върху финансовия инженеринг, не само върху </a:t>
          </a:r>
          <a:r>
            <a:rPr lang="bg-BG" sz="2400" b="0" i="0" dirty="0"/>
            <a:t>субсидиите</a:t>
          </a:r>
          <a:endParaRPr lang="en-US" sz="2400" dirty="0">
            <a:latin typeface="Abhaya Libre Regular" panose="020B0604020202020204" charset="0"/>
            <a:cs typeface="Abhaya Libre Regular" panose="020B0604020202020204" charset="0"/>
          </a:endParaRPr>
        </a:p>
      </dgm:t>
    </dgm:pt>
    <dgm:pt modelId="{B64299FA-756A-4E0B-85E1-79D5B3D5AE12}" type="parTrans" cxnId="{04DEBCA1-FC10-4BA8-8802-62F11247997F}">
      <dgm:prSet/>
      <dgm:spPr/>
      <dgm:t>
        <a:bodyPr/>
        <a:lstStyle/>
        <a:p>
          <a:endParaRPr lang="en-US" sz="2400"/>
        </a:p>
      </dgm:t>
    </dgm:pt>
    <dgm:pt modelId="{A0E07675-7809-4EB1-8F7D-7E2DF29D5127}" type="sibTrans" cxnId="{04DEBCA1-FC10-4BA8-8802-62F11247997F}">
      <dgm:prSet/>
      <dgm:spPr/>
      <dgm:t>
        <a:bodyPr/>
        <a:lstStyle/>
        <a:p>
          <a:endParaRPr lang="en-US" sz="2400"/>
        </a:p>
      </dgm:t>
    </dgm:pt>
    <dgm:pt modelId="{F604D249-7D48-4937-B477-881106CE67F3}" type="pres">
      <dgm:prSet presAssocID="{A6DEFCC8-899C-4B63-901E-DA532B2BB949}" presName="Name0" presStyleCnt="0">
        <dgm:presLayoutVars>
          <dgm:chMax/>
          <dgm:chPref/>
          <dgm:dir/>
        </dgm:presLayoutVars>
      </dgm:prSet>
      <dgm:spPr/>
    </dgm:pt>
    <dgm:pt modelId="{636E611C-25CE-4B17-9581-F27B204DDCD2}" type="pres">
      <dgm:prSet presAssocID="{45D93931-014A-45C7-9925-A52318F2F9F9}" presName="parenttextcomposite" presStyleCnt="0"/>
      <dgm:spPr/>
    </dgm:pt>
    <dgm:pt modelId="{31CB853E-AB18-4F5E-955F-660D5FA4ADD1}" type="pres">
      <dgm:prSet presAssocID="{45D93931-014A-45C7-9925-A52318F2F9F9}" presName="parenttext" presStyleLbl="revTx" presStyleIdx="0" presStyleCnt="3">
        <dgm:presLayoutVars>
          <dgm:chMax/>
          <dgm:chPref val="2"/>
          <dgm:bulletEnabled val="1"/>
        </dgm:presLayoutVars>
      </dgm:prSet>
      <dgm:spPr/>
    </dgm:pt>
    <dgm:pt modelId="{EB6882CA-ED1F-4AA9-A8C4-F60F2C6B19EF}" type="pres">
      <dgm:prSet presAssocID="{45D93931-014A-45C7-9925-A52318F2F9F9}" presName="composite" presStyleCnt="0"/>
      <dgm:spPr/>
    </dgm:pt>
    <dgm:pt modelId="{F89DE190-F558-44C5-B55D-7E49A5B4C931}" type="pres">
      <dgm:prSet presAssocID="{45D93931-014A-45C7-9925-A52318F2F9F9}" presName="chevron1" presStyleLbl="alignNode1" presStyleIdx="0" presStyleCnt="21"/>
      <dgm:spPr>
        <a:solidFill>
          <a:srgbClr val="009999"/>
        </a:solidFill>
      </dgm:spPr>
    </dgm:pt>
    <dgm:pt modelId="{48294C48-D7F0-442A-8D15-81D0578995A6}" type="pres">
      <dgm:prSet presAssocID="{45D93931-014A-45C7-9925-A52318F2F9F9}" presName="chevron2" presStyleLbl="alignNode1" presStyleIdx="1" presStyleCnt="21"/>
      <dgm:spPr>
        <a:solidFill>
          <a:srgbClr val="009999"/>
        </a:solidFill>
      </dgm:spPr>
    </dgm:pt>
    <dgm:pt modelId="{6E629330-6A8B-4CD7-8382-B4333406812D}" type="pres">
      <dgm:prSet presAssocID="{45D93931-014A-45C7-9925-A52318F2F9F9}" presName="chevron3" presStyleLbl="alignNode1" presStyleIdx="2" presStyleCnt="21"/>
      <dgm:spPr>
        <a:solidFill>
          <a:srgbClr val="009999"/>
        </a:solidFill>
      </dgm:spPr>
    </dgm:pt>
    <dgm:pt modelId="{A1260BF2-27DD-468C-A489-43E4348347F4}" type="pres">
      <dgm:prSet presAssocID="{45D93931-014A-45C7-9925-A52318F2F9F9}" presName="chevron4" presStyleLbl="alignNode1" presStyleIdx="3" presStyleCnt="21"/>
      <dgm:spPr>
        <a:solidFill>
          <a:srgbClr val="009999"/>
        </a:solidFill>
      </dgm:spPr>
    </dgm:pt>
    <dgm:pt modelId="{850D54F0-4C03-463C-9C6F-ADFE35412842}" type="pres">
      <dgm:prSet presAssocID="{45D93931-014A-45C7-9925-A52318F2F9F9}" presName="chevron5" presStyleLbl="alignNode1" presStyleIdx="4" presStyleCnt="21"/>
      <dgm:spPr>
        <a:solidFill>
          <a:srgbClr val="009999"/>
        </a:solidFill>
      </dgm:spPr>
    </dgm:pt>
    <dgm:pt modelId="{F060B682-AD88-4EEC-9D17-3C796690C2FD}" type="pres">
      <dgm:prSet presAssocID="{45D93931-014A-45C7-9925-A52318F2F9F9}" presName="chevron6" presStyleLbl="alignNode1" presStyleIdx="5" presStyleCnt="21"/>
      <dgm:spPr>
        <a:solidFill>
          <a:srgbClr val="009999"/>
        </a:solidFill>
      </dgm:spPr>
    </dgm:pt>
    <dgm:pt modelId="{3259C0AC-D4C8-4497-9D98-ED7E138FEEB1}" type="pres">
      <dgm:prSet presAssocID="{45D93931-014A-45C7-9925-A52318F2F9F9}" presName="chevron7" presStyleLbl="alignNode1" presStyleIdx="6" presStyleCnt="21"/>
      <dgm:spPr>
        <a:solidFill>
          <a:srgbClr val="009999"/>
        </a:solidFill>
      </dgm:spPr>
    </dgm:pt>
    <dgm:pt modelId="{539AA97B-5571-4763-B2A7-12BA2F6E0FE6}" type="pres">
      <dgm:prSet presAssocID="{45D93931-014A-45C7-9925-A52318F2F9F9}" presName="childtext" presStyleLbl="solidFgAcc1" presStyleIdx="0" presStyleCnt="3">
        <dgm:presLayoutVars>
          <dgm:chMax/>
          <dgm:chPref val="0"/>
          <dgm:bulletEnabled val="1"/>
        </dgm:presLayoutVars>
      </dgm:prSet>
      <dgm:spPr/>
    </dgm:pt>
    <dgm:pt modelId="{E50B1D30-B51D-40CA-96EA-E442EACD50C7}" type="pres">
      <dgm:prSet presAssocID="{61A68362-72F1-4610-A1E5-AAD7181E2A7F}" presName="sibTrans" presStyleCnt="0"/>
      <dgm:spPr/>
    </dgm:pt>
    <dgm:pt modelId="{2059E043-12C2-45D3-AFAF-40988F8B4F17}" type="pres">
      <dgm:prSet presAssocID="{27217B91-3901-4C0F-BA95-2C31141194C9}" presName="parenttextcomposite" presStyleCnt="0"/>
      <dgm:spPr/>
    </dgm:pt>
    <dgm:pt modelId="{091356BC-975A-4E60-9875-87B07447A658}" type="pres">
      <dgm:prSet presAssocID="{27217B91-3901-4C0F-BA95-2C31141194C9}" presName="parenttext" presStyleLbl="revTx" presStyleIdx="1" presStyleCnt="3" custScaleX="98179">
        <dgm:presLayoutVars>
          <dgm:chMax/>
          <dgm:chPref val="2"/>
          <dgm:bulletEnabled val="1"/>
        </dgm:presLayoutVars>
      </dgm:prSet>
      <dgm:spPr/>
    </dgm:pt>
    <dgm:pt modelId="{E73DD63C-ACEC-4172-AF5A-C9C3E532D7D7}" type="pres">
      <dgm:prSet presAssocID="{27217B91-3901-4C0F-BA95-2C31141194C9}" presName="composite" presStyleCnt="0"/>
      <dgm:spPr/>
    </dgm:pt>
    <dgm:pt modelId="{0DE2429C-A962-4B4F-925B-A506A39894AF}" type="pres">
      <dgm:prSet presAssocID="{27217B91-3901-4C0F-BA95-2C31141194C9}" presName="chevron1" presStyleLbl="alignNode1" presStyleIdx="7" presStyleCnt="21"/>
      <dgm:spPr>
        <a:solidFill>
          <a:srgbClr val="008080"/>
        </a:solidFill>
      </dgm:spPr>
    </dgm:pt>
    <dgm:pt modelId="{B80FA848-19A7-424B-9CD6-D4FD65F24143}" type="pres">
      <dgm:prSet presAssocID="{27217B91-3901-4C0F-BA95-2C31141194C9}" presName="chevron2" presStyleLbl="alignNode1" presStyleIdx="8" presStyleCnt="21"/>
      <dgm:spPr>
        <a:solidFill>
          <a:srgbClr val="008080"/>
        </a:solidFill>
      </dgm:spPr>
    </dgm:pt>
    <dgm:pt modelId="{6786873D-8D71-40A8-8B40-9DFFFEBD9561}" type="pres">
      <dgm:prSet presAssocID="{27217B91-3901-4C0F-BA95-2C31141194C9}" presName="chevron3" presStyleLbl="alignNode1" presStyleIdx="9" presStyleCnt="21"/>
      <dgm:spPr>
        <a:solidFill>
          <a:srgbClr val="008080"/>
        </a:solidFill>
      </dgm:spPr>
    </dgm:pt>
    <dgm:pt modelId="{20523ABE-A695-44D0-A520-2A48BA2C13F7}" type="pres">
      <dgm:prSet presAssocID="{27217B91-3901-4C0F-BA95-2C31141194C9}" presName="chevron4" presStyleLbl="alignNode1" presStyleIdx="10" presStyleCnt="21"/>
      <dgm:spPr>
        <a:solidFill>
          <a:srgbClr val="008080"/>
        </a:solidFill>
      </dgm:spPr>
    </dgm:pt>
    <dgm:pt modelId="{3E59A279-C2AC-410E-BBD8-0E3F9905635B}" type="pres">
      <dgm:prSet presAssocID="{27217B91-3901-4C0F-BA95-2C31141194C9}" presName="chevron5" presStyleLbl="alignNode1" presStyleIdx="11" presStyleCnt="21"/>
      <dgm:spPr>
        <a:solidFill>
          <a:srgbClr val="008080"/>
        </a:solidFill>
      </dgm:spPr>
    </dgm:pt>
    <dgm:pt modelId="{98BAF802-8698-4CE5-BB15-9159D8719EF5}" type="pres">
      <dgm:prSet presAssocID="{27217B91-3901-4C0F-BA95-2C31141194C9}" presName="chevron6" presStyleLbl="alignNode1" presStyleIdx="12" presStyleCnt="21"/>
      <dgm:spPr>
        <a:solidFill>
          <a:srgbClr val="008080"/>
        </a:solidFill>
      </dgm:spPr>
    </dgm:pt>
    <dgm:pt modelId="{87B4EA93-5666-49C3-8A95-CD9402110BDB}" type="pres">
      <dgm:prSet presAssocID="{27217B91-3901-4C0F-BA95-2C31141194C9}" presName="chevron7" presStyleLbl="alignNode1" presStyleIdx="13" presStyleCnt="21"/>
      <dgm:spPr>
        <a:solidFill>
          <a:srgbClr val="008080"/>
        </a:solidFill>
      </dgm:spPr>
    </dgm:pt>
    <dgm:pt modelId="{86AF0DF9-87BC-48BB-9DD6-7B59380C47D1}" type="pres">
      <dgm:prSet presAssocID="{27217B91-3901-4C0F-BA95-2C31141194C9}" presName="childtext" presStyleLbl="solidFgAcc1" presStyleIdx="1" presStyleCnt="3">
        <dgm:presLayoutVars>
          <dgm:chMax/>
          <dgm:chPref val="0"/>
          <dgm:bulletEnabled val="1"/>
        </dgm:presLayoutVars>
      </dgm:prSet>
      <dgm:spPr/>
    </dgm:pt>
    <dgm:pt modelId="{0F11C60B-DA39-4A6B-BBD1-21F36EDF5E05}" type="pres">
      <dgm:prSet presAssocID="{EBEE616D-D39B-4CB6-8013-62F6B6747396}" presName="sibTrans" presStyleCnt="0"/>
      <dgm:spPr/>
    </dgm:pt>
    <dgm:pt modelId="{E3818AB4-30F9-420A-9968-3788E5788BE8}" type="pres">
      <dgm:prSet presAssocID="{F62C1468-5CD6-4871-AB1A-ACDC4C6C35F0}" presName="parenttextcomposite" presStyleCnt="0"/>
      <dgm:spPr/>
    </dgm:pt>
    <dgm:pt modelId="{5CCF0EAC-546D-4530-B4DE-121FEB0973ED}" type="pres">
      <dgm:prSet presAssocID="{F62C1468-5CD6-4871-AB1A-ACDC4C6C35F0}" presName="parenttext" presStyleLbl="revTx" presStyleIdx="2" presStyleCnt="3">
        <dgm:presLayoutVars>
          <dgm:chMax/>
          <dgm:chPref val="2"/>
          <dgm:bulletEnabled val="1"/>
        </dgm:presLayoutVars>
      </dgm:prSet>
      <dgm:spPr/>
    </dgm:pt>
    <dgm:pt modelId="{EB36DBAF-0AED-4AC2-86D4-F93687E2938D}" type="pres">
      <dgm:prSet presAssocID="{F62C1468-5CD6-4871-AB1A-ACDC4C6C35F0}" presName="composite" presStyleCnt="0"/>
      <dgm:spPr/>
    </dgm:pt>
    <dgm:pt modelId="{66116102-E66F-4449-BEF3-CC58D554AE1A}" type="pres">
      <dgm:prSet presAssocID="{F62C1468-5CD6-4871-AB1A-ACDC4C6C35F0}" presName="chevron1" presStyleLbl="alignNode1" presStyleIdx="14" presStyleCnt="21"/>
      <dgm:spPr>
        <a:solidFill>
          <a:srgbClr val="006666"/>
        </a:solidFill>
      </dgm:spPr>
    </dgm:pt>
    <dgm:pt modelId="{92EA6C6B-E064-4679-9661-B16437E2D806}" type="pres">
      <dgm:prSet presAssocID="{F62C1468-5CD6-4871-AB1A-ACDC4C6C35F0}" presName="chevron2" presStyleLbl="alignNode1" presStyleIdx="15" presStyleCnt="21"/>
      <dgm:spPr>
        <a:solidFill>
          <a:srgbClr val="006666"/>
        </a:solidFill>
      </dgm:spPr>
    </dgm:pt>
    <dgm:pt modelId="{5BE355FC-196A-4763-8CFD-FEA1015E1922}" type="pres">
      <dgm:prSet presAssocID="{F62C1468-5CD6-4871-AB1A-ACDC4C6C35F0}" presName="chevron3" presStyleLbl="alignNode1" presStyleIdx="16" presStyleCnt="21"/>
      <dgm:spPr>
        <a:solidFill>
          <a:srgbClr val="006666"/>
        </a:solidFill>
      </dgm:spPr>
    </dgm:pt>
    <dgm:pt modelId="{F24E6CBD-7FDC-4A9A-BA03-441EB89064D7}" type="pres">
      <dgm:prSet presAssocID="{F62C1468-5CD6-4871-AB1A-ACDC4C6C35F0}" presName="chevron4" presStyleLbl="alignNode1" presStyleIdx="17" presStyleCnt="21"/>
      <dgm:spPr>
        <a:solidFill>
          <a:srgbClr val="006666"/>
        </a:solidFill>
      </dgm:spPr>
    </dgm:pt>
    <dgm:pt modelId="{76D4994D-D9E8-49BA-9039-738C30952019}" type="pres">
      <dgm:prSet presAssocID="{F62C1468-5CD6-4871-AB1A-ACDC4C6C35F0}" presName="chevron5" presStyleLbl="alignNode1" presStyleIdx="18" presStyleCnt="21"/>
      <dgm:spPr>
        <a:solidFill>
          <a:srgbClr val="006666"/>
        </a:solidFill>
      </dgm:spPr>
    </dgm:pt>
    <dgm:pt modelId="{58DF522D-4ECD-48C1-A4E9-00B479540E1B}" type="pres">
      <dgm:prSet presAssocID="{F62C1468-5CD6-4871-AB1A-ACDC4C6C35F0}" presName="chevron6" presStyleLbl="alignNode1" presStyleIdx="19" presStyleCnt="21"/>
      <dgm:spPr>
        <a:solidFill>
          <a:srgbClr val="006666"/>
        </a:solidFill>
      </dgm:spPr>
    </dgm:pt>
    <dgm:pt modelId="{E38B30AA-AAE5-4D19-963E-765798C60543}" type="pres">
      <dgm:prSet presAssocID="{F62C1468-5CD6-4871-AB1A-ACDC4C6C35F0}" presName="chevron7" presStyleLbl="alignNode1" presStyleIdx="20" presStyleCnt="21"/>
      <dgm:spPr>
        <a:solidFill>
          <a:srgbClr val="006666"/>
        </a:solidFill>
      </dgm:spPr>
    </dgm:pt>
    <dgm:pt modelId="{8EE636C5-DF28-456B-B687-85564130CE12}" type="pres">
      <dgm:prSet presAssocID="{F62C1468-5CD6-4871-AB1A-ACDC4C6C35F0}" presName="childtext" presStyleLbl="solidFgAcc1" presStyleIdx="2" presStyleCnt="3">
        <dgm:presLayoutVars>
          <dgm:chMax/>
          <dgm:chPref val="0"/>
          <dgm:bulletEnabled val="1"/>
        </dgm:presLayoutVars>
      </dgm:prSet>
      <dgm:spPr/>
    </dgm:pt>
  </dgm:ptLst>
  <dgm:cxnLst>
    <dgm:cxn modelId="{1FB49804-3052-499E-A68A-4A8D70DB02F2}" srcId="{A6DEFCC8-899C-4B63-901E-DA532B2BB949}" destId="{27217B91-3901-4C0F-BA95-2C31141194C9}" srcOrd="1" destOrd="0" parTransId="{B8CC9AEE-6DEC-48AA-A785-4D4DDF23B05E}" sibTransId="{EBEE616D-D39B-4CB6-8013-62F6B6747396}"/>
    <dgm:cxn modelId="{80471325-062D-47DC-BC81-0DDBABC34B83}" srcId="{27217B91-3901-4C0F-BA95-2C31141194C9}" destId="{66AB1C56-F5A5-4253-9E71-12B995DAF21B}" srcOrd="0" destOrd="0" parTransId="{FB16C672-E279-4271-8418-EBE148610E9A}" sibTransId="{4B86ED79-AA2E-4C06-AFEC-9657F93C3290}"/>
    <dgm:cxn modelId="{64408F65-1A3C-472F-8808-75B44D954FEB}" type="presOf" srcId="{0A908446-9865-48BA-8B34-2D575AFA51AA}" destId="{8EE636C5-DF28-456B-B687-85564130CE12}" srcOrd="0" destOrd="0" presId="urn:microsoft.com/office/officeart/2008/layout/VerticalAccentList"/>
    <dgm:cxn modelId="{3BDF7669-4426-41AC-9449-2A11CC589AB4}" type="presOf" srcId="{F62C1468-5CD6-4871-AB1A-ACDC4C6C35F0}" destId="{5CCF0EAC-546D-4530-B4DE-121FEB0973ED}" srcOrd="0" destOrd="0" presId="urn:microsoft.com/office/officeart/2008/layout/VerticalAccentList"/>
    <dgm:cxn modelId="{C15A636F-02DC-43B5-B4FD-7BEDFD80D946}" type="presOf" srcId="{27217B91-3901-4C0F-BA95-2C31141194C9}" destId="{091356BC-975A-4E60-9875-87B07447A658}" srcOrd="0" destOrd="0" presId="urn:microsoft.com/office/officeart/2008/layout/VerticalAccentList"/>
    <dgm:cxn modelId="{25110C75-E76A-4BEE-A77F-58E9A251F681}" type="presOf" srcId="{66AB1C56-F5A5-4253-9E71-12B995DAF21B}" destId="{86AF0DF9-87BC-48BB-9DD6-7B59380C47D1}" srcOrd="0" destOrd="0" presId="urn:microsoft.com/office/officeart/2008/layout/VerticalAccentList"/>
    <dgm:cxn modelId="{B808DD97-FCB2-43C1-9095-ED4A972D2508}" type="presOf" srcId="{A6DEFCC8-899C-4B63-901E-DA532B2BB949}" destId="{F604D249-7D48-4937-B477-881106CE67F3}" srcOrd="0" destOrd="0" presId="urn:microsoft.com/office/officeart/2008/layout/VerticalAccentList"/>
    <dgm:cxn modelId="{FC98F799-40CA-41DE-8C01-94A0E63A42F4}" srcId="{A6DEFCC8-899C-4B63-901E-DA532B2BB949}" destId="{F62C1468-5CD6-4871-AB1A-ACDC4C6C35F0}" srcOrd="2" destOrd="0" parTransId="{63E4ABBF-C1C3-445E-8BD9-70434CABF6CE}" sibTransId="{D55575DA-C1DC-427D-ABBE-03582015AD25}"/>
    <dgm:cxn modelId="{11979C9D-C2D9-44D9-BEFA-F270990B6AFD}" type="presOf" srcId="{45D93931-014A-45C7-9925-A52318F2F9F9}" destId="{31CB853E-AB18-4F5E-955F-660D5FA4ADD1}" srcOrd="0" destOrd="0" presId="urn:microsoft.com/office/officeart/2008/layout/VerticalAccentList"/>
    <dgm:cxn modelId="{04DEBCA1-FC10-4BA8-8802-62F11247997F}" srcId="{F62C1468-5CD6-4871-AB1A-ACDC4C6C35F0}" destId="{0A908446-9865-48BA-8B34-2D575AFA51AA}" srcOrd="0" destOrd="0" parTransId="{B64299FA-756A-4E0B-85E1-79D5B3D5AE12}" sibTransId="{A0E07675-7809-4EB1-8F7D-7E2DF29D5127}"/>
    <dgm:cxn modelId="{2BCD0FC8-96BC-4344-B856-F29C3876B87D}" srcId="{A6DEFCC8-899C-4B63-901E-DA532B2BB949}" destId="{45D93931-014A-45C7-9925-A52318F2F9F9}" srcOrd="0" destOrd="0" parTransId="{CC1FEBEE-4EA0-48FD-9B01-74DCF98D176E}" sibTransId="{61A68362-72F1-4610-A1E5-AAD7181E2A7F}"/>
    <dgm:cxn modelId="{F14C12CF-2D3C-4E0F-B46F-58360E251653}" type="presOf" srcId="{5ADEE633-896E-44F5-83F0-A8D19D77E59D}" destId="{539AA97B-5571-4763-B2A7-12BA2F6E0FE6}" srcOrd="0" destOrd="0" presId="urn:microsoft.com/office/officeart/2008/layout/VerticalAccentList"/>
    <dgm:cxn modelId="{8C56F2D6-BBCD-42E8-AFAA-5DC62BF43731}" srcId="{45D93931-014A-45C7-9925-A52318F2F9F9}" destId="{5ADEE633-896E-44F5-83F0-A8D19D77E59D}" srcOrd="0" destOrd="0" parTransId="{E6E7BD7E-BC2D-474D-99A8-797BF7039897}" sibTransId="{8A4A7AF9-EFE0-4961-8B79-6E31441E8DB1}"/>
    <dgm:cxn modelId="{51F9A45F-E113-4F7E-822D-9FC36A8B5EE0}" type="presParOf" srcId="{F604D249-7D48-4937-B477-881106CE67F3}" destId="{636E611C-25CE-4B17-9581-F27B204DDCD2}" srcOrd="0" destOrd="0" presId="urn:microsoft.com/office/officeart/2008/layout/VerticalAccentList"/>
    <dgm:cxn modelId="{2BE040F2-1E4A-4C02-BD37-7159BF9532E1}" type="presParOf" srcId="{636E611C-25CE-4B17-9581-F27B204DDCD2}" destId="{31CB853E-AB18-4F5E-955F-660D5FA4ADD1}" srcOrd="0" destOrd="0" presId="urn:microsoft.com/office/officeart/2008/layout/VerticalAccentList"/>
    <dgm:cxn modelId="{F8964EFD-3804-4126-93AD-CCAC2C9BC7FF}" type="presParOf" srcId="{F604D249-7D48-4937-B477-881106CE67F3}" destId="{EB6882CA-ED1F-4AA9-A8C4-F60F2C6B19EF}" srcOrd="1" destOrd="0" presId="urn:microsoft.com/office/officeart/2008/layout/VerticalAccentList"/>
    <dgm:cxn modelId="{E7D1D6A9-FB33-4111-941E-374EACDFCA63}" type="presParOf" srcId="{EB6882CA-ED1F-4AA9-A8C4-F60F2C6B19EF}" destId="{F89DE190-F558-44C5-B55D-7E49A5B4C931}" srcOrd="0" destOrd="0" presId="urn:microsoft.com/office/officeart/2008/layout/VerticalAccentList"/>
    <dgm:cxn modelId="{9FF91D40-E6D8-4541-BF9E-5D121B19DE21}" type="presParOf" srcId="{EB6882CA-ED1F-4AA9-A8C4-F60F2C6B19EF}" destId="{48294C48-D7F0-442A-8D15-81D0578995A6}" srcOrd="1" destOrd="0" presId="urn:microsoft.com/office/officeart/2008/layout/VerticalAccentList"/>
    <dgm:cxn modelId="{98D65C4D-77AA-41DA-A1C4-AB8224955577}" type="presParOf" srcId="{EB6882CA-ED1F-4AA9-A8C4-F60F2C6B19EF}" destId="{6E629330-6A8B-4CD7-8382-B4333406812D}" srcOrd="2" destOrd="0" presId="urn:microsoft.com/office/officeart/2008/layout/VerticalAccentList"/>
    <dgm:cxn modelId="{79627E9A-2E09-475F-8998-0A996816BF86}" type="presParOf" srcId="{EB6882CA-ED1F-4AA9-A8C4-F60F2C6B19EF}" destId="{A1260BF2-27DD-468C-A489-43E4348347F4}" srcOrd="3" destOrd="0" presId="urn:microsoft.com/office/officeart/2008/layout/VerticalAccentList"/>
    <dgm:cxn modelId="{9DF4EEA1-6AD7-49E7-8EAF-BFD5D7BA8E43}" type="presParOf" srcId="{EB6882CA-ED1F-4AA9-A8C4-F60F2C6B19EF}" destId="{850D54F0-4C03-463C-9C6F-ADFE35412842}" srcOrd="4" destOrd="0" presId="urn:microsoft.com/office/officeart/2008/layout/VerticalAccentList"/>
    <dgm:cxn modelId="{187B78FB-ABB6-4A8C-A873-7820AB2E5835}" type="presParOf" srcId="{EB6882CA-ED1F-4AA9-A8C4-F60F2C6B19EF}" destId="{F060B682-AD88-4EEC-9D17-3C796690C2FD}" srcOrd="5" destOrd="0" presId="urn:microsoft.com/office/officeart/2008/layout/VerticalAccentList"/>
    <dgm:cxn modelId="{BD911443-64A0-4EE5-9D4B-65D7BD4EA37C}" type="presParOf" srcId="{EB6882CA-ED1F-4AA9-A8C4-F60F2C6B19EF}" destId="{3259C0AC-D4C8-4497-9D98-ED7E138FEEB1}" srcOrd="6" destOrd="0" presId="urn:microsoft.com/office/officeart/2008/layout/VerticalAccentList"/>
    <dgm:cxn modelId="{008CFEB2-25FD-48A5-BCA0-B992C7234206}" type="presParOf" srcId="{EB6882CA-ED1F-4AA9-A8C4-F60F2C6B19EF}" destId="{539AA97B-5571-4763-B2A7-12BA2F6E0FE6}" srcOrd="7" destOrd="0" presId="urn:microsoft.com/office/officeart/2008/layout/VerticalAccentList"/>
    <dgm:cxn modelId="{D13FA95A-E941-44B0-AD33-5767DCF0C6FE}" type="presParOf" srcId="{F604D249-7D48-4937-B477-881106CE67F3}" destId="{E50B1D30-B51D-40CA-96EA-E442EACD50C7}" srcOrd="2" destOrd="0" presId="urn:microsoft.com/office/officeart/2008/layout/VerticalAccentList"/>
    <dgm:cxn modelId="{FC0BC09B-442E-41F1-9096-C222F2BFC2C8}" type="presParOf" srcId="{F604D249-7D48-4937-B477-881106CE67F3}" destId="{2059E043-12C2-45D3-AFAF-40988F8B4F17}" srcOrd="3" destOrd="0" presId="urn:microsoft.com/office/officeart/2008/layout/VerticalAccentList"/>
    <dgm:cxn modelId="{85544A15-166B-4753-9F7A-0B68A68F2D0F}" type="presParOf" srcId="{2059E043-12C2-45D3-AFAF-40988F8B4F17}" destId="{091356BC-975A-4E60-9875-87B07447A658}" srcOrd="0" destOrd="0" presId="urn:microsoft.com/office/officeart/2008/layout/VerticalAccentList"/>
    <dgm:cxn modelId="{5754408B-4C55-407D-AB86-3201EE1DD18A}" type="presParOf" srcId="{F604D249-7D48-4937-B477-881106CE67F3}" destId="{E73DD63C-ACEC-4172-AF5A-C9C3E532D7D7}" srcOrd="4" destOrd="0" presId="urn:microsoft.com/office/officeart/2008/layout/VerticalAccentList"/>
    <dgm:cxn modelId="{3B0D5C31-2489-48DD-80F8-955ADE14BFF4}" type="presParOf" srcId="{E73DD63C-ACEC-4172-AF5A-C9C3E532D7D7}" destId="{0DE2429C-A962-4B4F-925B-A506A39894AF}" srcOrd="0" destOrd="0" presId="urn:microsoft.com/office/officeart/2008/layout/VerticalAccentList"/>
    <dgm:cxn modelId="{D5769505-C60C-4002-A4D0-24CC66F9F2A7}" type="presParOf" srcId="{E73DD63C-ACEC-4172-AF5A-C9C3E532D7D7}" destId="{B80FA848-19A7-424B-9CD6-D4FD65F24143}" srcOrd="1" destOrd="0" presId="urn:microsoft.com/office/officeart/2008/layout/VerticalAccentList"/>
    <dgm:cxn modelId="{095F95EF-D60D-400B-AE93-6A4094FD258C}" type="presParOf" srcId="{E73DD63C-ACEC-4172-AF5A-C9C3E532D7D7}" destId="{6786873D-8D71-40A8-8B40-9DFFFEBD9561}" srcOrd="2" destOrd="0" presId="urn:microsoft.com/office/officeart/2008/layout/VerticalAccentList"/>
    <dgm:cxn modelId="{841BC513-2F9F-434E-B8C6-1E6D7C21C334}" type="presParOf" srcId="{E73DD63C-ACEC-4172-AF5A-C9C3E532D7D7}" destId="{20523ABE-A695-44D0-A520-2A48BA2C13F7}" srcOrd="3" destOrd="0" presId="urn:microsoft.com/office/officeart/2008/layout/VerticalAccentList"/>
    <dgm:cxn modelId="{2C785D52-EC13-480D-93E3-4A811A6F5BCE}" type="presParOf" srcId="{E73DD63C-ACEC-4172-AF5A-C9C3E532D7D7}" destId="{3E59A279-C2AC-410E-BBD8-0E3F9905635B}" srcOrd="4" destOrd="0" presId="urn:microsoft.com/office/officeart/2008/layout/VerticalAccentList"/>
    <dgm:cxn modelId="{FC868C88-7845-4BE5-8DA2-CED0696A683C}" type="presParOf" srcId="{E73DD63C-ACEC-4172-AF5A-C9C3E532D7D7}" destId="{98BAF802-8698-4CE5-BB15-9159D8719EF5}" srcOrd="5" destOrd="0" presId="urn:microsoft.com/office/officeart/2008/layout/VerticalAccentList"/>
    <dgm:cxn modelId="{1AC72094-2F29-48E4-A993-A1BD527A5F68}" type="presParOf" srcId="{E73DD63C-ACEC-4172-AF5A-C9C3E532D7D7}" destId="{87B4EA93-5666-49C3-8A95-CD9402110BDB}" srcOrd="6" destOrd="0" presId="urn:microsoft.com/office/officeart/2008/layout/VerticalAccentList"/>
    <dgm:cxn modelId="{68BC3143-3B04-42E5-9BE3-40503CF9598B}" type="presParOf" srcId="{E73DD63C-ACEC-4172-AF5A-C9C3E532D7D7}" destId="{86AF0DF9-87BC-48BB-9DD6-7B59380C47D1}" srcOrd="7" destOrd="0" presId="urn:microsoft.com/office/officeart/2008/layout/VerticalAccentList"/>
    <dgm:cxn modelId="{7D092F16-152F-47EF-BBFA-C7865AA73546}" type="presParOf" srcId="{F604D249-7D48-4937-B477-881106CE67F3}" destId="{0F11C60B-DA39-4A6B-BBD1-21F36EDF5E05}" srcOrd="5" destOrd="0" presId="urn:microsoft.com/office/officeart/2008/layout/VerticalAccentList"/>
    <dgm:cxn modelId="{BA27905D-08F0-480C-9D72-388469442030}" type="presParOf" srcId="{F604D249-7D48-4937-B477-881106CE67F3}" destId="{E3818AB4-30F9-420A-9968-3788E5788BE8}" srcOrd="6" destOrd="0" presId="urn:microsoft.com/office/officeart/2008/layout/VerticalAccentList"/>
    <dgm:cxn modelId="{9EFDDF84-B354-4848-9D8C-E754D32B411E}" type="presParOf" srcId="{E3818AB4-30F9-420A-9968-3788E5788BE8}" destId="{5CCF0EAC-546D-4530-B4DE-121FEB0973ED}" srcOrd="0" destOrd="0" presId="urn:microsoft.com/office/officeart/2008/layout/VerticalAccentList"/>
    <dgm:cxn modelId="{F0B549A6-759C-46FE-86AF-9DA783AF32C2}" type="presParOf" srcId="{F604D249-7D48-4937-B477-881106CE67F3}" destId="{EB36DBAF-0AED-4AC2-86D4-F93687E2938D}" srcOrd="7" destOrd="0" presId="urn:microsoft.com/office/officeart/2008/layout/VerticalAccentList"/>
    <dgm:cxn modelId="{20A04299-3D09-42EC-85C5-37FE803B6183}" type="presParOf" srcId="{EB36DBAF-0AED-4AC2-86D4-F93687E2938D}" destId="{66116102-E66F-4449-BEF3-CC58D554AE1A}" srcOrd="0" destOrd="0" presId="urn:microsoft.com/office/officeart/2008/layout/VerticalAccentList"/>
    <dgm:cxn modelId="{7B5FFAB8-7BDC-4DB3-B8AA-A13C72983426}" type="presParOf" srcId="{EB36DBAF-0AED-4AC2-86D4-F93687E2938D}" destId="{92EA6C6B-E064-4679-9661-B16437E2D806}" srcOrd="1" destOrd="0" presId="urn:microsoft.com/office/officeart/2008/layout/VerticalAccentList"/>
    <dgm:cxn modelId="{4A17BA04-C804-49EA-8472-D1AD1B993520}" type="presParOf" srcId="{EB36DBAF-0AED-4AC2-86D4-F93687E2938D}" destId="{5BE355FC-196A-4763-8CFD-FEA1015E1922}" srcOrd="2" destOrd="0" presId="urn:microsoft.com/office/officeart/2008/layout/VerticalAccentList"/>
    <dgm:cxn modelId="{D709A20E-FC42-4277-9EF0-798C27011688}" type="presParOf" srcId="{EB36DBAF-0AED-4AC2-86D4-F93687E2938D}" destId="{F24E6CBD-7FDC-4A9A-BA03-441EB89064D7}" srcOrd="3" destOrd="0" presId="urn:microsoft.com/office/officeart/2008/layout/VerticalAccentList"/>
    <dgm:cxn modelId="{63B65896-B4F3-4549-A294-4634FD307375}" type="presParOf" srcId="{EB36DBAF-0AED-4AC2-86D4-F93687E2938D}" destId="{76D4994D-D9E8-49BA-9039-738C30952019}" srcOrd="4" destOrd="0" presId="urn:microsoft.com/office/officeart/2008/layout/VerticalAccentList"/>
    <dgm:cxn modelId="{24A53D82-2FFB-4928-93CF-10E8013CAC2B}" type="presParOf" srcId="{EB36DBAF-0AED-4AC2-86D4-F93687E2938D}" destId="{58DF522D-4ECD-48C1-A4E9-00B479540E1B}" srcOrd="5" destOrd="0" presId="urn:microsoft.com/office/officeart/2008/layout/VerticalAccentList"/>
    <dgm:cxn modelId="{EDFE1EE4-4115-4653-AE87-6DA51C58AA3D}" type="presParOf" srcId="{EB36DBAF-0AED-4AC2-86D4-F93687E2938D}" destId="{E38B30AA-AAE5-4D19-963E-765798C60543}" srcOrd="6" destOrd="0" presId="urn:microsoft.com/office/officeart/2008/layout/VerticalAccentList"/>
    <dgm:cxn modelId="{21431FD1-C927-42E9-8E4F-B73A6534995D}" type="presParOf" srcId="{EB36DBAF-0AED-4AC2-86D4-F93687E2938D}" destId="{8EE636C5-DF28-456B-B687-85564130CE12}" srcOrd="7" destOrd="0" presId="urn:microsoft.com/office/officeart/2008/layout/VerticalAccent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DEFCC8-899C-4B63-901E-DA532B2BB949}" type="doc">
      <dgm:prSet loTypeId="urn:microsoft.com/office/officeart/2008/layout/VerticalAccentList" loCatId="list" qsTypeId="urn:microsoft.com/office/officeart/2005/8/quickstyle/3d1" qsCatId="3D" csTypeId="urn:microsoft.com/office/officeart/2005/8/colors/accent5_4" csCatId="accent5" phldr="1"/>
      <dgm:spPr/>
      <dgm:t>
        <a:bodyPr/>
        <a:lstStyle/>
        <a:p>
          <a:endParaRPr lang="en-US"/>
        </a:p>
      </dgm:t>
    </dgm:pt>
    <dgm:pt modelId="{45D93931-014A-45C7-9925-A52318F2F9F9}">
      <dgm:prSet phldrT="[Text]" custT="1"/>
      <dgm:spPr/>
      <dgm:t>
        <a:bodyPr/>
        <a:lstStyle/>
        <a:p>
          <a:r>
            <a:rPr lang="bg-BG" sz="2400" b="1" dirty="0">
              <a:latin typeface="Abhaya Libre Regular" panose="020B0604020202020204" charset="0"/>
              <a:cs typeface="Abhaya Libre Regular" panose="020B0604020202020204" charset="0"/>
            </a:rPr>
            <a:t>Иновативни обществени поръчки</a:t>
          </a:r>
          <a:endParaRPr lang="en-US" sz="2400" b="1" dirty="0">
            <a:latin typeface="Abhaya Libre Regular" panose="020B0604020202020204" charset="0"/>
            <a:cs typeface="Abhaya Libre Regular" panose="020B0604020202020204" charset="0"/>
          </a:endParaRPr>
        </a:p>
      </dgm:t>
    </dgm:pt>
    <dgm:pt modelId="{CC1FEBEE-4EA0-48FD-9B01-74DCF98D176E}" type="parTrans" cxnId="{2BCD0FC8-96BC-4344-B856-F29C3876B87D}">
      <dgm:prSet/>
      <dgm:spPr/>
      <dgm:t>
        <a:bodyPr/>
        <a:lstStyle/>
        <a:p>
          <a:endParaRPr lang="en-US" sz="2400"/>
        </a:p>
      </dgm:t>
    </dgm:pt>
    <dgm:pt modelId="{61A68362-72F1-4610-A1E5-AAD7181E2A7F}" type="sibTrans" cxnId="{2BCD0FC8-96BC-4344-B856-F29C3876B87D}">
      <dgm:prSet/>
      <dgm:spPr/>
      <dgm:t>
        <a:bodyPr/>
        <a:lstStyle/>
        <a:p>
          <a:endParaRPr lang="en-US" sz="2400"/>
        </a:p>
      </dgm:t>
    </dgm:pt>
    <dgm:pt modelId="{5ADEE633-896E-44F5-83F0-A8D19D77E59D}">
      <dgm:prSet phldrT="[Text]" custT="1"/>
      <dgm:spPr>
        <a:solidFill>
          <a:schemeClr val="bg2"/>
        </a:solidFill>
      </dgm:spPr>
      <dgm:t>
        <a:bodyPr/>
        <a:lstStyle/>
        <a:p>
          <a:r>
            <a:rPr lang="bg-BG" sz="2000" dirty="0"/>
            <a:t>Предимства като подобрена инфраструктура и обществени услуги, спестяване на разходи, насърчаване на инвестиции в научноизследователска и развойна дейност</a:t>
          </a:r>
          <a:endParaRPr lang="en-US" sz="2000" dirty="0">
            <a:latin typeface="Abhaya Libre Regular" panose="020B0604020202020204" charset="0"/>
            <a:cs typeface="Abhaya Libre Regular" panose="020B0604020202020204" charset="0"/>
          </a:endParaRPr>
        </a:p>
      </dgm:t>
    </dgm:pt>
    <dgm:pt modelId="{E6E7BD7E-BC2D-474D-99A8-797BF7039897}" type="parTrans" cxnId="{8C56F2D6-BBCD-42E8-AFAA-5DC62BF43731}">
      <dgm:prSet/>
      <dgm:spPr/>
      <dgm:t>
        <a:bodyPr/>
        <a:lstStyle/>
        <a:p>
          <a:endParaRPr lang="en-US" sz="2400"/>
        </a:p>
      </dgm:t>
    </dgm:pt>
    <dgm:pt modelId="{8A4A7AF9-EFE0-4961-8B79-6E31441E8DB1}" type="sibTrans" cxnId="{8C56F2D6-BBCD-42E8-AFAA-5DC62BF43731}">
      <dgm:prSet/>
      <dgm:spPr/>
      <dgm:t>
        <a:bodyPr/>
        <a:lstStyle/>
        <a:p>
          <a:endParaRPr lang="en-US" sz="2400"/>
        </a:p>
      </dgm:t>
    </dgm:pt>
    <dgm:pt modelId="{27217B91-3901-4C0F-BA95-2C31141194C9}">
      <dgm:prSet phldrT="[Text]" custT="1"/>
      <dgm:spPr/>
      <dgm:t>
        <a:bodyPr/>
        <a:lstStyle/>
        <a:p>
          <a:r>
            <a:rPr lang="bg-BG" sz="2400" b="1" dirty="0">
              <a:latin typeface="Abhaya Libre Regular" panose="020B0604020202020204" charset="0"/>
              <a:cs typeface="Abhaya Libre Regular" panose="020B0604020202020204" charset="0"/>
            </a:rPr>
            <a:t>Зелен растеж</a:t>
          </a:r>
          <a:endParaRPr lang="en-US" sz="2400" b="1" dirty="0">
            <a:latin typeface="Abhaya Libre Regular" panose="020B0604020202020204" charset="0"/>
            <a:cs typeface="Abhaya Libre Regular" panose="020B0604020202020204" charset="0"/>
          </a:endParaRPr>
        </a:p>
      </dgm:t>
    </dgm:pt>
    <dgm:pt modelId="{B8CC9AEE-6DEC-48AA-A785-4D4DDF23B05E}" type="parTrans" cxnId="{1FB49804-3052-499E-A68A-4A8D70DB02F2}">
      <dgm:prSet/>
      <dgm:spPr/>
      <dgm:t>
        <a:bodyPr/>
        <a:lstStyle/>
        <a:p>
          <a:endParaRPr lang="en-US" sz="2400"/>
        </a:p>
      </dgm:t>
    </dgm:pt>
    <dgm:pt modelId="{EBEE616D-D39B-4CB6-8013-62F6B6747396}" type="sibTrans" cxnId="{1FB49804-3052-499E-A68A-4A8D70DB02F2}">
      <dgm:prSet/>
      <dgm:spPr/>
      <dgm:t>
        <a:bodyPr/>
        <a:lstStyle/>
        <a:p>
          <a:endParaRPr lang="en-US" sz="2400"/>
        </a:p>
      </dgm:t>
    </dgm:pt>
    <dgm:pt modelId="{66AB1C56-F5A5-4253-9E71-12B995DAF21B}">
      <dgm:prSet phldrT="[Text]" custT="1"/>
      <dgm:spPr>
        <a:solidFill>
          <a:schemeClr val="bg2"/>
        </a:solidFill>
      </dgm:spPr>
      <dgm:t>
        <a:bodyPr/>
        <a:lstStyle/>
        <a:p>
          <a:r>
            <a:rPr lang="bg-BG" sz="2400" dirty="0"/>
            <a:t>„Smart“ просто се отнася до устойчивост, екологични иновации и енергийна ефективност</a:t>
          </a:r>
          <a:endParaRPr lang="en-US" sz="2400" dirty="0">
            <a:latin typeface="Abhaya Libre Regular" panose="020B0604020202020204" charset="0"/>
            <a:cs typeface="Abhaya Libre Regular" panose="020B0604020202020204" charset="0"/>
          </a:endParaRPr>
        </a:p>
      </dgm:t>
    </dgm:pt>
    <dgm:pt modelId="{FB16C672-E279-4271-8418-EBE148610E9A}" type="parTrans" cxnId="{80471325-062D-47DC-BC81-0DDBABC34B83}">
      <dgm:prSet/>
      <dgm:spPr/>
      <dgm:t>
        <a:bodyPr/>
        <a:lstStyle/>
        <a:p>
          <a:endParaRPr lang="en-US" sz="2400"/>
        </a:p>
      </dgm:t>
    </dgm:pt>
    <dgm:pt modelId="{4B86ED79-AA2E-4C06-AFEC-9657F93C3290}" type="sibTrans" cxnId="{80471325-062D-47DC-BC81-0DDBABC34B83}">
      <dgm:prSet/>
      <dgm:spPr/>
      <dgm:t>
        <a:bodyPr/>
        <a:lstStyle/>
        <a:p>
          <a:endParaRPr lang="en-US" sz="2400"/>
        </a:p>
      </dgm:t>
    </dgm:pt>
    <dgm:pt modelId="{F62C1468-5CD6-4871-AB1A-ACDC4C6C35F0}">
      <dgm:prSet phldrT="[Text]" custT="1"/>
      <dgm:spPr/>
      <dgm:t>
        <a:bodyPr/>
        <a:lstStyle/>
        <a:p>
          <a:r>
            <a:rPr lang="bg-BG" sz="2400" b="1" dirty="0">
              <a:latin typeface="Abhaya Libre Regular" panose="020B0604020202020204" charset="0"/>
              <a:cs typeface="Abhaya Libre Regular" panose="020B0604020202020204" charset="0"/>
            </a:rPr>
            <a:t>Социални иновации</a:t>
          </a:r>
          <a:endParaRPr lang="en-US" sz="2400" b="1" dirty="0">
            <a:latin typeface="Abhaya Libre Regular" panose="020B0604020202020204" charset="0"/>
            <a:cs typeface="Abhaya Libre Regular" panose="020B0604020202020204" charset="0"/>
          </a:endParaRPr>
        </a:p>
      </dgm:t>
    </dgm:pt>
    <dgm:pt modelId="{63E4ABBF-C1C3-445E-8BD9-70434CABF6CE}" type="parTrans" cxnId="{FC98F799-40CA-41DE-8C01-94A0E63A42F4}">
      <dgm:prSet/>
      <dgm:spPr/>
      <dgm:t>
        <a:bodyPr/>
        <a:lstStyle/>
        <a:p>
          <a:endParaRPr lang="en-US" sz="2400"/>
        </a:p>
      </dgm:t>
    </dgm:pt>
    <dgm:pt modelId="{D55575DA-C1DC-427D-ABBE-03582015AD25}" type="sibTrans" cxnId="{FC98F799-40CA-41DE-8C01-94A0E63A42F4}">
      <dgm:prSet/>
      <dgm:spPr/>
      <dgm:t>
        <a:bodyPr/>
        <a:lstStyle/>
        <a:p>
          <a:endParaRPr lang="en-US" sz="2400"/>
        </a:p>
      </dgm:t>
    </dgm:pt>
    <dgm:pt modelId="{0A908446-9865-48BA-8B34-2D575AFA51AA}">
      <dgm:prSet phldrT="[Text]" custT="1"/>
      <dgm:spPr>
        <a:solidFill>
          <a:schemeClr val="bg2"/>
        </a:solidFill>
      </dgm:spPr>
      <dgm:t>
        <a:bodyPr/>
        <a:lstStyle/>
        <a:p>
          <a:r>
            <a:rPr lang="bg-BG" sz="2400" dirty="0"/>
            <a:t>Нови организационни структури за справяне с обществените проблеми</a:t>
          </a:r>
          <a:endParaRPr lang="en-US" sz="2400" dirty="0">
            <a:latin typeface="Abhaya Libre Regular" panose="020B0604020202020204" charset="0"/>
            <a:cs typeface="Abhaya Libre Regular" panose="020B0604020202020204" charset="0"/>
          </a:endParaRPr>
        </a:p>
      </dgm:t>
    </dgm:pt>
    <dgm:pt modelId="{B64299FA-756A-4E0B-85E1-79D5B3D5AE12}" type="parTrans" cxnId="{04DEBCA1-FC10-4BA8-8802-62F11247997F}">
      <dgm:prSet/>
      <dgm:spPr/>
      <dgm:t>
        <a:bodyPr/>
        <a:lstStyle/>
        <a:p>
          <a:endParaRPr lang="en-US" sz="2400"/>
        </a:p>
      </dgm:t>
    </dgm:pt>
    <dgm:pt modelId="{A0E07675-7809-4EB1-8F7D-7E2DF29D5127}" type="sibTrans" cxnId="{04DEBCA1-FC10-4BA8-8802-62F11247997F}">
      <dgm:prSet/>
      <dgm:spPr/>
      <dgm:t>
        <a:bodyPr/>
        <a:lstStyle/>
        <a:p>
          <a:endParaRPr lang="en-US" sz="2400"/>
        </a:p>
      </dgm:t>
    </dgm:pt>
    <dgm:pt modelId="{F604D249-7D48-4937-B477-881106CE67F3}" type="pres">
      <dgm:prSet presAssocID="{A6DEFCC8-899C-4B63-901E-DA532B2BB949}" presName="Name0" presStyleCnt="0">
        <dgm:presLayoutVars>
          <dgm:chMax/>
          <dgm:chPref/>
          <dgm:dir/>
        </dgm:presLayoutVars>
      </dgm:prSet>
      <dgm:spPr/>
    </dgm:pt>
    <dgm:pt modelId="{636E611C-25CE-4B17-9581-F27B204DDCD2}" type="pres">
      <dgm:prSet presAssocID="{45D93931-014A-45C7-9925-A52318F2F9F9}" presName="parenttextcomposite" presStyleCnt="0"/>
      <dgm:spPr/>
    </dgm:pt>
    <dgm:pt modelId="{31CB853E-AB18-4F5E-955F-660D5FA4ADD1}" type="pres">
      <dgm:prSet presAssocID="{45D93931-014A-45C7-9925-A52318F2F9F9}" presName="parenttext" presStyleLbl="revTx" presStyleIdx="0" presStyleCnt="3">
        <dgm:presLayoutVars>
          <dgm:chMax/>
          <dgm:chPref val="2"/>
          <dgm:bulletEnabled val="1"/>
        </dgm:presLayoutVars>
      </dgm:prSet>
      <dgm:spPr/>
    </dgm:pt>
    <dgm:pt modelId="{EB6882CA-ED1F-4AA9-A8C4-F60F2C6B19EF}" type="pres">
      <dgm:prSet presAssocID="{45D93931-014A-45C7-9925-A52318F2F9F9}" presName="composite" presStyleCnt="0"/>
      <dgm:spPr/>
    </dgm:pt>
    <dgm:pt modelId="{F89DE190-F558-44C5-B55D-7E49A5B4C931}" type="pres">
      <dgm:prSet presAssocID="{45D93931-014A-45C7-9925-A52318F2F9F9}" presName="chevron1" presStyleLbl="alignNode1" presStyleIdx="0" presStyleCnt="21"/>
      <dgm:spPr>
        <a:solidFill>
          <a:srgbClr val="009999"/>
        </a:solidFill>
      </dgm:spPr>
    </dgm:pt>
    <dgm:pt modelId="{48294C48-D7F0-442A-8D15-81D0578995A6}" type="pres">
      <dgm:prSet presAssocID="{45D93931-014A-45C7-9925-A52318F2F9F9}" presName="chevron2" presStyleLbl="alignNode1" presStyleIdx="1" presStyleCnt="21"/>
      <dgm:spPr>
        <a:solidFill>
          <a:srgbClr val="009999"/>
        </a:solidFill>
      </dgm:spPr>
    </dgm:pt>
    <dgm:pt modelId="{6E629330-6A8B-4CD7-8382-B4333406812D}" type="pres">
      <dgm:prSet presAssocID="{45D93931-014A-45C7-9925-A52318F2F9F9}" presName="chevron3" presStyleLbl="alignNode1" presStyleIdx="2" presStyleCnt="21"/>
      <dgm:spPr>
        <a:solidFill>
          <a:srgbClr val="009999"/>
        </a:solidFill>
      </dgm:spPr>
    </dgm:pt>
    <dgm:pt modelId="{A1260BF2-27DD-468C-A489-43E4348347F4}" type="pres">
      <dgm:prSet presAssocID="{45D93931-014A-45C7-9925-A52318F2F9F9}" presName="chevron4" presStyleLbl="alignNode1" presStyleIdx="3" presStyleCnt="21"/>
      <dgm:spPr>
        <a:solidFill>
          <a:srgbClr val="009999"/>
        </a:solidFill>
      </dgm:spPr>
    </dgm:pt>
    <dgm:pt modelId="{850D54F0-4C03-463C-9C6F-ADFE35412842}" type="pres">
      <dgm:prSet presAssocID="{45D93931-014A-45C7-9925-A52318F2F9F9}" presName="chevron5" presStyleLbl="alignNode1" presStyleIdx="4" presStyleCnt="21"/>
      <dgm:spPr>
        <a:solidFill>
          <a:srgbClr val="009999"/>
        </a:solidFill>
      </dgm:spPr>
    </dgm:pt>
    <dgm:pt modelId="{F060B682-AD88-4EEC-9D17-3C796690C2FD}" type="pres">
      <dgm:prSet presAssocID="{45D93931-014A-45C7-9925-A52318F2F9F9}" presName="chevron6" presStyleLbl="alignNode1" presStyleIdx="5" presStyleCnt="21"/>
      <dgm:spPr>
        <a:solidFill>
          <a:srgbClr val="009999"/>
        </a:solidFill>
      </dgm:spPr>
    </dgm:pt>
    <dgm:pt modelId="{3259C0AC-D4C8-4497-9D98-ED7E138FEEB1}" type="pres">
      <dgm:prSet presAssocID="{45D93931-014A-45C7-9925-A52318F2F9F9}" presName="chevron7" presStyleLbl="alignNode1" presStyleIdx="6" presStyleCnt="21"/>
      <dgm:spPr>
        <a:solidFill>
          <a:srgbClr val="009999"/>
        </a:solidFill>
      </dgm:spPr>
    </dgm:pt>
    <dgm:pt modelId="{539AA97B-5571-4763-B2A7-12BA2F6E0FE6}" type="pres">
      <dgm:prSet presAssocID="{45D93931-014A-45C7-9925-A52318F2F9F9}" presName="childtext" presStyleLbl="solidFgAcc1" presStyleIdx="0" presStyleCnt="3">
        <dgm:presLayoutVars>
          <dgm:chMax/>
          <dgm:chPref val="0"/>
          <dgm:bulletEnabled val="1"/>
        </dgm:presLayoutVars>
      </dgm:prSet>
      <dgm:spPr/>
    </dgm:pt>
    <dgm:pt modelId="{E50B1D30-B51D-40CA-96EA-E442EACD50C7}" type="pres">
      <dgm:prSet presAssocID="{61A68362-72F1-4610-A1E5-AAD7181E2A7F}" presName="sibTrans" presStyleCnt="0"/>
      <dgm:spPr/>
    </dgm:pt>
    <dgm:pt modelId="{2059E043-12C2-45D3-AFAF-40988F8B4F17}" type="pres">
      <dgm:prSet presAssocID="{27217B91-3901-4C0F-BA95-2C31141194C9}" presName="parenttextcomposite" presStyleCnt="0"/>
      <dgm:spPr/>
    </dgm:pt>
    <dgm:pt modelId="{091356BC-975A-4E60-9875-87B07447A658}" type="pres">
      <dgm:prSet presAssocID="{27217B91-3901-4C0F-BA95-2C31141194C9}" presName="parenttext" presStyleLbl="revTx" presStyleIdx="1" presStyleCnt="3" custScaleX="98179">
        <dgm:presLayoutVars>
          <dgm:chMax/>
          <dgm:chPref val="2"/>
          <dgm:bulletEnabled val="1"/>
        </dgm:presLayoutVars>
      </dgm:prSet>
      <dgm:spPr/>
    </dgm:pt>
    <dgm:pt modelId="{E73DD63C-ACEC-4172-AF5A-C9C3E532D7D7}" type="pres">
      <dgm:prSet presAssocID="{27217B91-3901-4C0F-BA95-2C31141194C9}" presName="composite" presStyleCnt="0"/>
      <dgm:spPr/>
    </dgm:pt>
    <dgm:pt modelId="{0DE2429C-A962-4B4F-925B-A506A39894AF}" type="pres">
      <dgm:prSet presAssocID="{27217B91-3901-4C0F-BA95-2C31141194C9}" presName="chevron1" presStyleLbl="alignNode1" presStyleIdx="7" presStyleCnt="21"/>
      <dgm:spPr>
        <a:solidFill>
          <a:srgbClr val="008080"/>
        </a:solidFill>
      </dgm:spPr>
    </dgm:pt>
    <dgm:pt modelId="{B80FA848-19A7-424B-9CD6-D4FD65F24143}" type="pres">
      <dgm:prSet presAssocID="{27217B91-3901-4C0F-BA95-2C31141194C9}" presName="chevron2" presStyleLbl="alignNode1" presStyleIdx="8" presStyleCnt="21"/>
      <dgm:spPr>
        <a:solidFill>
          <a:srgbClr val="008080"/>
        </a:solidFill>
      </dgm:spPr>
    </dgm:pt>
    <dgm:pt modelId="{6786873D-8D71-40A8-8B40-9DFFFEBD9561}" type="pres">
      <dgm:prSet presAssocID="{27217B91-3901-4C0F-BA95-2C31141194C9}" presName="chevron3" presStyleLbl="alignNode1" presStyleIdx="9" presStyleCnt="21"/>
      <dgm:spPr>
        <a:solidFill>
          <a:srgbClr val="008080"/>
        </a:solidFill>
      </dgm:spPr>
    </dgm:pt>
    <dgm:pt modelId="{20523ABE-A695-44D0-A520-2A48BA2C13F7}" type="pres">
      <dgm:prSet presAssocID="{27217B91-3901-4C0F-BA95-2C31141194C9}" presName="chevron4" presStyleLbl="alignNode1" presStyleIdx="10" presStyleCnt="21"/>
      <dgm:spPr>
        <a:solidFill>
          <a:srgbClr val="008080"/>
        </a:solidFill>
      </dgm:spPr>
    </dgm:pt>
    <dgm:pt modelId="{3E59A279-C2AC-410E-BBD8-0E3F9905635B}" type="pres">
      <dgm:prSet presAssocID="{27217B91-3901-4C0F-BA95-2C31141194C9}" presName="chevron5" presStyleLbl="alignNode1" presStyleIdx="11" presStyleCnt="21"/>
      <dgm:spPr>
        <a:solidFill>
          <a:srgbClr val="008080"/>
        </a:solidFill>
      </dgm:spPr>
    </dgm:pt>
    <dgm:pt modelId="{98BAF802-8698-4CE5-BB15-9159D8719EF5}" type="pres">
      <dgm:prSet presAssocID="{27217B91-3901-4C0F-BA95-2C31141194C9}" presName="chevron6" presStyleLbl="alignNode1" presStyleIdx="12" presStyleCnt="21"/>
      <dgm:spPr>
        <a:solidFill>
          <a:srgbClr val="008080"/>
        </a:solidFill>
      </dgm:spPr>
    </dgm:pt>
    <dgm:pt modelId="{87B4EA93-5666-49C3-8A95-CD9402110BDB}" type="pres">
      <dgm:prSet presAssocID="{27217B91-3901-4C0F-BA95-2C31141194C9}" presName="chevron7" presStyleLbl="alignNode1" presStyleIdx="13" presStyleCnt="21"/>
      <dgm:spPr>
        <a:solidFill>
          <a:srgbClr val="008080"/>
        </a:solidFill>
      </dgm:spPr>
    </dgm:pt>
    <dgm:pt modelId="{86AF0DF9-87BC-48BB-9DD6-7B59380C47D1}" type="pres">
      <dgm:prSet presAssocID="{27217B91-3901-4C0F-BA95-2C31141194C9}" presName="childtext" presStyleLbl="solidFgAcc1" presStyleIdx="1" presStyleCnt="3">
        <dgm:presLayoutVars>
          <dgm:chMax/>
          <dgm:chPref val="0"/>
          <dgm:bulletEnabled val="1"/>
        </dgm:presLayoutVars>
      </dgm:prSet>
      <dgm:spPr/>
    </dgm:pt>
    <dgm:pt modelId="{0F11C60B-DA39-4A6B-BBD1-21F36EDF5E05}" type="pres">
      <dgm:prSet presAssocID="{EBEE616D-D39B-4CB6-8013-62F6B6747396}" presName="sibTrans" presStyleCnt="0"/>
      <dgm:spPr/>
    </dgm:pt>
    <dgm:pt modelId="{E3818AB4-30F9-420A-9968-3788E5788BE8}" type="pres">
      <dgm:prSet presAssocID="{F62C1468-5CD6-4871-AB1A-ACDC4C6C35F0}" presName="parenttextcomposite" presStyleCnt="0"/>
      <dgm:spPr/>
    </dgm:pt>
    <dgm:pt modelId="{5CCF0EAC-546D-4530-B4DE-121FEB0973ED}" type="pres">
      <dgm:prSet presAssocID="{F62C1468-5CD6-4871-AB1A-ACDC4C6C35F0}" presName="parenttext" presStyleLbl="revTx" presStyleIdx="2" presStyleCnt="3">
        <dgm:presLayoutVars>
          <dgm:chMax/>
          <dgm:chPref val="2"/>
          <dgm:bulletEnabled val="1"/>
        </dgm:presLayoutVars>
      </dgm:prSet>
      <dgm:spPr/>
    </dgm:pt>
    <dgm:pt modelId="{EB36DBAF-0AED-4AC2-86D4-F93687E2938D}" type="pres">
      <dgm:prSet presAssocID="{F62C1468-5CD6-4871-AB1A-ACDC4C6C35F0}" presName="composite" presStyleCnt="0"/>
      <dgm:spPr/>
    </dgm:pt>
    <dgm:pt modelId="{66116102-E66F-4449-BEF3-CC58D554AE1A}" type="pres">
      <dgm:prSet presAssocID="{F62C1468-5CD6-4871-AB1A-ACDC4C6C35F0}" presName="chevron1" presStyleLbl="alignNode1" presStyleIdx="14" presStyleCnt="21"/>
      <dgm:spPr>
        <a:solidFill>
          <a:srgbClr val="006666"/>
        </a:solidFill>
      </dgm:spPr>
    </dgm:pt>
    <dgm:pt modelId="{92EA6C6B-E064-4679-9661-B16437E2D806}" type="pres">
      <dgm:prSet presAssocID="{F62C1468-5CD6-4871-AB1A-ACDC4C6C35F0}" presName="chevron2" presStyleLbl="alignNode1" presStyleIdx="15" presStyleCnt="21"/>
      <dgm:spPr>
        <a:solidFill>
          <a:srgbClr val="006666"/>
        </a:solidFill>
      </dgm:spPr>
    </dgm:pt>
    <dgm:pt modelId="{5BE355FC-196A-4763-8CFD-FEA1015E1922}" type="pres">
      <dgm:prSet presAssocID="{F62C1468-5CD6-4871-AB1A-ACDC4C6C35F0}" presName="chevron3" presStyleLbl="alignNode1" presStyleIdx="16" presStyleCnt="21"/>
      <dgm:spPr>
        <a:solidFill>
          <a:srgbClr val="006666"/>
        </a:solidFill>
      </dgm:spPr>
    </dgm:pt>
    <dgm:pt modelId="{F24E6CBD-7FDC-4A9A-BA03-441EB89064D7}" type="pres">
      <dgm:prSet presAssocID="{F62C1468-5CD6-4871-AB1A-ACDC4C6C35F0}" presName="chevron4" presStyleLbl="alignNode1" presStyleIdx="17" presStyleCnt="21"/>
      <dgm:spPr>
        <a:solidFill>
          <a:srgbClr val="006666"/>
        </a:solidFill>
      </dgm:spPr>
    </dgm:pt>
    <dgm:pt modelId="{76D4994D-D9E8-49BA-9039-738C30952019}" type="pres">
      <dgm:prSet presAssocID="{F62C1468-5CD6-4871-AB1A-ACDC4C6C35F0}" presName="chevron5" presStyleLbl="alignNode1" presStyleIdx="18" presStyleCnt="21"/>
      <dgm:spPr>
        <a:solidFill>
          <a:srgbClr val="006666"/>
        </a:solidFill>
      </dgm:spPr>
    </dgm:pt>
    <dgm:pt modelId="{58DF522D-4ECD-48C1-A4E9-00B479540E1B}" type="pres">
      <dgm:prSet presAssocID="{F62C1468-5CD6-4871-AB1A-ACDC4C6C35F0}" presName="chevron6" presStyleLbl="alignNode1" presStyleIdx="19" presStyleCnt="21"/>
      <dgm:spPr>
        <a:solidFill>
          <a:srgbClr val="006666"/>
        </a:solidFill>
      </dgm:spPr>
    </dgm:pt>
    <dgm:pt modelId="{E38B30AA-AAE5-4D19-963E-765798C60543}" type="pres">
      <dgm:prSet presAssocID="{F62C1468-5CD6-4871-AB1A-ACDC4C6C35F0}" presName="chevron7" presStyleLbl="alignNode1" presStyleIdx="20" presStyleCnt="21"/>
      <dgm:spPr>
        <a:solidFill>
          <a:srgbClr val="006666"/>
        </a:solidFill>
      </dgm:spPr>
    </dgm:pt>
    <dgm:pt modelId="{8EE636C5-DF28-456B-B687-85564130CE12}" type="pres">
      <dgm:prSet presAssocID="{F62C1468-5CD6-4871-AB1A-ACDC4C6C35F0}" presName="childtext" presStyleLbl="solidFgAcc1" presStyleIdx="2" presStyleCnt="3">
        <dgm:presLayoutVars>
          <dgm:chMax/>
          <dgm:chPref val="0"/>
          <dgm:bulletEnabled val="1"/>
        </dgm:presLayoutVars>
      </dgm:prSet>
      <dgm:spPr/>
    </dgm:pt>
  </dgm:ptLst>
  <dgm:cxnLst>
    <dgm:cxn modelId="{1FB49804-3052-499E-A68A-4A8D70DB02F2}" srcId="{A6DEFCC8-899C-4B63-901E-DA532B2BB949}" destId="{27217B91-3901-4C0F-BA95-2C31141194C9}" srcOrd="1" destOrd="0" parTransId="{B8CC9AEE-6DEC-48AA-A785-4D4DDF23B05E}" sibTransId="{EBEE616D-D39B-4CB6-8013-62F6B6747396}"/>
    <dgm:cxn modelId="{80471325-062D-47DC-BC81-0DDBABC34B83}" srcId="{27217B91-3901-4C0F-BA95-2C31141194C9}" destId="{66AB1C56-F5A5-4253-9E71-12B995DAF21B}" srcOrd="0" destOrd="0" parTransId="{FB16C672-E279-4271-8418-EBE148610E9A}" sibTransId="{4B86ED79-AA2E-4C06-AFEC-9657F93C3290}"/>
    <dgm:cxn modelId="{64408F65-1A3C-472F-8808-75B44D954FEB}" type="presOf" srcId="{0A908446-9865-48BA-8B34-2D575AFA51AA}" destId="{8EE636C5-DF28-456B-B687-85564130CE12}" srcOrd="0" destOrd="0" presId="urn:microsoft.com/office/officeart/2008/layout/VerticalAccentList"/>
    <dgm:cxn modelId="{3BDF7669-4426-41AC-9449-2A11CC589AB4}" type="presOf" srcId="{F62C1468-5CD6-4871-AB1A-ACDC4C6C35F0}" destId="{5CCF0EAC-546D-4530-B4DE-121FEB0973ED}" srcOrd="0" destOrd="0" presId="urn:microsoft.com/office/officeart/2008/layout/VerticalAccentList"/>
    <dgm:cxn modelId="{C15A636F-02DC-43B5-B4FD-7BEDFD80D946}" type="presOf" srcId="{27217B91-3901-4C0F-BA95-2C31141194C9}" destId="{091356BC-975A-4E60-9875-87B07447A658}" srcOrd="0" destOrd="0" presId="urn:microsoft.com/office/officeart/2008/layout/VerticalAccentList"/>
    <dgm:cxn modelId="{25110C75-E76A-4BEE-A77F-58E9A251F681}" type="presOf" srcId="{66AB1C56-F5A5-4253-9E71-12B995DAF21B}" destId="{86AF0DF9-87BC-48BB-9DD6-7B59380C47D1}" srcOrd="0" destOrd="0" presId="urn:microsoft.com/office/officeart/2008/layout/VerticalAccentList"/>
    <dgm:cxn modelId="{B808DD97-FCB2-43C1-9095-ED4A972D2508}" type="presOf" srcId="{A6DEFCC8-899C-4B63-901E-DA532B2BB949}" destId="{F604D249-7D48-4937-B477-881106CE67F3}" srcOrd="0" destOrd="0" presId="urn:microsoft.com/office/officeart/2008/layout/VerticalAccentList"/>
    <dgm:cxn modelId="{FC98F799-40CA-41DE-8C01-94A0E63A42F4}" srcId="{A6DEFCC8-899C-4B63-901E-DA532B2BB949}" destId="{F62C1468-5CD6-4871-AB1A-ACDC4C6C35F0}" srcOrd="2" destOrd="0" parTransId="{63E4ABBF-C1C3-445E-8BD9-70434CABF6CE}" sibTransId="{D55575DA-C1DC-427D-ABBE-03582015AD25}"/>
    <dgm:cxn modelId="{11979C9D-C2D9-44D9-BEFA-F270990B6AFD}" type="presOf" srcId="{45D93931-014A-45C7-9925-A52318F2F9F9}" destId="{31CB853E-AB18-4F5E-955F-660D5FA4ADD1}" srcOrd="0" destOrd="0" presId="urn:microsoft.com/office/officeart/2008/layout/VerticalAccentList"/>
    <dgm:cxn modelId="{04DEBCA1-FC10-4BA8-8802-62F11247997F}" srcId="{F62C1468-5CD6-4871-AB1A-ACDC4C6C35F0}" destId="{0A908446-9865-48BA-8B34-2D575AFA51AA}" srcOrd="0" destOrd="0" parTransId="{B64299FA-756A-4E0B-85E1-79D5B3D5AE12}" sibTransId="{A0E07675-7809-4EB1-8F7D-7E2DF29D5127}"/>
    <dgm:cxn modelId="{2BCD0FC8-96BC-4344-B856-F29C3876B87D}" srcId="{A6DEFCC8-899C-4B63-901E-DA532B2BB949}" destId="{45D93931-014A-45C7-9925-A52318F2F9F9}" srcOrd="0" destOrd="0" parTransId="{CC1FEBEE-4EA0-48FD-9B01-74DCF98D176E}" sibTransId="{61A68362-72F1-4610-A1E5-AAD7181E2A7F}"/>
    <dgm:cxn modelId="{F14C12CF-2D3C-4E0F-B46F-58360E251653}" type="presOf" srcId="{5ADEE633-896E-44F5-83F0-A8D19D77E59D}" destId="{539AA97B-5571-4763-B2A7-12BA2F6E0FE6}" srcOrd="0" destOrd="0" presId="urn:microsoft.com/office/officeart/2008/layout/VerticalAccentList"/>
    <dgm:cxn modelId="{8C56F2D6-BBCD-42E8-AFAA-5DC62BF43731}" srcId="{45D93931-014A-45C7-9925-A52318F2F9F9}" destId="{5ADEE633-896E-44F5-83F0-A8D19D77E59D}" srcOrd="0" destOrd="0" parTransId="{E6E7BD7E-BC2D-474D-99A8-797BF7039897}" sibTransId="{8A4A7AF9-EFE0-4961-8B79-6E31441E8DB1}"/>
    <dgm:cxn modelId="{51F9A45F-E113-4F7E-822D-9FC36A8B5EE0}" type="presParOf" srcId="{F604D249-7D48-4937-B477-881106CE67F3}" destId="{636E611C-25CE-4B17-9581-F27B204DDCD2}" srcOrd="0" destOrd="0" presId="urn:microsoft.com/office/officeart/2008/layout/VerticalAccentList"/>
    <dgm:cxn modelId="{2BE040F2-1E4A-4C02-BD37-7159BF9532E1}" type="presParOf" srcId="{636E611C-25CE-4B17-9581-F27B204DDCD2}" destId="{31CB853E-AB18-4F5E-955F-660D5FA4ADD1}" srcOrd="0" destOrd="0" presId="urn:microsoft.com/office/officeart/2008/layout/VerticalAccentList"/>
    <dgm:cxn modelId="{F8964EFD-3804-4126-93AD-CCAC2C9BC7FF}" type="presParOf" srcId="{F604D249-7D48-4937-B477-881106CE67F3}" destId="{EB6882CA-ED1F-4AA9-A8C4-F60F2C6B19EF}" srcOrd="1" destOrd="0" presId="urn:microsoft.com/office/officeart/2008/layout/VerticalAccentList"/>
    <dgm:cxn modelId="{E7D1D6A9-FB33-4111-941E-374EACDFCA63}" type="presParOf" srcId="{EB6882CA-ED1F-4AA9-A8C4-F60F2C6B19EF}" destId="{F89DE190-F558-44C5-B55D-7E49A5B4C931}" srcOrd="0" destOrd="0" presId="urn:microsoft.com/office/officeart/2008/layout/VerticalAccentList"/>
    <dgm:cxn modelId="{9FF91D40-E6D8-4541-BF9E-5D121B19DE21}" type="presParOf" srcId="{EB6882CA-ED1F-4AA9-A8C4-F60F2C6B19EF}" destId="{48294C48-D7F0-442A-8D15-81D0578995A6}" srcOrd="1" destOrd="0" presId="urn:microsoft.com/office/officeart/2008/layout/VerticalAccentList"/>
    <dgm:cxn modelId="{98D65C4D-77AA-41DA-A1C4-AB8224955577}" type="presParOf" srcId="{EB6882CA-ED1F-4AA9-A8C4-F60F2C6B19EF}" destId="{6E629330-6A8B-4CD7-8382-B4333406812D}" srcOrd="2" destOrd="0" presId="urn:microsoft.com/office/officeart/2008/layout/VerticalAccentList"/>
    <dgm:cxn modelId="{79627E9A-2E09-475F-8998-0A996816BF86}" type="presParOf" srcId="{EB6882CA-ED1F-4AA9-A8C4-F60F2C6B19EF}" destId="{A1260BF2-27DD-468C-A489-43E4348347F4}" srcOrd="3" destOrd="0" presId="urn:microsoft.com/office/officeart/2008/layout/VerticalAccentList"/>
    <dgm:cxn modelId="{9DF4EEA1-6AD7-49E7-8EAF-BFD5D7BA8E43}" type="presParOf" srcId="{EB6882CA-ED1F-4AA9-A8C4-F60F2C6B19EF}" destId="{850D54F0-4C03-463C-9C6F-ADFE35412842}" srcOrd="4" destOrd="0" presId="urn:microsoft.com/office/officeart/2008/layout/VerticalAccentList"/>
    <dgm:cxn modelId="{187B78FB-ABB6-4A8C-A873-7820AB2E5835}" type="presParOf" srcId="{EB6882CA-ED1F-4AA9-A8C4-F60F2C6B19EF}" destId="{F060B682-AD88-4EEC-9D17-3C796690C2FD}" srcOrd="5" destOrd="0" presId="urn:microsoft.com/office/officeart/2008/layout/VerticalAccentList"/>
    <dgm:cxn modelId="{BD911443-64A0-4EE5-9D4B-65D7BD4EA37C}" type="presParOf" srcId="{EB6882CA-ED1F-4AA9-A8C4-F60F2C6B19EF}" destId="{3259C0AC-D4C8-4497-9D98-ED7E138FEEB1}" srcOrd="6" destOrd="0" presId="urn:microsoft.com/office/officeart/2008/layout/VerticalAccentList"/>
    <dgm:cxn modelId="{008CFEB2-25FD-48A5-BCA0-B992C7234206}" type="presParOf" srcId="{EB6882CA-ED1F-4AA9-A8C4-F60F2C6B19EF}" destId="{539AA97B-5571-4763-B2A7-12BA2F6E0FE6}" srcOrd="7" destOrd="0" presId="urn:microsoft.com/office/officeart/2008/layout/VerticalAccentList"/>
    <dgm:cxn modelId="{D13FA95A-E941-44B0-AD33-5767DCF0C6FE}" type="presParOf" srcId="{F604D249-7D48-4937-B477-881106CE67F3}" destId="{E50B1D30-B51D-40CA-96EA-E442EACD50C7}" srcOrd="2" destOrd="0" presId="urn:microsoft.com/office/officeart/2008/layout/VerticalAccentList"/>
    <dgm:cxn modelId="{FC0BC09B-442E-41F1-9096-C222F2BFC2C8}" type="presParOf" srcId="{F604D249-7D48-4937-B477-881106CE67F3}" destId="{2059E043-12C2-45D3-AFAF-40988F8B4F17}" srcOrd="3" destOrd="0" presId="urn:microsoft.com/office/officeart/2008/layout/VerticalAccentList"/>
    <dgm:cxn modelId="{85544A15-166B-4753-9F7A-0B68A68F2D0F}" type="presParOf" srcId="{2059E043-12C2-45D3-AFAF-40988F8B4F17}" destId="{091356BC-975A-4E60-9875-87B07447A658}" srcOrd="0" destOrd="0" presId="urn:microsoft.com/office/officeart/2008/layout/VerticalAccentList"/>
    <dgm:cxn modelId="{5754408B-4C55-407D-AB86-3201EE1DD18A}" type="presParOf" srcId="{F604D249-7D48-4937-B477-881106CE67F3}" destId="{E73DD63C-ACEC-4172-AF5A-C9C3E532D7D7}" srcOrd="4" destOrd="0" presId="urn:microsoft.com/office/officeart/2008/layout/VerticalAccentList"/>
    <dgm:cxn modelId="{3B0D5C31-2489-48DD-80F8-955ADE14BFF4}" type="presParOf" srcId="{E73DD63C-ACEC-4172-AF5A-C9C3E532D7D7}" destId="{0DE2429C-A962-4B4F-925B-A506A39894AF}" srcOrd="0" destOrd="0" presId="urn:microsoft.com/office/officeart/2008/layout/VerticalAccentList"/>
    <dgm:cxn modelId="{D5769505-C60C-4002-A4D0-24CC66F9F2A7}" type="presParOf" srcId="{E73DD63C-ACEC-4172-AF5A-C9C3E532D7D7}" destId="{B80FA848-19A7-424B-9CD6-D4FD65F24143}" srcOrd="1" destOrd="0" presId="urn:microsoft.com/office/officeart/2008/layout/VerticalAccentList"/>
    <dgm:cxn modelId="{095F95EF-D60D-400B-AE93-6A4094FD258C}" type="presParOf" srcId="{E73DD63C-ACEC-4172-AF5A-C9C3E532D7D7}" destId="{6786873D-8D71-40A8-8B40-9DFFFEBD9561}" srcOrd="2" destOrd="0" presId="urn:microsoft.com/office/officeart/2008/layout/VerticalAccentList"/>
    <dgm:cxn modelId="{841BC513-2F9F-434E-B8C6-1E6D7C21C334}" type="presParOf" srcId="{E73DD63C-ACEC-4172-AF5A-C9C3E532D7D7}" destId="{20523ABE-A695-44D0-A520-2A48BA2C13F7}" srcOrd="3" destOrd="0" presId="urn:microsoft.com/office/officeart/2008/layout/VerticalAccentList"/>
    <dgm:cxn modelId="{2C785D52-EC13-480D-93E3-4A811A6F5BCE}" type="presParOf" srcId="{E73DD63C-ACEC-4172-AF5A-C9C3E532D7D7}" destId="{3E59A279-C2AC-410E-BBD8-0E3F9905635B}" srcOrd="4" destOrd="0" presId="urn:microsoft.com/office/officeart/2008/layout/VerticalAccentList"/>
    <dgm:cxn modelId="{FC868C88-7845-4BE5-8DA2-CED0696A683C}" type="presParOf" srcId="{E73DD63C-ACEC-4172-AF5A-C9C3E532D7D7}" destId="{98BAF802-8698-4CE5-BB15-9159D8719EF5}" srcOrd="5" destOrd="0" presId="urn:microsoft.com/office/officeart/2008/layout/VerticalAccentList"/>
    <dgm:cxn modelId="{1AC72094-2F29-48E4-A993-A1BD527A5F68}" type="presParOf" srcId="{E73DD63C-ACEC-4172-AF5A-C9C3E532D7D7}" destId="{87B4EA93-5666-49C3-8A95-CD9402110BDB}" srcOrd="6" destOrd="0" presId="urn:microsoft.com/office/officeart/2008/layout/VerticalAccentList"/>
    <dgm:cxn modelId="{68BC3143-3B04-42E5-9BE3-40503CF9598B}" type="presParOf" srcId="{E73DD63C-ACEC-4172-AF5A-C9C3E532D7D7}" destId="{86AF0DF9-87BC-48BB-9DD6-7B59380C47D1}" srcOrd="7" destOrd="0" presId="urn:microsoft.com/office/officeart/2008/layout/VerticalAccentList"/>
    <dgm:cxn modelId="{7D092F16-152F-47EF-BBFA-C7865AA73546}" type="presParOf" srcId="{F604D249-7D48-4937-B477-881106CE67F3}" destId="{0F11C60B-DA39-4A6B-BBD1-21F36EDF5E05}" srcOrd="5" destOrd="0" presId="urn:microsoft.com/office/officeart/2008/layout/VerticalAccentList"/>
    <dgm:cxn modelId="{BA27905D-08F0-480C-9D72-388469442030}" type="presParOf" srcId="{F604D249-7D48-4937-B477-881106CE67F3}" destId="{E3818AB4-30F9-420A-9968-3788E5788BE8}" srcOrd="6" destOrd="0" presId="urn:microsoft.com/office/officeart/2008/layout/VerticalAccentList"/>
    <dgm:cxn modelId="{9EFDDF84-B354-4848-9D8C-E754D32B411E}" type="presParOf" srcId="{E3818AB4-30F9-420A-9968-3788E5788BE8}" destId="{5CCF0EAC-546D-4530-B4DE-121FEB0973ED}" srcOrd="0" destOrd="0" presId="urn:microsoft.com/office/officeart/2008/layout/VerticalAccentList"/>
    <dgm:cxn modelId="{F0B549A6-759C-46FE-86AF-9DA783AF32C2}" type="presParOf" srcId="{F604D249-7D48-4937-B477-881106CE67F3}" destId="{EB36DBAF-0AED-4AC2-86D4-F93687E2938D}" srcOrd="7" destOrd="0" presId="urn:microsoft.com/office/officeart/2008/layout/VerticalAccentList"/>
    <dgm:cxn modelId="{20A04299-3D09-42EC-85C5-37FE803B6183}" type="presParOf" srcId="{EB36DBAF-0AED-4AC2-86D4-F93687E2938D}" destId="{66116102-E66F-4449-BEF3-CC58D554AE1A}" srcOrd="0" destOrd="0" presId="urn:microsoft.com/office/officeart/2008/layout/VerticalAccentList"/>
    <dgm:cxn modelId="{7B5FFAB8-7BDC-4DB3-B8AA-A13C72983426}" type="presParOf" srcId="{EB36DBAF-0AED-4AC2-86D4-F93687E2938D}" destId="{92EA6C6B-E064-4679-9661-B16437E2D806}" srcOrd="1" destOrd="0" presId="urn:microsoft.com/office/officeart/2008/layout/VerticalAccentList"/>
    <dgm:cxn modelId="{4A17BA04-C804-49EA-8472-D1AD1B993520}" type="presParOf" srcId="{EB36DBAF-0AED-4AC2-86D4-F93687E2938D}" destId="{5BE355FC-196A-4763-8CFD-FEA1015E1922}" srcOrd="2" destOrd="0" presId="urn:microsoft.com/office/officeart/2008/layout/VerticalAccentList"/>
    <dgm:cxn modelId="{D709A20E-FC42-4277-9EF0-798C27011688}" type="presParOf" srcId="{EB36DBAF-0AED-4AC2-86D4-F93687E2938D}" destId="{F24E6CBD-7FDC-4A9A-BA03-441EB89064D7}" srcOrd="3" destOrd="0" presId="urn:microsoft.com/office/officeart/2008/layout/VerticalAccentList"/>
    <dgm:cxn modelId="{63B65896-B4F3-4549-A294-4634FD307375}" type="presParOf" srcId="{EB36DBAF-0AED-4AC2-86D4-F93687E2938D}" destId="{76D4994D-D9E8-49BA-9039-738C30952019}" srcOrd="4" destOrd="0" presId="urn:microsoft.com/office/officeart/2008/layout/VerticalAccentList"/>
    <dgm:cxn modelId="{24A53D82-2FFB-4928-93CF-10E8013CAC2B}" type="presParOf" srcId="{EB36DBAF-0AED-4AC2-86D4-F93687E2938D}" destId="{58DF522D-4ECD-48C1-A4E9-00B479540E1B}" srcOrd="5" destOrd="0" presId="urn:microsoft.com/office/officeart/2008/layout/VerticalAccentList"/>
    <dgm:cxn modelId="{EDFE1EE4-4115-4653-AE87-6DA51C58AA3D}" type="presParOf" srcId="{EB36DBAF-0AED-4AC2-86D4-F93687E2938D}" destId="{E38B30AA-AAE5-4D19-963E-765798C60543}" srcOrd="6" destOrd="0" presId="urn:microsoft.com/office/officeart/2008/layout/VerticalAccentList"/>
    <dgm:cxn modelId="{21431FD1-C927-42E9-8E4F-B73A6534995D}" type="presParOf" srcId="{EB36DBAF-0AED-4AC2-86D4-F93687E2938D}" destId="{8EE636C5-DF28-456B-B687-85564130CE12}" srcOrd="7" destOrd="0" presId="urn:microsoft.com/office/officeart/2008/layout/VerticalAccent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FF5DFB-0E9E-4D83-A120-69F7180B88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9C550BD7-7BCA-47D5-BC17-88BE857CC9CA}">
      <dgm:prSet phldrT="[Text]"/>
      <dgm:spPr/>
      <dgm:t>
        <a:bodyPr/>
        <a:lstStyle/>
        <a:p>
          <a:r>
            <a:rPr lang="bg-BG" dirty="0"/>
            <a:t>Насоки</a:t>
          </a:r>
          <a:endParaRPr lang="en-US" dirty="0"/>
        </a:p>
      </dgm:t>
    </dgm:pt>
    <dgm:pt modelId="{18C9EC87-5F62-49E6-98DA-EDE1A9D43EAA}" type="parTrans" cxnId="{40BA1A90-6F63-4FF0-AAA4-18905435A445}">
      <dgm:prSet/>
      <dgm:spPr/>
      <dgm:t>
        <a:bodyPr/>
        <a:lstStyle/>
        <a:p>
          <a:endParaRPr lang="en-US"/>
        </a:p>
      </dgm:t>
    </dgm:pt>
    <dgm:pt modelId="{B8FF03F8-5A15-430F-B0A5-3CFC8105CDAF}" type="sibTrans" cxnId="{40BA1A90-6F63-4FF0-AAA4-18905435A445}">
      <dgm:prSet/>
      <dgm:spPr/>
      <dgm:t>
        <a:bodyPr/>
        <a:lstStyle/>
        <a:p>
          <a:endParaRPr lang="en-US"/>
        </a:p>
      </dgm:t>
    </dgm:pt>
    <dgm:pt modelId="{A993D3CB-4676-4A1E-86F1-EB8BDF2634BE}">
      <dgm:prSet phldrT="[Text]" custT="1"/>
      <dgm:spPr>
        <a:solidFill>
          <a:srgbClr val="009999"/>
        </a:solidFill>
      </dgm:spPr>
      <dgm:t>
        <a:bodyPr/>
        <a:lstStyle/>
        <a:p>
          <a:r>
            <a:rPr lang="bg-BG" sz="1800" dirty="0"/>
            <a:t>S3 платформата </a:t>
          </a:r>
          <a:r>
            <a:rPr lang="ru-RU" sz="1800" dirty="0"/>
            <a:t>е разработила собствени персонализирани процедури за анализ на RIS3, основани на текущата практика и организира редовни семинари за регистрираните региони и държави. Тя може също така да оказва съдействие по отношение на процедурите, да действа като модератор и докладчик и да предлага специалисти, които да дадат мнение към към оценките, извършвани в конкретни държави членки.</a:t>
          </a:r>
          <a:endParaRPr lang="en-US" sz="1800" dirty="0">
            <a:latin typeface="Abhaya Libre Regular" panose="020B0604020202020204" charset="0"/>
            <a:cs typeface="Abhaya Libre Regular" panose="020B0604020202020204" charset="0"/>
          </a:endParaRPr>
        </a:p>
      </dgm:t>
    </dgm:pt>
    <dgm:pt modelId="{A726F3E6-1F8A-4A0B-B12D-9FA537B0DF10}" type="parTrans" cxnId="{2CB63C43-A810-4F65-BD8A-60C746949DB8}">
      <dgm:prSet/>
      <dgm:spPr/>
      <dgm:t>
        <a:bodyPr/>
        <a:lstStyle/>
        <a:p>
          <a:endParaRPr lang="en-US"/>
        </a:p>
      </dgm:t>
    </dgm:pt>
    <dgm:pt modelId="{6C0080CB-F506-4AFD-94C7-62C21F36F86B}" type="sibTrans" cxnId="{2CB63C43-A810-4F65-BD8A-60C746949DB8}">
      <dgm:prSet/>
      <dgm:spPr/>
      <dgm:t>
        <a:bodyPr/>
        <a:lstStyle/>
        <a:p>
          <a:endParaRPr lang="en-US"/>
        </a:p>
      </dgm:t>
    </dgm:pt>
    <dgm:pt modelId="{371C128E-F4C1-4117-8B0C-DC5CD168B25A}">
      <dgm:prSet phldrT="[Text]" custT="1"/>
      <dgm:spPr/>
      <dgm:t>
        <a:bodyPr/>
        <a:lstStyle/>
        <a:p>
          <a:pPr algn="just"/>
          <a:r>
            <a:rPr lang="bg-BG" sz="2600" dirty="0"/>
            <a:t>    Академични изследвания и анализи</a:t>
          </a:r>
          <a:endParaRPr lang="en-US" sz="2600" dirty="0"/>
        </a:p>
      </dgm:t>
    </dgm:pt>
    <dgm:pt modelId="{312E32D9-05B5-4373-BA3B-9B26C3FBA600}" type="parTrans" cxnId="{ED445850-0922-4676-B3FC-91CA78BE2E1F}">
      <dgm:prSet/>
      <dgm:spPr/>
      <dgm:t>
        <a:bodyPr/>
        <a:lstStyle/>
        <a:p>
          <a:endParaRPr lang="en-US"/>
        </a:p>
      </dgm:t>
    </dgm:pt>
    <dgm:pt modelId="{B2A42B51-55FA-4F28-A842-A06503710589}" type="sibTrans" cxnId="{ED445850-0922-4676-B3FC-91CA78BE2E1F}">
      <dgm:prSet/>
      <dgm:spPr/>
      <dgm:t>
        <a:bodyPr/>
        <a:lstStyle/>
        <a:p>
          <a:endParaRPr lang="en-US"/>
        </a:p>
      </dgm:t>
    </dgm:pt>
    <dgm:pt modelId="{606D562E-0D35-45C5-A843-1FA8B88AB060}">
      <dgm:prSet phldrT="[Text]"/>
      <dgm:spPr/>
      <dgm:t>
        <a:bodyPr/>
        <a:lstStyle/>
        <a:p>
          <a:r>
            <a:rPr lang="bg-BG" dirty="0"/>
            <a:t>Партньорска проверка</a:t>
          </a:r>
          <a:endParaRPr lang="en-US" dirty="0"/>
        </a:p>
      </dgm:t>
    </dgm:pt>
    <dgm:pt modelId="{CAF66C72-F950-40F1-A96E-CCC7DBBFE22D}" type="sibTrans" cxnId="{1F51D23A-073F-4457-8DED-876C25EA78E7}">
      <dgm:prSet/>
      <dgm:spPr/>
      <dgm:t>
        <a:bodyPr/>
        <a:lstStyle/>
        <a:p>
          <a:endParaRPr lang="en-US"/>
        </a:p>
      </dgm:t>
    </dgm:pt>
    <dgm:pt modelId="{0BC56CD7-1E78-4F03-82CB-B24C3CF44C3D}" type="parTrans" cxnId="{1F51D23A-073F-4457-8DED-876C25EA78E7}">
      <dgm:prSet/>
      <dgm:spPr/>
      <dgm:t>
        <a:bodyPr/>
        <a:lstStyle/>
        <a:p>
          <a:endParaRPr lang="en-US"/>
        </a:p>
      </dgm:t>
    </dgm:pt>
    <dgm:pt modelId="{97E9D9D9-10AA-47F7-AFC8-AE181F3AA181}">
      <dgm:prSet phldrT="[Text]" custT="1"/>
      <dgm:spPr>
        <a:solidFill>
          <a:srgbClr val="009999"/>
        </a:solidFill>
      </dgm:spPr>
      <dgm:t>
        <a:bodyPr/>
        <a:lstStyle/>
        <a:p>
          <a:endParaRPr lang="en-US" sz="1800" dirty="0">
            <a:latin typeface="Abhaya Libre Regular" panose="020B0604020202020204" charset="0"/>
            <a:cs typeface="Abhaya Libre Regular" panose="020B0604020202020204" charset="0"/>
          </a:endParaRPr>
        </a:p>
      </dgm:t>
    </dgm:pt>
    <dgm:pt modelId="{C00EF276-3C6D-44F2-8D4A-275A5ABE8209}" type="parTrans" cxnId="{C1357F83-09E1-4B64-9166-DF05EAC7B168}">
      <dgm:prSet/>
      <dgm:spPr/>
      <dgm:t>
        <a:bodyPr/>
        <a:lstStyle/>
        <a:p>
          <a:endParaRPr lang="en-US"/>
        </a:p>
      </dgm:t>
    </dgm:pt>
    <dgm:pt modelId="{8FF7CF47-8F9C-499A-9351-67DA73B1A887}" type="sibTrans" cxnId="{C1357F83-09E1-4B64-9166-DF05EAC7B168}">
      <dgm:prSet/>
      <dgm:spPr/>
      <dgm:t>
        <a:bodyPr/>
        <a:lstStyle/>
        <a:p>
          <a:endParaRPr lang="en-US"/>
        </a:p>
      </dgm:t>
    </dgm:pt>
    <dgm:pt modelId="{B4F6939A-0337-4959-AB10-F8AA8F290E7A}">
      <dgm:prSet phldrT="[Text]" custT="1"/>
      <dgm:spPr>
        <a:solidFill>
          <a:srgbClr val="009999"/>
        </a:solidFill>
      </dgm:spPr>
      <dgm:t>
        <a:bodyPr/>
        <a:lstStyle/>
        <a:p>
          <a:endParaRPr lang="en-US" sz="2000" dirty="0">
            <a:latin typeface="Abhaya Libre Regular" panose="020B0604020202020204" charset="0"/>
            <a:cs typeface="Abhaya Libre Regular" panose="020B0604020202020204" charset="0"/>
          </a:endParaRPr>
        </a:p>
      </dgm:t>
    </dgm:pt>
    <dgm:pt modelId="{C3965D3C-FA90-4A30-B350-56FD6F4E79D8}" type="parTrans" cxnId="{B12B66E2-8FDA-4D5D-B504-755171411F5E}">
      <dgm:prSet/>
      <dgm:spPr/>
      <dgm:t>
        <a:bodyPr/>
        <a:lstStyle/>
        <a:p>
          <a:endParaRPr lang="en-US"/>
        </a:p>
      </dgm:t>
    </dgm:pt>
    <dgm:pt modelId="{E3363E04-3F1F-4367-9F76-E87A221D78E2}" type="sibTrans" cxnId="{B12B66E2-8FDA-4D5D-B504-755171411F5E}">
      <dgm:prSet/>
      <dgm:spPr/>
      <dgm:t>
        <a:bodyPr/>
        <a:lstStyle/>
        <a:p>
          <a:endParaRPr lang="en-US"/>
        </a:p>
      </dgm:t>
    </dgm:pt>
    <dgm:pt modelId="{D9336665-333E-44A7-9558-8B358A7621C2}">
      <dgm:prSet phldrT="[Text]" custT="1"/>
      <dgm:spPr>
        <a:solidFill>
          <a:srgbClr val="009999"/>
        </a:solidFill>
      </dgm:spPr>
      <dgm:t>
        <a:bodyPr/>
        <a:lstStyle/>
        <a:p>
          <a:endParaRPr lang="en-US" sz="1800" dirty="0">
            <a:latin typeface="Abhaya Libre Regular" panose="020B0604020202020204" charset="0"/>
            <a:cs typeface="Abhaya Libre Regular" panose="020B0604020202020204" charset="0"/>
          </a:endParaRPr>
        </a:p>
      </dgm:t>
    </dgm:pt>
    <dgm:pt modelId="{F1D78975-8752-4756-9AEB-AB0CBD5DC36D}" type="parTrans" cxnId="{779A4354-C8B1-427B-BD83-A4802D4B3D29}">
      <dgm:prSet/>
      <dgm:spPr/>
      <dgm:t>
        <a:bodyPr/>
        <a:lstStyle/>
        <a:p>
          <a:endParaRPr lang="en-US"/>
        </a:p>
      </dgm:t>
    </dgm:pt>
    <dgm:pt modelId="{5B07852A-5381-44B5-93B2-323BC5C3E1B7}" type="sibTrans" cxnId="{779A4354-C8B1-427B-BD83-A4802D4B3D29}">
      <dgm:prSet/>
      <dgm:spPr/>
      <dgm:t>
        <a:bodyPr/>
        <a:lstStyle/>
        <a:p>
          <a:endParaRPr lang="en-US"/>
        </a:p>
      </dgm:t>
    </dgm:pt>
    <dgm:pt modelId="{FBCBFD08-C572-4C14-A4EB-192FE6337CF7}">
      <dgm:prSet phldrT="[Text]" custT="1"/>
      <dgm:spPr>
        <a:solidFill>
          <a:srgbClr val="009999"/>
        </a:solidFill>
      </dgm:spPr>
      <dgm:t>
        <a:bodyPr/>
        <a:lstStyle/>
        <a:p>
          <a:r>
            <a:rPr lang="bg-BG" sz="1800" dirty="0"/>
            <a:t>Този документ предоставя методологични препоръки за това как да се разработи, изготви и изпълни регионална стратегия за интелигентна специализация за политиците и изпълнителните органи. Наръчникът ще се актуализира регулярно. </a:t>
          </a:r>
          <a:endParaRPr lang="en-US" sz="1800" dirty="0">
            <a:latin typeface="Abhaya Libre Regular" panose="020B0604020202020204" charset="0"/>
            <a:cs typeface="Abhaya Libre Regular" panose="020B0604020202020204" charset="0"/>
          </a:endParaRPr>
        </a:p>
      </dgm:t>
    </dgm:pt>
    <dgm:pt modelId="{FC92BD85-E51B-41FC-AFE7-D8723DDB959A}" type="parTrans" cxnId="{7DAE3A9F-079B-4A84-A5BC-855323B176A6}">
      <dgm:prSet/>
      <dgm:spPr/>
      <dgm:t>
        <a:bodyPr/>
        <a:lstStyle/>
        <a:p>
          <a:endParaRPr lang="en-US"/>
        </a:p>
      </dgm:t>
    </dgm:pt>
    <dgm:pt modelId="{C4C751C5-222D-4030-8306-9844186BDEEF}" type="sibTrans" cxnId="{7DAE3A9F-079B-4A84-A5BC-855323B176A6}">
      <dgm:prSet/>
      <dgm:spPr/>
      <dgm:t>
        <a:bodyPr/>
        <a:lstStyle/>
        <a:p>
          <a:endParaRPr lang="en-US"/>
        </a:p>
      </dgm:t>
    </dgm:pt>
    <dgm:pt modelId="{F06A844A-3708-454B-94DF-D4EC0117E912}">
      <dgm:prSet phldrT="[Text]" custT="1"/>
      <dgm:spPr>
        <a:solidFill>
          <a:srgbClr val="009999"/>
        </a:solidFill>
      </dgm:spPr>
      <dgm:t>
        <a:bodyPr/>
        <a:lstStyle/>
        <a:p>
          <a:r>
            <a:rPr lang="bg-BG" sz="1800" dirty="0"/>
            <a:t>Съвместният изследователски център провежда мултидисциплинарни изследвания, за да помогне при решаването на неотложни политически въпроси. Интелигентната специализация е илюстрация на това как теорията и практиката могат да обменят знания и как ЕС може да се възползва от широкия спектър от академични умения, налични в многобройните  институции на Съвместния изследователски център. </a:t>
          </a:r>
          <a:endParaRPr lang="en-US" sz="1800" dirty="0">
            <a:latin typeface="Abhaya Libre Regular" panose="020B0604020202020204" charset="0"/>
            <a:cs typeface="Abhaya Libre Regular" panose="020B0604020202020204" charset="0"/>
          </a:endParaRPr>
        </a:p>
      </dgm:t>
    </dgm:pt>
    <dgm:pt modelId="{7467B094-B489-4AE3-9A0E-CBF8469FF3A8}" type="parTrans" cxnId="{65E5F2CD-5AFF-42AB-944C-F2A2A0D7B76A}">
      <dgm:prSet/>
      <dgm:spPr/>
      <dgm:t>
        <a:bodyPr/>
        <a:lstStyle/>
        <a:p>
          <a:endParaRPr lang="bg-BG"/>
        </a:p>
      </dgm:t>
    </dgm:pt>
    <dgm:pt modelId="{FECB5313-057A-477F-8C81-3FC4C53120D3}" type="sibTrans" cxnId="{65E5F2CD-5AFF-42AB-944C-F2A2A0D7B76A}">
      <dgm:prSet/>
      <dgm:spPr/>
      <dgm:t>
        <a:bodyPr/>
        <a:lstStyle/>
        <a:p>
          <a:endParaRPr lang="bg-BG"/>
        </a:p>
      </dgm:t>
    </dgm:pt>
    <dgm:pt modelId="{DF63ECAC-98B6-4D2A-8508-EAAD1D418D50}">
      <dgm:prSet phldrT="[Text]" custT="1"/>
      <dgm:spPr>
        <a:solidFill>
          <a:srgbClr val="009999"/>
        </a:solidFill>
      </dgm:spPr>
      <dgm:t>
        <a:bodyPr/>
        <a:lstStyle/>
        <a:p>
          <a:endParaRPr lang="bg-BG" sz="1800" dirty="0"/>
        </a:p>
      </dgm:t>
    </dgm:pt>
    <dgm:pt modelId="{938A7086-E728-46A8-BDF8-593C51A86EDA}" type="parTrans" cxnId="{D00D2909-77DB-4801-AE9F-8D1F8D5C0EF4}">
      <dgm:prSet/>
      <dgm:spPr/>
      <dgm:t>
        <a:bodyPr/>
        <a:lstStyle/>
        <a:p>
          <a:endParaRPr lang="bg-BG"/>
        </a:p>
      </dgm:t>
    </dgm:pt>
    <dgm:pt modelId="{F26C3CDA-F85F-4BDB-AA31-D6C3E49D13E6}" type="sibTrans" cxnId="{D00D2909-77DB-4801-AE9F-8D1F8D5C0EF4}">
      <dgm:prSet/>
      <dgm:spPr/>
      <dgm:t>
        <a:bodyPr/>
        <a:lstStyle/>
        <a:p>
          <a:endParaRPr lang="bg-BG"/>
        </a:p>
      </dgm:t>
    </dgm:pt>
    <dgm:pt modelId="{8BC91A34-B8CB-42C2-81DD-7EEB034E8E3C}">
      <dgm:prSet phldrT="[Text]" custT="1"/>
      <dgm:spPr>
        <a:solidFill>
          <a:srgbClr val="009999"/>
        </a:solidFill>
      </dgm:spPr>
      <dgm:t>
        <a:bodyPr/>
        <a:lstStyle/>
        <a:p>
          <a:r>
            <a:rPr lang="bg-BG" sz="1800"/>
            <a:t> .</a:t>
          </a:r>
          <a:endParaRPr lang="en-US" sz="1800" dirty="0">
            <a:latin typeface="Abhaya Libre Regular" panose="020B0604020202020204" charset="0"/>
            <a:cs typeface="Abhaya Libre Regular" panose="020B0604020202020204" charset="0"/>
          </a:endParaRPr>
        </a:p>
      </dgm:t>
    </dgm:pt>
    <dgm:pt modelId="{381A024E-B922-410B-AC63-8276F23315BD}" type="parTrans" cxnId="{D9D94731-9887-4243-8217-E809FC3F3F28}">
      <dgm:prSet/>
      <dgm:spPr/>
    </dgm:pt>
    <dgm:pt modelId="{E7211416-F8EC-402C-B0A1-58BB130AFE2C}" type="sibTrans" cxnId="{D9D94731-9887-4243-8217-E809FC3F3F28}">
      <dgm:prSet/>
      <dgm:spPr/>
    </dgm:pt>
    <dgm:pt modelId="{E994A6C8-5308-41F5-9B73-266F7185E7A7}" type="pres">
      <dgm:prSet presAssocID="{E2FF5DFB-0E9E-4D83-A120-69F7180B88BF}" presName="linearFlow" presStyleCnt="0">
        <dgm:presLayoutVars>
          <dgm:dir/>
          <dgm:animLvl val="lvl"/>
          <dgm:resizeHandles/>
        </dgm:presLayoutVars>
      </dgm:prSet>
      <dgm:spPr/>
    </dgm:pt>
    <dgm:pt modelId="{0CCE7C79-89C5-444C-B513-AC0CA2B71712}" type="pres">
      <dgm:prSet presAssocID="{9C550BD7-7BCA-47D5-BC17-88BE857CC9CA}" presName="compositeNode" presStyleCnt="0">
        <dgm:presLayoutVars>
          <dgm:bulletEnabled val="1"/>
        </dgm:presLayoutVars>
      </dgm:prSet>
      <dgm:spPr/>
    </dgm:pt>
    <dgm:pt modelId="{9C44C692-445F-4D88-9533-E3231BC89BC8}" type="pres">
      <dgm:prSet presAssocID="{9C550BD7-7BCA-47D5-BC17-88BE857CC9CA}"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8B529AA-F4CA-4BFD-A643-95D046AF6B74}" type="pres">
      <dgm:prSet presAssocID="{9C550BD7-7BCA-47D5-BC17-88BE857CC9CA}" presName="childNode" presStyleLbl="node1" presStyleIdx="0" presStyleCnt="3" custScaleY="114205">
        <dgm:presLayoutVars>
          <dgm:bulletEnabled val="1"/>
        </dgm:presLayoutVars>
      </dgm:prSet>
      <dgm:spPr/>
    </dgm:pt>
    <dgm:pt modelId="{D6886591-2F44-4D24-B211-CEFF0F404359}" type="pres">
      <dgm:prSet presAssocID="{9C550BD7-7BCA-47D5-BC17-88BE857CC9CA}" presName="parentNode" presStyleLbl="revTx" presStyleIdx="0" presStyleCnt="3">
        <dgm:presLayoutVars>
          <dgm:chMax val="0"/>
          <dgm:bulletEnabled val="1"/>
        </dgm:presLayoutVars>
      </dgm:prSet>
      <dgm:spPr/>
    </dgm:pt>
    <dgm:pt modelId="{3E787394-6F71-41D6-BD32-9C43153ED0BF}" type="pres">
      <dgm:prSet presAssocID="{B8FF03F8-5A15-430F-B0A5-3CFC8105CDAF}" presName="sibTrans" presStyleCnt="0"/>
      <dgm:spPr/>
    </dgm:pt>
    <dgm:pt modelId="{FA3F1CFF-F62E-4EB6-A60A-0889B84574B5}" type="pres">
      <dgm:prSet presAssocID="{606D562E-0D35-45C5-A843-1FA8B88AB060}" presName="compositeNode" presStyleCnt="0">
        <dgm:presLayoutVars>
          <dgm:bulletEnabled val="1"/>
        </dgm:presLayoutVars>
      </dgm:prSet>
      <dgm:spPr/>
    </dgm:pt>
    <dgm:pt modelId="{C3B0538A-94C7-417D-A920-D8E91D148B33}" type="pres">
      <dgm:prSet presAssocID="{606D562E-0D35-45C5-A843-1FA8B88AB060}" presName="image" presStyleLbl="fgImgPlace1" presStyleIdx="1" presStyleCnt="3" custScaleX="94122" custScaleY="95328"/>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49338B29-FD50-4933-940C-66815ABDA8C0}" type="pres">
      <dgm:prSet presAssocID="{606D562E-0D35-45C5-A843-1FA8B88AB060}" presName="childNode" presStyleLbl="node1" presStyleIdx="1" presStyleCnt="3" custScaleY="118449">
        <dgm:presLayoutVars>
          <dgm:bulletEnabled val="1"/>
        </dgm:presLayoutVars>
      </dgm:prSet>
      <dgm:spPr/>
    </dgm:pt>
    <dgm:pt modelId="{AD17598E-4936-41CF-B077-E1826B5B96FF}" type="pres">
      <dgm:prSet presAssocID="{606D562E-0D35-45C5-A843-1FA8B88AB060}" presName="parentNode" presStyleLbl="revTx" presStyleIdx="1" presStyleCnt="3">
        <dgm:presLayoutVars>
          <dgm:chMax val="0"/>
          <dgm:bulletEnabled val="1"/>
        </dgm:presLayoutVars>
      </dgm:prSet>
      <dgm:spPr/>
    </dgm:pt>
    <dgm:pt modelId="{74F57B9C-37A2-4222-BEC0-7E8DA77E51DC}" type="pres">
      <dgm:prSet presAssocID="{CAF66C72-F950-40F1-A96E-CCC7DBBFE22D}" presName="sibTrans" presStyleCnt="0"/>
      <dgm:spPr/>
    </dgm:pt>
    <dgm:pt modelId="{8EFCD015-34D8-4C4C-92BE-4EFB5032508A}" type="pres">
      <dgm:prSet presAssocID="{371C128E-F4C1-4117-8B0C-DC5CD168B25A}" presName="compositeNode" presStyleCnt="0">
        <dgm:presLayoutVars>
          <dgm:bulletEnabled val="1"/>
        </dgm:presLayoutVars>
      </dgm:prSet>
      <dgm:spPr/>
    </dgm:pt>
    <dgm:pt modelId="{99FA97FA-7685-4663-BE92-C05744ED0E53}" type="pres">
      <dgm:prSet presAssocID="{371C128E-F4C1-4117-8B0C-DC5CD168B25A}" presName="image" presStyleLbl="fgImgPlace1" presStyleIdx="2" presStyleCnt="3" custScaleX="97169" custScaleY="86296"/>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B0EDDFE0-B1CC-49AF-8EC0-19D2C73693CF}" type="pres">
      <dgm:prSet presAssocID="{371C128E-F4C1-4117-8B0C-DC5CD168B25A}" presName="childNode" presStyleLbl="node1" presStyleIdx="2" presStyleCnt="3" custScaleY="118553">
        <dgm:presLayoutVars>
          <dgm:bulletEnabled val="1"/>
        </dgm:presLayoutVars>
      </dgm:prSet>
      <dgm:spPr/>
    </dgm:pt>
    <dgm:pt modelId="{349C1DF1-53B5-4498-9831-EB58CF3C1DA9}" type="pres">
      <dgm:prSet presAssocID="{371C128E-F4C1-4117-8B0C-DC5CD168B25A}" presName="parentNode" presStyleLbl="revTx" presStyleIdx="2" presStyleCnt="3" custScaleY="124477">
        <dgm:presLayoutVars>
          <dgm:chMax val="0"/>
          <dgm:bulletEnabled val="1"/>
        </dgm:presLayoutVars>
      </dgm:prSet>
      <dgm:spPr/>
    </dgm:pt>
  </dgm:ptLst>
  <dgm:cxnLst>
    <dgm:cxn modelId="{D00D2909-77DB-4801-AE9F-8D1F8D5C0EF4}" srcId="{371C128E-F4C1-4117-8B0C-DC5CD168B25A}" destId="{DF63ECAC-98B6-4D2A-8508-EAAD1D418D50}" srcOrd="2" destOrd="0" parTransId="{938A7086-E728-46A8-BDF8-593C51A86EDA}" sibTransId="{F26C3CDA-F85F-4BDB-AA31-D6C3E49D13E6}"/>
    <dgm:cxn modelId="{D9D94731-9887-4243-8217-E809FC3F3F28}" srcId="{371C128E-F4C1-4117-8B0C-DC5CD168B25A}" destId="{8BC91A34-B8CB-42C2-81DD-7EEB034E8E3C}" srcOrd="3" destOrd="0" parTransId="{381A024E-B922-410B-AC63-8276F23315BD}" sibTransId="{E7211416-F8EC-402C-B0A1-58BB130AFE2C}"/>
    <dgm:cxn modelId="{1E2E2738-282D-44EE-9DCF-25654A546BF0}" type="presOf" srcId="{DF63ECAC-98B6-4D2A-8508-EAAD1D418D50}" destId="{B0EDDFE0-B1CC-49AF-8EC0-19D2C73693CF}" srcOrd="0" destOrd="2" presId="urn:microsoft.com/office/officeart/2005/8/layout/hList2"/>
    <dgm:cxn modelId="{1F51D23A-073F-4457-8DED-876C25EA78E7}" srcId="{E2FF5DFB-0E9E-4D83-A120-69F7180B88BF}" destId="{606D562E-0D35-45C5-A843-1FA8B88AB060}" srcOrd="1" destOrd="0" parTransId="{0BC56CD7-1E78-4F03-82CB-B24C3CF44C3D}" sibTransId="{CAF66C72-F950-40F1-A96E-CCC7DBBFE22D}"/>
    <dgm:cxn modelId="{2CB63C43-A810-4F65-BD8A-60C746949DB8}" srcId="{606D562E-0D35-45C5-A843-1FA8B88AB060}" destId="{A993D3CB-4676-4A1E-86F1-EB8BDF2634BE}" srcOrd="1" destOrd="0" parTransId="{A726F3E6-1F8A-4A0B-B12D-9FA537B0DF10}" sibTransId="{6C0080CB-F506-4AFD-94C7-62C21F36F86B}"/>
    <dgm:cxn modelId="{38562A49-1CB8-4AF4-A52C-A5F80C3219DB}" type="presOf" srcId="{9C550BD7-7BCA-47D5-BC17-88BE857CC9CA}" destId="{D6886591-2F44-4D24-B211-CEFF0F404359}" srcOrd="0" destOrd="0" presId="urn:microsoft.com/office/officeart/2005/8/layout/hList2"/>
    <dgm:cxn modelId="{ED445850-0922-4676-B3FC-91CA78BE2E1F}" srcId="{E2FF5DFB-0E9E-4D83-A120-69F7180B88BF}" destId="{371C128E-F4C1-4117-8B0C-DC5CD168B25A}" srcOrd="2" destOrd="0" parTransId="{312E32D9-05B5-4373-BA3B-9B26C3FBA600}" sibTransId="{B2A42B51-55FA-4F28-A842-A06503710589}"/>
    <dgm:cxn modelId="{1C572E74-0505-4C5A-8F89-C58F3F6EDEAB}" type="presOf" srcId="{606D562E-0D35-45C5-A843-1FA8B88AB060}" destId="{AD17598E-4936-41CF-B077-E1826B5B96FF}" srcOrd="0" destOrd="0" presId="urn:microsoft.com/office/officeart/2005/8/layout/hList2"/>
    <dgm:cxn modelId="{779A4354-C8B1-427B-BD83-A4802D4B3D29}" srcId="{9C550BD7-7BCA-47D5-BC17-88BE857CC9CA}" destId="{D9336665-333E-44A7-9558-8B358A7621C2}" srcOrd="0" destOrd="0" parTransId="{F1D78975-8752-4756-9AEB-AB0CBD5DC36D}" sibTransId="{5B07852A-5381-44B5-93B2-323BC5C3E1B7}"/>
    <dgm:cxn modelId="{1F91705A-9951-4DCC-BA9C-AA1FDFE2F30E}" type="presOf" srcId="{FBCBFD08-C572-4C14-A4EB-192FE6337CF7}" destId="{58B529AA-F4CA-4BFD-A643-95D046AF6B74}" srcOrd="0" destOrd="1" presId="urn:microsoft.com/office/officeart/2005/8/layout/hList2"/>
    <dgm:cxn modelId="{3EE36D81-1692-46D4-89E2-102C139DDD8E}" type="presOf" srcId="{E2FF5DFB-0E9E-4D83-A120-69F7180B88BF}" destId="{E994A6C8-5308-41F5-9B73-266F7185E7A7}" srcOrd="0" destOrd="0" presId="urn:microsoft.com/office/officeart/2005/8/layout/hList2"/>
    <dgm:cxn modelId="{C1357F83-09E1-4B64-9166-DF05EAC7B168}" srcId="{371C128E-F4C1-4117-8B0C-DC5CD168B25A}" destId="{97E9D9D9-10AA-47F7-AFC8-AE181F3AA181}" srcOrd="0" destOrd="0" parTransId="{C00EF276-3C6D-44F2-8D4A-275A5ABE8209}" sibTransId="{8FF7CF47-8F9C-499A-9351-67DA73B1A887}"/>
    <dgm:cxn modelId="{40BA1A90-6F63-4FF0-AAA4-18905435A445}" srcId="{E2FF5DFB-0E9E-4D83-A120-69F7180B88BF}" destId="{9C550BD7-7BCA-47D5-BC17-88BE857CC9CA}" srcOrd="0" destOrd="0" parTransId="{18C9EC87-5F62-49E6-98DA-EDE1A9D43EAA}" sibTransId="{B8FF03F8-5A15-430F-B0A5-3CFC8105CDAF}"/>
    <dgm:cxn modelId="{BDEF8F9E-0A2F-407C-8CCF-F4FBA58FFF68}" type="presOf" srcId="{A993D3CB-4676-4A1E-86F1-EB8BDF2634BE}" destId="{49338B29-FD50-4933-940C-66815ABDA8C0}" srcOrd="0" destOrd="1" presId="urn:microsoft.com/office/officeart/2005/8/layout/hList2"/>
    <dgm:cxn modelId="{7DAE3A9F-079B-4A84-A5BC-855323B176A6}" srcId="{9C550BD7-7BCA-47D5-BC17-88BE857CC9CA}" destId="{FBCBFD08-C572-4C14-A4EB-192FE6337CF7}" srcOrd="1" destOrd="0" parTransId="{FC92BD85-E51B-41FC-AFE7-D8723DDB959A}" sibTransId="{C4C751C5-222D-4030-8306-9844186BDEEF}"/>
    <dgm:cxn modelId="{485722A5-285A-47C6-B80E-674AAEDB6233}" type="presOf" srcId="{8BC91A34-B8CB-42C2-81DD-7EEB034E8E3C}" destId="{B0EDDFE0-B1CC-49AF-8EC0-19D2C73693CF}" srcOrd="0" destOrd="3" presId="urn:microsoft.com/office/officeart/2005/8/layout/hList2"/>
    <dgm:cxn modelId="{13835BCB-FAEE-4BDC-85B7-55917C99567D}" type="presOf" srcId="{B4F6939A-0337-4959-AB10-F8AA8F290E7A}" destId="{49338B29-FD50-4933-940C-66815ABDA8C0}" srcOrd="0" destOrd="0" presId="urn:microsoft.com/office/officeart/2005/8/layout/hList2"/>
    <dgm:cxn modelId="{65E5F2CD-5AFF-42AB-944C-F2A2A0D7B76A}" srcId="{371C128E-F4C1-4117-8B0C-DC5CD168B25A}" destId="{F06A844A-3708-454B-94DF-D4EC0117E912}" srcOrd="1" destOrd="0" parTransId="{7467B094-B489-4AE3-9A0E-CBF8469FF3A8}" sibTransId="{FECB5313-057A-477F-8C81-3FC4C53120D3}"/>
    <dgm:cxn modelId="{8A3B4ACE-B775-4AA8-9395-4A7D31E59E81}" type="presOf" srcId="{97E9D9D9-10AA-47F7-AFC8-AE181F3AA181}" destId="{B0EDDFE0-B1CC-49AF-8EC0-19D2C73693CF}" srcOrd="0" destOrd="0" presId="urn:microsoft.com/office/officeart/2005/8/layout/hList2"/>
    <dgm:cxn modelId="{163F6DD9-DD95-457C-860D-346E04C6BB37}" type="presOf" srcId="{371C128E-F4C1-4117-8B0C-DC5CD168B25A}" destId="{349C1DF1-53B5-4498-9831-EB58CF3C1DA9}" srcOrd="0" destOrd="0" presId="urn:microsoft.com/office/officeart/2005/8/layout/hList2"/>
    <dgm:cxn modelId="{B12B66E2-8FDA-4D5D-B504-755171411F5E}" srcId="{606D562E-0D35-45C5-A843-1FA8B88AB060}" destId="{B4F6939A-0337-4959-AB10-F8AA8F290E7A}" srcOrd="0" destOrd="0" parTransId="{C3965D3C-FA90-4A30-B350-56FD6F4E79D8}" sibTransId="{E3363E04-3F1F-4367-9F76-E87A221D78E2}"/>
    <dgm:cxn modelId="{6AC024F6-1C58-49BC-83E5-A18C195CBD8B}" type="presOf" srcId="{F06A844A-3708-454B-94DF-D4EC0117E912}" destId="{B0EDDFE0-B1CC-49AF-8EC0-19D2C73693CF}" srcOrd="0" destOrd="1" presId="urn:microsoft.com/office/officeart/2005/8/layout/hList2"/>
    <dgm:cxn modelId="{63976CFC-42AC-4719-8C76-81913D65C87B}" type="presOf" srcId="{D9336665-333E-44A7-9558-8B358A7621C2}" destId="{58B529AA-F4CA-4BFD-A643-95D046AF6B74}" srcOrd="0" destOrd="0" presId="urn:microsoft.com/office/officeart/2005/8/layout/hList2"/>
    <dgm:cxn modelId="{31745065-4CC5-4937-AF55-04CE6469EF51}" type="presParOf" srcId="{E994A6C8-5308-41F5-9B73-266F7185E7A7}" destId="{0CCE7C79-89C5-444C-B513-AC0CA2B71712}" srcOrd="0" destOrd="0" presId="urn:microsoft.com/office/officeart/2005/8/layout/hList2"/>
    <dgm:cxn modelId="{6A7FBC4D-4ECA-4F7A-9D2F-A361A76BF926}" type="presParOf" srcId="{0CCE7C79-89C5-444C-B513-AC0CA2B71712}" destId="{9C44C692-445F-4D88-9533-E3231BC89BC8}" srcOrd="0" destOrd="0" presId="urn:microsoft.com/office/officeart/2005/8/layout/hList2"/>
    <dgm:cxn modelId="{94439B26-B8A6-4551-B295-84C1E09B92F0}" type="presParOf" srcId="{0CCE7C79-89C5-444C-B513-AC0CA2B71712}" destId="{58B529AA-F4CA-4BFD-A643-95D046AF6B74}" srcOrd="1" destOrd="0" presId="urn:microsoft.com/office/officeart/2005/8/layout/hList2"/>
    <dgm:cxn modelId="{36197E90-3F20-4C9E-BC5B-1FF82495D5E2}" type="presParOf" srcId="{0CCE7C79-89C5-444C-B513-AC0CA2B71712}" destId="{D6886591-2F44-4D24-B211-CEFF0F404359}" srcOrd="2" destOrd="0" presId="urn:microsoft.com/office/officeart/2005/8/layout/hList2"/>
    <dgm:cxn modelId="{512945A5-52CE-4F58-ACDB-C9F16317D26A}" type="presParOf" srcId="{E994A6C8-5308-41F5-9B73-266F7185E7A7}" destId="{3E787394-6F71-41D6-BD32-9C43153ED0BF}" srcOrd="1" destOrd="0" presId="urn:microsoft.com/office/officeart/2005/8/layout/hList2"/>
    <dgm:cxn modelId="{5E4792E8-A787-43A4-9CA2-73503B874301}" type="presParOf" srcId="{E994A6C8-5308-41F5-9B73-266F7185E7A7}" destId="{FA3F1CFF-F62E-4EB6-A60A-0889B84574B5}" srcOrd="2" destOrd="0" presId="urn:microsoft.com/office/officeart/2005/8/layout/hList2"/>
    <dgm:cxn modelId="{178D0886-C0C3-4951-B16F-03448689778B}" type="presParOf" srcId="{FA3F1CFF-F62E-4EB6-A60A-0889B84574B5}" destId="{C3B0538A-94C7-417D-A920-D8E91D148B33}" srcOrd="0" destOrd="0" presId="urn:microsoft.com/office/officeart/2005/8/layout/hList2"/>
    <dgm:cxn modelId="{887D013A-4B88-48F3-B941-177590976EF5}" type="presParOf" srcId="{FA3F1CFF-F62E-4EB6-A60A-0889B84574B5}" destId="{49338B29-FD50-4933-940C-66815ABDA8C0}" srcOrd="1" destOrd="0" presId="urn:microsoft.com/office/officeart/2005/8/layout/hList2"/>
    <dgm:cxn modelId="{083F4EB8-8244-482D-B1E8-E018B0D82A29}" type="presParOf" srcId="{FA3F1CFF-F62E-4EB6-A60A-0889B84574B5}" destId="{AD17598E-4936-41CF-B077-E1826B5B96FF}" srcOrd="2" destOrd="0" presId="urn:microsoft.com/office/officeart/2005/8/layout/hList2"/>
    <dgm:cxn modelId="{9FBDAFED-EB0C-4E08-A07F-7785708B120E}" type="presParOf" srcId="{E994A6C8-5308-41F5-9B73-266F7185E7A7}" destId="{74F57B9C-37A2-4222-BEC0-7E8DA77E51DC}" srcOrd="3" destOrd="0" presId="urn:microsoft.com/office/officeart/2005/8/layout/hList2"/>
    <dgm:cxn modelId="{4F8647A6-9AFA-4E89-A1B8-6D06EFCDF8A9}" type="presParOf" srcId="{E994A6C8-5308-41F5-9B73-266F7185E7A7}" destId="{8EFCD015-34D8-4C4C-92BE-4EFB5032508A}" srcOrd="4" destOrd="0" presId="urn:microsoft.com/office/officeart/2005/8/layout/hList2"/>
    <dgm:cxn modelId="{B5E6BD5F-8D86-4913-A086-3591724FF6B2}" type="presParOf" srcId="{8EFCD015-34D8-4C4C-92BE-4EFB5032508A}" destId="{99FA97FA-7685-4663-BE92-C05744ED0E53}" srcOrd="0" destOrd="0" presId="urn:microsoft.com/office/officeart/2005/8/layout/hList2"/>
    <dgm:cxn modelId="{82C42BCD-D0DC-4461-8AA1-664A864A3A63}" type="presParOf" srcId="{8EFCD015-34D8-4C4C-92BE-4EFB5032508A}" destId="{B0EDDFE0-B1CC-49AF-8EC0-19D2C73693CF}" srcOrd="1" destOrd="0" presId="urn:microsoft.com/office/officeart/2005/8/layout/hList2"/>
    <dgm:cxn modelId="{304BA4A0-D984-4D9F-AFDE-965D3A2FB64F}" type="presParOf" srcId="{8EFCD015-34D8-4C4C-92BE-4EFB5032508A}" destId="{349C1DF1-53B5-4498-9831-EB58CF3C1DA9}"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FF5DFB-0E9E-4D83-A120-69F7180B88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9C550BD7-7BCA-47D5-BC17-88BE857CC9CA}">
      <dgm:prSet phldrT="[Text]" custT="1"/>
      <dgm:spPr/>
      <dgm:t>
        <a:bodyPr/>
        <a:lstStyle/>
        <a:p>
          <a:r>
            <a:rPr lang="bg-BG" sz="2800" dirty="0"/>
            <a:t>Организиране на събития</a:t>
          </a:r>
          <a:endParaRPr lang="en-US" sz="2800" dirty="0"/>
        </a:p>
      </dgm:t>
    </dgm:pt>
    <dgm:pt modelId="{18C9EC87-5F62-49E6-98DA-EDE1A9D43EAA}" type="parTrans" cxnId="{40BA1A90-6F63-4FF0-AAA4-18905435A445}">
      <dgm:prSet/>
      <dgm:spPr/>
      <dgm:t>
        <a:bodyPr/>
        <a:lstStyle/>
        <a:p>
          <a:endParaRPr lang="en-US"/>
        </a:p>
      </dgm:t>
    </dgm:pt>
    <dgm:pt modelId="{B8FF03F8-5A15-430F-B0A5-3CFC8105CDAF}" type="sibTrans" cxnId="{40BA1A90-6F63-4FF0-AAA4-18905435A445}">
      <dgm:prSet/>
      <dgm:spPr/>
      <dgm:t>
        <a:bodyPr/>
        <a:lstStyle/>
        <a:p>
          <a:endParaRPr lang="en-US"/>
        </a:p>
      </dgm:t>
    </dgm:pt>
    <dgm:pt modelId="{606D562E-0D35-45C5-A843-1FA8B88AB060}">
      <dgm:prSet phldrT="[Text]" custT="1"/>
      <dgm:spPr/>
      <dgm:t>
        <a:bodyPr/>
        <a:lstStyle/>
        <a:p>
          <a:r>
            <a:rPr lang="bg-BG" sz="2400" dirty="0"/>
            <a:t>Управление на уебсайта</a:t>
          </a:r>
          <a:r>
            <a:rPr lang="en-US" sz="2400" dirty="0"/>
            <a:t> S3p</a:t>
          </a:r>
        </a:p>
      </dgm:t>
    </dgm:pt>
    <dgm:pt modelId="{CAF66C72-F950-40F1-A96E-CCC7DBBFE22D}" type="sibTrans" cxnId="{1F51D23A-073F-4457-8DED-876C25EA78E7}">
      <dgm:prSet/>
      <dgm:spPr/>
      <dgm:t>
        <a:bodyPr/>
        <a:lstStyle/>
        <a:p>
          <a:endParaRPr lang="en-US"/>
        </a:p>
      </dgm:t>
    </dgm:pt>
    <dgm:pt modelId="{0BC56CD7-1E78-4F03-82CB-B24C3CF44C3D}" type="parTrans" cxnId="{1F51D23A-073F-4457-8DED-876C25EA78E7}">
      <dgm:prSet/>
      <dgm:spPr/>
      <dgm:t>
        <a:bodyPr/>
        <a:lstStyle/>
        <a:p>
          <a:endParaRPr lang="en-US"/>
        </a:p>
      </dgm:t>
    </dgm:pt>
    <dgm:pt modelId="{B4F6939A-0337-4959-AB10-F8AA8F290E7A}">
      <dgm:prSet phldrT="[Text]" custT="1"/>
      <dgm:spPr>
        <a:solidFill>
          <a:srgbClr val="009999"/>
        </a:solidFill>
      </dgm:spPr>
      <dgm:t>
        <a:bodyPr/>
        <a:lstStyle/>
        <a:p>
          <a:endParaRPr lang="en-US" sz="2000" dirty="0">
            <a:latin typeface="Abhaya Libre Regular" panose="020B0604020202020204" charset="0"/>
            <a:cs typeface="Abhaya Libre Regular" panose="020B0604020202020204" charset="0"/>
          </a:endParaRPr>
        </a:p>
      </dgm:t>
    </dgm:pt>
    <dgm:pt modelId="{C3965D3C-FA90-4A30-B350-56FD6F4E79D8}" type="parTrans" cxnId="{B12B66E2-8FDA-4D5D-B504-755171411F5E}">
      <dgm:prSet/>
      <dgm:spPr/>
      <dgm:t>
        <a:bodyPr/>
        <a:lstStyle/>
        <a:p>
          <a:endParaRPr lang="en-US"/>
        </a:p>
      </dgm:t>
    </dgm:pt>
    <dgm:pt modelId="{E3363E04-3F1F-4367-9F76-E87A221D78E2}" type="sibTrans" cxnId="{B12B66E2-8FDA-4D5D-B504-755171411F5E}">
      <dgm:prSet/>
      <dgm:spPr/>
      <dgm:t>
        <a:bodyPr/>
        <a:lstStyle/>
        <a:p>
          <a:endParaRPr lang="en-US"/>
        </a:p>
      </dgm:t>
    </dgm:pt>
    <dgm:pt modelId="{D9336665-333E-44A7-9558-8B358A7621C2}">
      <dgm:prSet phldrT="[Text]" custT="1"/>
      <dgm:spPr>
        <a:solidFill>
          <a:srgbClr val="009999"/>
        </a:solidFill>
      </dgm:spPr>
      <dgm:t>
        <a:bodyPr/>
        <a:lstStyle/>
        <a:p>
          <a:r>
            <a:rPr lang="bg-BG" sz="1800" dirty="0"/>
            <a:t>В платформата се организират два вида събития: Семинари за популяризиране в няколко европейски области, които обясняват и популяризират идеята за интелигентна специализация пред всички заинтересовани сектори и институции; </a:t>
          </a:r>
          <a:r>
            <a:rPr lang="ru-RU" sz="1800" dirty="0"/>
            <a:t>семинари за регистрирани региони, които се фокусират върху конкретни теми, представляващи интерес за местните лица, вземащи решения.</a:t>
          </a:r>
          <a:endParaRPr lang="en-US" sz="1800" dirty="0">
            <a:latin typeface="Abhaya Libre Regular" panose="020B0604020202020204" charset="0"/>
            <a:cs typeface="Abhaya Libre Regular" panose="020B0604020202020204" charset="0"/>
          </a:endParaRPr>
        </a:p>
      </dgm:t>
    </dgm:pt>
    <dgm:pt modelId="{F1D78975-8752-4756-9AEB-AB0CBD5DC36D}" type="parTrans" cxnId="{779A4354-C8B1-427B-BD83-A4802D4B3D29}">
      <dgm:prSet/>
      <dgm:spPr/>
      <dgm:t>
        <a:bodyPr/>
        <a:lstStyle/>
        <a:p>
          <a:endParaRPr lang="en-US"/>
        </a:p>
      </dgm:t>
    </dgm:pt>
    <dgm:pt modelId="{5B07852A-5381-44B5-93B2-323BC5C3E1B7}" type="sibTrans" cxnId="{779A4354-C8B1-427B-BD83-A4802D4B3D29}">
      <dgm:prSet/>
      <dgm:spPr/>
      <dgm:t>
        <a:bodyPr/>
        <a:lstStyle/>
        <a:p>
          <a:endParaRPr lang="en-US"/>
        </a:p>
      </dgm:t>
    </dgm:pt>
    <dgm:pt modelId="{8ED91EAE-1D8A-431E-A416-2EA9478F726A}">
      <dgm:prSet phldrT="[Text]" custT="1"/>
      <dgm:spPr>
        <a:solidFill>
          <a:srgbClr val="009999"/>
        </a:solidFill>
      </dgm:spPr>
      <dgm:t>
        <a:bodyPr/>
        <a:lstStyle/>
        <a:p>
          <a:r>
            <a:rPr lang="bg-BG" sz="1800" dirty="0"/>
            <a:t>Освен това платформата ще помогне на държавите членки да организират национални събития за интелигентна специализация.</a:t>
          </a:r>
          <a:endParaRPr lang="en-US" sz="1800" dirty="0">
            <a:latin typeface="Abhaya Libre Regular" panose="020B0604020202020204" charset="0"/>
            <a:cs typeface="Abhaya Libre Regular" panose="020B0604020202020204" charset="0"/>
          </a:endParaRPr>
        </a:p>
      </dgm:t>
    </dgm:pt>
    <dgm:pt modelId="{CFD6B65C-F0D9-4268-8441-682BA2A001DA}" type="parTrans" cxnId="{51F96BA3-9992-4ADA-B47E-52ED59CC8822}">
      <dgm:prSet/>
      <dgm:spPr/>
    </dgm:pt>
    <dgm:pt modelId="{E64D1E80-365B-453C-ACDC-C07C16234268}" type="sibTrans" cxnId="{51F96BA3-9992-4ADA-B47E-52ED59CC8822}">
      <dgm:prSet/>
      <dgm:spPr/>
    </dgm:pt>
    <dgm:pt modelId="{31F1FB17-368F-431C-87AC-A18423A21DC1}">
      <dgm:prSet phldrT="[Text]" custT="1"/>
      <dgm:spPr>
        <a:solidFill>
          <a:srgbClr val="009999"/>
        </a:solidFill>
      </dgm:spPr>
      <dgm:t>
        <a:bodyPr/>
        <a:lstStyle/>
        <a:p>
          <a:r>
            <a:rPr lang="bg-BG" sz="2000" dirty="0"/>
            <a:t>Уебсайтът е полезен за всички, които се интересуват от интелигентна специализация и е създаден предимно за регионите и държавите, които са се регистрирали в платформата. П</a:t>
          </a:r>
          <a:r>
            <a:rPr lang="ru-RU" sz="2000" dirty="0"/>
            <a:t>редоставя подробна информация за съответните инициативи и източници. Освен това се разработват специално създадени интерактивни инструменти като онлайн ресурси за регистрираните региони и държави.</a:t>
          </a:r>
          <a:endParaRPr lang="en-US" sz="2000" dirty="0">
            <a:latin typeface="Abhaya Libre Regular" panose="020B0604020202020204" charset="0"/>
            <a:cs typeface="Abhaya Libre Regular" panose="020B0604020202020204" charset="0"/>
          </a:endParaRPr>
        </a:p>
      </dgm:t>
    </dgm:pt>
    <dgm:pt modelId="{7497AFA5-EBD2-450E-8730-9C48634DA51F}" type="parTrans" cxnId="{724BF66A-BDF0-4E7C-96FC-93E39987E87A}">
      <dgm:prSet/>
      <dgm:spPr/>
    </dgm:pt>
    <dgm:pt modelId="{6B5CF0EC-BC68-47C3-BD7D-32470E404D33}" type="sibTrans" cxnId="{724BF66A-BDF0-4E7C-96FC-93E39987E87A}">
      <dgm:prSet/>
      <dgm:spPr/>
    </dgm:pt>
    <dgm:pt modelId="{E994A6C8-5308-41F5-9B73-266F7185E7A7}" type="pres">
      <dgm:prSet presAssocID="{E2FF5DFB-0E9E-4D83-A120-69F7180B88BF}" presName="linearFlow" presStyleCnt="0">
        <dgm:presLayoutVars>
          <dgm:dir/>
          <dgm:animLvl val="lvl"/>
          <dgm:resizeHandles/>
        </dgm:presLayoutVars>
      </dgm:prSet>
      <dgm:spPr/>
    </dgm:pt>
    <dgm:pt modelId="{0CCE7C79-89C5-444C-B513-AC0CA2B71712}" type="pres">
      <dgm:prSet presAssocID="{9C550BD7-7BCA-47D5-BC17-88BE857CC9CA}" presName="compositeNode" presStyleCnt="0">
        <dgm:presLayoutVars>
          <dgm:bulletEnabled val="1"/>
        </dgm:presLayoutVars>
      </dgm:prSet>
      <dgm:spPr/>
    </dgm:pt>
    <dgm:pt modelId="{9C44C692-445F-4D88-9533-E3231BC89BC8}" type="pres">
      <dgm:prSet presAssocID="{9C550BD7-7BCA-47D5-BC17-88BE857CC9CA}" presName="image" presStyleLbl="fgImgPlace1" presStyleIdx="0" presStyleCnt="2" custScaleX="77948" custScaleY="66980"/>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58B529AA-F4CA-4BFD-A643-95D046AF6B74}" type="pres">
      <dgm:prSet presAssocID="{9C550BD7-7BCA-47D5-BC17-88BE857CC9CA}" presName="childNode" presStyleLbl="node1" presStyleIdx="0" presStyleCnt="2" custScaleY="114205">
        <dgm:presLayoutVars>
          <dgm:bulletEnabled val="1"/>
        </dgm:presLayoutVars>
      </dgm:prSet>
      <dgm:spPr/>
    </dgm:pt>
    <dgm:pt modelId="{D6886591-2F44-4D24-B211-CEFF0F404359}" type="pres">
      <dgm:prSet presAssocID="{9C550BD7-7BCA-47D5-BC17-88BE857CC9CA}" presName="parentNode" presStyleLbl="revTx" presStyleIdx="0" presStyleCnt="2">
        <dgm:presLayoutVars>
          <dgm:chMax val="0"/>
          <dgm:bulletEnabled val="1"/>
        </dgm:presLayoutVars>
      </dgm:prSet>
      <dgm:spPr/>
    </dgm:pt>
    <dgm:pt modelId="{3E787394-6F71-41D6-BD32-9C43153ED0BF}" type="pres">
      <dgm:prSet presAssocID="{B8FF03F8-5A15-430F-B0A5-3CFC8105CDAF}" presName="sibTrans" presStyleCnt="0"/>
      <dgm:spPr/>
    </dgm:pt>
    <dgm:pt modelId="{FA3F1CFF-F62E-4EB6-A60A-0889B84574B5}" type="pres">
      <dgm:prSet presAssocID="{606D562E-0D35-45C5-A843-1FA8B88AB060}" presName="compositeNode" presStyleCnt="0">
        <dgm:presLayoutVars>
          <dgm:bulletEnabled val="1"/>
        </dgm:presLayoutVars>
      </dgm:prSet>
      <dgm:spPr/>
    </dgm:pt>
    <dgm:pt modelId="{C3B0538A-94C7-417D-A920-D8E91D148B33}" type="pres">
      <dgm:prSet presAssocID="{606D562E-0D35-45C5-A843-1FA8B88AB060}" presName="image" presStyleLbl="fgImgPlace1" presStyleIdx="1" presStyleCnt="2" custScaleX="82333" custScaleY="67531"/>
      <dgm:spPr>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dgm:spPr>
    </dgm:pt>
    <dgm:pt modelId="{49338B29-FD50-4933-940C-66815ABDA8C0}" type="pres">
      <dgm:prSet presAssocID="{606D562E-0D35-45C5-A843-1FA8B88AB060}" presName="childNode" presStyleLbl="node1" presStyleIdx="1" presStyleCnt="2" custScaleY="118449">
        <dgm:presLayoutVars>
          <dgm:bulletEnabled val="1"/>
        </dgm:presLayoutVars>
      </dgm:prSet>
      <dgm:spPr/>
    </dgm:pt>
    <dgm:pt modelId="{AD17598E-4936-41CF-B077-E1826B5B96FF}" type="pres">
      <dgm:prSet presAssocID="{606D562E-0D35-45C5-A843-1FA8B88AB060}" presName="parentNode" presStyleLbl="revTx" presStyleIdx="1" presStyleCnt="2">
        <dgm:presLayoutVars>
          <dgm:chMax val="0"/>
          <dgm:bulletEnabled val="1"/>
        </dgm:presLayoutVars>
      </dgm:prSet>
      <dgm:spPr/>
    </dgm:pt>
  </dgm:ptLst>
  <dgm:cxnLst>
    <dgm:cxn modelId="{1F51D23A-073F-4457-8DED-876C25EA78E7}" srcId="{E2FF5DFB-0E9E-4D83-A120-69F7180B88BF}" destId="{606D562E-0D35-45C5-A843-1FA8B88AB060}" srcOrd="1" destOrd="0" parTransId="{0BC56CD7-1E78-4F03-82CB-B24C3CF44C3D}" sibTransId="{CAF66C72-F950-40F1-A96E-CCC7DBBFE22D}"/>
    <dgm:cxn modelId="{C6C76A45-6314-4CD1-8B46-E5616B8BEE4A}" type="presOf" srcId="{31F1FB17-368F-431C-87AC-A18423A21DC1}" destId="{49338B29-FD50-4933-940C-66815ABDA8C0}" srcOrd="0" destOrd="1" presId="urn:microsoft.com/office/officeart/2005/8/layout/hList2"/>
    <dgm:cxn modelId="{38562A49-1CB8-4AF4-A52C-A5F80C3219DB}" type="presOf" srcId="{9C550BD7-7BCA-47D5-BC17-88BE857CC9CA}" destId="{D6886591-2F44-4D24-B211-CEFF0F404359}" srcOrd="0" destOrd="0" presId="urn:microsoft.com/office/officeart/2005/8/layout/hList2"/>
    <dgm:cxn modelId="{724BF66A-BDF0-4E7C-96FC-93E39987E87A}" srcId="{606D562E-0D35-45C5-A843-1FA8B88AB060}" destId="{31F1FB17-368F-431C-87AC-A18423A21DC1}" srcOrd="1" destOrd="0" parTransId="{7497AFA5-EBD2-450E-8730-9C48634DA51F}" sibTransId="{6B5CF0EC-BC68-47C3-BD7D-32470E404D33}"/>
    <dgm:cxn modelId="{1C572E74-0505-4C5A-8F89-C58F3F6EDEAB}" type="presOf" srcId="{606D562E-0D35-45C5-A843-1FA8B88AB060}" destId="{AD17598E-4936-41CF-B077-E1826B5B96FF}" srcOrd="0" destOrd="0" presId="urn:microsoft.com/office/officeart/2005/8/layout/hList2"/>
    <dgm:cxn modelId="{779A4354-C8B1-427B-BD83-A4802D4B3D29}" srcId="{9C550BD7-7BCA-47D5-BC17-88BE857CC9CA}" destId="{D9336665-333E-44A7-9558-8B358A7621C2}" srcOrd="0" destOrd="0" parTransId="{F1D78975-8752-4756-9AEB-AB0CBD5DC36D}" sibTransId="{5B07852A-5381-44B5-93B2-323BC5C3E1B7}"/>
    <dgm:cxn modelId="{F844C058-C0BC-485C-9F15-37C367C6B830}" type="presOf" srcId="{8ED91EAE-1D8A-431E-A416-2EA9478F726A}" destId="{58B529AA-F4CA-4BFD-A643-95D046AF6B74}" srcOrd="0" destOrd="1" presId="urn:microsoft.com/office/officeart/2005/8/layout/hList2"/>
    <dgm:cxn modelId="{3EE36D81-1692-46D4-89E2-102C139DDD8E}" type="presOf" srcId="{E2FF5DFB-0E9E-4D83-A120-69F7180B88BF}" destId="{E994A6C8-5308-41F5-9B73-266F7185E7A7}" srcOrd="0" destOrd="0" presId="urn:microsoft.com/office/officeart/2005/8/layout/hList2"/>
    <dgm:cxn modelId="{40BA1A90-6F63-4FF0-AAA4-18905435A445}" srcId="{E2FF5DFB-0E9E-4D83-A120-69F7180B88BF}" destId="{9C550BD7-7BCA-47D5-BC17-88BE857CC9CA}" srcOrd="0" destOrd="0" parTransId="{18C9EC87-5F62-49E6-98DA-EDE1A9D43EAA}" sibTransId="{B8FF03F8-5A15-430F-B0A5-3CFC8105CDAF}"/>
    <dgm:cxn modelId="{51F96BA3-9992-4ADA-B47E-52ED59CC8822}" srcId="{9C550BD7-7BCA-47D5-BC17-88BE857CC9CA}" destId="{8ED91EAE-1D8A-431E-A416-2EA9478F726A}" srcOrd="1" destOrd="0" parTransId="{CFD6B65C-F0D9-4268-8441-682BA2A001DA}" sibTransId="{E64D1E80-365B-453C-ACDC-C07C16234268}"/>
    <dgm:cxn modelId="{13835BCB-FAEE-4BDC-85B7-55917C99567D}" type="presOf" srcId="{B4F6939A-0337-4959-AB10-F8AA8F290E7A}" destId="{49338B29-FD50-4933-940C-66815ABDA8C0}" srcOrd="0" destOrd="0" presId="urn:microsoft.com/office/officeart/2005/8/layout/hList2"/>
    <dgm:cxn modelId="{B12B66E2-8FDA-4D5D-B504-755171411F5E}" srcId="{606D562E-0D35-45C5-A843-1FA8B88AB060}" destId="{B4F6939A-0337-4959-AB10-F8AA8F290E7A}" srcOrd="0" destOrd="0" parTransId="{C3965D3C-FA90-4A30-B350-56FD6F4E79D8}" sibTransId="{E3363E04-3F1F-4367-9F76-E87A221D78E2}"/>
    <dgm:cxn modelId="{63976CFC-42AC-4719-8C76-81913D65C87B}" type="presOf" srcId="{D9336665-333E-44A7-9558-8B358A7621C2}" destId="{58B529AA-F4CA-4BFD-A643-95D046AF6B74}" srcOrd="0" destOrd="0" presId="urn:microsoft.com/office/officeart/2005/8/layout/hList2"/>
    <dgm:cxn modelId="{31745065-4CC5-4937-AF55-04CE6469EF51}" type="presParOf" srcId="{E994A6C8-5308-41F5-9B73-266F7185E7A7}" destId="{0CCE7C79-89C5-444C-B513-AC0CA2B71712}" srcOrd="0" destOrd="0" presId="urn:microsoft.com/office/officeart/2005/8/layout/hList2"/>
    <dgm:cxn modelId="{6A7FBC4D-4ECA-4F7A-9D2F-A361A76BF926}" type="presParOf" srcId="{0CCE7C79-89C5-444C-B513-AC0CA2B71712}" destId="{9C44C692-445F-4D88-9533-E3231BC89BC8}" srcOrd="0" destOrd="0" presId="urn:microsoft.com/office/officeart/2005/8/layout/hList2"/>
    <dgm:cxn modelId="{94439B26-B8A6-4551-B295-84C1E09B92F0}" type="presParOf" srcId="{0CCE7C79-89C5-444C-B513-AC0CA2B71712}" destId="{58B529AA-F4CA-4BFD-A643-95D046AF6B74}" srcOrd="1" destOrd="0" presId="urn:microsoft.com/office/officeart/2005/8/layout/hList2"/>
    <dgm:cxn modelId="{36197E90-3F20-4C9E-BC5B-1FF82495D5E2}" type="presParOf" srcId="{0CCE7C79-89C5-444C-B513-AC0CA2B71712}" destId="{D6886591-2F44-4D24-B211-CEFF0F404359}" srcOrd="2" destOrd="0" presId="urn:microsoft.com/office/officeart/2005/8/layout/hList2"/>
    <dgm:cxn modelId="{512945A5-52CE-4F58-ACDB-C9F16317D26A}" type="presParOf" srcId="{E994A6C8-5308-41F5-9B73-266F7185E7A7}" destId="{3E787394-6F71-41D6-BD32-9C43153ED0BF}" srcOrd="1" destOrd="0" presId="urn:microsoft.com/office/officeart/2005/8/layout/hList2"/>
    <dgm:cxn modelId="{5E4792E8-A787-43A4-9CA2-73503B874301}" type="presParOf" srcId="{E994A6C8-5308-41F5-9B73-266F7185E7A7}" destId="{FA3F1CFF-F62E-4EB6-A60A-0889B84574B5}" srcOrd="2" destOrd="0" presId="urn:microsoft.com/office/officeart/2005/8/layout/hList2"/>
    <dgm:cxn modelId="{178D0886-C0C3-4951-B16F-03448689778B}" type="presParOf" srcId="{FA3F1CFF-F62E-4EB6-A60A-0889B84574B5}" destId="{C3B0538A-94C7-417D-A920-D8E91D148B33}" srcOrd="0" destOrd="0" presId="urn:microsoft.com/office/officeart/2005/8/layout/hList2"/>
    <dgm:cxn modelId="{887D013A-4B88-48F3-B941-177590976EF5}" type="presParOf" srcId="{FA3F1CFF-F62E-4EB6-A60A-0889B84574B5}" destId="{49338B29-FD50-4933-940C-66815ABDA8C0}" srcOrd="1" destOrd="0" presId="urn:microsoft.com/office/officeart/2005/8/layout/hList2"/>
    <dgm:cxn modelId="{083F4EB8-8244-482D-B1E8-E018B0D82A29}" type="presParOf" srcId="{FA3F1CFF-F62E-4EB6-A60A-0889B84574B5}" destId="{AD17598E-4936-41CF-B077-E1826B5B96FF}"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1E3715-E162-498D-9E3A-2687ABCAFD8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E3AB7F8-DBC6-48F3-BD12-62306DD79242}">
      <dgm:prSet phldrT="[Text]" custT="1"/>
      <dgm:spPr>
        <a:solidFill>
          <a:srgbClr val="006666"/>
        </a:solidFill>
      </dgm:spPr>
      <dgm:t>
        <a:bodyPr/>
        <a:lstStyle/>
        <a:p>
          <a:r>
            <a:rPr lang="bg-BG" sz="4800" b="1" dirty="0">
              <a:latin typeface="Abhaya Libre Regular" panose="020B0604020202020204" charset="0"/>
              <a:cs typeface="Abhaya Libre Regular" panose="020B0604020202020204" charset="0"/>
            </a:rPr>
            <a:t>Извлечени поуки</a:t>
          </a:r>
          <a:endParaRPr lang="en-US" sz="4800" b="1" dirty="0">
            <a:latin typeface="Abhaya Libre Regular" panose="020B0604020202020204" charset="0"/>
            <a:cs typeface="Abhaya Libre Regular" panose="020B0604020202020204" charset="0"/>
          </a:endParaRPr>
        </a:p>
      </dgm:t>
    </dgm:pt>
    <dgm:pt modelId="{0E4AA021-E8DD-4241-AE01-0179B0FA6253}" type="parTrans" cxnId="{C1DB0E52-7084-4285-825D-7CAD48249357}">
      <dgm:prSet/>
      <dgm:spPr/>
      <dgm:t>
        <a:bodyPr/>
        <a:lstStyle/>
        <a:p>
          <a:endParaRPr lang="en-US" sz="2000">
            <a:latin typeface="Abhaya Libre Regular" panose="020B0604020202020204" charset="0"/>
            <a:cs typeface="Abhaya Libre Regular" panose="020B0604020202020204" charset="0"/>
          </a:endParaRPr>
        </a:p>
      </dgm:t>
    </dgm:pt>
    <dgm:pt modelId="{082AAD55-D721-456C-B761-FBE5647067D4}" type="sibTrans" cxnId="{C1DB0E52-7084-4285-825D-7CAD48249357}">
      <dgm:prSet/>
      <dgm:spPr/>
      <dgm:t>
        <a:bodyPr/>
        <a:lstStyle/>
        <a:p>
          <a:endParaRPr lang="en-US" sz="2000">
            <a:latin typeface="Abhaya Libre Regular" panose="020B0604020202020204" charset="0"/>
            <a:cs typeface="Abhaya Libre Regular" panose="020B0604020202020204" charset="0"/>
          </a:endParaRPr>
        </a:p>
      </dgm:t>
    </dgm:pt>
    <dgm:pt modelId="{EE8B005F-107F-4302-8263-DCD8B328EB21}">
      <dgm:prSet phldrT="[Text]" custT="1"/>
      <dgm:spPr>
        <a:solidFill>
          <a:srgbClr val="009999"/>
        </a:solidFill>
      </dgm:spPr>
      <dgm:t>
        <a:bodyPr/>
        <a:lstStyle/>
        <a:p>
          <a:pPr algn="ctr"/>
          <a:r>
            <a:rPr lang="bg-BG" sz="2400" b="1" dirty="0">
              <a:latin typeface="Abhaya Libre Regular" panose="020B0604020202020204" charset="0"/>
              <a:cs typeface="Abhaya Libre Regular" panose="020B0604020202020204" charset="0"/>
            </a:rPr>
            <a:t>Регионални фондове</a:t>
          </a:r>
          <a:endParaRPr lang="en-US" sz="2400" b="1" dirty="0">
            <a:latin typeface="Abhaya Libre Regular" panose="020B0604020202020204" charset="0"/>
            <a:cs typeface="Abhaya Libre Regular" panose="020B0604020202020204" charset="0"/>
          </a:endParaRPr>
        </a:p>
        <a:p>
          <a:pPr algn="ctr"/>
          <a:r>
            <a:rPr lang="bg-BG" sz="2200" dirty="0"/>
            <a:t>Решаващата роля на регионалното финансиране за насърчаване на иновативната инфраструктура за космическата индустрия, включително Aeropolis, Tecnobaha и CATEC като технологични центрове и технологични паркове.</a:t>
          </a:r>
        </a:p>
      </dgm:t>
    </dgm:pt>
    <dgm:pt modelId="{D57B07E3-23D5-49C9-8042-1DCE55441765}" type="parTrans" cxnId="{505D56DB-EB08-43E3-B104-F2A57F6C4CEF}">
      <dgm:prSet/>
      <dgm:spPr/>
      <dgm:t>
        <a:bodyPr/>
        <a:lstStyle/>
        <a:p>
          <a:endParaRPr lang="en-US" sz="2000">
            <a:latin typeface="Abhaya Libre Regular" panose="020B0604020202020204" charset="0"/>
            <a:cs typeface="Abhaya Libre Regular" panose="020B0604020202020204" charset="0"/>
          </a:endParaRPr>
        </a:p>
      </dgm:t>
    </dgm:pt>
    <dgm:pt modelId="{15D13756-E6EE-4487-BE13-582D9923E88F}" type="sibTrans" cxnId="{505D56DB-EB08-43E3-B104-F2A57F6C4CEF}">
      <dgm:prSet/>
      <dgm:spPr/>
      <dgm:t>
        <a:bodyPr/>
        <a:lstStyle/>
        <a:p>
          <a:endParaRPr lang="en-US" sz="2000">
            <a:latin typeface="Abhaya Libre Regular" panose="020B0604020202020204" charset="0"/>
            <a:cs typeface="Abhaya Libre Regular" panose="020B0604020202020204" charset="0"/>
          </a:endParaRPr>
        </a:p>
      </dgm:t>
    </dgm:pt>
    <dgm:pt modelId="{83A82FF8-80CB-4923-9E26-A9800BD8FAAD}">
      <dgm:prSet phldrT="[Text]" custT="1"/>
      <dgm:spPr>
        <a:solidFill>
          <a:srgbClr val="009999"/>
        </a:solidFill>
      </dgm:spPr>
      <dgm:t>
        <a:bodyPr/>
        <a:lstStyle/>
        <a:p>
          <a:r>
            <a:rPr lang="bg-BG" sz="2400" b="1" dirty="0">
              <a:latin typeface="Abhaya Libre Regular" panose="020B0604020202020204" charset="0"/>
              <a:cs typeface="Abhaya Libre Regular" panose="020B0604020202020204" charset="0"/>
            </a:rPr>
            <a:t>Предприемачество</a:t>
          </a:r>
          <a:endParaRPr lang="en-US" sz="2400" b="1" dirty="0">
            <a:latin typeface="Abhaya Libre Regular" panose="020B0604020202020204" charset="0"/>
            <a:cs typeface="Abhaya Libre Regular" panose="020B0604020202020204" charset="0"/>
          </a:endParaRPr>
        </a:p>
        <a:p>
          <a:r>
            <a:rPr lang="ru-RU" sz="2200" dirty="0"/>
            <a:t>При създаването на стимули политиците трябва да вземат под внимание бизнес средата в сектора.</a:t>
          </a:r>
          <a:endParaRPr lang="en-US" sz="2200" dirty="0">
            <a:latin typeface="Abhaya Libre Regular" panose="020B0604020202020204" charset="0"/>
            <a:cs typeface="Abhaya Libre Regular" panose="020B0604020202020204" charset="0"/>
          </a:endParaRPr>
        </a:p>
        <a:p>
          <a:endParaRPr lang="en-US" sz="2200" dirty="0">
            <a:latin typeface="Abhaya Libre Regular" panose="020B0604020202020204" charset="0"/>
            <a:cs typeface="Abhaya Libre Regular" panose="020B0604020202020204" charset="0"/>
          </a:endParaRPr>
        </a:p>
        <a:p>
          <a:endParaRPr lang="en-US" sz="2200" dirty="0">
            <a:latin typeface="Abhaya Libre Regular" panose="020B0604020202020204" charset="0"/>
            <a:cs typeface="Abhaya Libre Regular" panose="020B0604020202020204" charset="0"/>
          </a:endParaRPr>
        </a:p>
      </dgm:t>
    </dgm:pt>
    <dgm:pt modelId="{B74FA8EA-913C-4D87-B33D-75E43164F52D}" type="parTrans" cxnId="{A5209DBD-FFED-497D-89CC-6E2D81E7797D}">
      <dgm:prSet/>
      <dgm:spPr/>
      <dgm:t>
        <a:bodyPr/>
        <a:lstStyle/>
        <a:p>
          <a:endParaRPr lang="en-US" sz="2000">
            <a:latin typeface="Abhaya Libre Regular" panose="020B0604020202020204" charset="0"/>
            <a:cs typeface="Abhaya Libre Regular" panose="020B0604020202020204" charset="0"/>
          </a:endParaRPr>
        </a:p>
      </dgm:t>
    </dgm:pt>
    <dgm:pt modelId="{964F805B-A0AE-4C40-B17D-AA95F9D9F24D}" type="sibTrans" cxnId="{A5209DBD-FFED-497D-89CC-6E2D81E7797D}">
      <dgm:prSet/>
      <dgm:spPr/>
      <dgm:t>
        <a:bodyPr/>
        <a:lstStyle/>
        <a:p>
          <a:endParaRPr lang="en-US" sz="2000">
            <a:latin typeface="Abhaya Libre Regular" panose="020B0604020202020204" charset="0"/>
            <a:cs typeface="Abhaya Libre Regular" panose="020B0604020202020204" charset="0"/>
          </a:endParaRPr>
        </a:p>
      </dgm:t>
    </dgm:pt>
    <dgm:pt modelId="{0ACD92CC-18BF-49FA-8013-492642327535}">
      <dgm:prSet phldrT="[Text]" custT="1"/>
      <dgm:spPr>
        <a:solidFill>
          <a:srgbClr val="009999"/>
        </a:solidFill>
      </dgm:spPr>
      <dgm:t>
        <a:bodyPr/>
        <a:lstStyle/>
        <a:p>
          <a:r>
            <a:rPr lang="bg-BG" sz="2400" b="1" dirty="0">
              <a:latin typeface="Abhaya Libre Regular" panose="020B0604020202020204" charset="0"/>
              <a:cs typeface="Abhaya Libre Regular" panose="020B0604020202020204" charset="0"/>
            </a:rPr>
            <a:t>Връзки между университети и индустрии</a:t>
          </a:r>
          <a:endParaRPr lang="en-US" sz="2400" b="1" dirty="0">
            <a:latin typeface="Abhaya Libre Regular" panose="020B0604020202020204" charset="0"/>
            <a:cs typeface="Abhaya Libre Regular" panose="020B0604020202020204" charset="0"/>
          </a:endParaRPr>
        </a:p>
        <a:p>
          <a:r>
            <a:rPr lang="bg-BG" sz="2000" dirty="0"/>
            <a:t>Насърчаването на академичните изследвания и академичните изследователи е очевидно необходимо за предприемаческите начинания на технологичните паркове и центрове. Значението на включването на докторанти на индустриално и предприемаческо ниво.</a:t>
          </a:r>
          <a:endParaRPr lang="en-US" sz="2000" dirty="0">
            <a:latin typeface="Abhaya Libre Regular" panose="020B0604020202020204" charset="0"/>
            <a:cs typeface="Abhaya Libre Regular" panose="020B0604020202020204" charset="0"/>
          </a:endParaRPr>
        </a:p>
      </dgm:t>
    </dgm:pt>
    <dgm:pt modelId="{2997CD1E-C7A4-4EA1-B4D8-5FC7AFB30B6D}" type="parTrans" cxnId="{B16BE86C-95C4-4E6D-9D67-1F90FB21C33B}">
      <dgm:prSet/>
      <dgm:spPr/>
      <dgm:t>
        <a:bodyPr/>
        <a:lstStyle/>
        <a:p>
          <a:endParaRPr lang="en-US" sz="2000">
            <a:latin typeface="Abhaya Libre Regular" panose="020B0604020202020204" charset="0"/>
            <a:cs typeface="Abhaya Libre Regular" panose="020B0604020202020204" charset="0"/>
          </a:endParaRPr>
        </a:p>
      </dgm:t>
    </dgm:pt>
    <dgm:pt modelId="{C6FAB6A8-59EF-41D6-97BE-78E455FBD766}" type="sibTrans" cxnId="{B16BE86C-95C4-4E6D-9D67-1F90FB21C33B}">
      <dgm:prSet/>
      <dgm:spPr/>
      <dgm:t>
        <a:bodyPr/>
        <a:lstStyle/>
        <a:p>
          <a:endParaRPr lang="en-US" sz="2000">
            <a:latin typeface="Abhaya Libre Regular" panose="020B0604020202020204" charset="0"/>
            <a:cs typeface="Abhaya Libre Regular" panose="020B0604020202020204" charset="0"/>
          </a:endParaRPr>
        </a:p>
      </dgm:t>
    </dgm:pt>
    <dgm:pt modelId="{3DC637C3-EF5D-44FF-89DA-0EF03ABE8D39}">
      <dgm:prSet phldrT="[Text]" custT="1"/>
      <dgm:spPr>
        <a:solidFill>
          <a:srgbClr val="009999"/>
        </a:solidFill>
      </dgm:spPr>
      <dgm:t>
        <a:bodyPr/>
        <a:lstStyle/>
        <a:p>
          <a:r>
            <a:rPr lang="ru-RU" sz="2200" b="1" dirty="0">
              <a:cs typeface="Abhaya Libre Regular" panose="020B0604020202020204" charset="0"/>
            </a:rPr>
            <a:t>Подобрена стратегическа подкрепа между индустрията и публичния </a:t>
          </a:r>
          <a:r>
            <a:rPr lang="ru-RU" sz="1800" dirty="0"/>
            <a:t>Регионалната администрация и аерокосмическата индустрия не са постигнали официално съгласие за съвместни стратегии. За да се разпределят наличните ресурси към целите на стратегията, една от промените, които следва да се въведат за изпълнение на стратегиите от ниво С3 в предстоящата Рамкова програма на ЕС, би била да се свържат одобрените стратегии на индустрията с публикуваните приоритети за финансова подкрепа.</a:t>
          </a:r>
          <a:endParaRPr lang="en-US" sz="1800" dirty="0">
            <a:latin typeface="Abhaya Libre Regular" panose="020B0604020202020204" charset="0"/>
            <a:cs typeface="Abhaya Libre Regular" panose="020B0604020202020204" charset="0"/>
          </a:endParaRPr>
        </a:p>
      </dgm:t>
    </dgm:pt>
    <dgm:pt modelId="{0FC454AD-189E-4827-9B4F-D5EC30A9F9FA}" type="parTrans" cxnId="{CD643D94-350D-447D-965F-8DC49605B542}">
      <dgm:prSet/>
      <dgm:spPr/>
      <dgm:t>
        <a:bodyPr/>
        <a:lstStyle/>
        <a:p>
          <a:endParaRPr lang="en-US" sz="2000">
            <a:latin typeface="Abhaya Libre Regular" panose="020B0604020202020204" charset="0"/>
            <a:cs typeface="Abhaya Libre Regular" panose="020B0604020202020204" charset="0"/>
          </a:endParaRPr>
        </a:p>
      </dgm:t>
    </dgm:pt>
    <dgm:pt modelId="{8E5B2C50-DB02-40AE-BB4D-B3CBDF6F1FD9}" type="sibTrans" cxnId="{CD643D94-350D-447D-965F-8DC49605B542}">
      <dgm:prSet/>
      <dgm:spPr/>
      <dgm:t>
        <a:bodyPr/>
        <a:lstStyle/>
        <a:p>
          <a:endParaRPr lang="en-US" sz="2000">
            <a:latin typeface="Abhaya Libre Regular" panose="020B0604020202020204" charset="0"/>
            <a:cs typeface="Abhaya Libre Regular" panose="020B0604020202020204" charset="0"/>
          </a:endParaRPr>
        </a:p>
      </dgm:t>
    </dgm:pt>
    <dgm:pt modelId="{6E0EDE78-7F6F-490D-B500-B6FC10BAE46A}" type="pres">
      <dgm:prSet presAssocID="{6F1E3715-E162-498D-9E3A-2687ABCAFD8F}" presName="composite" presStyleCnt="0">
        <dgm:presLayoutVars>
          <dgm:chMax val="1"/>
          <dgm:dir/>
          <dgm:resizeHandles val="exact"/>
        </dgm:presLayoutVars>
      </dgm:prSet>
      <dgm:spPr/>
    </dgm:pt>
    <dgm:pt modelId="{94D5E282-AF9D-4B13-88CC-B9AE6F0E2E26}" type="pres">
      <dgm:prSet presAssocID="{9E3AB7F8-DBC6-48F3-BD12-62306DD79242}" presName="roof" presStyleLbl="dkBgShp" presStyleIdx="0" presStyleCnt="2" custScaleY="72350"/>
      <dgm:spPr/>
    </dgm:pt>
    <dgm:pt modelId="{DA76BF5C-9447-43B0-9290-10EB8D45D529}" type="pres">
      <dgm:prSet presAssocID="{9E3AB7F8-DBC6-48F3-BD12-62306DD79242}" presName="pillars" presStyleCnt="0"/>
      <dgm:spPr/>
    </dgm:pt>
    <dgm:pt modelId="{D3C11417-A625-4C7D-A47E-97257CFA039F}" type="pres">
      <dgm:prSet presAssocID="{9E3AB7F8-DBC6-48F3-BD12-62306DD79242}" presName="pillar1" presStyleLbl="node1" presStyleIdx="0" presStyleCnt="4" custScaleY="112227">
        <dgm:presLayoutVars>
          <dgm:bulletEnabled val="1"/>
        </dgm:presLayoutVars>
      </dgm:prSet>
      <dgm:spPr/>
    </dgm:pt>
    <dgm:pt modelId="{D9237732-56A8-41EF-90B0-D8B18B7281E1}" type="pres">
      <dgm:prSet presAssocID="{83A82FF8-80CB-4923-9E26-A9800BD8FAAD}" presName="pillarX" presStyleLbl="node1" presStyleIdx="1" presStyleCnt="4" custScaleY="112227">
        <dgm:presLayoutVars>
          <dgm:bulletEnabled val="1"/>
        </dgm:presLayoutVars>
      </dgm:prSet>
      <dgm:spPr/>
    </dgm:pt>
    <dgm:pt modelId="{E69B4A27-6381-4227-B150-D7324EFFB4BF}" type="pres">
      <dgm:prSet presAssocID="{0ACD92CC-18BF-49FA-8013-492642327535}" presName="pillarX" presStyleLbl="node1" presStyleIdx="2" presStyleCnt="4" custScaleY="112227">
        <dgm:presLayoutVars>
          <dgm:bulletEnabled val="1"/>
        </dgm:presLayoutVars>
      </dgm:prSet>
      <dgm:spPr/>
    </dgm:pt>
    <dgm:pt modelId="{A19BFBD5-4849-425C-B89E-DEE66A74EDF5}" type="pres">
      <dgm:prSet presAssocID="{3DC637C3-EF5D-44FF-89DA-0EF03ABE8D39}" presName="pillarX" presStyleLbl="node1" presStyleIdx="3" presStyleCnt="4" custScaleY="112227">
        <dgm:presLayoutVars>
          <dgm:bulletEnabled val="1"/>
        </dgm:presLayoutVars>
      </dgm:prSet>
      <dgm:spPr/>
    </dgm:pt>
    <dgm:pt modelId="{D232C6E1-C318-4788-A694-48EFA9E4142C}" type="pres">
      <dgm:prSet presAssocID="{9E3AB7F8-DBC6-48F3-BD12-62306DD79242}" presName="base" presStyleLbl="dkBgShp" presStyleIdx="1" presStyleCnt="2" custFlipVert="1" custScaleY="34377"/>
      <dgm:spPr>
        <a:solidFill>
          <a:srgbClr val="008080"/>
        </a:solidFill>
      </dgm:spPr>
    </dgm:pt>
  </dgm:ptLst>
  <dgm:cxnLst>
    <dgm:cxn modelId="{B1927932-715F-4E1F-982E-7276D993C894}" type="presOf" srcId="{9E3AB7F8-DBC6-48F3-BD12-62306DD79242}" destId="{94D5E282-AF9D-4B13-88CC-B9AE6F0E2E26}" srcOrd="0" destOrd="0" presId="urn:microsoft.com/office/officeart/2005/8/layout/hList3"/>
    <dgm:cxn modelId="{C7573835-5AD1-4D5E-8693-D66BD6663689}" type="presOf" srcId="{3DC637C3-EF5D-44FF-89DA-0EF03ABE8D39}" destId="{A19BFBD5-4849-425C-B89E-DEE66A74EDF5}" srcOrd="0" destOrd="0" presId="urn:microsoft.com/office/officeart/2005/8/layout/hList3"/>
    <dgm:cxn modelId="{B16BE86C-95C4-4E6D-9D67-1F90FB21C33B}" srcId="{9E3AB7F8-DBC6-48F3-BD12-62306DD79242}" destId="{0ACD92CC-18BF-49FA-8013-492642327535}" srcOrd="2" destOrd="0" parTransId="{2997CD1E-C7A4-4EA1-B4D8-5FC7AFB30B6D}" sibTransId="{C6FAB6A8-59EF-41D6-97BE-78E455FBD766}"/>
    <dgm:cxn modelId="{A083BF4D-1ED2-477A-9930-CABD41B6AF10}" type="presOf" srcId="{EE8B005F-107F-4302-8263-DCD8B328EB21}" destId="{D3C11417-A625-4C7D-A47E-97257CFA039F}" srcOrd="0" destOrd="0" presId="urn:microsoft.com/office/officeart/2005/8/layout/hList3"/>
    <dgm:cxn modelId="{C1DB0E52-7084-4285-825D-7CAD48249357}" srcId="{6F1E3715-E162-498D-9E3A-2687ABCAFD8F}" destId="{9E3AB7F8-DBC6-48F3-BD12-62306DD79242}" srcOrd="0" destOrd="0" parTransId="{0E4AA021-E8DD-4241-AE01-0179B0FA6253}" sibTransId="{082AAD55-D721-456C-B761-FBE5647067D4}"/>
    <dgm:cxn modelId="{CD643D94-350D-447D-965F-8DC49605B542}" srcId="{9E3AB7F8-DBC6-48F3-BD12-62306DD79242}" destId="{3DC637C3-EF5D-44FF-89DA-0EF03ABE8D39}" srcOrd="3" destOrd="0" parTransId="{0FC454AD-189E-4827-9B4F-D5EC30A9F9FA}" sibTransId="{8E5B2C50-DB02-40AE-BB4D-B3CBDF6F1FD9}"/>
    <dgm:cxn modelId="{45C30EA5-5566-4BD7-AC8A-8BBC635178B6}" type="presOf" srcId="{83A82FF8-80CB-4923-9E26-A9800BD8FAAD}" destId="{D9237732-56A8-41EF-90B0-D8B18B7281E1}" srcOrd="0" destOrd="0" presId="urn:microsoft.com/office/officeart/2005/8/layout/hList3"/>
    <dgm:cxn modelId="{EB4754AB-E94F-47E2-98F6-B3DACB3C1516}" type="presOf" srcId="{6F1E3715-E162-498D-9E3A-2687ABCAFD8F}" destId="{6E0EDE78-7F6F-490D-B500-B6FC10BAE46A}" srcOrd="0" destOrd="0" presId="urn:microsoft.com/office/officeart/2005/8/layout/hList3"/>
    <dgm:cxn modelId="{A5209DBD-FFED-497D-89CC-6E2D81E7797D}" srcId="{9E3AB7F8-DBC6-48F3-BD12-62306DD79242}" destId="{83A82FF8-80CB-4923-9E26-A9800BD8FAAD}" srcOrd="1" destOrd="0" parTransId="{B74FA8EA-913C-4D87-B33D-75E43164F52D}" sibTransId="{964F805B-A0AE-4C40-B17D-AA95F9D9F24D}"/>
    <dgm:cxn modelId="{7FBCA9C9-A3C6-406C-BB2A-834B94D877D7}" type="presOf" srcId="{0ACD92CC-18BF-49FA-8013-492642327535}" destId="{E69B4A27-6381-4227-B150-D7324EFFB4BF}" srcOrd="0" destOrd="0" presId="urn:microsoft.com/office/officeart/2005/8/layout/hList3"/>
    <dgm:cxn modelId="{505D56DB-EB08-43E3-B104-F2A57F6C4CEF}" srcId="{9E3AB7F8-DBC6-48F3-BD12-62306DD79242}" destId="{EE8B005F-107F-4302-8263-DCD8B328EB21}" srcOrd="0" destOrd="0" parTransId="{D57B07E3-23D5-49C9-8042-1DCE55441765}" sibTransId="{15D13756-E6EE-4487-BE13-582D9923E88F}"/>
    <dgm:cxn modelId="{F18FFCA6-D2ED-44CD-ADEB-01F88CB52ED5}" type="presParOf" srcId="{6E0EDE78-7F6F-490D-B500-B6FC10BAE46A}" destId="{94D5E282-AF9D-4B13-88CC-B9AE6F0E2E26}" srcOrd="0" destOrd="0" presId="urn:microsoft.com/office/officeart/2005/8/layout/hList3"/>
    <dgm:cxn modelId="{B621AC04-CA40-4AE9-AB1E-31CC49E2B809}" type="presParOf" srcId="{6E0EDE78-7F6F-490D-B500-B6FC10BAE46A}" destId="{DA76BF5C-9447-43B0-9290-10EB8D45D529}" srcOrd="1" destOrd="0" presId="urn:microsoft.com/office/officeart/2005/8/layout/hList3"/>
    <dgm:cxn modelId="{A68981F6-B5F8-4738-860F-7E874B0BA2A6}" type="presParOf" srcId="{DA76BF5C-9447-43B0-9290-10EB8D45D529}" destId="{D3C11417-A625-4C7D-A47E-97257CFA039F}" srcOrd="0" destOrd="0" presId="urn:microsoft.com/office/officeart/2005/8/layout/hList3"/>
    <dgm:cxn modelId="{13E02C46-505B-4671-B96B-2A9A86CE61DF}" type="presParOf" srcId="{DA76BF5C-9447-43B0-9290-10EB8D45D529}" destId="{D9237732-56A8-41EF-90B0-D8B18B7281E1}" srcOrd="1" destOrd="0" presId="urn:microsoft.com/office/officeart/2005/8/layout/hList3"/>
    <dgm:cxn modelId="{7DD6BDC5-0F2D-4BC0-ACEC-DE42827097C8}" type="presParOf" srcId="{DA76BF5C-9447-43B0-9290-10EB8D45D529}" destId="{E69B4A27-6381-4227-B150-D7324EFFB4BF}" srcOrd="2" destOrd="0" presId="urn:microsoft.com/office/officeart/2005/8/layout/hList3"/>
    <dgm:cxn modelId="{B76EDF29-71AB-41CE-BA16-50B156F2F39E}" type="presParOf" srcId="{DA76BF5C-9447-43B0-9290-10EB8D45D529}" destId="{A19BFBD5-4849-425C-B89E-DEE66A74EDF5}" srcOrd="3" destOrd="0" presId="urn:microsoft.com/office/officeart/2005/8/layout/hList3"/>
    <dgm:cxn modelId="{1FE1BA48-1202-4E56-A9E9-59CFAF679E30}" type="presParOf" srcId="{6E0EDE78-7F6F-490D-B500-B6FC10BAE46A}" destId="{D232C6E1-C318-4788-A694-48EFA9E4142C}"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602DE-BBFE-4C62-B628-645847482F5B}">
      <dsp:nvSpPr>
        <dsp:cNvPr id="0" name=""/>
        <dsp:cNvSpPr/>
      </dsp:nvSpPr>
      <dsp:spPr>
        <a:xfrm>
          <a:off x="0" y="863439"/>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30A8FC4-CFA5-4FE2-BB29-529693D75233}">
      <dsp:nvSpPr>
        <dsp:cNvPr id="0" name=""/>
        <dsp:cNvSpPr/>
      </dsp:nvSpPr>
      <dsp:spPr>
        <a:xfrm>
          <a:off x="342900" y="30718"/>
          <a:ext cx="4222949"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1. </a:t>
          </a:r>
          <a:r>
            <a:rPr lang="bg-BG" sz="2800" kern="1200" dirty="0">
              <a:cs typeface="Abhaya Libre Regular" panose="020B0604020202020204" charset="0"/>
            </a:rPr>
            <a:t>Анализ на регионалния контекст и потенциал за иновации</a:t>
          </a:r>
          <a:endParaRPr lang="en-US" sz="2800" kern="1200" dirty="0">
            <a:latin typeface="Abhaya Libre Regular" panose="020B0604020202020204" charset="0"/>
            <a:cs typeface="Abhaya Libre Regular" panose="020B0604020202020204" charset="0"/>
          </a:endParaRPr>
        </a:p>
      </dsp:txBody>
      <dsp:txXfrm>
        <a:off x="425040" y="112858"/>
        <a:ext cx="4058669" cy="1518360"/>
      </dsp:txXfrm>
    </dsp:sp>
    <dsp:sp modelId="{4D466F30-CC97-4DBD-8C8C-9BF440B7A400}">
      <dsp:nvSpPr>
        <dsp:cNvPr id="0" name=""/>
        <dsp:cNvSpPr/>
      </dsp:nvSpPr>
      <dsp:spPr>
        <a:xfrm>
          <a:off x="0" y="3448959"/>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9443E4A-57FB-424E-9AD8-D04731603DDD}">
      <dsp:nvSpPr>
        <dsp:cNvPr id="0" name=""/>
        <dsp:cNvSpPr/>
      </dsp:nvSpPr>
      <dsp:spPr>
        <a:xfrm>
          <a:off x="304800" y="2607639"/>
          <a:ext cx="4267200"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2. </a:t>
          </a:r>
          <a:r>
            <a:rPr lang="bg-BG" sz="2800" kern="1200" dirty="0"/>
            <a:t>Създаване на прозрачна и приобщаваща управленска рамка</a:t>
          </a:r>
          <a:endParaRPr lang="en-US" sz="2800" kern="1200" dirty="0">
            <a:latin typeface="Abhaya Libre Regular" panose="020B0604020202020204" charset="0"/>
            <a:cs typeface="Abhaya Libre Regular" panose="020B0604020202020204" charset="0"/>
          </a:endParaRPr>
        </a:p>
      </dsp:txBody>
      <dsp:txXfrm>
        <a:off x="386940" y="2689779"/>
        <a:ext cx="4102920" cy="1518360"/>
      </dsp:txXfrm>
    </dsp:sp>
    <dsp:sp modelId="{FE11114E-53EC-4556-8824-A3F5CD0B026C}">
      <dsp:nvSpPr>
        <dsp:cNvPr id="0" name=""/>
        <dsp:cNvSpPr/>
      </dsp:nvSpPr>
      <dsp:spPr>
        <a:xfrm>
          <a:off x="0" y="6034480"/>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3A97360-C97B-4274-B0E3-8E59B5D17507}">
      <dsp:nvSpPr>
        <dsp:cNvPr id="0" name=""/>
        <dsp:cNvSpPr/>
      </dsp:nvSpPr>
      <dsp:spPr>
        <a:xfrm>
          <a:off x="304800" y="5193160"/>
          <a:ext cx="4267200"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3. </a:t>
          </a:r>
          <a:r>
            <a:rPr lang="bg-BG" sz="2800" b="0" i="0" kern="1200" noProof="0" dirty="0"/>
            <a:t>Създаване на обща визия за бъдещето на региона</a:t>
          </a:r>
        </a:p>
      </dsp:txBody>
      <dsp:txXfrm>
        <a:off x="386940" y="5275300"/>
        <a:ext cx="4102920" cy="15183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AE641-47D9-4CBF-A774-09778467D910}">
      <dsp:nvSpPr>
        <dsp:cNvPr id="0" name=""/>
        <dsp:cNvSpPr/>
      </dsp:nvSpPr>
      <dsp:spPr>
        <a:xfrm rot="16200000">
          <a:off x="137997" y="-127084"/>
          <a:ext cx="6654800" cy="6908968"/>
        </a:xfrm>
        <a:prstGeom prst="flowChartManualOperation">
          <a:avLst/>
        </a:prstGeom>
        <a:solidFill>
          <a:srgbClr val="009999"/>
        </a:solidFill>
        <a:ln>
          <a:noFill/>
        </a:ln>
        <a:effectLst>
          <a:reflection blurRad="6350" stA="50000" endA="275" endPos="40000" dist="101600" dir="5400000" sy="-100000" algn="bl" rotWithShape="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bg-BG" sz="3200" b="1" kern="1200" dirty="0">
              <a:latin typeface="Abhaya Libre Regular" panose="020B0604020202020204" charset="0"/>
              <a:cs typeface="Abhaya Libre Regular" panose="020B0604020202020204" charset="0"/>
            </a:rPr>
            <a:t>Справяне с икономическата криза</a:t>
          </a:r>
          <a:endParaRPr lang="en-US" sz="3200" b="1" kern="1200" dirty="0">
            <a:latin typeface="Abhaya Libre Regular" panose="020B0604020202020204" charset="0"/>
            <a:cs typeface="Abhaya Libre Regular" panose="020B0604020202020204" charset="0"/>
          </a:endParaRPr>
        </a:p>
        <a:p>
          <a:pPr marL="228600" lvl="1" indent="-228600" algn="l" defTabSz="1155700">
            <a:lnSpc>
              <a:spcPct val="90000"/>
            </a:lnSpc>
            <a:spcBef>
              <a:spcPct val="0"/>
            </a:spcBef>
            <a:spcAft>
              <a:spcPct val="15000"/>
            </a:spcAft>
            <a:buChar char="•"/>
          </a:pPr>
          <a:r>
            <a:rPr lang="bg-BG" sz="2600" kern="1200" dirty="0"/>
            <a:t>Цялостен план за възстановяване на регионалната икономика, който се фокусира върху максимизирането на потенциала за иновации и научно познание в опит да се повиши конкурентоспособността на установените отрасли и да се разшири производствената база на Крит към нововъзникващи сектори с висока добавена стойност</a:t>
          </a:r>
          <a:r>
            <a:rPr lang="en-US" sz="2800" kern="1200" dirty="0">
              <a:latin typeface="Abhaya Libre Regular" panose="020B0604020202020204" charset="0"/>
              <a:cs typeface="Abhaya Libre Regular" panose="020B0604020202020204" charset="0"/>
            </a:rPr>
            <a:t>.</a:t>
          </a:r>
          <a:endParaRPr lang="en-US" sz="2600" kern="1200" dirty="0">
            <a:latin typeface="Abhaya Libre Regular" panose="020B0604020202020204" charset="0"/>
            <a:cs typeface="Abhaya Libre Regular" panose="020B0604020202020204" charset="0"/>
          </a:endParaRPr>
        </a:p>
      </dsp:txBody>
      <dsp:txXfrm rot="5400000">
        <a:off x="10913" y="1330960"/>
        <a:ext cx="6908968" cy="3992880"/>
      </dsp:txXfrm>
    </dsp:sp>
    <dsp:sp modelId="{213807F7-E75D-462F-B672-2EBF20D144A3}">
      <dsp:nvSpPr>
        <dsp:cNvPr id="0" name=""/>
        <dsp:cNvSpPr/>
      </dsp:nvSpPr>
      <dsp:spPr>
        <a:xfrm rot="16200000">
          <a:off x="7561407" y="-127084"/>
          <a:ext cx="6654800" cy="6908968"/>
        </a:xfrm>
        <a:prstGeom prst="flowChartManualOperation">
          <a:avLst/>
        </a:prstGeom>
        <a:solidFill>
          <a:srgbClr val="009999"/>
        </a:solidFill>
        <a:ln>
          <a:noFill/>
        </a:ln>
        <a:effectLst>
          <a:outerShdw blurRad="76200" dir="13500000" sy="23000" kx="1200000" algn="br" rotWithShape="0">
            <a:prstClr val="black">
              <a:alpha val="2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0" tIns="0" rIns="203200" bIns="0" numCol="1" spcCol="1270" anchor="t" anchorCtr="0">
          <a:noAutofit/>
        </a:bodyPr>
        <a:lstStyle/>
        <a:p>
          <a:pPr marL="0" lvl="0" indent="0" algn="l" defTabSz="1422400">
            <a:lnSpc>
              <a:spcPct val="90000"/>
            </a:lnSpc>
            <a:spcBef>
              <a:spcPct val="0"/>
            </a:spcBef>
            <a:spcAft>
              <a:spcPct val="35000"/>
            </a:spcAft>
            <a:buNone/>
          </a:pPr>
          <a:r>
            <a:rPr lang="bg-BG" sz="3200" b="1" kern="1200" dirty="0">
              <a:latin typeface="Abhaya Libre Regular" panose="020B0604020202020204" charset="0"/>
              <a:cs typeface="Abhaya Libre Regular" panose="020B0604020202020204" charset="0"/>
            </a:rPr>
            <a:t>Създаване на правна рамка за околната среда</a:t>
          </a:r>
          <a:endParaRPr lang="en-US" sz="3200" b="1" kern="1200" dirty="0">
            <a:latin typeface="Abhaya Libre Regular" panose="020B0604020202020204" charset="0"/>
            <a:cs typeface="Abhaya Libre Regular" panose="020B0604020202020204" charset="0"/>
          </a:endParaRPr>
        </a:p>
        <a:p>
          <a:pPr marL="285750" lvl="1" indent="-285750" algn="l" defTabSz="1244600">
            <a:lnSpc>
              <a:spcPct val="90000"/>
            </a:lnSpc>
            <a:spcBef>
              <a:spcPct val="0"/>
            </a:spcBef>
            <a:spcAft>
              <a:spcPct val="15000"/>
            </a:spcAft>
            <a:buChar char="•"/>
          </a:pPr>
          <a:r>
            <a:rPr lang="bg-BG" sz="2800" kern="1200" dirty="0"/>
            <a:t>Правна рамка, която се занимава със значимите екологични проблеми и предизвикателства на Крит, за да насърчи устойчивото развитие и създаването на нови работни места.</a:t>
          </a:r>
          <a:endParaRPr lang="en-US" sz="2800" kern="1200" dirty="0">
            <a:latin typeface="Abhaya Libre Regular" panose="020B0604020202020204" charset="0"/>
            <a:cs typeface="Abhaya Libre Regular" panose="020B0604020202020204" charset="0"/>
          </a:endParaRPr>
        </a:p>
      </dsp:txBody>
      <dsp:txXfrm rot="5400000">
        <a:off x="7434323" y="1330960"/>
        <a:ext cx="6908968" cy="3992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602DE-BBFE-4C62-B628-645847482F5B}">
      <dsp:nvSpPr>
        <dsp:cNvPr id="0" name=""/>
        <dsp:cNvSpPr/>
      </dsp:nvSpPr>
      <dsp:spPr>
        <a:xfrm>
          <a:off x="0" y="863439"/>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30A8FC4-CFA5-4FE2-BB29-529693D75233}">
      <dsp:nvSpPr>
        <dsp:cNvPr id="0" name=""/>
        <dsp:cNvSpPr/>
      </dsp:nvSpPr>
      <dsp:spPr>
        <a:xfrm>
          <a:off x="304800" y="22119"/>
          <a:ext cx="4267200"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4. </a:t>
          </a:r>
          <a:r>
            <a:rPr lang="bg-BG" sz="2800" kern="1200" dirty="0"/>
            <a:t>Избор на ограничен брой приоритети за регионално развитие</a:t>
          </a:r>
          <a:endParaRPr lang="en-US" sz="2800" kern="1200" dirty="0">
            <a:latin typeface="Abhaya Libre Regular" panose="020B0604020202020204" charset="0"/>
            <a:cs typeface="Abhaya Libre Regular" panose="020B0604020202020204" charset="0"/>
          </a:endParaRPr>
        </a:p>
      </dsp:txBody>
      <dsp:txXfrm>
        <a:off x="386940" y="104259"/>
        <a:ext cx="4102920" cy="1518360"/>
      </dsp:txXfrm>
    </dsp:sp>
    <dsp:sp modelId="{4D466F30-CC97-4DBD-8C8C-9BF440B7A400}">
      <dsp:nvSpPr>
        <dsp:cNvPr id="0" name=""/>
        <dsp:cNvSpPr/>
      </dsp:nvSpPr>
      <dsp:spPr>
        <a:xfrm>
          <a:off x="0" y="3448959"/>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9443E4A-57FB-424E-9AD8-D04731603DDD}">
      <dsp:nvSpPr>
        <dsp:cNvPr id="0" name=""/>
        <dsp:cNvSpPr/>
      </dsp:nvSpPr>
      <dsp:spPr>
        <a:xfrm>
          <a:off x="304800" y="2607639"/>
          <a:ext cx="4267200"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5. </a:t>
          </a:r>
          <a:r>
            <a:rPr lang="bg-BG" sz="2800" b="0" i="0" kern="1200" noProof="0" dirty="0"/>
            <a:t>Създаване на подходящи комбинации от политики</a:t>
          </a:r>
        </a:p>
      </dsp:txBody>
      <dsp:txXfrm>
        <a:off x="386940" y="2689779"/>
        <a:ext cx="4102920" cy="1518360"/>
      </dsp:txXfrm>
    </dsp:sp>
    <dsp:sp modelId="{FE11114E-53EC-4556-8824-A3F5CD0B026C}">
      <dsp:nvSpPr>
        <dsp:cNvPr id="0" name=""/>
        <dsp:cNvSpPr/>
      </dsp:nvSpPr>
      <dsp:spPr>
        <a:xfrm>
          <a:off x="0" y="6034480"/>
          <a:ext cx="6096000"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3A97360-C97B-4274-B0E3-8E59B5D17507}">
      <dsp:nvSpPr>
        <dsp:cNvPr id="0" name=""/>
        <dsp:cNvSpPr/>
      </dsp:nvSpPr>
      <dsp:spPr>
        <a:xfrm>
          <a:off x="304800" y="5193160"/>
          <a:ext cx="4267200" cy="1682640"/>
        </a:xfrm>
        <a:prstGeom prst="roundRect">
          <a:avLst/>
        </a:prstGeom>
        <a:solidFill>
          <a:srgbClr val="0099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6. </a:t>
          </a:r>
          <a:r>
            <a:rPr lang="bg-BG" sz="2800" kern="1200" dirty="0"/>
            <a:t>Интегриране на механизми за мониторинг и оценка</a:t>
          </a:r>
          <a:r>
            <a:rPr lang="en-US" sz="2800" kern="1200" dirty="0"/>
            <a:t> </a:t>
          </a:r>
          <a:endParaRPr lang="en-US" sz="2800" kern="1200" dirty="0">
            <a:latin typeface="Abhaya Libre Regular" panose="020B0604020202020204" charset="0"/>
            <a:cs typeface="Abhaya Libre Regular" panose="020B0604020202020204" charset="0"/>
          </a:endParaRPr>
        </a:p>
      </dsp:txBody>
      <dsp:txXfrm>
        <a:off x="386940" y="5275300"/>
        <a:ext cx="4102920" cy="1518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853E-AB18-4F5E-955F-660D5FA4ADD1}">
      <dsp:nvSpPr>
        <dsp:cNvPr id="0" name=""/>
        <dsp:cNvSpPr/>
      </dsp:nvSpPr>
      <dsp:spPr>
        <a:xfrm>
          <a:off x="126694" y="1083094"/>
          <a:ext cx="6508737"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Клъстери</a:t>
          </a:r>
          <a:endParaRPr lang="en-US" sz="2400" b="1" kern="1200" dirty="0">
            <a:latin typeface="Abhaya Libre Regular" panose="020B0604020202020204" charset="0"/>
            <a:cs typeface="Abhaya Libre Regular" panose="020B0604020202020204" charset="0"/>
          </a:endParaRPr>
        </a:p>
      </dsp:txBody>
      <dsp:txXfrm>
        <a:off x="126694" y="1083094"/>
        <a:ext cx="6508737" cy="591703"/>
      </dsp:txXfrm>
    </dsp:sp>
    <dsp:sp modelId="{F89DE190-F558-44C5-B55D-7E49A5B4C931}">
      <dsp:nvSpPr>
        <dsp:cNvPr id="0" name=""/>
        <dsp:cNvSpPr/>
      </dsp:nvSpPr>
      <dsp:spPr>
        <a:xfrm>
          <a:off x="112375" y="1560113"/>
          <a:ext cx="1523044" cy="1205321"/>
        </a:xfrm>
        <a:prstGeom prst="chevron">
          <a:avLst>
            <a:gd name="adj" fmla="val 70610"/>
          </a:avLst>
        </a:prstGeom>
        <a:solidFill>
          <a:srgbClr val="009999"/>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294C48-D7F0-442A-8D15-81D0578995A6}">
      <dsp:nvSpPr>
        <dsp:cNvPr id="0" name=""/>
        <dsp:cNvSpPr/>
      </dsp:nvSpPr>
      <dsp:spPr>
        <a:xfrm>
          <a:off x="1027214" y="1560113"/>
          <a:ext cx="1523044" cy="1205321"/>
        </a:xfrm>
        <a:prstGeom prst="chevron">
          <a:avLst>
            <a:gd name="adj" fmla="val 70610"/>
          </a:avLst>
        </a:prstGeom>
        <a:solidFill>
          <a:srgbClr val="009999"/>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629330-6A8B-4CD7-8382-B4333406812D}">
      <dsp:nvSpPr>
        <dsp:cNvPr id="0" name=""/>
        <dsp:cNvSpPr/>
      </dsp:nvSpPr>
      <dsp:spPr>
        <a:xfrm>
          <a:off x="1942776" y="1560113"/>
          <a:ext cx="1523044" cy="1205321"/>
        </a:xfrm>
        <a:prstGeom prst="chevron">
          <a:avLst>
            <a:gd name="adj" fmla="val 70610"/>
          </a:avLst>
        </a:prstGeom>
        <a:solidFill>
          <a:srgbClr val="009999"/>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1260BF2-27DD-468C-A489-43E4348347F4}">
      <dsp:nvSpPr>
        <dsp:cNvPr id="0" name=""/>
        <dsp:cNvSpPr/>
      </dsp:nvSpPr>
      <dsp:spPr>
        <a:xfrm>
          <a:off x="2857616" y="1560113"/>
          <a:ext cx="1523044" cy="1205321"/>
        </a:xfrm>
        <a:prstGeom prst="chevron">
          <a:avLst>
            <a:gd name="adj" fmla="val 70610"/>
          </a:avLst>
        </a:prstGeom>
        <a:solidFill>
          <a:srgbClr val="009999"/>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0D54F0-4C03-463C-9C6F-ADFE35412842}">
      <dsp:nvSpPr>
        <dsp:cNvPr id="0" name=""/>
        <dsp:cNvSpPr/>
      </dsp:nvSpPr>
      <dsp:spPr>
        <a:xfrm>
          <a:off x="3773178" y="1560113"/>
          <a:ext cx="1523044" cy="1205321"/>
        </a:xfrm>
        <a:prstGeom prst="chevron">
          <a:avLst>
            <a:gd name="adj" fmla="val 70610"/>
          </a:avLst>
        </a:prstGeom>
        <a:solidFill>
          <a:srgbClr val="009999"/>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60B682-AD88-4EEC-9D17-3C796690C2FD}">
      <dsp:nvSpPr>
        <dsp:cNvPr id="0" name=""/>
        <dsp:cNvSpPr/>
      </dsp:nvSpPr>
      <dsp:spPr>
        <a:xfrm>
          <a:off x="4688017" y="1560113"/>
          <a:ext cx="1523044" cy="1205321"/>
        </a:xfrm>
        <a:prstGeom prst="chevron">
          <a:avLst>
            <a:gd name="adj" fmla="val 70610"/>
          </a:avLst>
        </a:prstGeom>
        <a:solidFill>
          <a:srgbClr val="009999"/>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59C0AC-D4C8-4497-9D98-ED7E138FEEB1}">
      <dsp:nvSpPr>
        <dsp:cNvPr id="0" name=""/>
        <dsp:cNvSpPr/>
      </dsp:nvSpPr>
      <dsp:spPr>
        <a:xfrm>
          <a:off x="5603580" y="1560113"/>
          <a:ext cx="1523044" cy="1205321"/>
        </a:xfrm>
        <a:prstGeom prst="chevron">
          <a:avLst>
            <a:gd name="adj" fmla="val 70610"/>
          </a:avLst>
        </a:prstGeom>
        <a:solidFill>
          <a:srgbClr val="009999"/>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9AA97B-5571-4763-B2A7-12BA2F6E0FE6}">
      <dsp:nvSpPr>
        <dsp:cNvPr id="0" name=""/>
        <dsp:cNvSpPr/>
      </dsp:nvSpPr>
      <dsp:spPr>
        <a:xfrm>
          <a:off x="112375" y="1670810"/>
          <a:ext cx="6593351" cy="983928"/>
        </a:xfrm>
        <a:prstGeom prst="rect">
          <a:avLst/>
        </a:prstGeom>
        <a:solidFill>
          <a:schemeClr val="bg2"/>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bg-BG" sz="2400" kern="1200" dirty="0"/>
            <a:t>Клъстери за регионален растеж:</a:t>
          </a:r>
          <a:r>
            <a:rPr lang="en-US" sz="2400" kern="1200" dirty="0"/>
            <a:t> </a:t>
          </a:r>
          <a:r>
            <a:rPr lang="bg-BG" sz="2400" kern="1200" dirty="0"/>
            <a:t>те</a:t>
          </a:r>
          <a:r>
            <a:rPr lang="ru-RU" sz="2400" kern="1200" dirty="0"/>
            <a:t> са мощни инструменти за насърчаване иновациите и</a:t>
          </a:r>
          <a:r>
            <a:rPr lang="en-US" sz="2400" kern="1200" dirty="0"/>
            <a:t> </a:t>
          </a:r>
          <a:r>
            <a:rPr lang="ru-RU" sz="2400" kern="1200" dirty="0"/>
            <a:t>регионалния растеж</a:t>
          </a:r>
          <a:endParaRPr lang="en-US" sz="2400" kern="1200" dirty="0">
            <a:latin typeface="Abhaya Libre Regular" panose="020B0604020202020204" charset="0"/>
            <a:cs typeface="Abhaya Libre Regular" panose="020B0604020202020204" charset="0"/>
          </a:endParaRPr>
        </a:p>
      </dsp:txBody>
      <dsp:txXfrm>
        <a:off x="112375" y="1670810"/>
        <a:ext cx="6593351" cy="983928"/>
      </dsp:txXfrm>
    </dsp:sp>
    <dsp:sp modelId="{091356BC-975A-4E60-9875-87B07447A658}">
      <dsp:nvSpPr>
        <dsp:cNvPr id="0" name=""/>
        <dsp:cNvSpPr/>
      </dsp:nvSpPr>
      <dsp:spPr>
        <a:xfrm>
          <a:off x="82500" y="3097637"/>
          <a:ext cx="6390213"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Благоприятна за иновации бизнес среда</a:t>
          </a:r>
          <a:endParaRPr lang="en-US" sz="2400" b="1" kern="1200" dirty="0">
            <a:latin typeface="Abhaya Libre Regular" panose="020B0604020202020204" charset="0"/>
            <a:cs typeface="Abhaya Libre Regular" panose="020B0604020202020204" charset="0"/>
          </a:endParaRPr>
        </a:p>
      </dsp:txBody>
      <dsp:txXfrm>
        <a:off x="82500" y="3097637"/>
        <a:ext cx="6390213" cy="591703"/>
      </dsp:txXfrm>
    </dsp:sp>
    <dsp:sp modelId="{0DE2429C-A962-4B4F-925B-A506A39894AF}">
      <dsp:nvSpPr>
        <dsp:cNvPr id="0" name=""/>
        <dsp:cNvSpPr/>
      </dsp:nvSpPr>
      <dsp:spPr>
        <a:xfrm>
          <a:off x="112375" y="3519539"/>
          <a:ext cx="1523044" cy="1205321"/>
        </a:xfrm>
        <a:prstGeom prst="chevron">
          <a:avLst>
            <a:gd name="adj" fmla="val 70610"/>
          </a:avLst>
        </a:prstGeom>
        <a:solidFill>
          <a:srgbClr val="008080"/>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0FA848-19A7-424B-9CD6-D4FD65F24143}">
      <dsp:nvSpPr>
        <dsp:cNvPr id="0" name=""/>
        <dsp:cNvSpPr/>
      </dsp:nvSpPr>
      <dsp:spPr>
        <a:xfrm>
          <a:off x="1027214" y="3519539"/>
          <a:ext cx="1523044" cy="1205321"/>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86873D-8D71-40A8-8B40-9DFFFEBD9561}">
      <dsp:nvSpPr>
        <dsp:cNvPr id="0" name=""/>
        <dsp:cNvSpPr/>
      </dsp:nvSpPr>
      <dsp:spPr>
        <a:xfrm>
          <a:off x="1942776" y="3519539"/>
          <a:ext cx="1523044" cy="1205321"/>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523ABE-A695-44D0-A520-2A48BA2C13F7}">
      <dsp:nvSpPr>
        <dsp:cNvPr id="0" name=""/>
        <dsp:cNvSpPr/>
      </dsp:nvSpPr>
      <dsp:spPr>
        <a:xfrm>
          <a:off x="2857616" y="3519539"/>
          <a:ext cx="1523044" cy="1205321"/>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E59A279-C2AC-410E-BBD8-0E3F9905635B}">
      <dsp:nvSpPr>
        <dsp:cNvPr id="0" name=""/>
        <dsp:cNvSpPr/>
      </dsp:nvSpPr>
      <dsp:spPr>
        <a:xfrm>
          <a:off x="3773178" y="3519539"/>
          <a:ext cx="1523044" cy="1205321"/>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BAF802-8698-4CE5-BB15-9159D8719EF5}">
      <dsp:nvSpPr>
        <dsp:cNvPr id="0" name=""/>
        <dsp:cNvSpPr/>
      </dsp:nvSpPr>
      <dsp:spPr>
        <a:xfrm>
          <a:off x="4688017" y="3519539"/>
          <a:ext cx="1523044" cy="1205321"/>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B4EA93-5666-49C3-8A95-CD9402110BDB}">
      <dsp:nvSpPr>
        <dsp:cNvPr id="0" name=""/>
        <dsp:cNvSpPr/>
      </dsp:nvSpPr>
      <dsp:spPr>
        <a:xfrm>
          <a:off x="5603580" y="3519539"/>
          <a:ext cx="1523044" cy="1205321"/>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AF0DF9-87BC-48BB-9DD6-7B59380C47D1}">
      <dsp:nvSpPr>
        <dsp:cNvPr id="0" name=""/>
        <dsp:cNvSpPr/>
      </dsp:nvSpPr>
      <dsp:spPr>
        <a:xfrm>
          <a:off x="112375" y="3640072"/>
          <a:ext cx="6593351" cy="964257"/>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bg-BG" sz="2400" kern="1200" dirty="0"/>
            <a:t>Отлични възможности за работа в конкурентни компании</a:t>
          </a:r>
          <a:endParaRPr lang="en-US" sz="2400" kern="1200" dirty="0">
            <a:latin typeface="Abhaya Libre Regular" panose="020B0604020202020204" charset="0"/>
            <a:cs typeface="Abhaya Libre Regular" panose="020B0604020202020204" charset="0"/>
          </a:endParaRPr>
        </a:p>
      </dsp:txBody>
      <dsp:txXfrm>
        <a:off x="112375" y="3640072"/>
        <a:ext cx="6593351" cy="964257"/>
      </dsp:txXfrm>
    </dsp:sp>
    <dsp:sp modelId="{5CCF0EAC-546D-4530-B4DE-121FEB0973ED}">
      <dsp:nvSpPr>
        <dsp:cNvPr id="0" name=""/>
        <dsp:cNvSpPr/>
      </dsp:nvSpPr>
      <dsp:spPr>
        <a:xfrm>
          <a:off x="126694" y="4940735"/>
          <a:ext cx="6508737"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Изследователски</a:t>
          </a:r>
          <a:r>
            <a:rPr lang="bg-BG" sz="2400" b="1" kern="1200" baseline="0" dirty="0">
              <a:latin typeface="Abhaya Libre Regular" panose="020B0604020202020204" charset="0"/>
              <a:cs typeface="Abhaya Libre Regular" panose="020B0604020202020204" charset="0"/>
            </a:rPr>
            <a:t> инфраструктури/ научни паркове</a:t>
          </a:r>
          <a:endParaRPr lang="en-US" sz="2400" b="1" kern="1200" dirty="0">
            <a:latin typeface="Abhaya Libre Regular" panose="020B0604020202020204" charset="0"/>
            <a:cs typeface="Abhaya Libre Regular" panose="020B0604020202020204" charset="0"/>
          </a:endParaRPr>
        </a:p>
      </dsp:txBody>
      <dsp:txXfrm>
        <a:off x="126694" y="4940735"/>
        <a:ext cx="6508737" cy="591703"/>
      </dsp:txXfrm>
    </dsp:sp>
    <dsp:sp modelId="{66116102-E66F-4449-BEF3-CC58D554AE1A}">
      <dsp:nvSpPr>
        <dsp:cNvPr id="0" name=""/>
        <dsp:cNvSpPr/>
      </dsp:nvSpPr>
      <dsp:spPr>
        <a:xfrm>
          <a:off x="112375" y="5716617"/>
          <a:ext cx="1523044" cy="1205321"/>
        </a:xfrm>
        <a:prstGeom prst="chevron">
          <a:avLst>
            <a:gd name="adj" fmla="val 70610"/>
          </a:avLst>
        </a:prstGeom>
        <a:solidFill>
          <a:srgbClr val="006666"/>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EA6C6B-E064-4679-9661-B16437E2D806}">
      <dsp:nvSpPr>
        <dsp:cNvPr id="0" name=""/>
        <dsp:cNvSpPr/>
      </dsp:nvSpPr>
      <dsp:spPr>
        <a:xfrm>
          <a:off x="1027214" y="5716617"/>
          <a:ext cx="1523044" cy="1205321"/>
        </a:xfrm>
        <a:prstGeom prst="chevron">
          <a:avLst>
            <a:gd name="adj" fmla="val 70610"/>
          </a:avLst>
        </a:prstGeom>
        <a:solidFill>
          <a:srgbClr val="006666"/>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E355FC-196A-4763-8CFD-FEA1015E1922}">
      <dsp:nvSpPr>
        <dsp:cNvPr id="0" name=""/>
        <dsp:cNvSpPr/>
      </dsp:nvSpPr>
      <dsp:spPr>
        <a:xfrm>
          <a:off x="1942776" y="5716617"/>
          <a:ext cx="1523044" cy="1205321"/>
        </a:xfrm>
        <a:prstGeom prst="chevron">
          <a:avLst>
            <a:gd name="adj" fmla="val 70610"/>
          </a:avLst>
        </a:prstGeom>
        <a:solidFill>
          <a:srgbClr val="006666"/>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4E6CBD-7FDC-4A9A-BA03-441EB89064D7}">
      <dsp:nvSpPr>
        <dsp:cNvPr id="0" name=""/>
        <dsp:cNvSpPr/>
      </dsp:nvSpPr>
      <dsp:spPr>
        <a:xfrm>
          <a:off x="2857616" y="5716617"/>
          <a:ext cx="1523044" cy="1205321"/>
        </a:xfrm>
        <a:prstGeom prst="chevron">
          <a:avLst>
            <a:gd name="adj" fmla="val 70610"/>
          </a:avLst>
        </a:prstGeom>
        <a:solidFill>
          <a:srgbClr val="006666"/>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D4994D-D9E8-49BA-9039-738C30952019}">
      <dsp:nvSpPr>
        <dsp:cNvPr id="0" name=""/>
        <dsp:cNvSpPr/>
      </dsp:nvSpPr>
      <dsp:spPr>
        <a:xfrm>
          <a:off x="3773178" y="5716617"/>
          <a:ext cx="1523044" cy="1205321"/>
        </a:xfrm>
        <a:prstGeom prst="chevron">
          <a:avLst>
            <a:gd name="adj" fmla="val 70610"/>
          </a:avLst>
        </a:prstGeom>
        <a:solidFill>
          <a:srgbClr val="006666"/>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8DF522D-4ECD-48C1-A4E9-00B479540E1B}">
      <dsp:nvSpPr>
        <dsp:cNvPr id="0" name=""/>
        <dsp:cNvSpPr/>
      </dsp:nvSpPr>
      <dsp:spPr>
        <a:xfrm>
          <a:off x="4688017" y="5716617"/>
          <a:ext cx="1523044" cy="1205321"/>
        </a:xfrm>
        <a:prstGeom prst="chevron">
          <a:avLst>
            <a:gd name="adj" fmla="val 70610"/>
          </a:avLst>
        </a:prstGeom>
        <a:solidFill>
          <a:srgbClr val="006666"/>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38B30AA-AAE5-4D19-963E-765798C60543}">
      <dsp:nvSpPr>
        <dsp:cNvPr id="0" name=""/>
        <dsp:cNvSpPr/>
      </dsp:nvSpPr>
      <dsp:spPr>
        <a:xfrm>
          <a:off x="5603580" y="5716617"/>
          <a:ext cx="1523044" cy="1205321"/>
        </a:xfrm>
        <a:prstGeom prst="chevron">
          <a:avLst>
            <a:gd name="adj" fmla="val 70610"/>
          </a:avLst>
        </a:prstGeom>
        <a:solidFill>
          <a:srgbClr val="006666"/>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EE636C5-DF28-456B-B687-85564130CE12}">
      <dsp:nvSpPr>
        <dsp:cNvPr id="0" name=""/>
        <dsp:cNvSpPr/>
      </dsp:nvSpPr>
      <dsp:spPr>
        <a:xfrm>
          <a:off x="112375" y="5478966"/>
          <a:ext cx="6593351" cy="1680623"/>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bg-BG" sz="2400" b="0" i="0" kern="1200" noProof="0" dirty="0"/>
            <a:t>Подкрепа от </a:t>
          </a:r>
          <a:r>
            <a:rPr lang="ru-RU" sz="2400" b="0" i="0" kern="1200" noProof="0" dirty="0"/>
            <a:t>Европейския стратегически форум за научноизследователски инфраструктури (ESFRI) </a:t>
          </a:r>
          <a:r>
            <a:rPr lang="bg-BG" sz="2400" b="0" i="0" kern="1200" noProof="0" dirty="0"/>
            <a:t>и разпространение в ЕС на водещи резултати от НИРД</a:t>
          </a:r>
          <a:endParaRPr lang="bg-BG" sz="2400" kern="1200" noProof="0" dirty="0">
            <a:latin typeface="Abhaya Libre Regular" panose="020B0604020202020204" charset="0"/>
            <a:cs typeface="Abhaya Libre Regular" panose="020B0604020202020204" charset="0"/>
          </a:endParaRPr>
        </a:p>
      </dsp:txBody>
      <dsp:txXfrm>
        <a:off x="112375" y="5478966"/>
        <a:ext cx="6593351" cy="1680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853E-AB18-4F5E-955F-660D5FA4ADD1}">
      <dsp:nvSpPr>
        <dsp:cNvPr id="0" name=""/>
        <dsp:cNvSpPr/>
      </dsp:nvSpPr>
      <dsp:spPr>
        <a:xfrm>
          <a:off x="96428" y="1182043"/>
          <a:ext cx="6508737"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Сътрудничество между университети и предприятия</a:t>
          </a:r>
          <a:endParaRPr lang="en-US" sz="2400" b="1" kern="1200" dirty="0">
            <a:latin typeface="Abhaya Libre Regular" panose="020B0604020202020204" charset="0"/>
            <a:cs typeface="Abhaya Libre Regular" panose="020B0604020202020204" charset="0"/>
          </a:endParaRPr>
        </a:p>
      </dsp:txBody>
      <dsp:txXfrm>
        <a:off x="96428" y="1182043"/>
        <a:ext cx="6508737" cy="591703"/>
      </dsp:txXfrm>
    </dsp:sp>
    <dsp:sp modelId="{F89DE190-F558-44C5-B55D-7E49A5B4C931}">
      <dsp:nvSpPr>
        <dsp:cNvPr id="0" name=""/>
        <dsp:cNvSpPr/>
      </dsp:nvSpPr>
      <dsp:spPr>
        <a:xfrm>
          <a:off x="112375" y="1658086"/>
          <a:ext cx="1523044" cy="1205321"/>
        </a:xfrm>
        <a:prstGeom prst="chevron">
          <a:avLst>
            <a:gd name="adj" fmla="val 70610"/>
          </a:avLst>
        </a:prstGeom>
        <a:solidFill>
          <a:srgbClr val="009999"/>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294C48-D7F0-442A-8D15-81D0578995A6}">
      <dsp:nvSpPr>
        <dsp:cNvPr id="0" name=""/>
        <dsp:cNvSpPr/>
      </dsp:nvSpPr>
      <dsp:spPr>
        <a:xfrm>
          <a:off x="1027214" y="1658086"/>
          <a:ext cx="1523044" cy="1205321"/>
        </a:xfrm>
        <a:prstGeom prst="chevron">
          <a:avLst>
            <a:gd name="adj" fmla="val 70610"/>
          </a:avLst>
        </a:prstGeom>
        <a:solidFill>
          <a:srgbClr val="009999"/>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629330-6A8B-4CD7-8382-B4333406812D}">
      <dsp:nvSpPr>
        <dsp:cNvPr id="0" name=""/>
        <dsp:cNvSpPr/>
      </dsp:nvSpPr>
      <dsp:spPr>
        <a:xfrm>
          <a:off x="1942776" y="1658086"/>
          <a:ext cx="1523044" cy="1205321"/>
        </a:xfrm>
        <a:prstGeom prst="chevron">
          <a:avLst>
            <a:gd name="adj" fmla="val 70610"/>
          </a:avLst>
        </a:prstGeom>
        <a:solidFill>
          <a:srgbClr val="009999"/>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1260BF2-27DD-468C-A489-43E4348347F4}">
      <dsp:nvSpPr>
        <dsp:cNvPr id="0" name=""/>
        <dsp:cNvSpPr/>
      </dsp:nvSpPr>
      <dsp:spPr>
        <a:xfrm>
          <a:off x="2857616" y="1658086"/>
          <a:ext cx="1523044" cy="1205321"/>
        </a:xfrm>
        <a:prstGeom prst="chevron">
          <a:avLst>
            <a:gd name="adj" fmla="val 70610"/>
          </a:avLst>
        </a:prstGeom>
        <a:solidFill>
          <a:srgbClr val="009999"/>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0D54F0-4C03-463C-9C6F-ADFE35412842}">
      <dsp:nvSpPr>
        <dsp:cNvPr id="0" name=""/>
        <dsp:cNvSpPr/>
      </dsp:nvSpPr>
      <dsp:spPr>
        <a:xfrm>
          <a:off x="3773178" y="1658086"/>
          <a:ext cx="1523044" cy="1205321"/>
        </a:xfrm>
        <a:prstGeom prst="chevron">
          <a:avLst>
            <a:gd name="adj" fmla="val 70610"/>
          </a:avLst>
        </a:prstGeom>
        <a:solidFill>
          <a:srgbClr val="009999"/>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60B682-AD88-4EEC-9D17-3C796690C2FD}">
      <dsp:nvSpPr>
        <dsp:cNvPr id="0" name=""/>
        <dsp:cNvSpPr/>
      </dsp:nvSpPr>
      <dsp:spPr>
        <a:xfrm>
          <a:off x="4688017" y="1658086"/>
          <a:ext cx="1523044" cy="1205321"/>
        </a:xfrm>
        <a:prstGeom prst="chevron">
          <a:avLst>
            <a:gd name="adj" fmla="val 70610"/>
          </a:avLst>
        </a:prstGeom>
        <a:solidFill>
          <a:srgbClr val="009999"/>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59C0AC-D4C8-4497-9D98-ED7E138FEEB1}">
      <dsp:nvSpPr>
        <dsp:cNvPr id="0" name=""/>
        <dsp:cNvSpPr/>
      </dsp:nvSpPr>
      <dsp:spPr>
        <a:xfrm>
          <a:off x="5603580" y="1658086"/>
          <a:ext cx="1523044" cy="1205321"/>
        </a:xfrm>
        <a:prstGeom prst="chevron">
          <a:avLst>
            <a:gd name="adj" fmla="val 70610"/>
          </a:avLst>
        </a:prstGeom>
        <a:solidFill>
          <a:srgbClr val="009999"/>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9AA97B-5571-4763-B2A7-12BA2F6E0FE6}">
      <dsp:nvSpPr>
        <dsp:cNvPr id="0" name=""/>
        <dsp:cNvSpPr/>
      </dsp:nvSpPr>
      <dsp:spPr>
        <a:xfrm>
          <a:off x="112375" y="1778619"/>
          <a:ext cx="6593351" cy="964257"/>
        </a:xfrm>
        <a:prstGeom prst="rect">
          <a:avLst/>
        </a:prstGeom>
        <a:solidFill>
          <a:schemeClr val="bg2"/>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bg-BG" sz="2400" kern="1200" dirty="0"/>
            <a:t>Учене през целия живот в научните изследвания и иновациите</a:t>
          </a:r>
          <a:endParaRPr lang="en-US" sz="2400" kern="1200" dirty="0">
            <a:latin typeface="Abhaya Libre Regular" panose="020B0604020202020204" charset="0"/>
            <a:cs typeface="Abhaya Libre Regular" panose="020B0604020202020204" charset="0"/>
          </a:endParaRPr>
        </a:p>
      </dsp:txBody>
      <dsp:txXfrm>
        <a:off x="112375" y="1778619"/>
        <a:ext cx="6593351" cy="964257"/>
      </dsp:txXfrm>
    </dsp:sp>
    <dsp:sp modelId="{091356BC-975A-4E60-9875-87B07447A658}">
      <dsp:nvSpPr>
        <dsp:cNvPr id="0" name=""/>
        <dsp:cNvSpPr/>
      </dsp:nvSpPr>
      <dsp:spPr>
        <a:xfrm>
          <a:off x="112375" y="3025809"/>
          <a:ext cx="6390213"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ru-RU" sz="2400" b="1" kern="1200" dirty="0">
              <a:cs typeface="Abhaya Libre Regular" panose="020B0604020202020204" charset="0"/>
            </a:rPr>
            <a:t>Програма в областта на цифровите технологии</a:t>
          </a:r>
          <a:r>
            <a:rPr lang="en-US" sz="2400" b="1" kern="1200" dirty="0">
              <a:latin typeface="Abhaya Libre Regular" panose="020B0604020202020204" charset="0"/>
              <a:cs typeface="Abhaya Libre Regular" panose="020B0604020202020204" charset="0"/>
            </a:rPr>
            <a:t> (Digital Agenda)</a:t>
          </a:r>
        </a:p>
      </dsp:txBody>
      <dsp:txXfrm>
        <a:off x="112375" y="3025809"/>
        <a:ext cx="6390213" cy="591703"/>
      </dsp:txXfrm>
    </dsp:sp>
    <dsp:sp modelId="{0DE2429C-A962-4B4F-925B-A506A39894AF}">
      <dsp:nvSpPr>
        <dsp:cNvPr id="0" name=""/>
        <dsp:cNvSpPr/>
      </dsp:nvSpPr>
      <dsp:spPr>
        <a:xfrm>
          <a:off x="112375" y="3757190"/>
          <a:ext cx="1523044" cy="1205321"/>
        </a:xfrm>
        <a:prstGeom prst="chevron">
          <a:avLst>
            <a:gd name="adj" fmla="val 70610"/>
          </a:avLst>
        </a:prstGeom>
        <a:solidFill>
          <a:srgbClr val="008080"/>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0FA848-19A7-424B-9CD6-D4FD65F24143}">
      <dsp:nvSpPr>
        <dsp:cNvPr id="0" name=""/>
        <dsp:cNvSpPr/>
      </dsp:nvSpPr>
      <dsp:spPr>
        <a:xfrm>
          <a:off x="1027214" y="3757190"/>
          <a:ext cx="1523044" cy="1205321"/>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86873D-8D71-40A8-8B40-9DFFFEBD9561}">
      <dsp:nvSpPr>
        <dsp:cNvPr id="0" name=""/>
        <dsp:cNvSpPr/>
      </dsp:nvSpPr>
      <dsp:spPr>
        <a:xfrm>
          <a:off x="1942776" y="3757190"/>
          <a:ext cx="1523044" cy="1205321"/>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523ABE-A695-44D0-A520-2A48BA2C13F7}">
      <dsp:nvSpPr>
        <dsp:cNvPr id="0" name=""/>
        <dsp:cNvSpPr/>
      </dsp:nvSpPr>
      <dsp:spPr>
        <a:xfrm>
          <a:off x="2857616" y="3757190"/>
          <a:ext cx="1523044" cy="1205321"/>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E59A279-C2AC-410E-BBD8-0E3F9905635B}">
      <dsp:nvSpPr>
        <dsp:cNvPr id="0" name=""/>
        <dsp:cNvSpPr/>
      </dsp:nvSpPr>
      <dsp:spPr>
        <a:xfrm>
          <a:off x="3773178" y="3757190"/>
          <a:ext cx="1523044" cy="1205321"/>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BAF802-8698-4CE5-BB15-9159D8719EF5}">
      <dsp:nvSpPr>
        <dsp:cNvPr id="0" name=""/>
        <dsp:cNvSpPr/>
      </dsp:nvSpPr>
      <dsp:spPr>
        <a:xfrm>
          <a:off x="4688017" y="3757190"/>
          <a:ext cx="1523044" cy="1205321"/>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B4EA93-5666-49C3-8A95-CD9402110BDB}">
      <dsp:nvSpPr>
        <dsp:cNvPr id="0" name=""/>
        <dsp:cNvSpPr/>
      </dsp:nvSpPr>
      <dsp:spPr>
        <a:xfrm>
          <a:off x="5603580" y="3757190"/>
          <a:ext cx="1523044" cy="1205321"/>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AF0DF9-87BC-48BB-9DD6-7B59380C47D1}">
      <dsp:nvSpPr>
        <dsp:cNvPr id="0" name=""/>
        <dsp:cNvSpPr/>
      </dsp:nvSpPr>
      <dsp:spPr>
        <a:xfrm>
          <a:off x="112375" y="3617513"/>
          <a:ext cx="6593351" cy="1484676"/>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a:t>Информационните и комуникационните технологии (ИКТ) са мощен двигател на икономическия растеж, иновациите и повишената производителност.</a:t>
          </a:r>
          <a:endParaRPr lang="en-US" sz="2400" kern="1200" dirty="0">
            <a:latin typeface="Abhaya Libre Regular" panose="020B0604020202020204" charset="0"/>
            <a:cs typeface="Abhaya Libre Regular" panose="020B0604020202020204" charset="0"/>
          </a:endParaRPr>
        </a:p>
      </dsp:txBody>
      <dsp:txXfrm>
        <a:off x="112375" y="3617513"/>
        <a:ext cx="6593351" cy="1484676"/>
      </dsp:txXfrm>
    </dsp:sp>
    <dsp:sp modelId="{5CCF0EAC-546D-4530-B4DE-121FEB0973ED}">
      <dsp:nvSpPr>
        <dsp:cNvPr id="0" name=""/>
        <dsp:cNvSpPr/>
      </dsp:nvSpPr>
      <dsp:spPr>
        <a:xfrm>
          <a:off x="112375" y="5264591"/>
          <a:ext cx="6508737" cy="59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Основни ключови технологии</a:t>
          </a:r>
          <a:endParaRPr lang="en-US" sz="2400" b="1" kern="1200" dirty="0">
            <a:latin typeface="Abhaya Libre Regular" panose="020B0604020202020204" charset="0"/>
            <a:cs typeface="Abhaya Libre Regular" panose="020B0604020202020204" charset="0"/>
          </a:endParaRPr>
        </a:p>
      </dsp:txBody>
      <dsp:txXfrm>
        <a:off x="112375" y="5264591"/>
        <a:ext cx="6508737" cy="591703"/>
      </dsp:txXfrm>
    </dsp:sp>
    <dsp:sp modelId="{66116102-E66F-4449-BEF3-CC58D554AE1A}">
      <dsp:nvSpPr>
        <dsp:cNvPr id="0" name=""/>
        <dsp:cNvSpPr/>
      </dsp:nvSpPr>
      <dsp:spPr>
        <a:xfrm>
          <a:off x="112375" y="5856294"/>
          <a:ext cx="1523044" cy="1205321"/>
        </a:xfrm>
        <a:prstGeom prst="chevron">
          <a:avLst>
            <a:gd name="adj" fmla="val 70610"/>
          </a:avLst>
        </a:prstGeom>
        <a:solidFill>
          <a:srgbClr val="006666"/>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EA6C6B-E064-4679-9661-B16437E2D806}">
      <dsp:nvSpPr>
        <dsp:cNvPr id="0" name=""/>
        <dsp:cNvSpPr/>
      </dsp:nvSpPr>
      <dsp:spPr>
        <a:xfrm>
          <a:off x="1027214" y="5856294"/>
          <a:ext cx="1523044" cy="1205321"/>
        </a:xfrm>
        <a:prstGeom prst="chevron">
          <a:avLst>
            <a:gd name="adj" fmla="val 70610"/>
          </a:avLst>
        </a:prstGeom>
        <a:solidFill>
          <a:srgbClr val="006666"/>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E355FC-196A-4763-8CFD-FEA1015E1922}">
      <dsp:nvSpPr>
        <dsp:cNvPr id="0" name=""/>
        <dsp:cNvSpPr/>
      </dsp:nvSpPr>
      <dsp:spPr>
        <a:xfrm>
          <a:off x="1942776" y="5856294"/>
          <a:ext cx="1523044" cy="1205321"/>
        </a:xfrm>
        <a:prstGeom prst="chevron">
          <a:avLst>
            <a:gd name="adj" fmla="val 70610"/>
          </a:avLst>
        </a:prstGeom>
        <a:solidFill>
          <a:srgbClr val="006666"/>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4E6CBD-7FDC-4A9A-BA03-441EB89064D7}">
      <dsp:nvSpPr>
        <dsp:cNvPr id="0" name=""/>
        <dsp:cNvSpPr/>
      </dsp:nvSpPr>
      <dsp:spPr>
        <a:xfrm>
          <a:off x="2857616" y="5856294"/>
          <a:ext cx="1523044" cy="1205321"/>
        </a:xfrm>
        <a:prstGeom prst="chevron">
          <a:avLst>
            <a:gd name="adj" fmla="val 70610"/>
          </a:avLst>
        </a:prstGeom>
        <a:solidFill>
          <a:srgbClr val="006666"/>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D4994D-D9E8-49BA-9039-738C30952019}">
      <dsp:nvSpPr>
        <dsp:cNvPr id="0" name=""/>
        <dsp:cNvSpPr/>
      </dsp:nvSpPr>
      <dsp:spPr>
        <a:xfrm>
          <a:off x="3773178" y="5856294"/>
          <a:ext cx="1523044" cy="1205321"/>
        </a:xfrm>
        <a:prstGeom prst="chevron">
          <a:avLst>
            <a:gd name="adj" fmla="val 70610"/>
          </a:avLst>
        </a:prstGeom>
        <a:solidFill>
          <a:srgbClr val="006666"/>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8DF522D-4ECD-48C1-A4E9-00B479540E1B}">
      <dsp:nvSpPr>
        <dsp:cNvPr id="0" name=""/>
        <dsp:cNvSpPr/>
      </dsp:nvSpPr>
      <dsp:spPr>
        <a:xfrm>
          <a:off x="4688017" y="5856294"/>
          <a:ext cx="1523044" cy="1205321"/>
        </a:xfrm>
        <a:prstGeom prst="chevron">
          <a:avLst>
            <a:gd name="adj" fmla="val 70610"/>
          </a:avLst>
        </a:prstGeom>
        <a:solidFill>
          <a:srgbClr val="006666"/>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38B30AA-AAE5-4D19-963E-765798C60543}">
      <dsp:nvSpPr>
        <dsp:cNvPr id="0" name=""/>
        <dsp:cNvSpPr/>
      </dsp:nvSpPr>
      <dsp:spPr>
        <a:xfrm>
          <a:off x="5603580" y="5856294"/>
          <a:ext cx="1523044" cy="1205321"/>
        </a:xfrm>
        <a:prstGeom prst="chevron">
          <a:avLst>
            <a:gd name="adj" fmla="val 70610"/>
          </a:avLst>
        </a:prstGeom>
        <a:solidFill>
          <a:srgbClr val="006666"/>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EE636C5-DF28-456B-B687-85564130CE12}">
      <dsp:nvSpPr>
        <dsp:cNvPr id="0" name=""/>
        <dsp:cNvSpPr/>
      </dsp:nvSpPr>
      <dsp:spPr>
        <a:xfrm>
          <a:off x="112375" y="5976826"/>
          <a:ext cx="6593351" cy="964257"/>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bg-BG" sz="2400" kern="1200" dirty="0"/>
            <a:t>Възможност за фундаментална промяна в системата</a:t>
          </a:r>
          <a:endParaRPr lang="en-US" sz="2400" kern="1200" dirty="0">
            <a:latin typeface="Abhaya Libre Regular" panose="020B0604020202020204" charset="0"/>
            <a:cs typeface="Abhaya Libre Regular" panose="020B0604020202020204" charset="0"/>
          </a:endParaRPr>
        </a:p>
      </dsp:txBody>
      <dsp:txXfrm>
        <a:off x="112375" y="5976826"/>
        <a:ext cx="6593351" cy="964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853E-AB18-4F5E-955F-660D5FA4ADD1}">
      <dsp:nvSpPr>
        <dsp:cNvPr id="0" name=""/>
        <dsp:cNvSpPr/>
      </dsp:nvSpPr>
      <dsp:spPr>
        <a:xfrm>
          <a:off x="108946" y="1203267"/>
          <a:ext cx="6515100" cy="5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Интернационализация</a:t>
          </a:r>
          <a:endParaRPr lang="en-US" sz="2400" b="1" kern="1200" dirty="0">
            <a:latin typeface="Abhaya Libre Regular" panose="020B0604020202020204" charset="0"/>
            <a:cs typeface="Abhaya Libre Regular" panose="020B0604020202020204" charset="0"/>
          </a:endParaRPr>
        </a:p>
      </dsp:txBody>
      <dsp:txXfrm>
        <a:off x="108946" y="1203267"/>
        <a:ext cx="6515100" cy="592281"/>
      </dsp:txXfrm>
    </dsp:sp>
    <dsp:sp modelId="{F89DE190-F558-44C5-B55D-7E49A5B4C931}">
      <dsp:nvSpPr>
        <dsp:cNvPr id="0" name=""/>
        <dsp:cNvSpPr/>
      </dsp:nvSpPr>
      <dsp:spPr>
        <a:xfrm>
          <a:off x="108946" y="1795549"/>
          <a:ext cx="1524533" cy="1206500"/>
        </a:xfrm>
        <a:prstGeom prst="chevron">
          <a:avLst>
            <a:gd name="adj" fmla="val 70610"/>
          </a:avLst>
        </a:prstGeom>
        <a:solidFill>
          <a:srgbClr val="009999"/>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294C48-D7F0-442A-8D15-81D0578995A6}">
      <dsp:nvSpPr>
        <dsp:cNvPr id="0" name=""/>
        <dsp:cNvSpPr/>
      </dsp:nvSpPr>
      <dsp:spPr>
        <a:xfrm>
          <a:off x="1024680" y="1795549"/>
          <a:ext cx="1524533" cy="1206500"/>
        </a:xfrm>
        <a:prstGeom prst="chevron">
          <a:avLst>
            <a:gd name="adj" fmla="val 70610"/>
          </a:avLst>
        </a:prstGeom>
        <a:solidFill>
          <a:srgbClr val="009999"/>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629330-6A8B-4CD7-8382-B4333406812D}">
      <dsp:nvSpPr>
        <dsp:cNvPr id="0" name=""/>
        <dsp:cNvSpPr/>
      </dsp:nvSpPr>
      <dsp:spPr>
        <a:xfrm>
          <a:off x="1941137" y="1795549"/>
          <a:ext cx="1524533" cy="1206500"/>
        </a:xfrm>
        <a:prstGeom prst="chevron">
          <a:avLst>
            <a:gd name="adj" fmla="val 70610"/>
          </a:avLst>
        </a:prstGeom>
        <a:solidFill>
          <a:srgbClr val="009999"/>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1260BF2-27DD-468C-A489-43E4348347F4}">
      <dsp:nvSpPr>
        <dsp:cNvPr id="0" name=""/>
        <dsp:cNvSpPr/>
      </dsp:nvSpPr>
      <dsp:spPr>
        <a:xfrm>
          <a:off x="2856871" y="1795549"/>
          <a:ext cx="1524533" cy="1206500"/>
        </a:xfrm>
        <a:prstGeom prst="chevron">
          <a:avLst>
            <a:gd name="adj" fmla="val 70610"/>
          </a:avLst>
        </a:prstGeom>
        <a:solidFill>
          <a:srgbClr val="009999"/>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0D54F0-4C03-463C-9C6F-ADFE35412842}">
      <dsp:nvSpPr>
        <dsp:cNvPr id="0" name=""/>
        <dsp:cNvSpPr/>
      </dsp:nvSpPr>
      <dsp:spPr>
        <a:xfrm>
          <a:off x="3773328" y="1795549"/>
          <a:ext cx="1524533" cy="1206500"/>
        </a:xfrm>
        <a:prstGeom prst="chevron">
          <a:avLst>
            <a:gd name="adj" fmla="val 70610"/>
          </a:avLst>
        </a:prstGeom>
        <a:solidFill>
          <a:srgbClr val="009999"/>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60B682-AD88-4EEC-9D17-3C796690C2FD}">
      <dsp:nvSpPr>
        <dsp:cNvPr id="0" name=""/>
        <dsp:cNvSpPr/>
      </dsp:nvSpPr>
      <dsp:spPr>
        <a:xfrm>
          <a:off x="4689062" y="1795549"/>
          <a:ext cx="1524533" cy="1206500"/>
        </a:xfrm>
        <a:prstGeom prst="chevron">
          <a:avLst>
            <a:gd name="adj" fmla="val 70610"/>
          </a:avLst>
        </a:prstGeom>
        <a:solidFill>
          <a:srgbClr val="009999"/>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59C0AC-D4C8-4497-9D98-ED7E138FEEB1}">
      <dsp:nvSpPr>
        <dsp:cNvPr id="0" name=""/>
        <dsp:cNvSpPr/>
      </dsp:nvSpPr>
      <dsp:spPr>
        <a:xfrm>
          <a:off x="5605519" y="1795549"/>
          <a:ext cx="1524533" cy="1206500"/>
        </a:xfrm>
        <a:prstGeom prst="chevron">
          <a:avLst>
            <a:gd name="adj" fmla="val 70610"/>
          </a:avLst>
        </a:prstGeom>
        <a:solidFill>
          <a:srgbClr val="009999"/>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9AA97B-5571-4763-B2A7-12BA2F6E0FE6}">
      <dsp:nvSpPr>
        <dsp:cNvPr id="0" name=""/>
        <dsp:cNvSpPr/>
      </dsp:nvSpPr>
      <dsp:spPr>
        <a:xfrm>
          <a:off x="108946" y="1916199"/>
          <a:ext cx="6599796" cy="965200"/>
        </a:xfrm>
        <a:prstGeom prst="rect">
          <a:avLst/>
        </a:prstGeom>
        <a:solidFill>
          <a:schemeClr val="bg2"/>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bg-BG" sz="2000" kern="1200" dirty="0"/>
            <a:t>Интернационализацията определя дали подходът за интелигентна специализация може да устои на глобалната конкуренция или да се възползва от възможностите</a:t>
          </a:r>
          <a:endParaRPr lang="en-US" sz="2000" kern="1200" dirty="0">
            <a:latin typeface="Abhaya Libre Regular" panose="020B0604020202020204" charset="0"/>
            <a:cs typeface="Abhaya Libre Regular" panose="020B0604020202020204" charset="0"/>
          </a:endParaRPr>
        </a:p>
      </dsp:txBody>
      <dsp:txXfrm>
        <a:off x="108946" y="1916199"/>
        <a:ext cx="6599796" cy="965200"/>
      </dsp:txXfrm>
    </dsp:sp>
    <dsp:sp modelId="{091356BC-975A-4E60-9875-87B07447A658}">
      <dsp:nvSpPr>
        <dsp:cNvPr id="0" name=""/>
        <dsp:cNvSpPr/>
      </dsp:nvSpPr>
      <dsp:spPr>
        <a:xfrm>
          <a:off x="108946" y="3164609"/>
          <a:ext cx="6396460" cy="5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Креативни индустрии</a:t>
          </a:r>
          <a:endParaRPr lang="en-US" sz="2400" b="1" kern="1200" dirty="0">
            <a:latin typeface="Abhaya Libre Regular" panose="020B0604020202020204" charset="0"/>
            <a:cs typeface="Abhaya Libre Regular" panose="020B0604020202020204" charset="0"/>
          </a:endParaRPr>
        </a:p>
      </dsp:txBody>
      <dsp:txXfrm>
        <a:off x="108946" y="3164609"/>
        <a:ext cx="6396460" cy="592281"/>
      </dsp:txXfrm>
    </dsp:sp>
    <dsp:sp modelId="{0DE2429C-A962-4B4F-925B-A506A39894AF}">
      <dsp:nvSpPr>
        <dsp:cNvPr id="0" name=""/>
        <dsp:cNvSpPr/>
      </dsp:nvSpPr>
      <dsp:spPr>
        <a:xfrm>
          <a:off x="108946" y="3756890"/>
          <a:ext cx="1524533" cy="1206500"/>
        </a:xfrm>
        <a:prstGeom prst="chevron">
          <a:avLst>
            <a:gd name="adj" fmla="val 70610"/>
          </a:avLst>
        </a:prstGeom>
        <a:solidFill>
          <a:srgbClr val="008080"/>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0FA848-19A7-424B-9CD6-D4FD65F24143}">
      <dsp:nvSpPr>
        <dsp:cNvPr id="0" name=""/>
        <dsp:cNvSpPr/>
      </dsp:nvSpPr>
      <dsp:spPr>
        <a:xfrm>
          <a:off x="1024680" y="3756890"/>
          <a:ext cx="1524533" cy="1206500"/>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86873D-8D71-40A8-8B40-9DFFFEBD9561}">
      <dsp:nvSpPr>
        <dsp:cNvPr id="0" name=""/>
        <dsp:cNvSpPr/>
      </dsp:nvSpPr>
      <dsp:spPr>
        <a:xfrm>
          <a:off x="1941137" y="3756890"/>
          <a:ext cx="1524533" cy="1206500"/>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523ABE-A695-44D0-A520-2A48BA2C13F7}">
      <dsp:nvSpPr>
        <dsp:cNvPr id="0" name=""/>
        <dsp:cNvSpPr/>
      </dsp:nvSpPr>
      <dsp:spPr>
        <a:xfrm>
          <a:off x="2856871" y="3756890"/>
          <a:ext cx="1524533" cy="1206500"/>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E59A279-C2AC-410E-BBD8-0E3F9905635B}">
      <dsp:nvSpPr>
        <dsp:cNvPr id="0" name=""/>
        <dsp:cNvSpPr/>
      </dsp:nvSpPr>
      <dsp:spPr>
        <a:xfrm>
          <a:off x="3773328" y="3756890"/>
          <a:ext cx="1524533" cy="1206500"/>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BAF802-8698-4CE5-BB15-9159D8719EF5}">
      <dsp:nvSpPr>
        <dsp:cNvPr id="0" name=""/>
        <dsp:cNvSpPr/>
      </dsp:nvSpPr>
      <dsp:spPr>
        <a:xfrm>
          <a:off x="4689062" y="3756890"/>
          <a:ext cx="1524533" cy="1206500"/>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B4EA93-5666-49C3-8A95-CD9402110BDB}">
      <dsp:nvSpPr>
        <dsp:cNvPr id="0" name=""/>
        <dsp:cNvSpPr/>
      </dsp:nvSpPr>
      <dsp:spPr>
        <a:xfrm>
          <a:off x="5605519" y="3756890"/>
          <a:ext cx="1524533" cy="1206500"/>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AF0DF9-87BC-48BB-9DD6-7B59380C47D1}">
      <dsp:nvSpPr>
        <dsp:cNvPr id="0" name=""/>
        <dsp:cNvSpPr/>
      </dsp:nvSpPr>
      <dsp:spPr>
        <a:xfrm>
          <a:off x="108946" y="3877540"/>
          <a:ext cx="6599796" cy="965200"/>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bg-BG" sz="2400" kern="1200" dirty="0"/>
            <a:t>Иновация извън технологиите и производството</a:t>
          </a:r>
          <a:endParaRPr lang="en-US" sz="2400" kern="1200" dirty="0">
            <a:latin typeface="Abhaya Libre Regular" panose="020B0604020202020204" charset="0"/>
            <a:cs typeface="Abhaya Libre Regular" panose="020B0604020202020204" charset="0"/>
          </a:endParaRPr>
        </a:p>
      </dsp:txBody>
      <dsp:txXfrm>
        <a:off x="108946" y="3877540"/>
        <a:ext cx="6599796" cy="965200"/>
      </dsp:txXfrm>
    </dsp:sp>
    <dsp:sp modelId="{5CCF0EAC-546D-4530-B4DE-121FEB0973ED}">
      <dsp:nvSpPr>
        <dsp:cNvPr id="0" name=""/>
        <dsp:cNvSpPr/>
      </dsp:nvSpPr>
      <dsp:spPr>
        <a:xfrm>
          <a:off x="108946" y="5125950"/>
          <a:ext cx="6515100" cy="5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Инструменти за финансов инженеринг</a:t>
          </a:r>
          <a:endParaRPr lang="en-US" sz="2400" b="1" kern="1200" dirty="0">
            <a:latin typeface="Abhaya Libre Regular" panose="020B0604020202020204" charset="0"/>
            <a:cs typeface="Abhaya Libre Regular" panose="020B0604020202020204" charset="0"/>
          </a:endParaRPr>
        </a:p>
      </dsp:txBody>
      <dsp:txXfrm>
        <a:off x="108946" y="5125950"/>
        <a:ext cx="6515100" cy="592281"/>
      </dsp:txXfrm>
    </dsp:sp>
    <dsp:sp modelId="{66116102-E66F-4449-BEF3-CC58D554AE1A}">
      <dsp:nvSpPr>
        <dsp:cNvPr id="0" name=""/>
        <dsp:cNvSpPr/>
      </dsp:nvSpPr>
      <dsp:spPr>
        <a:xfrm>
          <a:off x="108946" y="5718232"/>
          <a:ext cx="1524533" cy="1206500"/>
        </a:xfrm>
        <a:prstGeom prst="chevron">
          <a:avLst>
            <a:gd name="adj" fmla="val 70610"/>
          </a:avLst>
        </a:prstGeom>
        <a:solidFill>
          <a:srgbClr val="006666"/>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EA6C6B-E064-4679-9661-B16437E2D806}">
      <dsp:nvSpPr>
        <dsp:cNvPr id="0" name=""/>
        <dsp:cNvSpPr/>
      </dsp:nvSpPr>
      <dsp:spPr>
        <a:xfrm>
          <a:off x="1024680" y="5718232"/>
          <a:ext cx="1524533" cy="1206500"/>
        </a:xfrm>
        <a:prstGeom prst="chevron">
          <a:avLst>
            <a:gd name="adj" fmla="val 70610"/>
          </a:avLst>
        </a:prstGeom>
        <a:solidFill>
          <a:srgbClr val="006666"/>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E355FC-196A-4763-8CFD-FEA1015E1922}">
      <dsp:nvSpPr>
        <dsp:cNvPr id="0" name=""/>
        <dsp:cNvSpPr/>
      </dsp:nvSpPr>
      <dsp:spPr>
        <a:xfrm>
          <a:off x="1941137" y="5718232"/>
          <a:ext cx="1524533" cy="1206500"/>
        </a:xfrm>
        <a:prstGeom prst="chevron">
          <a:avLst>
            <a:gd name="adj" fmla="val 70610"/>
          </a:avLst>
        </a:prstGeom>
        <a:solidFill>
          <a:srgbClr val="006666"/>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4E6CBD-7FDC-4A9A-BA03-441EB89064D7}">
      <dsp:nvSpPr>
        <dsp:cNvPr id="0" name=""/>
        <dsp:cNvSpPr/>
      </dsp:nvSpPr>
      <dsp:spPr>
        <a:xfrm>
          <a:off x="2856871" y="5718232"/>
          <a:ext cx="1524533" cy="1206500"/>
        </a:xfrm>
        <a:prstGeom prst="chevron">
          <a:avLst>
            <a:gd name="adj" fmla="val 70610"/>
          </a:avLst>
        </a:prstGeom>
        <a:solidFill>
          <a:srgbClr val="006666"/>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D4994D-D9E8-49BA-9039-738C30952019}">
      <dsp:nvSpPr>
        <dsp:cNvPr id="0" name=""/>
        <dsp:cNvSpPr/>
      </dsp:nvSpPr>
      <dsp:spPr>
        <a:xfrm>
          <a:off x="3773328" y="5718232"/>
          <a:ext cx="1524533" cy="1206500"/>
        </a:xfrm>
        <a:prstGeom prst="chevron">
          <a:avLst>
            <a:gd name="adj" fmla="val 70610"/>
          </a:avLst>
        </a:prstGeom>
        <a:solidFill>
          <a:srgbClr val="006666"/>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8DF522D-4ECD-48C1-A4E9-00B479540E1B}">
      <dsp:nvSpPr>
        <dsp:cNvPr id="0" name=""/>
        <dsp:cNvSpPr/>
      </dsp:nvSpPr>
      <dsp:spPr>
        <a:xfrm>
          <a:off x="4689062" y="5718232"/>
          <a:ext cx="1524533" cy="1206500"/>
        </a:xfrm>
        <a:prstGeom prst="chevron">
          <a:avLst>
            <a:gd name="adj" fmla="val 70610"/>
          </a:avLst>
        </a:prstGeom>
        <a:solidFill>
          <a:srgbClr val="006666"/>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38B30AA-AAE5-4D19-963E-765798C60543}">
      <dsp:nvSpPr>
        <dsp:cNvPr id="0" name=""/>
        <dsp:cNvSpPr/>
      </dsp:nvSpPr>
      <dsp:spPr>
        <a:xfrm>
          <a:off x="5605519" y="5718232"/>
          <a:ext cx="1524533" cy="1206500"/>
        </a:xfrm>
        <a:prstGeom prst="chevron">
          <a:avLst>
            <a:gd name="adj" fmla="val 70610"/>
          </a:avLst>
        </a:prstGeom>
        <a:solidFill>
          <a:srgbClr val="006666"/>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EE636C5-DF28-456B-B687-85564130CE12}">
      <dsp:nvSpPr>
        <dsp:cNvPr id="0" name=""/>
        <dsp:cNvSpPr/>
      </dsp:nvSpPr>
      <dsp:spPr>
        <a:xfrm>
          <a:off x="108946" y="5838882"/>
          <a:ext cx="6599796" cy="965200"/>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bg-BG" sz="2400" b="0" i="0" kern="1200" noProof="0" dirty="0"/>
            <a:t>По-силен акцент върху финансовия инженеринг, не само върху </a:t>
          </a:r>
          <a:r>
            <a:rPr lang="bg-BG" sz="2400" b="0" i="0" kern="1200" dirty="0"/>
            <a:t>субсидиите</a:t>
          </a:r>
          <a:endParaRPr lang="en-US" sz="2400" kern="1200" dirty="0">
            <a:latin typeface="Abhaya Libre Regular" panose="020B0604020202020204" charset="0"/>
            <a:cs typeface="Abhaya Libre Regular" panose="020B0604020202020204" charset="0"/>
          </a:endParaRPr>
        </a:p>
      </dsp:txBody>
      <dsp:txXfrm>
        <a:off x="108946" y="5838882"/>
        <a:ext cx="6599796" cy="965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853E-AB18-4F5E-955F-660D5FA4ADD1}">
      <dsp:nvSpPr>
        <dsp:cNvPr id="0" name=""/>
        <dsp:cNvSpPr/>
      </dsp:nvSpPr>
      <dsp:spPr>
        <a:xfrm>
          <a:off x="108946" y="1203267"/>
          <a:ext cx="6515100" cy="5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Иновативни обществени поръчки</a:t>
          </a:r>
          <a:endParaRPr lang="en-US" sz="2400" b="1" kern="1200" dirty="0">
            <a:latin typeface="Abhaya Libre Regular" panose="020B0604020202020204" charset="0"/>
            <a:cs typeface="Abhaya Libre Regular" panose="020B0604020202020204" charset="0"/>
          </a:endParaRPr>
        </a:p>
      </dsp:txBody>
      <dsp:txXfrm>
        <a:off x="108946" y="1203267"/>
        <a:ext cx="6515100" cy="592281"/>
      </dsp:txXfrm>
    </dsp:sp>
    <dsp:sp modelId="{F89DE190-F558-44C5-B55D-7E49A5B4C931}">
      <dsp:nvSpPr>
        <dsp:cNvPr id="0" name=""/>
        <dsp:cNvSpPr/>
      </dsp:nvSpPr>
      <dsp:spPr>
        <a:xfrm>
          <a:off x="108946" y="1795549"/>
          <a:ext cx="1524533" cy="1206500"/>
        </a:xfrm>
        <a:prstGeom prst="chevron">
          <a:avLst>
            <a:gd name="adj" fmla="val 70610"/>
          </a:avLst>
        </a:prstGeom>
        <a:solidFill>
          <a:srgbClr val="009999"/>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294C48-D7F0-442A-8D15-81D0578995A6}">
      <dsp:nvSpPr>
        <dsp:cNvPr id="0" name=""/>
        <dsp:cNvSpPr/>
      </dsp:nvSpPr>
      <dsp:spPr>
        <a:xfrm>
          <a:off x="1024680" y="1795549"/>
          <a:ext cx="1524533" cy="1206500"/>
        </a:xfrm>
        <a:prstGeom prst="chevron">
          <a:avLst>
            <a:gd name="adj" fmla="val 70610"/>
          </a:avLst>
        </a:prstGeom>
        <a:solidFill>
          <a:srgbClr val="009999"/>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629330-6A8B-4CD7-8382-B4333406812D}">
      <dsp:nvSpPr>
        <dsp:cNvPr id="0" name=""/>
        <dsp:cNvSpPr/>
      </dsp:nvSpPr>
      <dsp:spPr>
        <a:xfrm>
          <a:off x="1941137" y="1795549"/>
          <a:ext cx="1524533" cy="1206500"/>
        </a:xfrm>
        <a:prstGeom prst="chevron">
          <a:avLst>
            <a:gd name="adj" fmla="val 70610"/>
          </a:avLst>
        </a:prstGeom>
        <a:solidFill>
          <a:srgbClr val="009999"/>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1260BF2-27DD-468C-A489-43E4348347F4}">
      <dsp:nvSpPr>
        <dsp:cNvPr id="0" name=""/>
        <dsp:cNvSpPr/>
      </dsp:nvSpPr>
      <dsp:spPr>
        <a:xfrm>
          <a:off x="2856871" y="1795549"/>
          <a:ext cx="1524533" cy="1206500"/>
        </a:xfrm>
        <a:prstGeom prst="chevron">
          <a:avLst>
            <a:gd name="adj" fmla="val 70610"/>
          </a:avLst>
        </a:prstGeom>
        <a:solidFill>
          <a:srgbClr val="009999"/>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50D54F0-4C03-463C-9C6F-ADFE35412842}">
      <dsp:nvSpPr>
        <dsp:cNvPr id="0" name=""/>
        <dsp:cNvSpPr/>
      </dsp:nvSpPr>
      <dsp:spPr>
        <a:xfrm>
          <a:off x="3773328" y="1795549"/>
          <a:ext cx="1524533" cy="1206500"/>
        </a:xfrm>
        <a:prstGeom prst="chevron">
          <a:avLst>
            <a:gd name="adj" fmla="val 70610"/>
          </a:avLst>
        </a:prstGeom>
        <a:solidFill>
          <a:srgbClr val="009999"/>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60B682-AD88-4EEC-9D17-3C796690C2FD}">
      <dsp:nvSpPr>
        <dsp:cNvPr id="0" name=""/>
        <dsp:cNvSpPr/>
      </dsp:nvSpPr>
      <dsp:spPr>
        <a:xfrm>
          <a:off x="4689062" y="1795549"/>
          <a:ext cx="1524533" cy="1206500"/>
        </a:xfrm>
        <a:prstGeom prst="chevron">
          <a:avLst>
            <a:gd name="adj" fmla="val 70610"/>
          </a:avLst>
        </a:prstGeom>
        <a:solidFill>
          <a:srgbClr val="009999"/>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259C0AC-D4C8-4497-9D98-ED7E138FEEB1}">
      <dsp:nvSpPr>
        <dsp:cNvPr id="0" name=""/>
        <dsp:cNvSpPr/>
      </dsp:nvSpPr>
      <dsp:spPr>
        <a:xfrm>
          <a:off x="5605519" y="1795549"/>
          <a:ext cx="1524533" cy="1206500"/>
        </a:xfrm>
        <a:prstGeom prst="chevron">
          <a:avLst>
            <a:gd name="adj" fmla="val 70610"/>
          </a:avLst>
        </a:prstGeom>
        <a:solidFill>
          <a:srgbClr val="009999"/>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39AA97B-5571-4763-B2A7-12BA2F6E0FE6}">
      <dsp:nvSpPr>
        <dsp:cNvPr id="0" name=""/>
        <dsp:cNvSpPr/>
      </dsp:nvSpPr>
      <dsp:spPr>
        <a:xfrm>
          <a:off x="108946" y="1916199"/>
          <a:ext cx="6599796" cy="965200"/>
        </a:xfrm>
        <a:prstGeom prst="rect">
          <a:avLst/>
        </a:prstGeom>
        <a:solidFill>
          <a:schemeClr val="bg2"/>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bg-BG" sz="2000" kern="1200" dirty="0"/>
            <a:t>Предимства като подобрена инфраструктура и обществени услуги, спестяване на разходи, насърчаване на инвестиции в научноизследователска и развойна дейност</a:t>
          </a:r>
          <a:endParaRPr lang="en-US" sz="2000" kern="1200" dirty="0">
            <a:latin typeface="Abhaya Libre Regular" panose="020B0604020202020204" charset="0"/>
            <a:cs typeface="Abhaya Libre Regular" panose="020B0604020202020204" charset="0"/>
          </a:endParaRPr>
        </a:p>
      </dsp:txBody>
      <dsp:txXfrm>
        <a:off x="108946" y="1916199"/>
        <a:ext cx="6599796" cy="965200"/>
      </dsp:txXfrm>
    </dsp:sp>
    <dsp:sp modelId="{091356BC-975A-4E60-9875-87B07447A658}">
      <dsp:nvSpPr>
        <dsp:cNvPr id="0" name=""/>
        <dsp:cNvSpPr/>
      </dsp:nvSpPr>
      <dsp:spPr>
        <a:xfrm>
          <a:off x="108946" y="3164609"/>
          <a:ext cx="6396460" cy="5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Зелен растеж</a:t>
          </a:r>
          <a:endParaRPr lang="en-US" sz="2400" b="1" kern="1200" dirty="0">
            <a:latin typeface="Abhaya Libre Regular" panose="020B0604020202020204" charset="0"/>
            <a:cs typeface="Abhaya Libre Regular" panose="020B0604020202020204" charset="0"/>
          </a:endParaRPr>
        </a:p>
      </dsp:txBody>
      <dsp:txXfrm>
        <a:off x="108946" y="3164609"/>
        <a:ext cx="6396460" cy="592281"/>
      </dsp:txXfrm>
    </dsp:sp>
    <dsp:sp modelId="{0DE2429C-A962-4B4F-925B-A506A39894AF}">
      <dsp:nvSpPr>
        <dsp:cNvPr id="0" name=""/>
        <dsp:cNvSpPr/>
      </dsp:nvSpPr>
      <dsp:spPr>
        <a:xfrm>
          <a:off x="108946" y="3756890"/>
          <a:ext cx="1524533" cy="1206500"/>
        </a:xfrm>
        <a:prstGeom prst="chevron">
          <a:avLst>
            <a:gd name="adj" fmla="val 70610"/>
          </a:avLst>
        </a:prstGeom>
        <a:solidFill>
          <a:srgbClr val="008080"/>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0FA848-19A7-424B-9CD6-D4FD65F24143}">
      <dsp:nvSpPr>
        <dsp:cNvPr id="0" name=""/>
        <dsp:cNvSpPr/>
      </dsp:nvSpPr>
      <dsp:spPr>
        <a:xfrm>
          <a:off x="1024680" y="3756890"/>
          <a:ext cx="1524533" cy="1206500"/>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86873D-8D71-40A8-8B40-9DFFFEBD9561}">
      <dsp:nvSpPr>
        <dsp:cNvPr id="0" name=""/>
        <dsp:cNvSpPr/>
      </dsp:nvSpPr>
      <dsp:spPr>
        <a:xfrm>
          <a:off x="1941137" y="3756890"/>
          <a:ext cx="1524533" cy="1206500"/>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0523ABE-A695-44D0-A520-2A48BA2C13F7}">
      <dsp:nvSpPr>
        <dsp:cNvPr id="0" name=""/>
        <dsp:cNvSpPr/>
      </dsp:nvSpPr>
      <dsp:spPr>
        <a:xfrm>
          <a:off x="2856871" y="3756890"/>
          <a:ext cx="1524533" cy="1206500"/>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E59A279-C2AC-410E-BBD8-0E3F9905635B}">
      <dsp:nvSpPr>
        <dsp:cNvPr id="0" name=""/>
        <dsp:cNvSpPr/>
      </dsp:nvSpPr>
      <dsp:spPr>
        <a:xfrm>
          <a:off x="3773328" y="3756890"/>
          <a:ext cx="1524533" cy="1206500"/>
        </a:xfrm>
        <a:prstGeom prst="chevron">
          <a:avLst>
            <a:gd name="adj" fmla="val 70610"/>
          </a:avLst>
        </a:prstGeom>
        <a:solidFill>
          <a:srgbClr val="008080"/>
        </a:solidFill>
        <a:ln w="9525" cap="flat" cmpd="sng" algn="ctr">
          <a:solidFill>
            <a:schemeClr val="accent5">
              <a:shade val="50000"/>
              <a:hueOff val="240926"/>
              <a:satOff val="-5329"/>
              <a:lumOff val="399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8BAF802-8698-4CE5-BB15-9159D8719EF5}">
      <dsp:nvSpPr>
        <dsp:cNvPr id="0" name=""/>
        <dsp:cNvSpPr/>
      </dsp:nvSpPr>
      <dsp:spPr>
        <a:xfrm>
          <a:off x="4689062" y="3756890"/>
          <a:ext cx="1524533" cy="1206500"/>
        </a:xfrm>
        <a:prstGeom prst="chevron">
          <a:avLst>
            <a:gd name="adj" fmla="val 70610"/>
          </a:avLst>
        </a:prstGeom>
        <a:solidFill>
          <a:srgbClr val="008080"/>
        </a:solidFill>
        <a:ln w="9525" cap="flat" cmpd="sng" algn="ctr">
          <a:solidFill>
            <a:schemeClr val="accent5">
              <a:shade val="50000"/>
              <a:hueOff val="216833"/>
              <a:satOff val="-4796"/>
              <a:lumOff val="359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7B4EA93-5666-49C3-8A95-CD9402110BDB}">
      <dsp:nvSpPr>
        <dsp:cNvPr id="0" name=""/>
        <dsp:cNvSpPr/>
      </dsp:nvSpPr>
      <dsp:spPr>
        <a:xfrm>
          <a:off x="5605519" y="3756890"/>
          <a:ext cx="1524533" cy="1206500"/>
        </a:xfrm>
        <a:prstGeom prst="chevron">
          <a:avLst>
            <a:gd name="adj" fmla="val 70610"/>
          </a:avLst>
        </a:prstGeom>
        <a:solidFill>
          <a:srgbClr val="008080"/>
        </a:solidFill>
        <a:ln w="9525" cap="flat" cmpd="sng" algn="ctr">
          <a:solidFill>
            <a:schemeClr val="accent5">
              <a:shade val="50000"/>
              <a:hueOff val="192741"/>
              <a:satOff val="-4263"/>
              <a:lumOff val="3199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6AF0DF9-87BC-48BB-9DD6-7B59380C47D1}">
      <dsp:nvSpPr>
        <dsp:cNvPr id="0" name=""/>
        <dsp:cNvSpPr/>
      </dsp:nvSpPr>
      <dsp:spPr>
        <a:xfrm>
          <a:off x="108946" y="3877540"/>
          <a:ext cx="6599796" cy="965200"/>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bg-BG" sz="2400" kern="1200" dirty="0"/>
            <a:t>„Smart“ просто се отнася до устойчивост, екологични иновации и енергийна ефективност</a:t>
          </a:r>
          <a:endParaRPr lang="en-US" sz="2400" kern="1200" dirty="0">
            <a:latin typeface="Abhaya Libre Regular" panose="020B0604020202020204" charset="0"/>
            <a:cs typeface="Abhaya Libre Regular" panose="020B0604020202020204" charset="0"/>
          </a:endParaRPr>
        </a:p>
      </dsp:txBody>
      <dsp:txXfrm>
        <a:off x="108946" y="3877540"/>
        <a:ext cx="6599796" cy="965200"/>
      </dsp:txXfrm>
    </dsp:sp>
    <dsp:sp modelId="{5CCF0EAC-546D-4530-B4DE-121FEB0973ED}">
      <dsp:nvSpPr>
        <dsp:cNvPr id="0" name=""/>
        <dsp:cNvSpPr/>
      </dsp:nvSpPr>
      <dsp:spPr>
        <a:xfrm>
          <a:off x="108946" y="5125950"/>
          <a:ext cx="6515100" cy="592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Социални иновации</a:t>
          </a:r>
          <a:endParaRPr lang="en-US" sz="2400" b="1" kern="1200" dirty="0">
            <a:latin typeface="Abhaya Libre Regular" panose="020B0604020202020204" charset="0"/>
            <a:cs typeface="Abhaya Libre Regular" panose="020B0604020202020204" charset="0"/>
          </a:endParaRPr>
        </a:p>
      </dsp:txBody>
      <dsp:txXfrm>
        <a:off x="108946" y="5125950"/>
        <a:ext cx="6515100" cy="592281"/>
      </dsp:txXfrm>
    </dsp:sp>
    <dsp:sp modelId="{66116102-E66F-4449-BEF3-CC58D554AE1A}">
      <dsp:nvSpPr>
        <dsp:cNvPr id="0" name=""/>
        <dsp:cNvSpPr/>
      </dsp:nvSpPr>
      <dsp:spPr>
        <a:xfrm>
          <a:off x="108946" y="5718232"/>
          <a:ext cx="1524533" cy="1206500"/>
        </a:xfrm>
        <a:prstGeom prst="chevron">
          <a:avLst>
            <a:gd name="adj" fmla="val 70610"/>
          </a:avLst>
        </a:prstGeom>
        <a:solidFill>
          <a:srgbClr val="006666"/>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2EA6C6B-E064-4679-9661-B16437E2D806}">
      <dsp:nvSpPr>
        <dsp:cNvPr id="0" name=""/>
        <dsp:cNvSpPr/>
      </dsp:nvSpPr>
      <dsp:spPr>
        <a:xfrm>
          <a:off x="1024680" y="5718232"/>
          <a:ext cx="1524533" cy="1206500"/>
        </a:xfrm>
        <a:prstGeom prst="chevron">
          <a:avLst>
            <a:gd name="adj" fmla="val 70610"/>
          </a:avLst>
        </a:prstGeom>
        <a:solidFill>
          <a:srgbClr val="006666"/>
        </a:solidFill>
        <a:ln w="9525" cap="flat" cmpd="sng" algn="ctr">
          <a:solidFill>
            <a:schemeClr val="accent5">
              <a:shade val="50000"/>
              <a:hueOff val="144556"/>
              <a:satOff val="-3197"/>
              <a:lumOff val="2399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E355FC-196A-4763-8CFD-FEA1015E1922}">
      <dsp:nvSpPr>
        <dsp:cNvPr id="0" name=""/>
        <dsp:cNvSpPr/>
      </dsp:nvSpPr>
      <dsp:spPr>
        <a:xfrm>
          <a:off x="1941137" y="5718232"/>
          <a:ext cx="1524533" cy="1206500"/>
        </a:xfrm>
        <a:prstGeom prst="chevron">
          <a:avLst>
            <a:gd name="adj" fmla="val 70610"/>
          </a:avLst>
        </a:prstGeom>
        <a:solidFill>
          <a:srgbClr val="006666"/>
        </a:solidFill>
        <a:ln w="9525" cap="flat" cmpd="sng" algn="ctr">
          <a:solidFill>
            <a:schemeClr val="accent5">
              <a:shade val="50000"/>
              <a:hueOff val="120463"/>
              <a:satOff val="-2664"/>
              <a:lumOff val="199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4E6CBD-7FDC-4A9A-BA03-441EB89064D7}">
      <dsp:nvSpPr>
        <dsp:cNvPr id="0" name=""/>
        <dsp:cNvSpPr/>
      </dsp:nvSpPr>
      <dsp:spPr>
        <a:xfrm>
          <a:off x="2856871" y="5718232"/>
          <a:ext cx="1524533" cy="1206500"/>
        </a:xfrm>
        <a:prstGeom prst="chevron">
          <a:avLst>
            <a:gd name="adj" fmla="val 70610"/>
          </a:avLst>
        </a:prstGeom>
        <a:solidFill>
          <a:srgbClr val="006666"/>
        </a:solidFill>
        <a:ln w="9525" cap="flat" cmpd="sng" algn="ctr">
          <a:solidFill>
            <a:schemeClr val="accent5">
              <a:shade val="50000"/>
              <a:hueOff val="96370"/>
              <a:satOff val="-2131"/>
              <a:lumOff val="1599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D4994D-D9E8-49BA-9039-738C30952019}">
      <dsp:nvSpPr>
        <dsp:cNvPr id="0" name=""/>
        <dsp:cNvSpPr/>
      </dsp:nvSpPr>
      <dsp:spPr>
        <a:xfrm>
          <a:off x="3773328" y="5718232"/>
          <a:ext cx="1524533" cy="1206500"/>
        </a:xfrm>
        <a:prstGeom prst="chevron">
          <a:avLst>
            <a:gd name="adj" fmla="val 70610"/>
          </a:avLst>
        </a:prstGeom>
        <a:solidFill>
          <a:srgbClr val="006666"/>
        </a:solidFill>
        <a:ln w="9525" cap="flat" cmpd="sng" algn="ctr">
          <a:solidFill>
            <a:schemeClr val="accent5">
              <a:shade val="50000"/>
              <a:hueOff val="72278"/>
              <a:satOff val="-1599"/>
              <a:lumOff val="119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8DF522D-4ECD-48C1-A4E9-00B479540E1B}">
      <dsp:nvSpPr>
        <dsp:cNvPr id="0" name=""/>
        <dsp:cNvSpPr/>
      </dsp:nvSpPr>
      <dsp:spPr>
        <a:xfrm>
          <a:off x="4689062" y="5718232"/>
          <a:ext cx="1524533" cy="1206500"/>
        </a:xfrm>
        <a:prstGeom prst="chevron">
          <a:avLst>
            <a:gd name="adj" fmla="val 70610"/>
          </a:avLst>
        </a:prstGeom>
        <a:solidFill>
          <a:srgbClr val="006666"/>
        </a:solidFill>
        <a:ln w="9525" cap="flat" cmpd="sng" algn="ctr">
          <a:solidFill>
            <a:schemeClr val="accent5">
              <a:shade val="50000"/>
              <a:hueOff val="48185"/>
              <a:satOff val="-1066"/>
              <a:lumOff val="79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38B30AA-AAE5-4D19-963E-765798C60543}">
      <dsp:nvSpPr>
        <dsp:cNvPr id="0" name=""/>
        <dsp:cNvSpPr/>
      </dsp:nvSpPr>
      <dsp:spPr>
        <a:xfrm>
          <a:off x="5605519" y="5718232"/>
          <a:ext cx="1524533" cy="1206500"/>
        </a:xfrm>
        <a:prstGeom prst="chevron">
          <a:avLst>
            <a:gd name="adj" fmla="val 70610"/>
          </a:avLst>
        </a:prstGeom>
        <a:solidFill>
          <a:srgbClr val="006666"/>
        </a:solidFill>
        <a:ln w="9525" cap="flat" cmpd="sng" algn="ctr">
          <a:solidFill>
            <a:schemeClr val="accent5">
              <a:shade val="50000"/>
              <a:hueOff val="24093"/>
              <a:satOff val="-533"/>
              <a:lumOff val="399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EE636C5-DF28-456B-B687-85564130CE12}">
      <dsp:nvSpPr>
        <dsp:cNvPr id="0" name=""/>
        <dsp:cNvSpPr/>
      </dsp:nvSpPr>
      <dsp:spPr>
        <a:xfrm>
          <a:off x="108946" y="5838882"/>
          <a:ext cx="6599796" cy="965200"/>
        </a:xfrm>
        <a:prstGeom prst="rect">
          <a:avLst/>
        </a:prstGeom>
        <a:solidFill>
          <a:schemeClr val="bg2"/>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bg-BG" sz="2400" kern="1200" dirty="0"/>
            <a:t>Нови организационни структури за справяне с обществените проблеми</a:t>
          </a:r>
          <a:endParaRPr lang="en-US" sz="2400" kern="1200" dirty="0">
            <a:latin typeface="Abhaya Libre Regular" panose="020B0604020202020204" charset="0"/>
            <a:cs typeface="Abhaya Libre Regular" panose="020B0604020202020204" charset="0"/>
          </a:endParaRPr>
        </a:p>
      </dsp:txBody>
      <dsp:txXfrm>
        <a:off x="108946" y="5838882"/>
        <a:ext cx="6599796" cy="965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86591-2F44-4D24-B211-CEFF0F404359}">
      <dsp:nvSpPr>
        <dsp:cNvPr id="0" name=""/>
        <dsp:cNvSpPr/>
      </dsp:nvSpPr>
      <dsp:spPr>
        <a:xfrm rot="16200000">
          <a:off x="-2202755" y="3152984"/>
          <a:ext cx="5190744" cy="626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2738" bIns="0" numCol="1" spcCol="1270" anchor="t" anchorCtr="0">
          <a:noAutofit/>
        </a:bodyPr>
        <a:lstStyle/>
        <a:p>
          <a:pPr marL="0" lvl="0" indent="0" algn="r" defTabSz="1644650">
            <a:lnSpc>
              <a:spcPct val="90000"/>
            </a:lnSpc>
            <a:spcBef>
              <a:spcPct val="0"/>
            </a:spcBef>
            <a:spcAft>
              <a:spcPct val="35000"/>
            </a:spcAft>
            <a:buNone/>
          </a:pPr>
          <a:r>
            <a:rPr lang="bg-BG" sz="3700" kern="1200" dirty="0"/>
            <a:t>Насоки</a:t>
          </a:r>
          <a:endParaRPr lang="en-US" sz="3700" kern="1200" dirty="0"/>
        </a:p>
      </dsp:txBody>
      <dsp:txXfrm>
        <a:off x="-2202755" y="3152984"/>
        <a:ext cx="5190744" cy="626726"/>
      </dsp:txXfrm>
    </dsp:sp>
    <dsp:sp modelId="{58B529AA-F4CA-4BFD-A643-95D046AF6B74}">
      <dsp:nvSpPr>
        <dsp:cNvPr id="0" name=""/>
        <dsp:cNvSpPr/>
      </dsp:nvSpPr>
      <dsp:spPr>
        <a:xfrm>
          <a:off x="705979" y="502303"/>
          <a:ext cx="3121761" cy="5928089"/>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52738"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Abhaya Libre Regular" panose="020B0604020202020204" charset="0"/>
            <a:cs typeface="Abhaya Libre Regular" panose="020B0604020202020204" charset="0"/>
          </a:endParaRPr>
        </a:p>
        <a:p>
          <a:pPr marL="171450" lvl="1" indent="-171450" algn="l" defTabSz="800100">
            <a:lnSpc>
              <a:spcPct val="90000"/>
            </a:lnSpc>
            <a:spcBef>
              <a:spcPct val="0"/>
            </a:spcBef>
            <a:spcAft>
              <a:spcPct val="15000"/>
            </a:spcAft>
            <a:buChar char="•"/>
          </a:pPr>
          <a:r>
            <a:rPr lang="bg-BG" sz="1800" kern="1200" dirty="0"/>
            <a:t>Този документ предоставя методологични препоръки за това как да се разработи, изготви и изпълни регионална стратегия за интелигентна специализация за политиците и изпълнителните органи. Наръчникът ще се актуализира регулярно. </a:t>
          </a:r>
          <a:endParaRPr lang="en-US" sz="1800" kern="1200" dirty="0">
            <a:latin typeface="Abhaya Libre Regular" panose="020B0604020202020204" charset="0"/>
            <a:cs typeface="Abhaya Libre Regular" panose="020B0604020202020204" charset="0"/>
          </a:endParaRPr>
        </a:p>
      </dsp:txBody>
      <dsp:txXfrm>
        <a:off x="705979" y="502303"/>
        <a:ext cx="3121761" cy="5928089"/>
      </dsp:txXfrm>
    </dsp:sp>
    <dsp:sp modelId="{9C44C692-445F-4D88-9533-E3231BC89BC8}">
      <dsp:nvSpPr>
        <dsp:cNvPr id="0" name=""/>
        <dsp:cNvSpPr/>
      </dsp:nvSpPr>
      <dsp:spPr>
        <a:xfrm>
          <a:off x="79253" y="43697"/>
          <a:ext cx="1253452" cy="125345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598E-4936-41CF-B077-E1826B5B96FF}">
      <dsp:nvSpPr>
        <dsp:cNvPr id="0" name=""/>
        <dsp:cNvSpPr/>
      </dsp:nvSpPr>
      <dsp:spPr>
        <a:xfrm rot="16200000">
          <a:off x="2358847" y="3123704"/>
          <a:ext cx="5190744" cy="626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2738" bIns="0" numCol="1" spcCol="1270" anchor="t" anchorCtr="0">
          <a:noAutofit/>
        </a:bodyPr>
        <a:lstStyle/>
        <a:p>
          <a:pPr marL="0" lvl="0" indent="0" algn="r" defTabSz="1644650">
            <a:lnSpc>
              <a:spcPct val="90000"/>
            </a:lnSpc>
            <a:spcBef>
              <a:spcPct val="0"/>
            </a:spcBef>
            <a:spcAft>
              <a:spcPct val="35000"/>
            </a:spcAft>
            <a:buNone/>
          </a:pPr>
          <a:r>
            <a:rPr lang="bg-BG" sz="3700" kern="1200" dirty="0"/>
            <a:t>Партньорска проверка</a:t>
          </a:r>
          <a:endParaRPr lang="en-US" sz="3700" kern="1200" dirty="0"/>
        </a:p>
      </dsp:txBody>
      <dsp:txXfrm>
        <a:off x="2358847" y="3123704"/>
        <a:ext cx="5190744" cy="626726"/>
      </dsp:txXfrm>
    </dsp:sp>
    <dsp:sp modelId="{49338B29-FD50-4933-940C-66815ABDA8C0}">
      <dsp:nvSpPr>
        <dsp:cNvPr id="0" name=""/>
        <dsp:cNvSpPr/>
      </dsp:nvSpPr>
      <dsp:spPr>
        <a:xfrm>
          <a:off x="5267582" y="362875"/>
          <a:ext cx="3121761" cy="6148384"/>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52738"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Abhaya Libre Regular" panose="020B0604020202020204" charset="0"/>
            <a:cs typeface="Abhaya Libre Regular" panose="020B0604020202020204" charset="0"/>
          </a:endParaRPr>
        </a:p>
        <a:p>
          <a:pPr marL="171450" lvl="1" indent="-171450" algn="l" defTabSz="800100">
            <a:lnSpc>
              <a:spcPct val="90000"/>
            </a:lnSpc>
            <a:spcBef>
              <a:spcPct val="0"/>
            </a:spcBef>
            <a:spcAft>
              <a:spcPct val="15000"/>
            </a:spcAft>
            <a:buChar char="•"/>
          </a:pPr>
          <a:r>
            <a:rPr lang="bg-BG" sz="1800" kern="1200" dirty="0"/>
            <a:t>S3 платформата </a:t>
          </a:r>
          <a:r>
            <a:rPr lang="ru-RU" sz="1800" kern="1200" dirty="0"/>
            <a:t>е разработила собствени персонализирани процедури за анализ на RIS3, основани на текущата практика и организира редовни семинари за регистрираните региони и държави. Тя може също така да оказва съдействие по отношение на процедурите, да действа като модератор и докладчик и да предлага специалисти, които да дадат мнение към към оценките, извършвани в конкретни държави членки.</a:t>
          </a:r>
          <a:endParaRPr lang="en-US" sz="1800" kern="1200" dirty="0">
            <a:latin typeface="Abhaya Libre Regular" panose="020B0604020202020204" charset="0"/>
            <a:cs typeface="Abhaya Libre Regular" panose="020B0604020202020204" charset="0"/>
          </a:endParaRPr>
        </a:p>
      </dsp:txBody>
      <dsp:txXfrm>
        <a:off x="5267582" y="362875"/>
        <a:ext cx="3121761" cy="6148384"/>
      </dsp:txXfrm>
    </dsp:sp>
    <dsp:sp modelId="{C3B0538A-94C7-417D-A920-D8E91D148B33}">
      <dsp:nvSpPr>
        <dsp:cNvPr id="0" name=""/>
        <dsp:cNvSpPr/>
      </dsp:nvSpPr>
      <dsp:spPr>
        <a:xfrm>
          <a:off x="4677695" y="43697"/>
          <a:ext cx="1179774" cy="119489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9C1DF1-53B5-4498-9831-EB58CF3C1DA9}">
      <dsp:nvSpPr>
        <dsp:cNvPr id="0" name=""/>
        <dsp:cNvSpPr/>
      </dsp:nvSpPr>
      <dsp:spPr>
        <a:xfrm rot="16200000">
          <a:off x="6285180" y="3067098"/>
          <a:ext cx="6461282" cy="626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2738" bIns="0" numCol="1" spcCol="1270" anchor="t" anchorCtr="0">
          <a:noAutofit/>
        </a:bodyPr>
        <a:lstStyle/>
        <a:p>
          <a:pPr marL="0" lvl="0" indent="0" algn="just" defTabSz="1155700">
            <a:lnSpc>
              <a:spcPct val="90000"/>
            </a:lnSpc>
            <a:spcBef>
              <a:spcPct val="0"/>
            </a:spcBef>
            <a:spcAft>
              <a:spcPct val="35000"/>
            </a:spcAft>
            <a:buNone/>
          </a:pPr>
          <a:r>
            <a:rPr lang="bg-BG" sz="2600" kern="1200" dirty="0"/>
            <a:t>    Академични изследвания и анализи</a:t>
          </a:r>
          <a:endParaRPr lang="en-US" sz="2600" kern="1200" dirty="0"/>
        </a:p>
      </dsp:txBody>
      <dsp:txXfrm>
        <a:off x="6285180" y="3067098"/>
        <a:ext cx="6461282" cy="626726"/>
      </dsp:txXfrm>
    </dsp:sp>
    <dsp:sp modelId="{B0EDDFE0-B1CC-49AF-8EC0-19D2C73693CF}">
      <dsp:nvSpPr>
        <dsp:cNvPr id="0" name=""/>
        <dsp:cNvSpPr/>
      </dsp:nvSpPr>
      <dsp:spPr>
        <a:xfrm>
          <a:off x="9829185" y="303570"/>
          <a:ext cx="3121761" cy="6153782"/>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52738" rIns="128016"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Abhaya Libre Regular" panose="020B0604020202020204" charset="0"/>
            <a:cs typeface="Abhaya Libre Regular" panose="020B0604020202020204" charset="0"/>
          </a:endParaRPr>
        </a:p>
        <a:p>
          <a:pPr marL="171450" lvl="1" indent="-171450" algn="l" defTabSz="800100">
            <a:lnSpc>
              <a:spcPct val="90000"/>
            </a:lnSpc>
            <a:spcBef>
              <a:spcPct val="0"/>
            </a:spcBef>
            <a:spcAft>
              <a:spcPct val="15000"/>
            </a:spcAft>
            <a:buChar char="•"/>
          </a:pPr>
          <a:r>
            <a:rPr lang="bg-BG" sz="1800" kern="1200" dirty="0"/>
            <a:t>Съвместният изследователски център провежда мултидисциплинарни изследвания, за да помогне при решаването на неотложни политически въпроси. Интелигентната специализация е илюстрация на това как теорията и практиката могат да обменят знания и как ЕС може да се възползва от широкия спектър от академични умения, налични в многобройните  институции на Съвместния изследователски център. </a:t>
          </a:r>
          <a:endParaRPr lang="en-US" sz="1800" kern="1200" dirty="0">
            <a:latin typeface="Abhaya Libre Regular" panose="020B0604020202020204" charset="0"/>
            <a:cs typeface="Abhaya Libre Regular" panose="020B0604020202020204" charset="0"/>
          </a:endParaRPr>
        </a:p>
        <a:p>
          <a:pPr marL="171450" lvl="1" indent="-171450" algn="l" defTabSz="800100">
            <a:lnSpc>
              <a:spcPct val="90000"/>
            </a:lnSpc>
            <a:spcBef>
              <a:spcPct val="0"/>
            </a:spcBef>
            <a:spcAft>
              <a:spcPct val="15000"/>
            </a:spcAft>
            <a:buChar char="•"/>
          </a:pPr>
          <a:endParaRPr lang="bg-BG" sz="1800" kern="1200" dirty="0"/>
        </a:p>
        <a:p>
          <a:pPr marL="171450" lvl="1" indent="-171450" algn="l" defTabSz="800100">
            <a:lnSpc>
              <a:spcPct val="90000"/>
            </a:lnSpc>
            <a:spcBef>
              <a:spcPct val="0"/>
            </a:spcBef>
            <a:spcAft>
              <a:spcPct val="15000"/>
            </a:spcAft>
            <a:buChar char="•"/>
          </a:pPr>
          <a:r>
            <a:rPr lang="bg-BG" sz="1800" kern="1200"/>
            <a:t> .</a:t>
          </a:r>
          <a:endParaRPr lang="en-US" sz="1800" kern="1200" dirty="0">
            <a:latin typeface="Abhaya Libre Regular" panose="020B0604020202020204" charset="0"/>
            <a:cs typeface="Abhaya Libre Regular" panose="020B0604020202020204" charset="0"/>
          </a:endParaRPr>
        </a:p>
      </dsp:txBody>
      <dsp:txXfrm>
        <a:off x="9829185" y="303570"/>
        <a:ext cx="3121761" cy="6153782"/>
      </dsp:txXfrm>
    </dsp:sp>
    <dsp:sp modelId="{99FA97FA-7685-4663-BE92-C05744ED0E53}">
      <dsp:nvSpPr>
        <dsp:cNvPr id="0" name=""/>
        <dsp:cNvSpPr/>
      </dsp:nvSpPr>
      <dsp:spPr>
        <a:xfrm>
          <a:off x="9220201" y="43697"/>
          <a:ext cx="1217967" cy="108167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86591-2F44-4D24-B211-CEFF0F404359}">
      <dsp:nvSpPr>
        <dsp:cNvPr id="0" name=""/>
        <dsp:cNvSpPr/>
      </dsp:nvSpPr>
      <dsp:spPr>
        <a:xfrm rot="16200000">
          <a:off x="-2032173" y="3080362"/>
          <a:ext cx="5190744" cy="97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56354" bIns="0" numCol="1" spcCol="1270" anchor="t" anchorCtr="0">
          <a:noAutofit/>
        </a:bodyPr>
        <a:lstStyle/>
        <a:p>
          <a:pPr marL="0" lvl="0" indent="0" algn="r" defTabSz="1244600">
            <a:lnSpc>
              <a:spcPct val="90000"/>
            </a:lnSpc>
            <a:spcBef>
              <a:spcPct val="0"/>
            </a:spcBef>
            <a:spcAft>
              <a:spcPct val="35000"/>
            </a:spcAft>
            <a:buNone/>
          </a:pPr>
          <a:r>
            <a:rPr lang="bg-BG" sz="2800" kern="1200" dirty="0"/>
            <a:t>Организиране на събития</a:t>
          </a:r>
          <a:endParaRPr lang="en-US" sz="2800" kern="1200" dirty="0"/>
        </a:p>
      </dsp:txBody>
      <dsp:txXfrm>
        <a:off x="-2032173" y="3080362"/>
        <a:ext cx="5190744" cy="970984"/>
      </dsp:txXfrm>
    </dsp:sp>
    <dsp:sp modelId="{58B529AA-F4CA-4BFD-A643-95D046AF6B74}">
      <dsp:nvSpPr>
        <dsp:cNvPr id="0" name=""/>
        <dsp:cNvSpPr/>
      </dsp:nvSpPr>
      <dsp:spPr>
        <a:xfrm>
          <a:off x="1048690" y="601810"/>
          <a:ext cx="4836531" cy="5928089"/>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6354" rIns="128016" bIns="128016" numCol="1" spcCol="1270" anchor="t" anchorCtr="0">
          <a:noAutofit/>
        </a:bodyPr>
        <a:lstStyle/>
        <a:p>
          <a:pPr marL="171450" lvl="1" indent="-171450" algn="l" defTabSz="800100">
            <a:lnSpc>
              <a:spcPct val="90000"/>
            </a:lnSpc>
            <a:spcBef>
              <a:spcPct val="0"/>
            </a:spcBef>
            <a:spcAft>
              <a:spcPct val="15000"/>
            </a:spcAft>
            <a:buChar char="•"/>
          </a:pPr>
          <a:r>
            <a:rPr lang="bg-BG" sz="1800" kern="1200" dirty="0"/>
            <a:t>В платформата се организират два вида събития: Семинари за популяризиране в няколко европейски области, които обясняват и популяризират идеята за интелигентна специализация пред всички заинтересовани сектори и институции; </a:t>
          </a:r>
          <a:r>
            <a:rPr lang="ru-RU" sz="1800" kern="1200" dirty="0"/>
            <a:t>семинари за регистрирани региони, които се фокусират върху конкретни теми, представляващи интерес за местните лица, вземащи решения.</a:t>
          </a:r>
          <a:endParaRPr lang="en-US" sz="1800" kern="1200" dirty="0">
            <a:latin typeface="Abhaya Libre Regular" panose="020B0604020202020204" charset="0"/>
            <a:cs typeface="Abhaya Libre Regular" panose="020B0604020202020204" charset="0"/>
          </a:endParaRPr>
        </a:p>
        <a:p>
          <a:pPr marL="171450" lvl="1" indent="-171450" algn="l" defTabSz="800100">
            <a:lnSpc>
              <a:spcPct val="90000"/>
            </a:lnSpc>
            <a:spcBef>
              <a:spcPct val="0"/>
            </a:spcBef>
            <a:spcAft>
              <a:spcPct val="15000"/>
            </a:spcAft>
            <a:buChar char="•"/>
          </a:pPr>
          <a:r>
            <a:rPr lang="bg-BG" sz="1800" kern="1200" dirty="0"/>
            <a:t>Освен това платформата ще помогне на държавите членки да организират национални събития за интелигентна специализация.</a:t>
          </a:r>
          <a:endParaRPr lang="en-US" sz="1800" kern="1200" dirty="0">
            <a:latin typeface="Abhaya Libre Regular" panose="020B0604020202020204" charset="0"/>
            <a:cs typeface="Abhaya Libre Regular" panose="020B0604020202020204" charset="0"/>
          </a:endParaRPr>
        </a:p>
      </dsp:txBody>
      <dsp:txXfrm>
        <a:off x="1048690" y="601810"/>
        <a:ext cx="4836531" cy="5928089"/>
      </dsp:txXfrm>
    </dsp:sp>
    <dsp:sp modelId="{9C44C692-445F-4D88-9533-E3231BC89BC8}">
      <dsp:nvSpPr>
        <dsp:cNvPr id="0" name=""/>
        <dsp:cNvSpPr/>
      </dsp:nvSpPr>
      <dsp:spPr>
        <a:xfrm>
          <a:off x="291827" y="9402"/>
          <a:ext cx="1513725" cy="13007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17598E-4936-41CF-B077-E1826B5B96FF}">
      <dsp:nvSpPr>
        <dsp:cNvPr id="0" name=""/>
        <dsp:cNvSpPr/>
      </dsp:nvSpPr>
      <dsp:spPr>
        <a:xfrm rot="16200000">
          <a:off x="5035097" y="3085712"/>
          <a:ext cx="5190744" cy="97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56354" bIns="0" numCol="1" spcCol="1270" anchor="t" anchorCtr="0">
          <a:noAutofit/>
        </a:bodyPr>
        <a:lstStyle/>
        <a:p>
          <a:pPr marL="0" lvl="0" indent="0" algn="r" defTabSz="1066800">
            <a:lnSpc>
              <a:spcPct val="90000"/>
            </a:lnSpc>
            <a:spcBef>
              <a:spcPct val="0"/>
            </a:spcBef>
            <a:spcAft>
              <a:spcPct val="35000"/>
            </a:spcAft>
            <a:buNone/>
          </a:pPr>
          <a:r>
            <a:rPr lang="bg-BG" sz="2400" kern="1200" dirty="0"/>
            <a:t>Управление на уебсайта</a:t>
          </a:r>
          <a:r>
            <a:rPr lang="en-US" sz="2400" kern="1200" dirty="0"/>
            <a:t> S3p</a:t>
          </a:r>
        </a:p>
      </dsp:txBody>
      <dsp:txXfrm>
        <a:off x="5035097" y="3085712"/>
        <a:ext cx="5190744" cy="970984"/>
      </dsp:txXfrm>
    </dsp:sp>
    <dsp:sp modelId="{49338B29-FD50-4933-940C-66815ABDA8C0}">
      <dsp:nvSpPr>
        <dsp:cNvPr id="0" name=""/>
        <dsp:cNvSpPr/>
      </dsp:nvSpPr>
      <dsp:spPr>
        <a:xfrm>
          <a:off x="8115962" y="497012"/>
          <a:ext cx="4836531" cy="6148384"/>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56354"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Abhaya Libre Regular" panose="020B0604020202020204" charset="0"/>
            <a:cs typeface="Abhaya Libre Regular" panose="020B0604020202020204" charset="0"/>
          </a:endParaRPr>
        </a:p>
        <a:p>
          <a:pPr marL="228600" lvl="1" indent="-228600" algn="l" defTabSz="889000">
            <a:lnSpc>
              <a:spcPct val="90000"/>
            </a:lnSpc>
            <a:spcBef>
              <a:spcPct val="0"/>
            </a:spcBef>
            <a:spcAft>
              <a:spcPct val="15000"/>
            </a:spcAft>
            <a:buChar char="•"/>
          </a:pPr>
          <a:r>
            <a:rPr lang="bg-BG" sz="2000" kern="1200" dirty="0"/>
            <a:t>Уебсайтът е полезен за всички, които се интересуват от интелигентна специализация и е създаден предимно за регионите и държавите, които са се регистрирали в платформата. П</a:t>
          </a:r>
          <a:r>
            <a:rPr lang="ru-RU" sz="2000" kern="1200" dirty="0"/>
            <a:t>редоставя подробна информация за съответните инициативи и източници. Освен това се разработват специално създадени интерактивни инструменти като онлайн ресурси за регистрираните региони и държави.</a:t>
          </a:r>
          <a:endParaRPr lang="en-US" sz="2000" kern="1200" dirty="0">
            <a:latin typeface="Abhaya Libre Regular" panose="020B0604020202020204" charset="0"/>
            <a:cs typeface="Abhaya Libre Regular" panose="020B0604020202020204" charset="0"/>
          </a:endParaRPr>
        </a:p>
      </dsp:txBody>
      <dsp:txXfrm>
        <a:off x="8115962" y="497012"/>
        <a:ext cx="4836531" cy="6148384"/>
      </dsp:txXfrm>
    </dsp:sp>
    <dsp:sp modelId="{C3B0538A-94C7-417D-A920-D8E91D148B33}">
      <dsp:nvSpPr>
        <dsp:cNvPr id="0" name=""/>
        <dsp:cNvSpPr/>
      </dsp:nvSpPr>
      <dsp:spPr>
        <a:xfrm>
          <a:off x="7316521" y="9402"/>
          <a:ext cx="1598881" cy="131143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5E282-AF9D-4B13-88CC-B9AE6F0E2E26}">
      <dsp:nvSpPr>
        <dsp:cNvPr id="0" name=""/>
        <dsp:cNvSpPr/>
      </dsp:nvSpPr>
      <dsp:spPr>
        <a:xfrm>
          <a:off x="0" y="231614"/>
          <a:ext cx="13106400" cy="1560198"/>
        </a:xfrm>
        <a:prstGeom prst="rect">
          <a:avLst/>
        </a:prstGeom>
        <a:solidFill>
          <a:srgbClr val="006666"/>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bg-BG" sz="4800" b="1" kern="1200" dirty="0">
              <a:latin typeface="Abhaya Libre Regular" panose="020B0604020202020204" charset="0"/>
              <a:cs typeface="Abhaya Libre Regular" panose="020B0604020202020204" charset="0"/>
            </a:rPr>
            <a:t>Извлечени поуки</a:t>
          </a:r>
          <a:endParaRPr lang="en-US" sz="4800" b="1" kern="1200" dirty="0">
            <a:latin typeface="Abhaya Libre Regular" panose="020B0604020202020204" charset="0"/>
            <a:cs typeface="Abhaya Libre Regular" panose="020B0604020202020204" charset="0"/>
          </a:endParaRPr>
        </a:p>
      </dsp:txBody>
      <dsp:txXfrm>
        <a:off x="0" y="231614"/>
        <a:ext cx="13106400" cy="1560198"/>
      </dsp:txXfrm>
    </dsp:sp>
    <dsp:sp modelId="{D3C11417-A625-4C7D-A47E-97257CFA039F}">
      <dsp:nvSpPr>
        <dsp:cNvPr id="0" name=""/>
        <dsp:cNvSpPr/>
      </dsp:nvSpPr>
      <dsp:spPr>
        <a:xfrm>
          <a:off x="0" y="1813090"/>
          <a:ext cx="3276600" cy="508227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Регионални фондове</a:t>
          </a:r>
          <a:endParaRPr lang="en-US" sz="2400" b="1" kern="1200" dirty="0">
            <a:latin typeface="Abhaya Libre Regular" panose="020B0604020202020204" charset="0"/>
            <a:cs typeface="Abhaya Libre Regular" panose="020B0604020202020204" charset="0"/>
          </a:endParaRPr>
        </a:p>
        <a:p>
          <a:pPr marL="0" lvl="0" indent="0" algn="ctr" defTabSz="1066800">
            <a:lnSpc>
              <a:spcPct val="90000"/>
            </a:lnSpc>
            <a:spcBef>
              <a:spcPct val="0"/>
            </a:spcBef>
            <a:spcAft>
              <a:spcPct val="35000"/>
            </a:spcAft>
            <a:buNone/>
          </a:pPr>
          <a:r>
            <a:rPr lang="bg-BG" sz="2200" kern="1200" dirty="0"/>
            <a:t>Решаващата роля на регионалното финансиране за насърчаване на иновативната инфраструктура за космическата индустрия, включително Aeropolis, Tecnobaha и CATEC като технологични центрове и технологични паркове.</a:t>
          </a:r>
        </a:p>
      </dsp:txBody>
      <dsp:txXfrm>
        <a:off x="0" y="1813090"/>
        <a:ext cx="3276600" cy="5082273"/>
      </dsp:txXfrm>
    </dsp:sp>
    <dsp:sp modelId="{D9237732-56A8-41EF-90B0-D8B18B7281E1}">
      <dsp:nvSpPr>
        <dsp:cNvPr id="0" name=""/>
        <dsp:cNvSpPr/>
      </dsp:nvSpPr>
      <dsp:spPr>
        <a:xfrm>
          <a:off x="3276599" y="1813090"/>
          <a:ext cx="3276600" cy="508227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Предприемачество</a:t>
          </a:r>
          <a:endParaRPr lang="en-US" sz="2400" b="1" kern="1200" dirty="0">
            <a:latin typeface="Abhaya Libre Regular" panose="020B0604020202020204" charset="0"/>
            <a:cs typeface="Abhaya Libre Regular" panose="020B0604020202020204" charset="0"/>
          </a:endParaRPr>
        </a:p>
        <a:p>
          <a:pPr marL="0" lvl="0" indent="0" algn="ctr" defTabSz="1066800">
            <a:lnSpc>
              <a:spcPct val="90000"/>
            </a:lnSpc>
            <a:spcBef>
              <a:spcPct val="0"/>
            </a:spcBef>
            <a:spcAft>
              <a:spcPct val="35000"/>
            </a:spcAft>
            <a:buNone/>
          </a:pPr>
          <a:r>
            <a:rPr lang="ru-RU" sz="2200" kern="1200" dirty="0"/>
            <a:t>При създаването на стимули политиците трябва да вземат под внимание бизнес средата в сектора.</a:t>
          </a:r>
          <a:endParaRPr lang="en-US" sz="2200" kern="1200" dirty="0">
            <a:latin typeface="Abhaya Libre Regular" panose="020B0604020202020204" charset="0"/>
            <a:cs typeface="Abhaya Libre Regular" panose="020B0604020202020204" charset="0"/>
          </a:endParaRPr>
        </a:p>
        <a:p>
          <a:pPr marL="0" lvl="0" indent="0" algn="ctr" defTabSz="1066800">
            <a:lnSpc>
              <a:spcPct val="90000"/>
            </a:lnSpc>
            <a:spcBef>
              <a:spcPct val="0"/>
            </a:spcBef>
            <a:spcAft>
              <a:spcPct val="35000"/>
            </a:spcAft>
            <a:buNone/>
          </a:pPr>
          <a:endParaRPr lang="en-US" sz="2200" kern="1200" dirty="0">
            <a:latin typeface="Abhaya Libre Regular" panose="020B0604020202020204" charset="0"/>
            <a:cs typeface="Abhaya Libre Regular" panose="020B0604020202020204" charset="0"/>
          </a:endParaRPr>
        </a:p>
        <a:p>
          <a:pPr marL="0" lvl="0" indent="0" algn="ctr" defTabSz="1066800">
            <a:lnSpc>
              <a:spcPct val="90000"/>
            </a:lnSpc>
            <a:spcBef>
              <a:spcPct val="0"/>
            </a:spcBef>
            <a:spcAft>
              <a:spcPct val="35000"/>
            </a:spcAft>
            <a:buNone/>
          </a:pPr>
          <a:endParaRPr lang="en-US" sz="2200" kern="1200" dirty="0">
            <a:latin typeface="Abhaya Libre Regular" panose="020B0604020202020204" charset="0"/>
            <a:cs typeface="Abhaya Libre Regular" panose="020B0604020202020204" charset="0"/>
          </a:endParaRPr>
        </a:p>
      </dsp:txBody>
      <dsp:txXfrm>
        <a:off x="3276599" y="1813090"/>
        <a:ext cx="3276600" cy="5082273"/>
      </dsp:txXfrm>
    </dsp:sp>
    <dsp:sp modelId="{E69B4A27-6381-4227-B150-D7324EFFB4BF}">
      <dsp:nvSpPr>
        <dsp:cNvPr id="0" name=""/>
        <dsp:cNvSpPr/>
      </dsp:nvSpPr>
      <dsp:spPr>
        <a:xfrm>
          <a:off x="6553200" y="1813090"/>
          <a:ext cx="3276600" cy="508227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dirty="0">
              <a:latin typeface="Abhaya Libre Regular" panose="020B0604020202020204" charset="0"/>
              <a:cs typeface="Abhaya Libre Regular" panose="020B0604020202020204" charset="0"/>
            </a:rPr>
            <a:t>Връзки между университети и индустрии</a:t>
          </a:r>
          <a:endParaRPr lang="en-US" sz="2400" b="1" kern="1200" dirty="0">
            <a:latin typeface="Abhaya Libre Regular" panose="020B0604020202020204" charset="0"/>
            <a:cs typeface="Abhaya Libre Regular" panose="020B0604020202020204" charset="0"/>
          </a:endParaRPr>
        </a:p>
        <a:p>
          <a:pPr marL="0" lvl="0" indent="0" algn="ctr" defTabSz="1066800">
            <a:lnSpc>
              <a:spcPct val="90000"/>
            </a:lnSpc>
            <a:spcBef>
              <a:spcPct val="0"/>
            </a:spcBef>
            <a:spcAft>
              <a:spcPct val="35000"/>
            </a:spcAft>
            <a:buNone/>
          </a:pPr>
          <a:r>
            <a:rPr lang="bg-BG" sz="2000" kern="1200" dirty="0"/>
            <a:t>Насърчаването на академичните изследвания и академичните изследователи е очевидно необходимо за предприемаческите начинания на технологичните паркове и центрове. Значението на включването на докторанти на индустриално и предприемаческо ниво.</a:t>
          </a:r>
          <a:endParaRPr lang="en-US" sz="2000" kern="1200" dirty="0">
            <a:latin typeface="Abhaya Libre Regular" panose="020B0604020202020204" charset="0"/>
            <a:cs typeface="Abhaya Libre Regular" panose="020B0604020202020204" charset="0"/>
          </a:endParaRPr>
        </a:p>
      </dsp:txBody>
      <dsp:txXfrm>
        <a:off x="6553200" y="1813090"/>
        <a:ext cx="3276600" cy="5082273"/>
      </dsp:txXfrm>
    </dsp:sp>
    <dsp:sp modelId="{A19BFBD5-4849-425C-B89E-DEE66A74EDF5}">
      <dsp:nvSpPr>
        <dsp:cNvPr id="0" name=""/>
        <dsp:cNvSpPr/>
      </dsp:nvSpPr>
      <dsp:spPr>
        <a:xfrm>
          <a:off x="9829800" y="1813090"/>
          <a:ext cx="3276600" cy="508227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b="1" kern="1200" dirty="0">
              <a:cs typeface="Abhaya Libre Regular" panose="020B0604020202020204" charset="0"/>
            </a:rPr>
            <a:t>Подобрена стратегическа подкрепа между индустрията и публичния </a:t>
          </a:r>
          <a:r>
            <a:rPr lang="ru-RU" sz="1800" kern="1200" dirty="0"/>
            <a:t>Регионалната администрация и аерокосмическата индустрия не са постигнали официално съгласие за съвместни стратегии. За да се разпределят наличните ресурси към целите на стратегията, една от промените, които следва да се въведат за изпълнение на стратегиите от ниво С3 в предстоящата Рамкова програма на ЕС, би била да се свържат одобрените стратегии на индустрията с публикуваните приоритети за финансова подкрепа.</a:t>
          </a:r>
          <a:endParaRPr lang="en-US" sz="1800" kern="1200" dirty="0">
            <a:latin typeface="Abhaya Libre Regular" panose="020B0604020202020204" charset="0"/>
            <a:cs typeface="Abhaya Libre Regular" panose="020B0604020202020204" charset="0"/>
          </a:endParaRPr>
        </a:p>
      </dsp:txBody>
      <dsp:txXfrm>
        <a:off x="9829800" y="1813090"/>
        <a:ext cx="3276600" cy="5082273"/>
      </dsp:txXfrm>
    </dsp:sp>
    <dsp:sp modelId="{D232C6E1-C318-4788-A694-48EFA9E4142C}">
      <dsp:nvSpPr>
        <dsp:cNvPr id="0" name=""/>
        <dsp:cNvSpPr/>
      </dsp:nvSpPr>
      <dsp:spPr>
        <a:xfrm flipV="1">
          <a:off x="0" y="6783609"/>
          <a:ext cx="13106400" cy="172976"/>
        </a:xfrm>
        <a:prstGeom prst="rect">
          <a:avLst/>
        </a:prstGeom>
        <a:solidFill>
          <a:srgbClr val="008080"/>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0C7F8-8E26-4B62-990F-7DD5B287A617}"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232D2-1495-436E-9B19-81AD8A9B6CAC}" type="slidenum">
              <a:rPr lang="en-US" smtClean="0"/>
              <a:t>‹#›</a:t>
            </a:fld>
            <a:endParaRPr lang="en-US"/>
          </a:p>
        </p:txBody>
      </p:sp>
    </p:spTree>
    <p:extLst>
      <p:ext uri="{BB962C8B-B14F-4D97-AF65-F5344CB8AC3E}">
        <p14:creationId xmlns:p14="http://schemas.microsoft.com/office/powerpoint/2010/main" val="324828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6</a:t>
            </a:fld>
            <a:endParaRPr lang="en-US"/>
          </a:p>
        </p:txBody>
      </p:sp>
    </p:spTree>
    <p:extLst>
      <p:ext uri="{BB962C8B-B14F-4D97-AF65-F5344CB8AC3E}">
        <p14:creationId xmlns:p14="http://schemas.microsoft.com/office/powerpoint/2010/main" val="17152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https://wbc-rti.info/object/document/10971/attach/IISP_Report__A1_1_EU_Institutions_and_Initiatives-1.pdf</a:t>
            </a:r>
          </a:p>
        </p:txBody>
      </p:sp>
      <p:sp>
        <p:nvSpPr>
          <p:cNvPr id="4" name="Slide Number Placeholder 3"/>
          <p:cNvSpPr>
            <a:spLocks noGrp="1"/>
          </p:cNvSpPr>
          <p:nvPr>
            <p:ph type="sldNum" sz="quarter" idx="5"/>
          </p:nvPr>
        </p:nvSpPr>
        <p:spPr/>
        <p:txBody>
          <a:bodyPr/>
          <a:lstStyle/>
          <a:p>
            <a:fld id="{FC6232D2-1495-436E-9B19-81AD8A9B6CAC}" type="slidenum">
              <a:rPr lang="en-US" smtClean="0"/>
              <a:t>19</a:t>
            </a:fld>
            <a:endParaRPr lang="en-US"/>
          </a:p>
        </p:txBody>
      </p:sp>
    </p:spTree>
    <p:extLst>
      <p:ext uri="{BB962C8B-B14F-4D97-AF65-F5344CB8AC3E}">
        <p14:creationId xmlns:p14="http://schemas.microsoft.com/office/powerpoint/2010/main" val="216224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20</a:t>
            </a:fld>
            <a:endParaRPr lang="en-US"/>
          </a:p>
        </p:txBody>
      </p:sp>
    </p:spTree>
    <p:extLst>
      <p:ext uri="{BB962C8B-B14F-4D97-AF65-F5344CB8AC3E}">
        <p14:creationId xmlns:p14="http://schemas.microsoft.com/office/powerpoint/2010/main" val="266599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21</a:t>
            </a:fld>
            <a:endParaRPr lang="en-US"/>
          </a:p>
        </p:txBody>
      </p:sp>
    </p:spTree>
    <p:extLst>
      <p:ext uri="{BB962C8B-B14F-4D97-AF65-F5344CB8AC3E}">
        <p14:creationId xmlns:p14="http://schemas.microsoft.com/office/powerpoint/2010/main" val="290484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23</a:t>
            </a:fld>
            <a:endParaRPr lang="en-US"/>
          </a:p>
        </p:txBody>
      </p:sp>
    </p:spTree>
    <p:extLst>
      <p:ext uri="{BB962C8B-B14F-4D97-AF65-F5344CB8AC3E}">
        <p14:creationId xmlns:p14="http://schemas.microsoft.com/office/powerpoint/2010/main" val="212819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24</a:t>
            </a:fld>
            <a:endParaRPr lang="en-US"/>
          </a:p>
        </p:txBody>
      </p:sp>
    </p:spTree>
    <p:extLst>
      <p:ext uri="{BB962C8B-B14F-4D97-AF65-F5344CB8AC3E}">
        <p14:creationId xmlns:p14="http://schemas.microsoft.com/office/powerpoint/2010/main" val="85496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25</a:t>
            </a:fld>
            <a:endParaRPr lang="en-US"/>
          </a:p>
        </p:txBody>
      </p:sp>
    </p:spTree>
    <p:extLst>
      <p:ext uri="{BB962C8B-B14F-4D97-AF65-F5344CB8AC3E}">
        <p14:creationId xmlns:p14="http://schemas.microsoft.com/office/powerpoint/2010/main" val="281281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26</a:t>
            </a:fld>
            <a:endParaRPr lang="en-US"/>
          </a:p>
        </p:txBody>
      </p:sp>
    </p:spTree>
    <p:extLst>
      <p:ext uri="{BB962C8B-B14F-4D97-AF65-F5344CB8AC3E}">
        <p14:creationId xmlns:p14="http://schemas.microsoft.com/office/powerpoint/2010/main" val="3922035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27</a:t>
            </a:fld>
            <a:endParaRPr lang="en-US"/>
          </a:p>
        </p:txBody>
      </p:sp>
    </p:spTree>
    <p:extLst>
      <p:ext uri="{BB962C8B-B14F-4D97-AF65-F5344CB8AC3E}">
        <p14:creationId xmlns:p14="http://schemas.microsoft.com/office/powerpoint/2010/main" val="2585551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28</a:t>
            </a:fld>
            <a:endParaRPr lang="en-US"/>
          </a:p>
        </p:txBody>
      </p:sp>
    </p:spTree>
    <p:extLst>
      <p:ext uri="{BB962C8B-B14F-4D97-AF65-F5344CB8AC3E}">
        <p14:creationId xmlns:p14="http://schemas.microsoft.com/office/powerpoint/2010/main" val="3742545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29</a:t>
            </a:fld>
            <a:endParaRPr lang="en-US"/>
          </a:p>
        </p:txBody>
      </p:sp>
    </p:spTree>
    <p:extLst>
      <p:ext uri="{BB962C8B-B14F-4D97-AF65-F5344CB8AC3E}">
        <p14:creationId xmlns:p14="http://schemas.microsoft.com/office/powerpoint/2010/main" val="108760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7</a:t>
            </a:fld>
            <a:endParaRPr lang="en-US"/>
          </a:p>
        </p:txBody>
      </p:sp>
    </p:spTree>
    <p:extLst>
      <p:ext uri="{BB962C8B-B14F-4D97-AF65-F5344CB8AC3E}">
        <p14:creationId xmlns:p14="http://schemas.microsoft.com/office/powerpoint/2010/main" val="1994244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30</a:t>
            </a:fld>
            <a:endParaRPr lang="en-US"/>
          </a:p>
        </p:txBody>
      </p:sp>
    </p:spTree>
    <p:extLst>
      <p:ext uri="{BB962C8B-B14F-4D97-AF65-F5344CB8AC3E}">
        <p14:creationId xmlns:p14="http://schemas.microsoft.com/office/powerpoint/2010/main" val="3829684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31</a:t>
            </a:fld>
            <a:endParaRPr lang="en-US"/>
          </a:p>
        </p:txBody>
      </p:sp>
    </p:spTree>
    <p:extLst>
      <p:ext uri="{BB962C8B-B14F-4D97-AF65-F5344CB8AC3E}">
        <p14:creationId xmlns:p14="http://schemas.microsoft.com/office/powerpoint/2010/main" val="1263194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34</a:t>
            </a:fld>
            <a:endParaRPr lang="en-US"/>
          </a:p>
        </p:txBody>
      </p:sp>
    </p:spTree>
    <p:extLst>
      <p:ext uri="{BB962C8B-B14F-4D97-AF65-F5344CB8AC3E}">
        <p14:creationId xmlns:p14="http://schemas.microsoft.com/office/powerpoint/2010/main" val="2077593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35</a:t>
            </a:fld>
            <a:endParaRPr lang="en-US"/>
          </a:p>
        </p:txBody>
      </p:sp>
    </p:spTree>
    <p:extLst>
      <p:ext uri="{BB962C8B-B14F-4D97-AF65-F5344CB8AC3E}">
        <p14:creationId xmlns:p14="http://schemas.microsoft.com/office/powerpoint/2010/main" val="3651812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36</a:t>
            </a:fld>
            <a:endParaRPr lang="en-US"/>
          </a:p>
        </p:txBody>
      </p:sp>
    </p:spTree>
    <p:extLst>
      <p:ext uri="{BB962C8B-B14F-4D97-AF65-F5344CB8AC3E}">
        <p14:creationId xmlns:p14="http://schemas.microsoft.com/office/powerpoint/2010/main" val="1603330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37</a:t>
            </a:fld>
            <a:endParaRPr lang="en-US"/>
          </a:p>
        </p:txBody>
      </p:sp>
    </p:spTree>
    <p:extLst>
      <p:ext uri="{BB962C8B-B14F-4D97-AF65-F5344CB8AC3E}">
        <p14:creationId xmlns:p14="http://schemas.microsoft.com/office/powerpoint/2010/main" val="415804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10</a:t>
            </a:fld>
            <a:endParaRPr lang="en-US"/>
          </a:p>
        </p:txBody>
      </p:sp>
    </p:spTree>
    <p:extLst>
      <p:ext uri="{BB962C8B-B14F-4D97-AF65-F5344CB8AC3E}">
        <p14:creationId xmlns:p14="http://schemas.microsoft.com/office/powerpoint/2010/main" val="2740221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11</a:t>
            </a:fld>
            <a:endParaRPr lang="en-US"/>
          </a:p>
        </p:txBody>
      </p:sp>
    </p:spTree>
    <p:extLst>
      <p:ext uri="{BB962C8B-B14F-4D97-AF65-F5344CB8AC3E}">
        <p14:creationId xmlns:p14="http://schemas.microsoft.com/office/powerpoint/2010/main" val="116402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14</a:t>
            </a:fld>
            <a:endParaRPr lang="en-US"/>
          </a:p>
        </p:txBody>
      </p:sp>
    </p:spTree>
    <p:extLst>
      <p:ext uri="{BB962C8B-B14F-4D97-AF65-F5344CB8AC3E}">
        <p14:creationId xmlns:p14="http://schemas.microsoft.com/office/powerpoint/2010/main" val="139254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15</a:t>
            </a:fld>
            <a:endParaRPr lang="en-US"/>
          </a:p>
        </p:txBody>
      </p:sp>
    </p:spTree>
    <p:extLst>
      <p:ext uri="{BB962C8B-B14F-4D97-AF65-F5344CB8AC3E}">
        <p14:creationId xmlns:p14="http://schemas.microsoft.com/office/powerpoint/2010/main" val="105536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16</a:t>
            </a:fld>
            <a:endParaRPr lang="en-US"/>
          </a:p>
        </p:txBody>
      </p:sp>
    </p:spTree>
    <p:extLst>
      <p:ext uri="{BB962C8B-B14F-4D97-AF65-F5344CB8AC3E}">
        <p14:creationId xmlns:p14="http://schemas.microsoft.com/office/powerpoint/2010/main" val="227883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17</a:t>
            </a:fld>
            <a:endParaRPr lang="en-US"/>
          </a:p>
        </p:txBody>
      </p:sp>
    </p:spTree>
    <p:extLst>
      <p:ext uri="{BB962C8B-B14F-4D97-AF65-F5344CB8AC3E}">
        <p14:creationId xmlns:p14="http://schemas.microsoft.com/office/powerpoint/2010/main" val="2524696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232D2-1495-436E-9B19-81AD8A9B6CAC}" type="slidenum">
              <a:rPr lang="en-US" smtClean="0"/>
              <a:t>18</a:t>
            </a:fld>
            <a:endParaRPr lang="en-US"/>
          </a:p>
        </p:txBody>
      </p:sp>
    </p:spTree>
    <p:extLst>
      <p:ext uri="{BB962C8B-B14F-4D97-AF65-F5344CB8AC3E}">
        <p14:creationId xmlns:p14="http://schemas.microsoft.com/office/powerpoint/2010/main" val="155987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8.svg"/><Relationship Id="rId2" Type="http://schemas.openxmlformats.org/officeDocument/2006/relationships/slideLayout" Target="../slideLayouts/slideLayout7.xml"/><Relationship Id="rId1" Type="http://schemas.openxmlformats.org/officeDocument/2006/relationships/video" Target="https://www.youtube.com/embed/hbTIVOBv8lU?feature=oembed" TargetMode="External"/><Relationship Id="rId6" Type="http://schemas.openxmlformats.org/officeDocument/2006/relationships/image" Target="../media/image17.png"/><Relationship Id="rId5"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61.jpe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5.png"/><Relationship Id="rId12" Type="http://schemas.openxmlformats.org/officeDocument/2006/relationships/image" Target="../media/image6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4.png"/><Relationship Id="rId5" Type="http://schemas.openxmlformats.org/officeDocument/2006/relationships/image" Target="../media/image18.svg"/><Relationship Id="rId10" Type="http://schemas.openxmlformats.org/officeDocument/2006/relationships/image" Target="../media/image63.svg"/><Relationship Id="rId4" Type="http://schemas.openxmlformats.org/officeDocument/2006/relationships/image" Target="../media/image17.pn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4.svg"/><Relationship Id="rId7" Type="http://schemas.openxmlformats.org/officeDocument/2006/relationships/image" Target="../media/image25.png"/><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image" Target="../media/image3.png"/><Relationship Id="rId16" Type="http://schemas.openxmlformats.org/officeDocument/2006/relationships/diagramQuickStyle" Target="../diagrams/quickStyl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QuickStyle" Target="../diagrams/quickStyle1.xml"/><Relationship Id="rId5" Type="http://schemas.openxmlformats.org/officeDocument/2006/relationships/image" Target="../media/image18.svg"/><Relationship Id="rId15" Type="http://schemas.openxmlformats.org/officeDocument/2006/relationships/diagramLayout" Target="../diagrams/layout2.xml"/><Relationship Id="rId10" Type="http://schemas.openxmlformats.org/officeDocument/2006/relationships/diagramLayout" Target="../diagrams/layout1.xml"/><Relationship Id="rId19" Type="http://schemas.openxmlformats.org/officeDocument/2006/relationships/image" Target="../media/image12.png"/><Relationship Id="rId4" Type="http://schemas.openxmlformats.org/officeDocument/2006/relationships/image" Target="../media/image17.png"/><Relationship Id="rId9" Type="http://schemas.openxmlformats.org/officeDocument/2006/relationships/diagramData" Target="../diagrams/data1.xml"/><Relationship Id="rId1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notesSlide" Target="../notesSlides/notesSlide5.xml"/><Relationship Id="rId16" Type="http://schemas.openxmlformats.org/officeDocument/2006/relationships/diagramLayout" Target="../diagrams/layout4.xml"/><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diagramLayout" Target="../diagrams/layout3.xml"/><Relationship Id="rId5" Type="http://schemas.openxmlformats.org/officeDocument/2006/relationships/image" Target="../media/image17.png"/><Relationship Id="rId15" Type="http://schemas.openxmlformats.org/officeDocument/2006/relationships/diagramData" Target="../diagrams/data4.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image" Target="../media/image4.svg"/><Relationship Id="rId9" Type="http://schemas.openxmlformats.org/officeDocument/2006/relationships/image" Target="../media/image26.svg"/><Relationship Id="rId14" Type="http://schemas.microsoft.com/office/2007/relationships/diagramDrawing" Target="../diagrams/drawing3.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notesSlide" Target="../notesSlides/notesSlide6.xml"/><Relationship Id="rId16" Type="http://schemas.openxmlformats.org/officeDocument/2006/relationships/diagramLayout" Target="../diagrams/layout6.xml"/><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diagramLayout" Target="../diagrams/layout5.xml"/><Relationship Id="rId5" Type="http://schemas.openxmlformats.org/officeDocument/2006/relationships/image" Target="../media/image17.png"/><Relationship Id="rId15" Type="http://schemas.openxmlformats.org/officeDocument/2006/relationships/diagramData" Target="../diagrams/data6.xml"/><Relationship Id="rId10" Type="http://schemas.openxmlformats.org/officeDocument/2006/relationships/diagramData" Target="../diagrams/data5.xml"/><Relationship Id="rId19" Type="http://schemas.microsoft.com/office/2007/relationships/diagramDrawing" Target="../diagrams/drawing6.xml"/><Relationship Id="rId4" Type="http://schemas.openxmlformats.org/officeDocument/2006/relationships/image" Target="../media/image4.svg"/><Relationship Id="rId9" Type="http://schemas.openxmlformats.org/officeDocument/2006/relationships/image" Target="../media/image26.svg"/><Relationship Id="rId14" Type="http://schemas.microsoft.com/office/2007/relationships/diagramDrawing" Target="../diagrams/drawing5.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66.png"/><Relationship Id="rId4" Type="http://schemas.openxmlformats.org/officeDocument/2006/relationships/image" Target="../media/image4.sv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9.sv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7.png"/><Relationship Id="rId5" Type="http://schemas.openxmlformats.org/officeDocument/2006/relationships/image" Target="../media/image17.png"/><Relationship Id="rId10" Type="http://schemas.openxmlformats.org/officeDocument/2006/relationships/hyperlink" Target="https://s3platform.jrc.ec.europa.eu/join-the-s3-platform" TargetMode="External"/><Relationship Id="rId4" Type="http://schemas.openxmlformats.org/officeDocument/2006/relationships/image" Target="../media/image4.svg"/><Relationship Id="rId9" Type="http://schemas.openxmlformats.org/officeDocument/2006/relationships/image" Target="../media/image26.sv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71.svg"/><Relationship Id="rId5" Type="http://schemas.openxmlformats.org/officeDocument/2006/relationships/image" Target="../media/image17.png"/><Relationship Id="rId10" Type="http://schemas.openxmlformats.org/officeDocument/2006/relationships/image" Target="../media/image70.png"/><Relationship Id="rId4" Type="http://schemas.openxmlformats.org/officeDocument/2006/relationships/image" Target="../media/image4.svg"/><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26.svg"/><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diagramColors" Target="../diagrams/colors7.xml"/><Relationship Id="rId5" Type="http://schemas.openxmlformats.org/officeDocument/2006/relationships/image" Target="../media/image11.png"/><Relationship Id="rId10" Type="http://schemas.openxmlformats.org/officeDocument/2006/relationships/diagramQuickStyle" Target="../diagrams/quickStyle7.xml"/><Relationship Id="rId4" Type="http://schemas.openxmlformats.org/officeDocument/2006/relationships/image" Target="../media/image18.svg"/><Relationship Id="rId9"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26.svg"/><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diagramColors" Target="../diagrams/colors8.xml"/><Relationship Id="rId5" Type="http://schemas.openxmlformats.org/officeDocument/2006/relationships/image" Target="../media/image11.png"/><Relationship Id="rId10" Type="http://schemas.openxmlformats.org/officeDocument/2006/relationships/diagramQuickStyle" Target="../diagrams/quickStyle8.xml"/><Relationship Id="rId4" Type="http://schemas.openxmlformats.org/officeDocument/2006/relationships/image" Target="../media/image18.svg"/><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image" Target="../media/image78.sv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uqntML2ycGY?start=75&amp;feature=oembed" TargetMode="External"/><Relationship Id="rId6" Type="http://schemas.openxmlformats.org/officeDocument/2006/relationships/image" Target="../media/image18.sv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79.jpeg"/><Relationship Id="rId4" Type="http://schemas.openxmlformats.org/officeDocument/2006/relationships/image" Target="../media/image4.svg"/><Relationship Id="rId9" Type="http://schemas.openxmlformats.org/officeDocument/2006/relationships/image" Target="../media/image26.sv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image" Target="../media/image48.sv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82.sv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80.png"/><Relationship Id="rId5" Type="http://schemas.openxmlformats.org/officeDocument/2006/relationships/image" Target="../media/image17.png"/><Relationship Id="rId10" Type="http://schemas.openxmlformats.org/officeDocument/2006/relationships/hyperlink" Target="https://www.tandfonline.com/doi/abs/10.1080/00343404.2013.799769" TargetMode="External"/><Relationship Id="rId4" Type="http://schemas.openxmlformats.org/officeDocument/2006/relationships/image" Target="../media/image4.svg"/><Relationship Id="rId9" Type="http://schemas.openxmlformats.org/officeDocument/2006/relationships/image" Target="../media/image26.svg"/><Relationship Id="rId1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hyperlink" Target="https://creativecommons.org/licenses/by-sa/3.0/" TargetMode="External"/><Relationship Id="rId4" Type="http://schemas.openxmlformats.org/officeDocument/2006/relationships/image" Target="../media/image4.svg"/><Relationship Id="rId9" Type="http://schemas.openxmlformats.org/officeDocument/2006/relationships/hyperlink" Target="https://scn.wikipedia.org/wiki/Andalusia"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hyperlink" Target="https://creativecommons.org/licenses/by-sa/3.0/" TargetMode="External"/><Relationship Id="rId4" Type="http://schemas.openxmlformats.org/officeDocument/2006/relationships/image" Target="../media/image4.svg"/><Relationship Id="rId9" Type="http://schemas.openxmlformats.org/officeDocument/2006/relationships/hyperlink" Target="https://scn.wikipedia.org/wiki/Andalusia"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4.svg"/><Relationship Id="rId12"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diagramColors" Target="../diagrams/colors9.xml"/><Relationship Id="rId5" Type="http://schemas.openxmlformats.org/officeDocument/2006/relationships/image" Target="../media/image11.png"/><Relationship Id="rId10" Type="http://schemas.openxmlformats.org/officeDocument/2006/relationships/diagramQuickStyle" Target="../diagrams/quickStyle9.xml"/><Relationship Id="rId4" Type="http://schemas.openxmlformats.org/officeDocument/2006/relationships/image" Target="../media/image18.svg"/><Relationship Id="rId9"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14.svg"/><Relationship Id="rId17" Type="http://schemas.openxmlformats.org/officeDocument/2006/relationships/image" Target="../media/image12.png"/><Relationship Id="rId2" Type="http://schemas.openxmlformats.org/officeDocument/2006/relationships/image" Target="../media/image3.png"/><Relationship Id="rId16"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29.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8.svg"/><Relationship Id="rId14" Type="http://schemas.openxmlformats.org/officeDocument/2006/relationships/image" Target="../media/image10.svg"/></Relationships>
</file>

<file path=ppt/slides/_rels/slide30.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17.png"/><Relationship Id="rId7" Type="http://schemas.openxmlformats.org/officeDocument/2006/relationships/image" Target="../media/image4.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8.svg"/><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7.png"/><Relationship Id="rId7" Type="http://schemas.openxmlformats.org/officeDocument/2006/relationships/image" Target="../media/image4.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8.svg"/><Relationship Id="rId9" Type="http://schemas.openxmlformats.org/officeDocument/2006/relationships/image" Target="../media/image86.svg"/></Relationships>
</file>

<file path=ppt/slides/_rels/slide32.xml.rels><?xml version="1.0" encoding="UTF-8" standalone="yes"?>
<Relationships xmlns="http://schemas.openxmlformats.org/package/2006/relationships"><Relationship Id="rId8" Type="http://schemas.openxmlformats.org/officeDocument/2006/relationships/image" Target="../media/image26.svg"/><Relationship Id="rId13" Type="http://schemas.microsoft.com/office/2007/relationships/diagramDrawing" Target="../diagrams/drawing10.xml"/><Relationship Id="rId3" Type="http://schemas.openxmlformats.org/officeDocument/2006/relationships/image" Target="../media/image4.svg"/><Relationship Id="rId7" Type="http://schemas.openxmlformats.org/officeDocument/2006/relationships/image" Target="../media/image25.png"/><Relationship Id="rId12" Type="http://schemas.openxmlformats.org/officeDocument/2006/relationships/diagramColors" Target="../diagrams/colors1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QuickStyle" Target="../diagrams/quickStyle10.xml"/><Relationship Id="rId5" Type="http://schemas.openxmlformats.org/officeDocument/2006/relationships/image" Target="../media/image18.svg"/><Relationship Id="rId10" Type="http://schemas.openxmlformats.org/officeDocument/2006/relationships/diagramLayout" Target="../diagrams/layout10.xml"/><Relationship Id="rId4" Type="http://schemas.openxmlformats.org/officeDocument/2006/relationships/image" Target="../media/image17.png"/><Relationship Id="rId9" Type="http://schemas.openxmlformats.org/officeDocument/2006/relationships/diagramData" Target="../diagrams/data10.xml"/><Relationship Id="rId14"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sv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18.svg"/><Relationship Id="rId10" Type="http://schemas.openxmlformats.org/officeDocument/2006/relationships/image" Target="../media/image88.svg"/><Relationship Id="rId4" Type="http://schemas.openxmlformats.org/officeDocument/2006/relationships/image" Target="../media/image17.png"/><Relationship Id="rId9" Type="http://schemas.openxmlformats.org/officeDocument/2006/relationships/image" Target="../media/image87.pn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hyperlink" Target="https://www.elgo.gr/"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hyperlink" Target="https://www.hcmr.gr/en/" TargetMode="External"/><Relationship Id="rId5" Type="http://schemas.openxmlformats.org/officeDocument/2006/relationships/image" Target="../media/image17.png"/><Relationship Id="rId10" Type="http://schemas.openxmlformats.org/officeDocument/2006/relationships/image" Target="../media/image89.jpeg"/><Relationship Id="rId4" Type="http://schemas.openxmlformats.org/officeDocument/2006/relationships/image" Target="../media/image4.svg"/><Relationship Id="rId9" Type="http://schemas.openxmlformats.org/officeDocument/2006/relationships/image" Target="../media/image26.svg"/></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90.jpeg"/><Relationship Id="rId4" Type="http://schemas.openxmlformats.org/officeDocument/2006/relationships/image" Target="../media/image4.svg"/><Relationship Id="rId9" Type="http://schemas.openxmlformats.org/officeDocument/2006/relationships/image" Target="../media/image26.sv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91.jpeg"/><Relationship Id="rId4" Type="http://schemas.openxmlformats.org/officeDocument/2006/relationships/image" Target="../media/image4.svg"/><Relationship Id="rId9" Type="http://schemas.openxmlformats.org/officeDocument/2006/relationships/image" Target="../media/image26.sv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92.jpeg"/><Relationship Id="rId4" Type="http://schemas.openxmlformats.org/officeDocument/2006/relationships/image" Target="../media/image4.svg"/><Relationship Id="rId9" Type="http://schemas.openxmlformats.org/officeDocument/2006/relationships/image" Target="../media/image26.svg"/></Relationships>
</file>

<file path=ppt/slides/_rels/slide3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hyperlink" Target="https://wbc-rti.info/object/document/10971/attach/IISP_Report__A1_1_EU_Institutions_and_Initiatives-1.pdf" TargetMode="External"/><Relationship Id="rId18" Type="http://schemas.openxmlformats.org/officeDocument/2006/relationships/hyperlink" Target="http://www.pepkritis.gr/wp-content/uploads/2016/02/RIS-Crete-Translation-ENG.pdf" TargetMode="External"/><Relationship Id="rId3" Type="http://schemas.openxmlformats.org/officeDocument/2006/relationships/image" Target="../media/image94.svg"/><Relationship Id="rId21" Type="http://schemas.openxmlformats.org/officeDocument/2006/relationships/image" Target="../media/image30.svg"/><Relationship Id="rId7" Type="http://schemas.openxmlformats.org/officeDocument/2006/relationships/image" Target="../media/image6.svg"/><Relationship Id="rId12" Type="http://schemas.openxmlformats.org/officeDocument/2006/relationships/hyperlink" Target="https://s3platform.jrc.ec.europa.eu/documents/portlet_file_entry/20125/Factsheet+%E2%80%93+What+is+Smart+specialisation.pdf/48da2521-e4bd-1c5f-6de9-17859b7ae427" TargetMode="External"/><Relationship Id="rId17" Type="http://schemas.openxmlformats.org/officeDocument/2006/relationships/hyperlink" Target="https://www.oecd.org/sti/inno/smart-specialisation.pdf" TargetMode="External"/><Relationship Id="rId2" Type="http://schemas.openxmlformats.org/officeDocument/2006/relationships/image" Target="../media/image93.png"/><Relationship Id="rId16" Type="http://schemas.openxmlformats.org/officeDocument/2006/relationships/hyperlink" Target="https://publications.jrc.ec.europa.eu/repository/handle/JRC124478" TargetMode="External"/><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eur-lex.europa.eu/legal-content/EN/TXT/PDF/?uri=CELEX:02013R1303-20200718&amp;rid=2" TargetMode="External"/><Relationship Id="rId5" Type="http://schemas.openxmlformats.org/officeDocument/2006/relationships/image" Target="../media/image16.svg"/><Relationship Id="rId15" Type="http://schemas.openxmlformats.org/officeDocument/2006/relationships/hyperlink" Target="https://www.tandfonline.com/doi/abs/10.1080/00343404.2013.799769" TargetMode="External"/><Relationship Id="rId10" Type="http://schemas.openxmlformats.org/officeDocument/2006/relationships/image" Target="../media/image11.png"/><Relationship Id="rId19" Type="http://schemas.openxmlformats.org/officeDocument/2006/relationships/hyperlink" Target="https://apothesis.lib.hmu.gr/bitstream/handle/20.500.12688/9313/DimakiPanagiota_ZacharioudakiAnnaMaria2020.pdf?sequence=1&amp;isAllowed=y" TargetMode="External"/><Relationship Id="rId4" Type="http://schemas.openxmlformats.org/officeDocument/2006/relationships/image" Target="../media/image15.png"/><Relationship Id="rId9" Type="http://schemas.openxmlformats.org/officeDocument/2006/relationships/image" Target="../media/image96.svg"/><Relationship Id="rId14" Type="http://schemas.openxmlformats.org/officeDocument/2006/relationships/hyperlink" Target="https://eua.eu/downloads/publications/report%20on%20joint%20eua-regio%20the%20role%20of%20universities%20in%20smart%20specialisation%20strategies.pdf" TargetMode="External"/><Relationship Id="rId22"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6.svg"/><Relationship Id="rId18" Type="http://schemas.openxmlformats.org/officeDocument/2006/relationships/image" Target="../media/image107.png"/><Relationship Id="rId3" Type="http://schemas.openxmlformats.org/officeDocument/2006/relationships/image" Target="../media/image2.svg"/><Relationship Id="rId21" Type="http://schemas.openxmlformats.org/officeDocument/2006/relationships/image" Target="../media/image110.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06.svg"/><Relationship Id="rId2" Type="http://schemas.openxmlformats.org/officeDocument/2006/relationships/image" Target="../media/image1.png"/><Relationship Id="rId16" Type="http://schemas.openxmlformats.org/officeDocument/2006/relationships/image" Target="../media/image105.png"/><Relationship Id="rId20"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2.svg"/><Relationship Id="rId5" Type="http://schemas.openxmlformats.org/officeDocument/2006/relationships/image" Target="../media/image98.svg"/><Relationship Id="rId15" Type="http://schemas.openxmlformats.org/officeDocument/2006/relationships/image" Target="../media/image104.svg"/><Relationship Id="rId10" Type="http://schemas.openxmlformats.org/officeDocument/2006/relationships/image" Target="../media/image101.png"/><Relationship Id="rId19" Type="http://schemas.openxmlformats.org/officeDocument/2006/relationships/image" Target="../media/image108.svg"/><Relationship Id="rId4" Type="http://schemas.openxmlformats.org/officeDocument/2006/relationships/image" Target="../media/image97.png"/><Relationship Id="rId9" Type="http://schemas.openxmlformats.org/officeDocument/2006/relationships/image" Target="../media/image100.svg"/><Relationship Id="rId14" Type="http://schemas.openxmlformats.org/officeDocument/2006/relationships/image" Target="../media/image103.png"/><Relationship Id="rId22"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svg"/><Relationship Id="rId18" Type="http://schemas.openxmlformats.org/officeDocument/2006/relationships/image" Target="../media/image11.png"/><Relationship Id="rId26" Type="http://schemas.openxmlformats.org/officeDocument/2006/relationships/image" Target="../media/image44.png"/><Relationship Id="rId3" Type="http://schemas.openxmlformats.org/officeDocument/2006/relationships/image" Target="../media/image32.svg"/><Relationship Id="rId21"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25.png"/><Relationship Id="rId17" Type="http://schemas.openxmlformats.org/officeDocument/2006/relationships/image" Target="../media/image28.svg"/><Relationship Id="rId25" Type="http://schemas.openxmlformats.org/officeDocument/2006/relationships/image" Target="../media/image43.png"/><Relationship Id="rId2" Type="http://schemas.openxmlformats.org/officeDocument/2006/relationships/image" Target="../media/image31.png"/><Relationship Id="rId16" Type="http://schemas.openxmlformats.org/officeDocument/2006/relationships/image" Target="../media/image27.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24" Type="http://schemas.openxmlformats.org/officeDocument/2006/relationships/image" Target="../media/image42.png"/><Relationship Id="rId5" Type="http://schemas.openxmlformats.org/officeDocument/2006/relationships/image" Target="../media/image2.svg"/><Relationship Id="rId15" Type="http://schemas.openxmlformats.org/officeDocument/2006/relationships/image" Target="../media/image36.svg"/><Relationship Id="rId23" Type="http://schemas.openxmlformats.org/officeDocument/2006/relationships/image" Target="../media/image41.png"/><Relationship Id="rId10" Type="http://schemas.openxmlformats.org/officeDocument/2006/relationships/image" Target="../media/image5.png"/><Relationship Id="rId19"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46.svg"/><Relationship Id="rId12" Type="http://schemas.openxmlformats.org/officeDocument/2006/relationships/image" Target="../media/image25.png"/><Relationship Id="rId17" Type="http://schemas.openxmlformats.org/officeDocument/2006/relationships/image" Target="../media/image12.png"/><Relationship Id="rId2" Type="http://schemas.openxmlformats.org/officeDocument/2006/relationships/image" Target="../media/image13.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48.sv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1.png"/><Relationship Id="rId7" Type="http://schemas.openxmlformats.org/officeDocument/2006/relationships/image" Target="../media/image1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eur-lex.europa.eu/legal-content/EN/TXT/PDF/?uri=CELEX:02013R1303-20200718&amp;rid=2" TargetMode="External"/><Relationship Id="rId10" Type="http://schemas.openxmlformats.org/officeDocument/2006/relationships/image" Target="../media/image12.png"/><Relationship Id="rId4" Type="http://schemas.openxmlformats.org/officeDocument/2006/relationships/image" Target="../media/image52.svg"/><Relationship Id="rId9" Type="http://schemas.openxmlformats.org/officeDocument/2006/relationships/image" Target="../media/image53.jp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hyperlink" Target="https://commission.europa.eu/index_en"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4.sv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4.svg"/><Relationship Id="rId7"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sp>
        <p:nvSpPr>
          <p:cNvPr id="9" name="TextBox 9"/>
          <p:cNvSpPr txBox="1"/>
          <p:nvPr/>
        </p:nvSpPr>
        <p:spPr>
          <a:xfrm>
            <a:off x="7752212" y="3645911"/>
            <a:ext cx="9010597" cy="4010713"/>
          </a:xfrm>
          <a:prstGeom prst="rect">
            <a:avLst/>
          </a:prstGeom>
        </p:spPr>
        <p:txBody>
          <a:bodyPr lIns="0" tIns="0" rIns="0" bIns="0" rtlCol="0" anchor="t">
            <a:spAutoFit/>
          </a:bodyPr>
          <a:lstStyle/>
          <a:p>
            <a:pPr>
              <a:lnSpc>
                <a:spcPts val="6300"/>
              </a:lnSpc>
            </a:pPr>
            <a:r>
              <a:rPr lang="ru-RU" sz="4500" dirty="0">
                <a:solidFill>
                  <a:srgbClr val="000000"/>
                </a:solidFill>
                <a:latin typeface="Abhaya Libre Regular"/>
              </a:rPr>
              <a:t>Подпомагане на регионалното развитие чрез изграждане на капацитет в системата на професионалното образование и обучение (ПОО)</a:t>
            </a:r>
          </a:p>
        </p:txBody>
      </p:sp>
      <p:pic>
        <p:nvPicPr>
          <p:cNvPr id="10" name="Picture 9">
            <a:extLst>
              <a:ext uri="{FF2B5EF4-FFF2-40B4-BE49-F238E27FC236}">
                <a16:creationId xmlns:a16="http://schemas.microsoft.com/office/drawing/2014/main" id="{161269F0-3529-812C-057E-82EB3C48E27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811133" y="7594029"/>
            <a:ext cx="11622266" cy="12388074"/>
          </a:xfrm>
          <a:prstGeom prst="rect">
            <a:avLst/>
          </a:prstGeom>
        </p:spPr>
      </p:pic>
      <p:sp>
        <p:nvSpPr>
          <p:cNvPr id="15" name="TextBox 15"/>
          <p:cNvSpPr txBox="1"/>
          <p:nvPr/>
        </p:nvSpPr>
        <p:spPr>
          <a:xfrm>
            <a:off x="1911524" y="3090857"/>
            <a:ext cx="13023675" cy="5651547"/>
          </a:xfrm>
          <a:prstGeom prst="rect">
            <a:avLst/>
          </a:prstGeom>
        </p:spPr>
        <p:txBody>
          <a:bodyPr wrap="square" lIns="0" tIns="0" rIns="0" bIns="0" rtlCol="0" anchor="t">
            <a:spAutoFit/>
          </a:bodyPr>
          <a:lstStyle/>
          <a:p>
            <a:pPr marL="342900" indent="-342900" algn="just">
              <a:lnSpc>
                <a:spcPts val="3359"/>
              </a:lnSpc>
              <a:buFont typeface="Wingdings" panose="05000000000000000000" pitchFamily="2" charset="2"/>
              <a:buChar char="ü"/>
            </a:pPr>
            <a:r>
              <a:rPr lang="bg-BG" sz="2400" spc="-36" dirty="0">
                <a:solidFill>
                  <a:srgbClr val="000000"/>
                </a:solidFill>
                <a:latin typeface="Abhaya Libre Regular"/>
              </a:rPr>
              <a:t>Установява уникални </a:t>
            </a:r>
            <a:r>
              <a:rPr lang="bg-BG" sz="2400" b="1" spc="-36" dirty="0">
                <a:solidFill>
                  <a:srgbClr val="000000"/>
                </a:solidFill>
                <a:latin typeface="Abhaya Libre Regular"/>
              </a:rPr>
              <a:t>връзки между научните изследвания и иновациите и икономическото развитие</a:t>
            </a:r>
            <a:r>
              <a:rPr lang="bg-BG" sz="2400" spc="-36" dirty="0">
                <a:solidFill>
                  <a:srgbClr val="000000"/>
                </a:solidFill>
                <a:latin typeface="Abhaya Libre Regular"/>
              </a:rPr>
              <a:t>, като </a:t>
            </a:r>
            <a:r>
              <a:rPr lang="bg-BG" sz="2400" b="1" spc="-36" dirty="0">
                <a:solidFill>
                  <a:srgbClr val="000000"/>
                </a:solidFill>
                <a:latin typeface="Abhaya Libre Regular"/>
              </a:rPr>
              <a:t>предприемаческия процес </a:t>
            </a:r>
            <a:r>
              <a:rPr lang="bg-BG" sz="2400" spc="-36" dirty="0">
                <a:solidFill>
                  <a:srgbClr val="000000"/>
                </a:solidFill>
                <a:latin typeface="Abhaya Libre Regular"/>
              </a:rPr>
              <a:t>на откриване и установяването на приоритети от политиците в тясно сътрудничество с местните участници</a:t>
            </a:r>
            <a:r>
              <a:rPr lang="ru-RU" sz="2400" spc="-36" dirty="0">
                <a:solidFill>
                  <a:srgbClr val="000000"/>
                </a:solidFill>
                <a:latin typeface="Abhaya Libre Regular"/>
              </a:rPr>
              <a:t>.</a:t>
            </a: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marL="342900" indent="-342900" algn="just">
              <a:lnSpc>
                <a:spcPts val="3359"/>
              </a:lnSpc>
              <a:buFont typeface="Wingdings" panose="05000000000000000000" pitchFamily="2" charset="2"/>
              <a:buChar char="ü"/>
            </a:pPr>
            <a:r>
              <a:rPr lang="bg-BG" sz="2400" spc="-36" dirty="0">
                <a:solidFill>
                  <a:srgbClr val="000000"/>
                </a:solidFill>
                <a:latin typeface="Abhaya Libre Regular"/>
              </a:rPr>
              <a:t>В резултат на това, че този процес се провежда с поглед към външния свят, </a:t>
            </a:r>
            <a:r>
              <a:rPr lang="bg-BG" sz="2400" b="1" spc="-36" dirty="0">
                <a:solidFill>
                  <a:srgbClr val="000000"/>
                </a:solidFill>
                <a:latin typeface="Abhaya Libre Regular"/>
              </a:rPr>
              <a:t>регионите са принудени да бъдат амбициозни, но реалистични </a:t>
            </a:r>
            <a:r>
              <a:rPr lang="bg-BG" sz="2400" spc="-36" dirty="0">
                <a:solidFill>
                  <a:srgbClr val="000000"/>
                </a:solidFill>
                <a:latin typeface="Abhaya Libre Regular"/>
              </a:rPr>
              <a:t>по отношение на това, което може да бъде постигнато, като свързват местните ресурси и възможности с чужди източници на знания и вериги за стойност</a:t>
            </a:r>
            <a:r>
              <a:rPr lang="ru-RU" sz="2400" spc="-36" dirty="0">
                <a:solidFill>
                  <a:srgbClr val="000000"/>
                </a:solidFill>
                <a:latin typeface="Abhaya Libre Regular"/>
              </a:rPr>
              <a:t>.</a:t>
            </a:r>
            <a:endParaRPr lang="en-US" sz="2400" spc="-36" dirty="0">
              <a:solidFill>
                <a:srgbClr val="000000"/>
              </a:solidFill>
              <a:latin typeface="Abhaya Libre Regular"/>
            </a:endParaRPr>
          </a:p>
          <a:p>
            <a:pPr marL="342900" indent="-342900" algn="just">
              <a:lnSpc>
                <a:spcPts val="3359"/>
              </a:lnSpc>
              <a:buFont typeface="Wingdings" panose="05000000000000000000" pitchFamily="2" charset="2"/>
              <a:buChar char="ü"/>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r>
              <a:rPr lang="bg-BG" sz="2400" i="1" spc="-36" dirty="0">
                <a:solidFill>
                  <a:srgbClr val="000000"/>
                </a:solidFill>
                <a:latin typeface="Abhaya Libre Regular"/>
              </a:rPr>
              <a:t>Въпреки че всяка регионална или национална стратегия ще има някои общи елементи, </a:t>
            </a:r>
            <a:r>
              <a:rPr lang="bg-BG" sz="2400" b="1" i="1" spc="-36" dirty="0">
                <a:solidFill>
                  <a:srgbClr val="000000"/>
                </a:solidFill>
                <a:latin typeface="Abhaya Libre Regular"/>
              </a:rPr>
              <a:t>базираният на мястото подход показва колко важно е да се разбира местният контекст за ефективно проектиране.</a:t>
            </a:r>
            <a:endParaRPr lang="en-US" sz="2400" b="1" spc="-36" dirty="0">
              <a:solidFill>
                <a:srgbClr val="000000"/>
              </a:solidFill>
              <a:latin typeface="Abhaya Libre Regular"/>
            </a:endParaRPr>
          </a:p>
        </p:txBody>
      </p:sp>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sp>
        <p:nvSpPr>
          <p:cNvPr id="18" name="TextBox 18"/>
          <p:cNvSpPr txBox="1"/>
          <p:nvPr/>
        </p:nvSpPr>
        <p:spPr>
          <a:xfrm>
            <a:off x="1911524" y="1154062"/>
            <a:ext cx="13861876" cy="1458476"/>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Защо концепцията за интелигентна специализация е </a:t>
            </a:r>
            <a:r>
              <a:rPr lang="en-US" sz="6410" dirty="0">
                <a:solidFill>
                  <a:srgbClr val="000000"/>
                </a:solidFill>
                <a:latin typeface="Abhaya Libre Regular"/>
              </a:rPr>
              <a:t>“smart”?</a:t>
            </a:r>
          </a:p>
        </p:txBody>
      </p:sp>
      <p:pic>
        <p:nvPicPr>
          <p:cNvPr id="19" name="Picture 19"/>
          <p:cNvPicPr>
            <a:picLocks noChangeAspect="1"/>
          </p:cNvPicPr>
          <p:nvPr/>
        </p:nvPicPr>
        <p:blipFill>
          <a:blip r:embed="rId7"/>
          <a:srcRect/>
          <a:stretch>
            <a:fillRect/>
          </a:stretch>
        </p:blipFill>
        <p:spPr>
          <a:xfrm>
            <a:off x="16418708" y="0"/>
            <a:ext cx="1869292" cy="1869292"/>
          </a:xfrm>
          <a:prstGeom prst="rect">
            <a:avLst/>
          </a:prstGeom>
        </p:spPr>
      </p:pic>
      <p:pic>
        <p:nvPicPr>
          <p:cNvPr id="4" name="Picture 8">
            <a:extLst>
              <a:ext uri="{FF2B5EF4-FFF2-40B4-BE49-F238E27FC236}">
                <a16:creationId xmlns:a16="http://schemas.microsoft.com/office/drawing/2014/main" id="{FA4FCB95-712B-31A0-A3DB-74508E3B49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991600" y="6057900"/>
            <a:ext cx="1663374" cy="1420106"/>
          </a:xfrm>
          <a:prstGeom prst="rect">
            <a:avLst/>
          </a:prstGeom>
        </p:spPr>
      </p:pic>
      <p:pic>
        <p:nvPicPr>
          <p:cNvPr id="2" name="Picture 1">
            <a:extLst>
              <a:ext uri="{FF2B5EF4-FFF2-40B4-BE49-F238E27FC236}">
                <a16:creationId xmlns:a16="http://schemas.microsoft.com/office/drawing/2014/main" id="{3F10D94B-B948-4A1E-0AD5-F2B8D0F629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275011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36636">
            <a:off x="0" y="-2006961"/>
            <a:ext cx="3334026" cy="3588482"/>
          </a:xfrm>
          <a:prstGeom prst="rect">
            <a:avLst/>
          </a:prstGeom>
        </p:spPr>
      </p:pic>
      <p:pic>
        <p:nvPicPr>
          <p:cNvPr id="19" name="Picture 19"/>
          <p:cNvPicPr>
            <a:picLocks noChangeAspect="1"/>
          </p:cNvPicPr>
          <p:nvPr/>
        </p:nvPicPr>
        <p:blipFill>
          <a:blip r:embed="rId8"/>
          <a:srcRect/>
          <a:stretch>
            <a:fillRect/>
          </a:stretch>
        </p:blipFill>
        <p:spPr>
          <a:xfrm>
            <a:off x="16418708" y="0"/>
            <a:ext cx="1869292" cy="1869292"/>
          </a:xfrm>
          <a:prstGeom prst="rect">
            <a:avLst/>
          </a:prstGeom>
        </p:spPr>
      </p:pic>
      <p:pic>
        <p:nvPicPr>
          <p:cNvPr id="2" name="Online Media 1" title="Smart Specialisation-  efficient and effective use of public investment in research">
            <a:hlinkClick r:id="" action="ppaction://media"/>
            <a:extLst>
              <a:ext uri="{FF2B5EF4-FFF2-40B4-BE49-F238E27FC236}">
                <a16:creationId xmlns:a16="http://schemas.microsoft.com/office/drawing/2014/main" id="{B728EFE6-1651-FD22-5758-FB260B18EF4D}"/>
              </a:ext>
            </a:extLst>
          </p:cNvPr>
          <p:cNvPicPr>
            <a:picLocks noRot="1" noChangeAspect="1"/>
          </p:cNvPicPr>
          <p:nvPr>
            <a:videoFile r:link="rId1"/>
          </p:nvPr>
        </p:nvPicPr>
        <p:blipFill>
          <a:blip r:embed="rId9"/>
          <a:stretch>
            <a:fillRect/>
          </a:stretch>
        </p:blipFill>
        <p:spPr>
          <a:xfrm>
            <a:off x="5105400" y="2853965"/>
            <a:ext cx="6664690" cy="3765550"/>
          </a:xfrm>
          <a:prstGeom prst="rect">
            <a:avLst/>
          </a:prstGeom>
        </p:spPr>
      </p:pic>
      <p:sp>
        <p:nvSpPr>
          <p:cNvPr id="3" name="TextBox 2">
            <a:extLst>
              <a:ext uri="{FF2B5EF4-FFF2-40B4-BE49-F238E27FC236}">
                <a16:creationId xmlns:a16="http://schemas.microsoft.com/office/drawing/2014/main" id="{360705F8-B506-F181-0183-6079CB56E4CE}"/>
              </a:ext>
            </a:extLst>
          </p:cNvPr>
          <p:cNvSpPr txBox="1"/>
          <p:nvPr/>
        </p:nvSpPr>
        <p:spPr>
          <a:xfrm>
            <a:off x="6577351" y="6860942"/>
            <a:ext cx="4109395" cy="369332"/>
          </a:xfrm>
          <a:prstGeom prst="rect">
            <a:avLst/>
          </a:prstGeom>
          <a:noFill/>
        </p:spPr>
        <p:txBody>
          <a:bodyPr wrap="none" rtlCol="0">
            <a:spAutoFit/>
          </a:bodyPr>
          <a:lstStyle/>
          <a:p>
            <a:r>
              <a:rPr lang="bg-BG" dirty="0"/>
              <a:t>Източник</a:t>
            </a:r>
            <a:r>
              <a:rPr lang="en-US" dirty="0"/>
              <a:t>: https://youtu.be/hbTIVOBv8lU</a:t>
            </a:r>
          </a:p>
        </p:txBody>
      </p:sp>
      <p:sp>
        <p:nvSpPr>
          <p:cNvPr id="4" name="TextBox 18">
            <a:extLst>
              <a:ext uri="{FF2B5EF4-FFF2-40B4-BE49-F238E27FC236}">
                <a16:creationId xmlns:a16="http://schemas.microsoft.com/office/drawing/2014/main" id="{B5E3B2D0-D69D-283F-3E6F-490922165B6A}"/>
              </a:ext>
            </a:extLst>
          </p:cNvPr>
          <p:cNvSpPr txBox="1"/>
          <p:nvPr/>
        </p:nvSpPr>
        <p:spPr>
          <a:xfrm>
            <a:off x="1911524" y="1154062"/>
            <a:ext cx="13861876" cy="1458476"/>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Защо концепцията за интелигентна специализация е </a:t>
            </a:r>
            <a:r>
              <a:rPr lang="en-US" sz="6410" dirty="0">
                <a:solidFill>
                  <a:srgbClr val="000000"/>
                </a:solidFill>
                <a:latin typeface="Abhaya Libre Regular"/>
              </a:rPr>
              <a:t>“smart”?</a:t>
            </a:r>
          </a:p>
        </p:txBody>
      </p:sp>
      <p:pic>
        <p:nvPicPr>
          <p:cNvPr id="5" name="Picture 4">
            <a:extLst>
              <a:ext uri="{FF2B5EF4-FFF2-40B4-BE49-F238E27FC236}">
                <a16:creationId xmlns:a16="http://schemas.microsoft.com/office/drawing/2014/main" id="{96E53102-B067-6799-1747-7A0F941E5B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239899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614497">
            <a:off x="17215841" y="8047725"/>
            <a:ext cx="4352147" cy="4346443"/>
          </a:xfrm>
          <a:prstGeom prst="rect">
            <a:avLst/>
          </a:prstGeom>
        </p:spPr>
      </p:pic>
      <p:sp>
        <p:nvSpPr>
          <p:cNvPr id="9" name="TextBox 9"/>
          <p:cNvSpPr txBox="1"/>
          <p:nvPr/>
        </p:nvSpPr>
        <p:spPr>
          <a:xfrm>
            <a:off x="4154528" y="743344"/>
            <a:ext cx="12761872" cy="1458476"/>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4-те принципа на интелигентната специализация</a:t>
            </a:r>
            <a:endParaRPr lang="en-US" sz="6410" dirty="0">
              <a:solidFill>
                <a:srgbClr val="000000"/>
              </a:solidFill>
              <a:latin typeface="Abhaya Libre Regular"/>
            </a:endParaRPr>
          </a:p>
        </p:txBody>
      </p:sp>
      <p:grpSp>
        <p:nvGrpSpPr>
          <p:cNvPr id="10" name="Group 10"/>
          <p:cNvGrpSpPr/>
          <p:nvPr/>
        </p:nvGrpSpPr>
        <p:grpSpPr>
          <a:xfrm>
            <a:off x="1667013" y="2319716"/>
            <a:ext cx="6699464" cy="2310297"/>
            <a:chOff x="851084" y="0"/>
            <a:chExt cx="8932619" cy="3080396"/>
          </a:xfrm>
        </p:grpSpPr>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51084" y="0"/>
              <a:ext cx="2384746" cy="2328379"/>
            </a:xfrm>
            <a:prstGeom prst="rect">
              <a:avLst/>
            </a:prstGeom>
          </p:spPr>
        </p:pic>
        <p:sp>
          <p:nvSpPr>
            <p:cNvPr id="13" name="TextBox 13"/>
            <p:cNvSpPr txBox="1"/>
            <p:nvPr/>
          </p:nvSpPr>
          <p:spPr>
            <a:xfrm>
              <a:off x="3982204" y="195845"/>
              <a:ext cx="5801499" cy="2884551"/>
            </a:xfrm>
            <a:prstGeom prst="rect">
              <a:avLst/>
            </a:prstGeom>
          </p:spPr>
          <p:txBody>
            <a:bodyPr wrap="square" lIns="0" tIns="0" rIns="0" bIns="0" rtlCol="0" anchor="t">
              <a:spAutoFit/>
            </a:bodyPr>
            <a:lstStyle/>
            <a:p>
              <a:pPr algn="just">
                <a:lnSpc>
                  <a:spcPts val="3359"/>
                </a:lnSpc>
              </a:pPr>
              <a:r>
                <a:rPr lang="bg-BG" sz="2400" b="1" spc="-36" dirty="0">
                  <a:solidFill>
                    <a:srgbClr val="000000"/>
                  </a:solidFill>
                  <a:latin typeface="Abhaya Libre Regular"/>
                </a:rPr>
                <a:t>Избор и критична маса </a:t>
              </a:r>
              <a:r>
                <a:rPr lang="en-US" sz="2400" b="1" spc="-36" dirty="0">
                  <a:solidFill>
                    <a:srgbClr val="000000"/>
                  </a:solidFill>
                  <a:latin typeface="Abhaya Libre Regular"/>
                </a:rPr>
                <a:t>(Choices and critical mass): </a:t>
              </a:r>
              <a:r>
                <a:rPr lang="bg-BG" sz="2400" spc="-36" dirty="0">
                  <a:solidFill>
                    <a:srgbClr val="000000"/>
                  </a:solidFill>
                  <a:latin typeface="Abhaya Libre Regular"/>
                </a:rPr>
                <a:t>Малък набор от  приоритети, базирани на лични силни страни и глобална специализация.</a:t>
              </a:r>
              <a:endParaRPr lang="en-US" sz="2400" spc="-36" dirty="0">
                <a:solidFill>
                  <a:srgbClr val="000000"/>
                </a:solidFill>
                <a:latin typeface="Abhaya Libre Regular"/>
              </a:endParaRPr>
            </a:p>
          </p:txBody>
        </p:sp>
      </p:grpSp>
      <p:grpSp>
        <p:nvGrpSpPr>
          <p:cNvPr id="14" name="Group 14"/>
          <p:cNvGrpSpPr/>
          <p:nvPr/>
        </p:nvGrpSpPr>
        <p:grpSpPr>
          <a:xfrm>
            <a:off x="1713351" y="4073226"/>
            <a:ext cx="9259449" cy="4816826"/>
            <a:chOff x="944987" y="-2559914"/>
            <a:chExt cx="12345931" cy="6422433"/>
          </a:xfrm>
        </p:grpSpPr>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872205" y="-2559914"/>
              <a:ext cx="2418713" cy="2538728"/>
            </a:xfrm>
            <a:prstGeom prst="rect">
              <a:avLst/>
            </a:prstGeom>
          </p:spPr>
        </p:pic>
        <p:sp>
          <p:nvSpPr>
            <p:cNvPr id="17" name="TextBox 17"/>
            <p:cNvSpPr txBox="1"/>
            <p:nvPr/>
          </p:nvSpPr>
          <p:spPr>
            <a:xfrm>
              <a:off x="944987" y="-1347453"/>
              <a:ext cx="8208905" cy="5209972"/>
            </a:xfrm>
            <a:prstGeom prst="rect">
              <a:avLst/>
            </a:prstGeom>
          </p:spPr>
          <p:txBody>
            <a:bodyPr wrap="square" lIns="0" tIns="0" rIns="0" bIns="0" rtlCol="0" anchor="t">
              <a:spAutoFit/>
            </a:bodyPr>
            <a:lstStyle/>
            <a:p>
              <a:pPr algn="just">
                <a:lnSpc>
                  <a:spcPts val="3359"/>
                </a:lnSpc>
              </a:pPr>
              <a:r>
                <a:rPr lang="bg-BG" sz="2400" b="1" spc="-36" dirty="0">
                  <a:solidFill>
                    <a:srgbClr val="000000"/>
                  </a:solidFill>
                  <a:latin typeface="Abhaya Libre Regular"/>
                </a:rPr>
                <a:t>Свързване и клъстери </a:t>
              </a:r>
              <a:r>
                <a:rPr lang="en-US" sz="2400" b="1" spc="-36" dirty="0">
                  <a:solidFill>
                    <a:srgbClr val="000000"/>
                  </a:solidFill>
                  <a:latin typeface="Abhaya Libre Regular"/>
                </a:rPr>
                <a:t>(Connectivity and Clusters)</a:t>
              </a:r>
              <a:r>
                <a:rPr lang="en-US" sz="2400" spc="-36" dirty="0">
                  <a:solidFill>
                    <a:srgbClr val="000000"/>
                  </a:solidFill>
                  <a:latin typeface="Abhaya Libre Regular"/>
                </a:rPr>
                <a:t>:</a:t>
              </a:r>
              <a:r>
                <a:rPr lang="bg-BG" sz="2400" spc="-36" dirty="0">
                  <a:solidFill>
                    <a:srgbClr val="000000"/>
                  </a:solidFill>
                  <a:latin typeface="Abhaya Libre Regular"/>
                </a:rPr>
                <a:t> Създаване клъстери от световна класа, установяване на области за междусекторни връзки и развиване на свързаното с тях разнообразие за насърчаване на специализираната техническа диверсификация. Сравнете това, което имате, с това, което има останалата аст от  света</a:t>
              </a:r>
              <a:r>
                <a:rPr lang="ru-RU" sz="2400" spc="-36" dirty="0">
                  <a:solidFill>
                    <a:srgbClr val="000000"/>
                  </a:solidFill>
                  <a:latin typeface="Abhaya Libre Regular"/>
                </a:rPr>
                <a:t>.</a:t>
              </a:r>
              <a:r>
                <a:rPr lang="en-US" sz="2400" spc="-36" dirty="0">
                  <a:solidFill>
                    <a:srgbClr val="000000"/>
                  </a:solidFill>
                  <a:latin typeface="Abhaya Libre Regular"/>
                </a:rPr>
                <a:t> </a:t>
              </a:r>
            </a:p>
          </p:txBody>
        </p:sp>
      </p:grpSp>
      <p:sp>
        <p:nvSpPr>
          <p:cNvPr id="18" name="TextBox 13">
            <a:extLst>
              <a:ext uri="{FF2B5EF4-FFF2-40B4-BE49-F238E27FC236}">
                <a16:creationId xmlns:a16="http://schemas.microsoft.com/office/drawing/2014/main" id="{1F06F383-0091-1616-D081-BD8F1875F84C}"/>
              </a:ext>
            </a:extLst>
          </p:cNvPr>
          <p:cNvSpPr txBox="1"/>
          <p:nvPr/>
        </p:nvSpPr>
        <p:spPr>
          <a:xfrm>
            <a:off x="12206758" y="2319716"/>
            <a:ext cx="4557242" cy="3035446"/>
          </a:xfrm>
          <a:prstGeom prst="rect">
            <a:avLst/>
          </a:prstGeom>
        </p:spPr>
        <p:txBody>
          <a:bodyPr wrap="square" lIns="0" tIns="0" rIns="0" bIns="0" rtlCol="0" anchor="t">
            <a:spAutoFit/>
          </a:bodyPr>
          <a:lstStyle/>
          <a:p>
            <a:pPr algn="just">
              <a:lnSpc>
                <a:spcPts val="3359"/>
              </a:lnSpc>
            </a:pPr>
            <a:r>
              <a:rPr lang="bg-BG" sz="2400" b="1" spc="-36" dirty="0">
                <a:solidFill>
                  <a:srgbClr val="000000"/>
                </a:solidFill>
                <a:latin typeface="Abhaya Libre Regular"/>
              </a:rPr>
              <a:t>Конкурентно предимство </a:t>
            </a:r>
            <a:r>
              <a:rPr lang="en-US" sz="2400" b="1" spc="-36" dirty="0">
                <a:solidFill>
                  <a:srgbClr val="000000"/>
                </a:solidFill>
                <a:latin typeface="Abhaya Libre Regular"/>
              </a:rPr>
              <a:t>(Competitive advantage)</a:t>
            </a:r>
            <a:r>
              <a:rPr lang="en-US" sz="2400" spc="-36" dirty="0">
                <a:solidFill>
                  <a:srgbClr val="000000"/>
                </a:solidFill>
                <a:latin typeface="Abhaya Libre Regular"/>
              </a:rPr>
              <a:t>: </a:t>
            </a:r>
            <a:r>
              <a:rPr lang="bg-BG" sz="2400" spc="-36" dirty="0">
                <a:solidFill>
                  <a:srgbClr val="000000"/>
                </a:solidFill>
                <a:latin typeface="Abhaya Libre Regular"/>
              </a:rPr>
              <a:t>Мобилизиране на таланти чрез процес бизнес открития, който съчетавакомпетенциите в областта на научната и развойна дейсност с бизнес нуждите.</a:t>
            </a:r>
            <a:endParaRPr lang="en-US" sz="2400" spc="-36" dirty="0">
              <a:solidFill>
                <a:srgbClr val="000000"/>
              </a:solidFill>
              <a:latin typeface="Abhaya Libre Regular"/>
            </a:endParaRPr>
          </a:p>
        </p:txBody>
      </p:sp>
      <p:sp>
        <p:nvSpPr>
          <p:cNvPr id="19" name="TextBox 17">
            <a:extLst>
              <a:ext uri="{FF2B5EF4-FFF2-40B4-BE49-F238E27FC236}">
                <a16:creationId xmlns:a16="http://schemas.microsoft.com/office/drawing/2014/main" id="{F30DBC68-99E6-AE93-5A23-8ED9E3979180}"/>
              </a:ext>
            </a:extLst>
          </p:cNvPr>
          <p:cNvSpPr txBox="1"/>
          <p:nvPr/>
        </p:nvSpPr>
        <p:spPr>
          <a:xfrm>
            <a:off x="10972800" y="5576312"/>
            <a:ext cx="5156465" cy="3035446"/>
          </a:xfrm>
          <a:prstGeom prst="rect">
            <a:avLst/>
          </a:prstGeom>
        </p:spPr>
        <p:txBody>
          <a:bodyPr wrap="square" lIns="0" tIns="0" rIns="0" bIns="0" rtlCol="0" anchor="t">
            <a:spAutoFit/>
          </a:bodyPr>
          <a:lstStyle/>
          <a:p>
            <a:pPr algn="just">
              <a:lnSpc>
                <a:spcPts val="3359"/>
              </a:lnSpc>
            </a:pPr>
            <a:r>
              <a:rPr lang="bg-BG" sz="2400" b="1" spc="-36" dirty="0">
                <a:solidFill>
                  <a:srgbClr val="FF0000"/>
                </a:solidFill>
                <a:latin typeface="Abhaya Libre Regular"/>
              </a:rPr>
              <a:t>Съвместно лидерство </a:t>
            </a:r>
            <a:r>
              <a:rPr lang="en-US" sz="2400" b="1" spc="-36" dirty="0">
                <a:solidFill>
                  <a:srgbClr val="FF0000"/>
                </a:solidFill>
                <a:latin typeface="Abhaya Libre Regular"/>
              </a:rPr>
              <a:t>(Collaborative leadership)</a:t>
            </a:r>
            <a:r>
              <a:rPr lang="en-US" sz="2400" spc="-36" dirty="0">
                <a:solidFill>
                  <a:srgbClr val="FF0000"/>
                </a:solidFill>
                <a:latin typeface="Abhaya Libre Regular"/>
              </a:rPr>
              <a:t>: efficient innovation systems as </a:t>
            </a:r>
            <a:r>
              <a:rPr lang="bg-BG" sz="2400" spc="-36" dirty="0">
                <a:solidFill>
                  <a:srgbClr val="FF0000"/>
                </a:solidFill>
                <a:latin typeface="Abhaya Libre Regular"/>
              </a:rPr>
              <a:t>Групово усилие, базирано на модел на четворна спирала на публично-частно сътрудничество - експериментална платформа за даване на глас на малко вероятни заподозрени</a:t>
            </a:r>
            <a:r>
              <a:rPr lang="ru-RU" sz="2400" spc="-36" dirty="0">
                <a:solidFill>
                  <a:srgbClr val="FF0000"/>
                </a:solidFill>
                <a:latin typeface="Abhaya Libre Regular"/>
              </a:rPr>
              <a:t>.</a:t>
            </a:r>
            <a:endParaRPr lang="en-US" sz="2400" spc="-36" dirty="0">
              <a:solidFill>
                <a:srgbClr val="FF0000"/>
              </a:solidFill>
              <a:latin typeface="Abhaya Libre Regular"/>
            </a:endParaRPr>
          </a:p>
        </p:txBody>
      </p:sp>
      <p:pic>
        <p:nvPicPr>
          <p:cNvPr id="7" name="Picture 6">
            <a:extLst>
              <a:ext uri="{FF2B5EF4-FFF2-40B4-BE49-F238E27FC236}">
                <a16:creationId xmlns:a16="http://schemas.microsoft.com/office/drawing/2014/main" id="{DDD666C1-3804-E9CD-4099-4B163876CC3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394631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614497">
            <a:off x="17215841" y="8047725"/>
            <a:ext cx="4352147" cy="4346443"/>
          </a:xfrm>
          <a:prstGeom prst="rect">
            <a:avLst/>
          </a:prstGeom>
        </p:spPr>
      </p:pic>
      <p:sp>
        <p:nvSpPr>
          <p:cNvPr id="9" name="TextBox 9"/>
          <p:cNvSpPr txBox="1"/>
          <p:nvPr/>
        </p:nvSpPr>
        <p:spPr>
          <a:xfrm>
            <a:off x="2247900" y="410816"/>
            <a:ext cx="13792200" cy="1458476"/>
          </a:xfrm>
          <a:prstGeom prst="rect">
            <a:avLst/>
          </a:prstGeom>
        </p:spPr>
        <p:txBody>
          <a:bodyPr wrap="square" lIns="0" tIns="0" rIns="0" bIns="0" rtlCol="0" anchor="t">
            <a:spAutoFit/>
          </a:bodyPr>
          <a:lstStyle/>
          <a:p>
            <a:pPr algn="ctr">
              <a:lnSpc>
                <a:spcPts val="5449"/>
              </a:lnSpc>
            </a:pPr>
            <a:r>
              <a:rPr lang="bg-BG" sz="5400" dirty="0">
                <a:solidFill>
                  <a:srgbClr val="000000"/>
                </a:solidFill>
                <a:latin typeface="Abhaya Libre Regular"/>
              </a:rPr>
              <a:t>Стъпки за проектирането на структурата на </a:t>
            </a:r>
            <a:r>
              <a:rPr lang="en-US" sz="5400" dirty="0">
                <a:solidFill>
                  <a:srgbClr val="000000"/>
                </a:solidFill>
                <a:latin typeface="Abhaya Libre Regular"/>
              </a:rPr>
              <a:t>RIS3</a:t>
            </a:r>
            <a:endParaRPr lang="en-US" sz="5400" dirty="0">
              <a:solidFill>
                <a:srgbClr val="000000"/>
              </a:solidFill>
              <a:highlight>
                <a:srgbClr val="FFFF00"/>
              </a:highlight>
              <a:latin typeface="Abhaya Libre Regular"/>
            </a:endParaRPr>
          </a:p>
        </p:txBody>
      </p:sp>
      <p:graphicFrame>
        <p:nvGraphicFramePr>
          <p:cNvPr id="7" name="Diagram 6">
            <a:extLst>
              <a:ext uri="{FF2B5EF4-FFF2-40B4-BE49-F238E27FC236}">
                <a16:creationId xmlns:a16="http://schemas.microsoft.com/office/drawing/2014/main" id="{55C9F1CC-D9E5-C61D-855F-1C5EB4ECDAA6}"/>
              </a:ext>
            </a:extLst>
          </p:cNvPr>
          <p:cNvGraphicFramePr/>
          <p:nvPr>
            <p:extLst>
              <p:ext uri="{D42A27DB-BD31-4B8C-83A1-F6EECF244321}">
                <p14:modId xmlns:p14="http://schemas.microsoft.com/office/powerpoint/2010/main" val="4079257035"/>
              </p:ext>
            </p:extLst>
          </p:nvPr>
        </p:nvGraphicFramePr>
        <p:xfrm>
          <a:off x="1905000" y="1631119"/>
          <a:ext cx="6096000" cy="7493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a:extLst>
              <a:ext uri="{FF2B5EF4-FFF2-40B4-BE49-F238E27FC236}">
                <a16:creationId xmlns:a16="http://schemas.microsoft.com/office/drawing/2014/main" id="{2CBD7BEC-AADD-FB88-040C-62307E1D70F7}"/>
              </a:ext>
            </a:extLst>
          </p:cNvPr>
          <p:cNvGraphicFramePr/>
          <p:nvPr>
            <p:extLst>
              <p:ext uri="{D42A27DB-BD31-4B8C-83A1-F6EECF244321}">
                <p14:modId xmlns:p14="http://schemas.microsoft.com/office/powerpoint/2010/main" val="2658378838"/>
              </p:ext>
            </p:extLst>
          </p:nvPr>
        </p:nvGraphicFramePr>
        <p:xfrm>
          <a:off x="9857509" y="1631119"/>
          <a:ext cx="6096000" cy="7493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 name="Picture 9">
            <a:extLst>
              <a:ext uri="{FF2B5EF4-FFF2-40B4-BE49-F238E27FC236}">
                <a16:creationId xmlns:a16="http://schemas.microsoft.com/office/drawing/2014/main" id="{38F43235-6118-A8FF-A922-EAAC812BB6B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43800" y="9366464"/>
            <a:ext cx="3869013" cy="852668"/>
          </a:xfrm>
          <a:prstGeom prst="rect">
            <a:avLst/>
          </a:prstGeom>
        </p:spPr>
      </p:pic>
    </p:spTree>
    <p:extLst>
      <p:ext uri="{BB962C8B-B14F-4D97-AF65-F5344CB8AC3E}">
        <p14:creationId xmlns:p14="http://schemas.microsoft.com/office/powerpoint/2010/main" val="4156648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 name="TextBox 6"/>
          <p:cNvSpPr txBox="1"/>
          <p:nvPr/>
        </p:nvSpPr>
        <p:spPr>
          <a:xfrm>
            <a:off x="3873153" y="385788"/>
            <a:ext cx="11557102" cy="2150973"/>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Хоризонтални принципи и инструменти за изпълнение на политиката </a:t>
            </a:r>
            <a:r>
              <a:rPr lang="ru-RU" sz="6410" dirty="0">
                <a:solidFill>
                  <a:srgbClr val="000000"/>
                </a:solidFill>
                <a:latin typeface="Abhaya Libre Regular"/>
              </a:rPr>
              <a:t>за</a:t>
            </a:r>
            <a:r>
              <a:rPr lang="en-US" sz="6410" dirty="0">
                <a:solidFill>
                  <a:srgbClr val="000000"/>
                </a:solidFill>
                <a:latin typeface="Abhaya Libre Regular"/>
              </a:rPr>
              <a:t> RIS3 (a)</a:t>
            </a:r>
          </a:p>
        </p:txBody>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aphicFrame>
        <p:nvGraphicFramePr>
          <p:cNvPr id="12" name="Diagram 11">
            <a:extLst>
              <a:ext uri="{FF2B5EF4-FFF2-40B4-BE49-F238E27FC236}">
                <a16:creationId xmlns:a16="http://schemas.microsoft.com/office/drawing/2014/main" id="{B992D089-30FA-E822-CC43-762859BAED38}"/>
              </a:ext>
            </a:extLst>
          </p:cNvPr>
          <p:cNvGraphicFramePr/>
          <p:nvPr>
            <p:extLst>
              <p:ext uri="{D42A27DB-BD31-4B8C-83A1-F6EECF244321}">
                <p14:modId xmlns:p14="http://schemas.microsoft.com/office/powerpoint/2010/main" val="4100342188"/>
              </p:ext>
            </p:extLst>
          </p:nvPr>
        </p:nvGraphicFramePr>
        <p:xfrm>
          <a:off x="1397298" y="1184313"/>
          <a:ext cx="7239000" cy="8128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3" name="Diagram 22">
            <a:extLst>
              <a:ext uri="{FF2B5EF4-FFF2-40B4-BE49-F238E27FC236}">
                <a16:creationId xmlns:a16="http://schemas.microsoft.com/office/drawing/2014/main" id="{F411B810-BABB-69B5-4B0A-9E3E0607FBE0}"/>
              </a:ext>
            </a:extLst>
          </p:cNvPr>
          <p:cNvGraphicFramePr/>
          <p:nvPr>
            <p:extLst>
              <p:ext uri="{D42A27DB-BD31-4B8C-83A1-F6EECF244321}">
                <p14:modId xmlns:p14="http://schemas.microsoft.com/office/powerpoint/2010/main" val="543410292"/>
              </p:ext>
            </p:extLst>
          </p:nvPr>
        </p:nvGraphicFramePr>
        <p:xfrm>
          <a:off x="10114354" y="1184313"/>
          <a:ext cx="7239000" cy="8128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7" name="Picture 6">
            <a:extLst>
              <a:ext uri="{FF2B5EF4-FFF2-40B4-BE49-F238E27FC236}">
                <a16:creationId xmlns:a16="http://schemas.microsoft.com/office/drawing/2014/main" id="{F98CB5FF-8273-64B5-A0A8-CD00A18224B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graphicFrame>
        <p:nvGraphicFramePr>
          <p:cNvPr id="12" name="Diagram 11">
            <a:extLst>
              <a:ext uri="{FF2B5EF4-FFF2-40B4-BE49-F238E27FC236}">
                <a16:creationId xmlns:a16="http://schemas.microsoft.com/office/drawing/2014/main" id="{B992D089-30FA-E822-CC43-762859BAED38}"/>
              </a:ext>
            </a:extLst>
          </p:cNvPr>
          <p:cNvGraphicFramePr/>
          <p:nvPr>
            <p:extLst>
              <p:ext uri="{D42A27DB-BD31-4B8C-83A1-F6EECF244321}">
                <p14:modId xmlns:p14="http://schemas.microsoft.com/office/powerpoint/2010/main" val="3421271732"/>
              </p:ext>
            </p:extLst>
          </p:nvPr>
        </p:nvGraphicFramePr>
        <p:xfrm>
          <a:off x="1397298" y="1184313"/>
          <a:ext cx="7239000" cy="8128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3" name="Diagram 22">
            <a:extLst>
              <a:ext uri="{FF2B5EF4-FFF2-40B4-BE49-F238E27FC236}">
                <a16:creationId xmlns:a16="http://schemas.microsoft.com/office/drawing/2014/main" id="{F411B810-BABB-69B5-4B0A-9E3E0607FBE0}"/>
              </a:ext>
            </a:extLst>
          </p:cNvPr>
          <p:cNvGraphicFramePr/>
          <p:nvPr>
            <p:extLst>
              <p:ext uri="{D42A27DB-BD31-4B8C-83A1-F6EECF244321}">
                <p14:modId xmlns:p14="http://schemas.microsoft.com/office/powerpoint/2010/main" val="2436548165"/>
              </p:ext>
            </p:extLst>
          </p:nvPr>
        </p:nvGraphicFramePr>
        <p:xfrm>
          <a:off x="10114354" y="1184313"/>
          <a:ext cx="7239000" cy="8128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8" name="TextBox 6">
            <a:extLst>
              <a:ext uri="{FF2B5EF4-FFF2-40B4-BE49-F238E27FC236}">
                <a16:creationId xmlns:a16="http://schemas.microsoft.com/office/drawing/2014/main" id="{FA029DDB-0333-4854-CE28-9B2446690E54}"/>
              </a:ext>
            </a:extLst>
          </p:cNvPr>
          <p:cNvSpPr txBox="1"/>
          <p:nvPr/>
        </p:nvSpPr>
        <p:spPr>
          <a:xfrm>
            <a:off x="3873153" y="385788"/>
            <a:ext cx="11557102" cy="2150973"/>
          </a:xfrm>
          <a:prstGeom prst="rect">
            <a:avLst/>
          </a:prstGeom>
        </p:spPr>
        <p:txBody>
          <a:bodyPr wrap="square" lIns="0" tIns="0" rIns="0" bIns="0" rtlCol="0" anchor="t">
            <a:spAutoFit/>
          </a:bodyPr>
          <a:lstStyle/>
          <a:p>
            <a:pPr algn="ctr">
              <a:lnSpc>
                <a:spcPts val="5449"/>
              </a:lnSpc>
            </a:pPr>
            <a:r>
              <a:rPr lang="ru-RU" sz="6410" dirty="0">
                <a:solidFill>
                  <a:srgbClr val="000000"/>
                </a:solidFill>
                <a:latin typeface="Abhaya Libre Regular"/>
              </a:rPr>
              <a:t>Хоризонтални принципи и инструменти за изпълнение на политиката за RIS3 </a:t>
            </a:r>
            <a:r>
              <a:rPr lang="en-US" sz="6410" dirty="0">
                <a:solidFill>
                  <a:srgbClr val="000000"/>
                </a:solidFill>
                <a:latin typeface="Abhaya Libre Regular"/>
              </a:rPr>
              <a:t>(b)</a:t>
            </a:r>
          </a:p>
        </p:txBody>
      </p:sp>
      <p:pic>
        <p:nvPicPr>
          <p:cNvPr id="6" name="Picture 5">
            <a:extLst>
              <a:ext uri="{FF2B5EF4-FFF2-40B4-BE49-F238E27FC236}">
                <a16:creationId xmlns:a16="http://schemas.microsoft.com/office/drawing/2014/main" id="{11D0A515-A2D7-EACF-DE0D-F8635A19728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58301" y="9048544"/>
            <a:ext cx="3869013" cy="852668"/>
          </a:xfrm>
          <a:prstGeom prst="rect">
            <a:avLst/>
          </a:prstGeom>
        </p:spPr>
      </p:pic>
    </p:spTree>
    <p:extLst>
      <p:ext uri="{BB962C8B-B14F-4D97-AF65-F5344CB8AC3E}">
        <p14:creationId xmlns:p14="http://schemas.microsoft.com/office/powerpoint/2010/main" val="263299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sp>
        <p:nvSpPr>
          <p:cNvPr id="6" name="TextBox 6"/>
          <p:cNvSpPr txBox="1"/>
          <p:nvPr/>
        </p:nvSpPr>
        <p:spPr>
          <a:xfrm>
            <a:off x="2717749" y="261833"/>
            <a:ext cx="12852501" cy="1458476"/>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Клонове на дървото на Интелигентната специализация</a:t>
            </a:r>
            <a:endParaRPr lang="en-US" sz="6410" dirty="0">
              <a:solidFill>
                <a:srgbClr val="000000"/>
              </a:solidFill>
              <a:latin typeface="Abhaya Libre Regular"/>
            </a:endParaRPr>
          </a:p>
        </p:txBody>
      </p:sp>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pic>
        <p:nvPicPr>
          <p:cNvPr id="21" name="Picture 20">
            <a:extLst>
              <a:ext uri="{FF2B5EF4-FFF2-40B4-BE49-F238E27FC236}">
                <a16:creationId xmlns:a16="http://schemas.microsoft.com/office/drawing/2014/main" id="{70953E73-6A37-9870-89BF-95EFCE63B2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0600" y="1581191"/>
            <a:ext cx="8874137" cy="7528721"/>
          </a:xfrm>
          <a:prstGeom prst="rect">
            <a:avLst/>
          </a:prstGeom>
        </p:spPr>
      </p:pic>
      <p:pic>
        <p:nvPicPr>
          <p:cNvPr id="7" name="Picture 6">
            <a:extLst>
              <a:ext uri="{FF2B5EF4-FFF2-40B4-BE49-F238E27FC236}">
                <a16:creationId xmlns:a16="http://schemas.microsoft.com/office/drawing/2014/main" id="{8941C089-39D6-54A3-4C15-6817303C009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80255" y="9368278"/>
            <a:ext cx="3869013" cy="852668"/>
          </a:xfrm>
          <a:prstGeom prst="rect">
            <a:avLst/>
          </a:prstGeom>
        </p:spPr>
      </p:pic>
    </p:spTree>
    <p:extLst>
      <p:ext uri="{BB962C8B-B14F-4D97-AF65-F5344CB8AC3E}">
        <p14:creationId xmlns:p14="http://schemas.microsoft.com/office/powerpoint/2010/main" val="162584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sp>
        <p:nvSpPr>
          <p:cNvPr id="6" name="TextBox 6"/>
          <p:cNvSpPr txBox="1"/>
          <p:nvPr/>
        </p:nvSpPr>
        <p:spPr>
          <a:xfrm>
            <a:off x="2600593" y="721858"/>
            <a:ext cx="13487399" cy="1458476"/>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Платформа за Интелигентна специализация</a:t>
            </a:r>
            <a:endParaRPr lang="en-US" sz="6410" dirty="0">
              <a:solidFill>
                <a:srgbClr val="000000"/>
              </a:solidFill>
              <a:latin typeface="Abhaya Libre Regular"/>
            </a:endParaRPr>
          </a:p>
        </p:txBody>
      </p:sp>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pic>
        <p:nvPicPr>
          <p:cNvPr id="21" name="Picture 20">
            <a:hlinkClick r:id="rId10"/>
            <a:extLst>
              <a:ext uri="{FF2B5EF4-FFF2-40B4-BE49-F238E27FC236}">
                <a16:creationId xmlns:a16="http://schemas.microsoft.com/office/drawing/2014/main" id="{BC68F33F-9C2B-566D-6190-7B80040849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64862" y="2271357"/>
            <a:ext cx="6758273" cy="2163413"/>
          </a:xfrm>
          <a:prstGeom prst="rect">
            <a:avLst/>
          </a:prstGeom>
        </p:spPr>
      </p:pic>
      <p:sp>
        <p:nvSpPr>
          <p:cNvPr id="22" name="TextBox 17">
            <a:extLst>
              <a:ext uri="{FF2B5EF4-FFF2-40B4-BE49-F238E27FC236}">
                <a16:creationId xmlns:a16="http://schemas.microsoft.com/office/drawing/2014/main" id="{F3C5965A-9824-060A-1CBA-144CB05B9485}"/>
              </a:ext>
            </a:extLst>
          </p:cNvPr>
          <p:cNvSpPr txBox="1"/>
          <p:nvPr/>
        </p:nvSpPr>
        <p:spPr>
          <a:xfrm>
            <a:off x="2192633" y="4743318"/>
            <a:ext cx="13907649" cy="3035446"/>
          </a:xfrm>
          <a:prstGeom prst="rect">
            <a:avLst/>
          </a:prstGeom>
        </p:spPr>
        <p:txBody>
          <a:bodyPr wrap="square" lIns="0" tIns="0" rIns="0" bIns="0" rtlCol="0" anchor="t">
            <a:spAutoFit/>
          </a:bodyPr>
          <a:lstStyle/>
          <a:p>
            <a:pPr algn="just">
              <a:lnSpc>
                <a:spcPts val="3359"/>
              </a:lnSpc>
            </a:pPr>
            <a:r>
              <a:rPr lang="bg-BG" sz="2400" spc="-36" dirty="0">
                <a:solidFill>
                  <a:srgbClr val="000000"/>
                </a:solidFill>
                <a:latin typeface="Abhaya Libre Regular"/>
              </a:rPr>
              <a:t>За да насърчи </a:t>
            </a:r>
            <a:r>
              <a:rPr lang="bg-BG" sz="2400" b="1" spc="-36" dirty="0">
                <a:solidFill>
                  <a:srgbClr val="000000"/>
                </a:solidFill>
                <a:latin typeface="Abhaya Libre Regular"/>
              </a:rPr>
              <a:t>интелигентната специализация</a:t>
            </a:r>
            <a:r>
              <a:rPr lang="bg-BG" sz="2400" spc="-36" dirty="0">
                <a:solidFill>
                  <a:srgbClr val="000000"/>
                </a:solidFill>
                <a:latin typeface="Abhaya Libre Regular"/>
              </a:rPr>
              <a:t>, </a:t>
            </a:r>
            <a:r>
              <a:rPr lang="bg-BG" sz="2400" b="1" spc="-36" dirty="0">
                <a:solidFill>
                  <a:srgbClr val="000000"/>
                </a:solidFill>
                <a:latin typeface="Abhaya Libre Regular"/>
              </a:rPr>
              <a:t>Европейската комисия</a:t>
            </a:r>
            <a:r>
              <a:rPr lang="bg-BG" sz="2400" spc="-36" dirty="0">
                <a:solidFill>
                  <a:srgbClr val="000000"/>
                </a:solidFill>
                <a:latin typeface="Abhaya Libre Regular"/>
              </a:rPr>
              <a:t> обяви създаването на </a:t>
            </a:r>
            <a:r>
              <a:rPr lang="bg-BG" sz="2400" b="1" spc="-36" dirty="0">
                <a:solidFill>
                  <a:srgbClr val="000000"/>
                </a:solidFill>
                <a:latin typeface="Abhaya Libre Regular"/>
              </a:rPr>
              <a:t>платформата S3 </a:t>
            </a:r>
            <a:r>
              <a:rPr lang="bg-BG" sz="2400" spc="-36" dirty="0">
                <a:solidFill>
                  <a:srgbClr val="000000"/>
                </a:solidFill>
                <a:latin typeface="Abhaya Libre Regular"/>
              </a:rPr>
              <a:t>през 2010 г. с цел </a:t>
            </a:r>
            <a:r>
              <a:rPr lang="bg-BG" sz="2400" b="1" spc="-36" dirty="0">
                <a:solidFill>
                  <a:srgbClr val="000000"/>
                </a:solidFill>
                <a:latin typeface="Abhaya Libre Regular"/>
              </a:rPr>
              <a:t>„Регионална политика, допринасяща за интелигентен растеж в Европа 2020“</a:t>
            </a:r>
            <a:r>
              <a:rPr lang="bg-BG" sz="2400" spc="-36" dirty="0">
                <a:solidFill>
                  <a:srgbClr val="000000"/>
                </a:solidFill>
                <a:latin typeface="Abhaya Libre Regular"/>
              </a:rPr>
              <a:t>.</a:t>
            </a:r>
          </a:p>
          <a:p>
            <a:pPr algn="just">
              <a:lnSpc>
                <a:spcPts val="3359"/>
              </a:lnSpc>
            </a:pPr>
            <a:r>
              <a:rPr lang="bg-BG" sz="2400" spc="-36" dirty="0">
                <a:solidFill>
                  <a:srgbClr val="000000"/>
                </a:solidFill>
                <a:latin typeface="Abhaya Libre Regular"/>
              </a:rPr>
              <a:t>Платформата е основана през 2010 г. и нейната роля е да предоставя методологии, информация, експертен опит и насоки на националните и регионални политици, както и да насърчава трансграничното сътрудничество и взаимното обучение и да постави концепцията за интелигентна специализация за обсъждане в академичните </a:t>
            </a:r>
            <a:r>
              <a:rPr lang="ru-RU" sz="2400" spc="-36" dirty="0">
                <a:solidFill>
                  <a:srgbClr val="000000"/>
                </a:solidFill>
                <a:latin typeface="Abhaya Libre Regular"/>
              </a:rPr>
              <a:t>среди.</a:t>
            </a:r>
          </a:p>
        </p:txBody>
      </p:sp>
      <p:pic>
        <p:nvPicPr>
          <p:cNvPr id="7" name="Picture 11">
            <a:extLst>
              <a:ext uri="{FF2B5EF4-FFF2-40B4-BE49-F238E27FC236}">
                <a16:creationId xmlns:a16="http://schemas.microsoft.com/office/drawing/2014/main" id="{979F2C82-A1EB-0958-D3F5-CB970994640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716000" y="7345597"/>
            <a:ext cx="2198045" cy="2050415"/>
          </a:xfrm>
          <a:prstGeom prst="rect">
            <a:avLst/>
          </a:prstGeom>
        </p:spPr>
      </p:pic>
      <p:pic>
        <p:nvPicPr>
          <p:cNvPr id="8" name="Picture 7">
            <a:extLst>
              <a:ext uri="{FF2B5EF4-FFF2-40B4-BE49-F238E27FC236}">
                <a16:creationId xmlns:a16="http://schemas.microsoft.com/office/drawing/2014/main" id="{8DEFAFBC-2A63-F512-E1F0-F28F18CD844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368004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22" name="TextBox 17">
            <a:extLst>
              <a:ext uri="{FF2B5EF4-FFF2-40B4-BE49-F238E27FC236}">
                <a16:creationId xmlns:a16="http://schemas.microsoft.com/office/drawing/2014/main" id="{F3C5965A-9824-060A-1CBA-144CB05B9485}"/>
              </a:ext>
            </a:extLst>
          </p:cNvPr>
          <p:cNvSpPr txBox="1"/>
          <p:nvPr/>
        </p:nvSpPr>
        <p:spPr>
          <a:xfrm>
            <a:off x="2190175" y="2476500"/>
            <a:ext cx="13907649" cy="6087564"/>
          </a:xfrm>
          <a:prstGeom prst="rect">
            <a:avLst/>
          </a:prstGeom>
        </p:spPr>
        <p:txBody>
          <a:bodyPr wrap="square" lIns="0" tIns="0" rIns="0" bIns="0" rtlCol="0" anchor="t">
            <a:spAutoFit/>
          </a:bodyPr>
          <a:lstStyle/>
          <a:p>
            <a:pPr algn="just">
              <a:lnSpc>
                <a:spcPts val="3359"/>
              </a:lnSpc>
            </a:pPr>
            <a:r>
              <a:rPr lang="bg-BG" sz="2400" b="1" spc="-36" dirty="0">
                <a:solidFill>
                  <a:srgbClr val="000000"/>
                </a:solidFill>
                <a:latin typeface="Abhaya Libre Regular"/>
              </a:rPr>
              <a:t>Платформата</a:t>
            </a:r>
            <a:r>
              <a:rPr lang="bg-BG" sz="2400" spc="-36" dirty="0">
                <a:solidFill>
                  <a:srgbClr val="000000"/>
                </a:solidFill>
                <a:latin typeface="Abhaya Libre Regular"/>
              </a:rPr>
              <a:t> се поддържа от Дирекция за растеж и иновации към Съвместния изследователски център в Севиля.</a:t>
            </a:r>
          </a:p>
          <a:p>
            <a:pPr algn="just">
              <a:lnSpc>
                <a:spcPts val="3359"/>
              </a:lnSpc>
            </a:pPr>
            <a:endParaRPr lang="bg-BG" sz="2400" spc="-36" dirty="0">
              <a:solidFill>
                <a:srgbClr val="000000"/>
              </a:solidFill>
              <a:latin typeface="Abhaya Libre Regular"/>
            </a:endParaRPr>
          </a:p>
          <a:p>
            <a:pPr algn="just">
              <a:lnSpc>
                <a:spcPts val="3359"/>
              </a:lnSpc>
            </a:pPr>
            <a:r>
              <a:rPr lang="bg-BG" sz="2400" spc="-36" dirty="0">
                <a:solidFill>
                  <a:srgbClr val="000000"/>
                </a:solidFill>
                <a:latin typeface="Abhaya Libre Regular"/>
              </a:rPr>
              <a:t>Трите основни компонента на платформата са следните:</a:t>
            </a:r>
          </a:p>
          <a:p>
            <a:pPr algn="just">
              <a:lnSpc>
                <a:spcPts val="3359"/>
              </a:lnSpc>
            </a:pPr>
            <a:endParaRPr lang="bg-BG" sz="2400" spc="-36" dirty="0">
              <a:solidFill>
                <a:srgbClr val="000000"/>
              </a:solidFill>
              <a:latin typeface="Abhaya Libre Regular"/>
            </a:endParaRPr>
          </a:p>
          <a:p>
            <a:pPr algn="just">
              <a:lnSpc>
                <a:spcPts val="3359"/>
              </a:lnSpc>
            </a:pPr>
            <a:r>
              <a:rPr lang="bg-BG" sz="2400" spc="-36" dirty="0">
                <a:solidFill>
                  <a:srgbClr val="000000"/>
                </a:solidFill>
                <a:latin typeface="Abhaya Libre Regular"/>
              </a:rPr>
              <a:t>1. Екип за управление на проекти и научноизследователска и развойна дейност в Съвместния изследователски център </a:t>
            </a:r>
          </a:p>
          <a:p>
            <a:pPr algn="just">
              <a:lnSpc>
                <a:spcPts val="3359"/>
              </a:lnSpc>
            </a:pPr>
            <a:endParaRPr lang="bg-BG" sz="2400" spc="-36" dirty="0">
              <a:solidFill>
                <a:srgbClr val="000000"/>
              </a:solidFill>
              <a:latin typeface="Abhaya Libre Regular"/>
            </a:endParaRPr>
          </a:p>
          <a:p>
            <a:pPr algn="just">
              <a:lnSpc>
                <a:spcPts val="3359"/>
              </a:lnSpc>
            </a:pPr>
            <a:r>
              <a:rPr lang="bg-BG" sz="2400" spc="-36" dirty="0">
                <a:solidFill>
                  <a:srgbClr val="000000"/>
                </a:solidFill>
                <a:latin typeface="Abhaya Libre Regular"/>
              </a:rPr>
              <a:t>2. Ръководен екип, съставен от членове от различни служби на комисията.</a:t>
            </a:r>
          </a:p>
          <a:p>
            <a:pPr algn="just">
              <a:lnSpc>
                <a:spcPts val="3359"/>
              </a:lnSpc>
            </a:pPr>
            <a:endParaRPr lang="bg-BG" sz="2400" spc="-36" dirty="0">
              <a:solidFill>
                <a:srgbClr val="000000"/>
              </a:solidFill>
              <a:latin typeface="Abhaya Libre Regular"/>
            </a:endParaRPr>
          </a:p>
          <a:p>
            <a:pPr algn="just">
              <a:lnSpc>
                <a:spcPts val="3359"/>
              </a:lnSpc>
            </a:pPr>
            <a:r>
              <a:rPr lang="bg-BG" sz="2400" spc="-36" dirty="0">
                <a:solidFill>
                  <a:srgbClr val="000000"/>
                </a:solidFill>
                <a:latin typeface="Abhaya Libre Regular"/>
              </a:rPr>
              <a:t>3. „Огледална“ група от видни учени и специалисти по иновации и регионално развитие, както и представители на организации, включително OECD, EURADA, ERRIN, EBN и Европейската клъстерна обсерватория и алианс</a:t>
            </a:r>
            <a:r>
              <a:rPr lang="ru-RU" sz="2400" spc="-36" dirty="0">
                <a:solidFill>
                  <a:srgbClr val="000000"/>
                </a:solidFill>
                <a:latin typeface="Abhaya Libre Regular"/>
              </a:rPr>
              <a:t>.</a:t>
            </a: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pic>
        <p:nvPicPr>
          <p:cNvPr id="7" name="Picture 26">
            <a:extLst>
              <a:ext uri="{FF2B5EF4-FFF2-40B4-BE49-F238E27FC236}">
                <a16:creationId xmlns:a16="http://schemas.microsoft.com/office/drawing/2014/main" id="{0D6F1214-7626-9B6F-0062-5EB8140FD9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87600" y="3015813"/>
            <a:ext cx="1638851" cy="1638851"/>
          </a:xfrm>
          <a:prstGeom prst="rect">
            <a:avLst/>
          </a:prstGeom>
        </p:spPr>
      </p:pic>
      <p:sp>
        <p:nvSpPr>
          <p:cNvPr id="8" name="TextBox 6">
            <a:extLst>
              <a:ext uri="{FF2B5EF4-FFF2-40B4-BE49-F238E27FC236}">
                <a16:creationId xmlns:a16="http://schemas.microsoft.com/office/drawing/2014/main" id="{1F010561-C108-06E9-A903-EA4933C3CB24}"/>
              </a:ext>
            </a:extLst>
          </p:cNvPr>
          <p:cNvSpPr txBox="1"/>
          <p:nvPr/>
        </p:nvSpPr>
        <p:spPr>
          <a:xfrm>
            <a:off x="2600593" y="721858"/>
            <a:ext cx="13487399" cy="1458476"/>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Платформа за Интелигентна специализация</a:t>
            </a:r>
            <a:endParaRPr lang="en-US" sz="6410" dirty="0">
              <a:solidFill>
                <a:srgbClr val="000000"/>
              </a:solidFill>
              <a:latin typeface="Abhaya Libre Regular"/>
            </a:endParaRPr>
          </a:p>
        </p:txBody>
      </p:sp>
      <p:pic>
        <p:nvPicPr>
          <p:cNvPr id="6" name="Picture 5">
            <a:extLst>
              <a:ext uri="{FF2B5EF4-FFF2-40B4-BE49-F238E27FC236}">
                <a16:creationId xmlns:a16="http://schemas.microsoft.com/office/drawing/2014/main" id="{149FB7F0-ADA4-1CB7-D7A6-AEA134438B2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04996" y="9138808"/>
            <a:ext cx="3869013" cy="852668"/>
          </a:xfrm>
          <a:prstGeom prst="rect">
            <a:avLst/>
          </a:prstGeom>
        </p:spPr>
      </p:pic>
    </p:spTree>
    <p:extLst>
      <p:ext uri="{BB962C8B-B14F-4D97-AF65-F5344CB8AC3E}">
        <p14:creationId xmlns:p14="http://schemas.microsoft.com/office/powerpoint/2010/main" val="9318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sp>
        <p:nvSpPr>
          <p:cNvPr id="6" name="TextBox 6"/>
          <p:cNvSpPr txBox="1"/>
          <p:nvPr/>
        </p:nvSpPr>
        <p:spPr>
          <a:xfrm>
            <a:off x="2819400" y="737835"/>
            <a:ext cx="13258800" cy="1458476"/>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Какво включва платформата за Интелигентна специализация?</a:t>
            </a:r>
            <a:endParaRPr lang="en-US" sz="6410" dirty="0">
              <a:solidFill>
                <a:srgbClr val="000000"/>
              </a:solidFill>
              <a:latin typeface="Abhaya Libre Regular"/>
            </a:endParaRPr>
          </a:p>
        </p:txBody>
      </p:sp>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614497">
            <a:off x="17215841" y="8047725"/>
            <a:ext cx="4352147" cy="4346443"/>
          </a:xfrm>
          <a:prstGeom prst="rect">
            <a:avLst/>
          </a:prstGeom>
        </p:spPr>
      </p:pic>
      <p:graphicFrame>
        <p:nvGraphicFramePr>
          <p:cNvPr id="7" name="Diagram 6">
            <a:extLst>
              <a:ext uri="{FF2B5EF4-FFF2-40B4-BE49-F238E27FC236}">
                <a16:creationId xmlns:a16="http://schemas.microsoft.com/office/drawing/2014/main" id="{BF22F457-1EF1-36AF-A172-FDFA50B61163}"/>
              </a:ext>
            </a:extLst>
          </p:cNvPr>
          <p:cNvGraphicFramePr/>
          <p:nvPr>
            <p:extLst>
              <p:ext uri="{D42A27DB-BD31-4B8C-83A1-F6EECF244321}">
                <p14:modId xmlns:p14="http://schemas.microsoft.com/office/powerpoint/2010/main" val="1476428827"/>
              </p:ext>
            </p:extLst>
          </p:nvPr>
        </p:nvGraphicFramePr>
        <p:xfrm>
          <a:off x="2209800" y="2374982"/>
          <a:ext cx="13030200" cy="665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a:extLst>
              <a:ext uri="{FF2B5EF4-FFF2-40B4-BE49-F238E27FC236}">
                <a16:creationId xmlns:a16="http://schemas.microsoft.com/office/drawing/2014/main" id="{410B8DF9-E27E-BA62-D38C-CF81F396C87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48600" y="9122831"/>
            <a:ext cx="3869013" cy="852668"/>
          </a:xfrm>
          <a:prstGeom prst="rect">
            <a:avLst/>
          </a:prstGeom>
        </p:spPr>
      </p:pic>
    </p:spTree>
    <p:extLst>
      <p:ext uri="{BB962C8B-B14F-4D97-AF65-F5344CB8AC3E}">
        <p14:creationId xmlns:p14="http://schemas.microsoft.com/office/powerpoint/2010/main" val="253234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6" name="TextBox 16"/>
          <p:cNvSpPr txBox="1"/>
          <p:nvPr/>
        </p:nvSpPr>
        <p:spPr>
          <a:xfrm>
            <a:off x="1113193" y="3627133"/>
            <a:ext cx="16061613" cy="3173946"/>
          </a:xfrm>
          <a:prstGeom prst="rect">
            <a:avLst/>
          </a:prstGeom>
        </p:spPr>
        <p:txBody>
          <a:bodyPr wrap="square" lIns="0" tIns="0" rIns="0" bIns="0" rtlCol="0" anchor="t">
            <a:spAutoFit/>
          </a:bodyPr>
          <a:lstStyle/>
          <a:p>
            <a:pPr algn="ctr">
              <a:lnSpc>
                <a:spcPts val="12599"/>
              </a:lnSpc>
            </a:pPr>
            <a:r>
              <a:rPr lang="bg-BG" sz="9000" dirty="0">
                <a:solidFill>
                  <a:srgbClr val="04989E"/>
                </a:solidFill>
                <a:latin typeface="Abhaya Libre Regular"/>
              </a:rPr>
              <a:t>Интелигентна специализация </a:t>
            </a:r>
            <a:r>
              <a:rPr lang="en-US" sz="9000" dirty="0">
                <a:solidFill>
                  <a:srgbClr val="04989E"/>
                </a:solidFill>
                <a:latin typeface="Abhaya Libre Regular"/>
              </a:rPr>
              <a:t>– </a:t>
            </a:r>
            <a:r>
              <a:rPr lang="bg-BG" sz="9000" dirty="0">
                <a:solidFill>
                  <a:srgbClr val="04989E"/>
                </a:solidFill>
                <a:latin typeface="Abhaya Libre Regular"/>
              </a:rPr>
              <a:t>сектори на приложение</a:t>
            </a:r>
            <a:endParaRPr lang="en-US" sz="9000" dirty="0">
              <a:solidFill>
                <a:srgbClr val="04989E"/>
              </a:solidFill>
              <a:latin typeface="Abhaya Libre Regular"/>
            </a:endParaRPr>
          </a:p>
        </p:txBody>
      </p:sp>
      <p:pic>
        <p:nvPicPr>
          <p:cNvPr id="17" name="Picture 17"/>
          <p:cNvPicPr>
            <a:picLocks noChangeAspect="1"/>
          </p:cNvPicPr>
          <p:nvPr/>
        </p:nvPicPr>
        <p:blipFill>
          <a:blip r:embed="rId14"/>
          <a:srcRect/>
          <a:stretch>
            <a:fillRect/>
          </a:stretch>
        </p:blipFill>
        <p:spPr>
          <a:xfrm>
            <a:off x="16418708" y="0"/>
            <a:ext cx="1869292" cy="1869292"/>
          </a:xfrm>
          <a:prstGeom prst="rect">
            <a:avLst/>
          </a:prstGeom>
        </p:spPr>
      </p:pic>
      <p:pic>
        <p:nvPicPr>
          <p:cNvPr id="19" name="Picture 18">
            <a:extLst>
              <a:ext uri="{FF2B5EF4-FFF2-40B4-BE49-F238E27FC236}">
                <a16:creationId xmlns:a16="http://schemas.microsoft.com/office/drawing/2014/main" id="{746458CA-EDFD-70F1-A8F1-F2FC3ED15EA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33251" y="9127831"/>
            <a:ext cx="3869013" cy="8526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614497">
            <a:off x="17215841" y="8047725"/>
            <a:ext cx="4352147" cy="4346443"/>
          </a:xfrm>
          <a:prstGeom prst="rect">
            <a:avLst/>
          </a:prstGeom>
        </p:spPr>
      </p:pic>
      <p:graphicFrame>
        <p:nvGraphicFramePr>
          <p:cNvPr id="7" name="Diagram 6">
            <a:extLst>
              <a:ext uri="{FF2B5EF4-FFF2-40B4-BE49-F238E27FC236}">
                <a16:creationId xmlns:a16="http://schemas.microsoft.com/office/drawing/2014/main" id="{BF22F457-1EF1-36AF-A172-FDFA50B61163}"/>
              </a:ext>
            </a:extLst>
          </p:cNvPr>
          <p:cNvGraphicFramePr/>
          <p:nvPr>
            <p:extLst>
              <p:ext uri="{D42A27DB-BD31-4B8C-83A1-F6EECF244321}">
                <p14:modId xmlns:p14="http://schemas.microsoft.com/office/powerpoint/2010/main" val="1348976302"/>
              </p:ext>
            </p:extLst>
          </p:nvPr>
        </p:nvGraphicFramePr>
        <p:xfrm>
          <a:off x="2209800" y="2374982"/>
          <a:ext cx="13030200" cy="665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a:extLst>
              <a:ext uri="{FF2B5EF4-FFF2-40B4-BE49-F238E27FC236}">
                <a16:creationId xmlns:a16="http://schemas.microsoft.com/office/drawing/2014/main" id="{D5BE2BBC-FA2F-2916-F655-D90AE73D989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48600" y="9224430"/>
            <a:ext cx="3869013" cy="852668"/>
          </a:xfrm>
          <a:prstGeom prst="rect">
            <a:avLst/>
          </a:prstGeom>
        </p:spPr>
      </p:pic>
      <p:sp>
        <p:nvSpPr>
          <p:cNvPr id="8" name="TextBox 6">
            <a:extLst>
              <a:ext uri="{FF2B5EF4-FFF2-40B4-BE49-F238E27FC236}">
                <a16:creationId xmlns:a16="http://schemas.microsoft.com/office/drawing/2014/main" id="{D1C27872-0925-19CA-031E-608879F43C51}"/>
              </a:ext>
            </a:extLst>
          </p:cNvPr>
          <p:cNvSpPr txBox="1"/>
          <p:nvPr/>
        </p:nvSpPr>
        <p:spPr>
          <a:xfrm>
            <a:off x="2819400" y="737835"/>
            <a:ext cx="13258800" cy="1458476"/>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Какво включва платформата за Интелигентна специализация?</a:t>
            </a:r>
            <a:endParaRPr lang="en-US" sz="6410" dirty="0">
              <a:solidFill>
                <a:srgbClr val="000000"/>
              </a:solidFill>
              <a:latin typeface="Abhaya Libre Regular"/>
            </a:endParaRPr>
          </a:p>
        </p:txBody>
      </p:sp>
    </p:spTree>
    <p:extLst>
      <p:ext uri="{BB962C8B-B14F-4D97-AF65-F5344CB8AC3E}">
        <p14:creationId xmlns:p14="http://schemas.microsoft.com/office/powerpoint/2010/main" val="145222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sp>
        <p:nvSpPr>
          <p:cNvPr id="8" name="TextBox 8"/>
          <p:cNvSpPr txBox="1"/>
          <p:nvPr/>
        </p:nvSpPr>
        <p:spPr>
          <a:xfrm>
            <a:off x="1911525" y="3799930"/>
            <a:ext cx="12871275" cy="4779514"/>
          </a:xfrm>
          <a:prstGeom prst="rect">
            <a:avLst/>
          </a:prstGeom>
        </p:spPr>
        <p:txBody>
          <a:bodyPr wrap="square" lIns="0" tIns="0" rIns="0" bIns="0" rtlCol="0" anchor="t">
            <a:spAutoFit/>
          </a:bodyPr>
          <a:lstStyle/>
          <a:p>
            <a:pPr algn="just">
              <a:lnSpc>
                <a:spcPts val="3359"/>
              </a:lnSpc>
            </a:pPr>
            <a:r>
              <a:rPr lang="bg-BG" sz="2400" spc="-36" dirty="0">
                <a:solidFill>
                  <a:srgbClr val="000000"/>
                </a:solidFill>
                <a:latin typeface="Abhaya Libre Regular"/>
              </a:rPr>
              <a:t>Платформата за интелигентна специализация предлага:</a:t>
            </a:r>
          </a:p>
          <a:p>
            <a:pPr marL="342900" indent="-342900" algn="just">
              <a:lnSpc>
                <a:spcPts val="3359"/>
              </a:lnSpc>
              <a:buFont typeface="Arial" panose="020B0604020202020204" pitchFamily="34" charset="0"/>
              <a:buChar char="•"/>
            </a:pPr>
            <a:r>
              <a:rPr lang="bg-BG" sz="2400" spc="-36" dirty="0">
                <a:solidFill>
                  <a:srgbClr val="000000"/>
                </a:solidFill>
                <a:latin typeface="Abhaya Libre Regular"/>
              </a:rPr>
              <a:t>Обучение за създателите на политики</a:t>
            </a:r>
            <a:r>
              <a:rPr lang="en-US" sz="2400" spc="-36" dirty="0">
                <a:solidFill>
                  <a:srgbClr val="000000"/>
                </a:solidFill>
                <a:latin typeface="Abhaya Libre Regular"/>
              </a:rPr>
              <a:t>;</a:t>
            </a:r>
            <a:endParaRPr lang="bg-BG"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bg-BG" sz="2400" spc="-36" dirty="0">
                <a:solidFill>
                  <a:srgbClr val="000000"/>
                </a:solidFill>
                <a:latin typeface="Abhaya Libre Regular"/>
              </a:rPr>
              <a:t>Достъп до важна информация</a:t>
            </a:r>
            <a:r>
              <a:rPr lang="en-US" sz="2400" spc="-36" dirty="0">
                <a:solidFill>
                  <a:srgbClr val="000000"/>
                </a:solidFill>
                <a:latin typeface="Abhaya Libre Regular"/>
              </a:rPr>
              <a:t>;</a:t>
            </a:r>
            <a:endParaRPr lang="bg-BG"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bg-BG" sz="2400" spc="-36" dirty="0">
                <a:solidFill>
                  <a:srgbClr val="000000"/>
                </a:solidFill>
                <a:latin typeface="Abhaya Libre Regular"/>
              </a:rPr>
              <a:t>Участие в изследователски проекти, информиращи за процеса на създаване на политика и формиране на стратегия</a:t>
            </a:r>
            <a:r>
              <a:rPr lang="en-US" sz="2400" spc="-36" dirty="0">
                <a:solidFill>
                  <a:srgbClr val="000000"/>
                </a:solidFill>
                <a:latin typeface="Abhaya Libre Regular"/>
              </a:rPr>
              <a:t>;</a:t>
            </a:r>
            <a:endParaRPr lang="bg-BG"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bg-BG" sz="2400" spc="-36" dirty="0">
                <a:solidFill>
                  <a:srgbClr val="000000"/>
                </a:solidFill>
                <a:latin typeface="Abhaya Libre Regular"/>
              </a:rPr>
              <a:t>Улесняване на партньорските проверки</a:t>
            </a:r>
            <a:r>
              <a:rPr lang="en-US" sz="2400" spc="-36" dirty="0">
                <a:solidFill>
                  <a:srgbClr val="000000"/>
                </a:solidFill>
                <a:latin typeface="Abhaya Libre Regular"/>
              </a:rPr>
              <a:t>;</a:t>
            </a:r>
            <a:endParaRPr lang="bg-BG"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bg-BG" sz="2400" spc="-36" dirty="0">
                <a:solidFill>
                  <a:srgbClr val="000000"/>
                </a:solidFill>
                <a:latin typeface="Abhaya Libre Regular"/>
              </a:rPr>
              <a:t>Примери за добри практики и съвети</a:t>
            </a:r>
            <a:r>
              <a:rPr lang="en-US" sz="2400" spc="-36" dirty="0">
                <a:solidFill>
                  <a:srgbClr val="000000"/>
                </a:solidFill>
                <a:latin typeface="Abhaya Libre Regular"/>
              </a:rPr>
              <a:t>;</a:t>
            </a:r>
            <a:endParaRPr lang="bg-BG"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bg-BG" sz="2400" spc="-36" dirty="0">
                <a:solidFill>
                  <a:srgbClr val="000000"/>
                </a:solidFill>
                <a:latin typeface="Abhaya Libre Regular"/>
              </a:rPr>
              <a:t>Организиране на информационни сесии създатели на политики </a:t>
            </a:r>
            <a:r>
              <a:rPr lang="ru-RU" sz="2400" spc="-36" dirty="0">
                <a:solidFill>
                  <a:srgbClr val="000000"/>
                </a:solidFill>
                <a:latin typeface="Abhaya Libre Regular"/>
              </a:rPr>
              <a:t>и участие в конференции</a:t>
            </a:r>
            <a:r>
              <a:rPr lang="bg-BG" sz="2400" spc="-36" dirty="0">
                <a:solidFill>
                  <a:srgbClr val="000000"/>
                </a:solidFill>
                <a:latin typeface="Abhaya Libre Regular"/>
              </a:rPr>
              <a:t>.</a:t>
            </a: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sp>
        <p:nvSpPr>
          <p:cNvPr id="9" name="TextBox 9"/>
          <p:cNvSpPr txBox="1"/>
          <p:nvPr/>
        </p:nvSpPr>
        <p:spPr>
          <a:xfrm>
            <a:off x="2517862" y="2066369"/>
            <a:ext cx="13252275" cy="1458476"/>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Услуги в платформата за Интелигентна специализация</a:t>
            </a:r>
            <a:endParaRPr lang="en-US" sz="6410" dirty="0">
              <a:solidFill>
                <a:srgbClr val="000000"/>
              </a:solidFill>
              <a:latin typeface="Abhaya Libre Regular"/>
            </a:endParaRPr>
          </a:p>
        </p:txBody>
      </p:sp>
      <p:pic>
        <p:nvPicPr>
          <p:cNvPr id="6" name="Picture 12">
            <a:extLst>
              <a:ext uri="{FF2B5EF4-FFF2-40B4-BE49-F238E27FC236}">
                <a16:creationId xmlns:a16="http://schemas.microsoft.com/office/drawing/2014/main" id="{8CF2B70A-8EAB-3E8E-14D9-B020E5E5E4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589481" y="5034102"/>
            <a:ext cx="3744823" cy="4059429"/>
          </a:xfrm>
          <a:prstGeom prst="rect">
            <a:avLst/>
          </a:prstGeom>
        </p:spPr>
      </p:pic>
      <p:sp>
        <p:nvSpPr>
          <p:cNvPr id="12" name="TextBox 11">
            <a:extLst>
              <a:ext uri="{FF2B5EF4-FFF2-40B4-BE49-F238E27FC236}">
                <a16:creationId xmlns:a16="http://schemas.microsoft.com/office/drawing/2014/main" id="{DFC2335A-91AF-FCAB-C2F9-5F28A6FF9E89}"/>
              </a:ext>
            </a:extLst>
          </p:cNvPr>
          <p:cNvSpPr txBox="1"/>
          <p:nvPr/>
        </p:nvSpPr>
        <p:spPr>
          <a:xfrm>
            <a:off x="14284237" y="5571939"/>
            <a:ext cx="2971800" cy="1938992"/>
          </a:xfrm>
          <a:prstGeom prst="rect">
            <a:avLst/>
          </a:prstGeom>
          <a:noFill/>
        </p:spPr>
        <p:txBody>
          <a:bodyPr wrap="square" rtlCol="0">
            <a:spAutoFit/>
          </a:bodyPr>
          <a:lstStyle/>
          <a:p>
            <a:r>
              <a:rPr lang="bg-BG" sz="2400" b="1" i="1" dirty="0">
                <a:latin typeface="Abhaya Libre Regular" panose="020B0604020202020204" charset="0"/>
                <a:cs typeface="Abhaya Libre Regular" panose="020B0604020202020204" charset="0"/>
              </a:rPr>
              <a:t>Всички държави членки и региони на ЕС имат право да се регистрират в платформата</a:t>
            </a:r>
          </a:p>
        </p:txBody>
      </p:sp>
      <p:pic>
        <p:nvPicPr>
          <p:cNvPr id="7" name="Picture 6">
            <a:extLst>
              <a:ext uri="{FF2B5EF4-FFF2-40B4-BE49-F238E27FC236}">
                <a16:creationId xmlns:a16="http://schemas.microsoft.com/office/drawing/2014/main" id="{F64DDCAE-EFCC-EF86-8195-426C73E786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611481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7" name="TextBox 7"/>
          <p:cNvSpPr txBox="1"/>
          <p:nvPr/>
        </p:nvSpPr>
        <p:spPr>
          <a:xfrm>
            <a:off x="4706509" y="906250"/>
            <a:ext cx="8559969"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 S3 </a:t>
            </a:r>
            <a:r>
              <a:rPr lang="bg-BG" sz="6410" dirty="0">
                <a:solidFill>
                  <a:srgbClr val="000000"/>
                </a:solidFill>
                <a:latin typeface="Abhaya Libre Regular"/>
              </a:rPr>
              <a:t>Платформа</a:t>
            </a:r>
            <a:r>
              <a:rPr lang="en-US" sz="6410" dirty="0">
                <a:solidFill>
                  <a:srgbClr val="000000"/>
                </a:solidFill>
                <a:latin typeface="Abhaya Libre Regular"/>
              </a:rPr>
              <a:t> (</a:t>
            </a:r>
            <a:r>
              <a:rPr lang="bg-BG" sz="6410" dirty="0">
                <a:solidFill>
                  <a:srgbClr val="000000"/>
                </a:solidFill>
                <a:latin typeface="Abhaya Libre Regular"/>
              </a:rPr>
              <a:t>Видео</a:t>
            </a:r>
            <a:r>
              <a:rPr lang="en-US" sz="6410" dirty="0">
                <a:solidFill>
                  <a:srgbClr val="000000"/>
                </a:solidFill>
                <a:latin typeface="Abhaya Libre Regular"/>
              </a:rPr>
              <a:t>)</a:t>
            </a:r>
          </a:p>
        </p:txBody>
      </p:sp>
      <p:sp>
        <p:nvSpPr>
          <p:cNvPr id="14" name="TextBox 14"/>
          <p:cNvSpPr txBox="1"/>
          <p:nvPr/>
        </p:nvSpPr>
        <p:spPr>
          <a:xfrm>
            <a:off x="6934200" y="7119809"/>
            <a:ext cx="7965729" cy="282129"/>
          </a:xfrm>
          <a:prstGeom prst="rect">
            <a:avLst/>
          </a:prstGeom>
        </p:spPr>
        <p:txBody>
          <a:bodyPr lIns="0" tIns="0" rIns="0" bIns="0" rtlCol="0" anchor="t">
            <a:spAutoFit/>
          </a:bodyPr>
          <a:lstStyle/>
          <a:p>
            <a:pPr algn="just">
              <a:lnSpc>
                <a:spcPts val="2240"/>
              </a:lnSpc>
            </a:pPr>
            <a:r>
              <a:rPr lang="bg-BG" sz="1600" spc="-24" dirty="0">
                <a:solidFill>
                  <a:srgbClr val="000000"/>
                </a:solidFill>
                <a:latin typeface="Abhaya Libre Regular"/>
              </a:rPr>
              <a:t>Източник</a:t>
            </a:r>
            <a:r>
              <a:rPr lang="en-US" sz="1600" spc="-24" dirty="0">
                <a:solidFill>
                  <a:srgbClr val="000000"/>
                </a:solidFill>
                <a:latin typeface="Abhaya Libre Regular"/>
              </a:rPr>
              <a:t>: https://youtu.be/uqntML2ycGY</a:t>
            </a:r>
          </a:p>
        </p:txBody>
      </p:sp>
      <p:pic>
        <p:nvPicPr>
          <p:cNvPr id="15" name="Online Media 14" title="The Smart Specialisation Platform">
            <a:hlinkClick r:id="" action="ppaction://media"/>
            <a:extLst>
              <a:ext uri="{FF2B5EF4-FFF2-40B4-BE49-F238E27FC236}">
                <a16:creationId xmlns:a16="http://schemas.microsoft.com/office/drawing/2014/main" id="{42AB7718-FBE9-8217-256D-6336974F362C}"/>
              </a:ext>
            </a:extLst>
          </p:cNvPr>
          <p:cNvPicPr>
            <a:picLocks noRot="1" noChangeAspect="1"/>
          </p:cNvPicPr>
          <p:nvPr>
            <a:videoFile r:link="rId1"/>
          </p:nvPr>
        </p:nvPicPr>
        <p:blipFill>
          <a:blip r:embed="rId10"/>
          <a:stretch>
            <a:fillRect/>
          </a:stretch>
        </p:blipFill>
        <p:spPr>
          <a:xfrm>
            <a:off x="4981721" y="1872756"/>
            <a:ext cx="8009547" cy="5046526"/>
          </a:xfrm>
          <a:prstGeom prst="rect">
            <a:avLst/>
          </a:prstGeom>
        </p:spPr>
      </p:pic>
      <p:pic>
        <p:nvPicPr>
          <p:cNvPr id="8" name="Picture 7">
            <a:extLst>
              <a:ext uri="{FF2B5EF4-FFF2-40B4-BE49-F238E27FC236}">
                <a16:creationId xmlns:a16="http://schemas.microsoft.com/office/drawing/2014/main" id="{82F67B49-4762-8059-3589-A5B7580984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173386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sp>
        <p:nvSpPr>
          <p:cNvPr id="8" name="TextBox 8"/>
          <p:cNvSpPr txBox="1"/>
          <p:nvPr/>
        </p:nvSpPr>
        <p:spPr>
          <a:xfrm>
            <a:off x="1911525" y="3467100"/>
            <a:ext cx="14014275" cy="4343497"/>
          </a:xfrm>
          <a:prstGeom prst="rect">
            <a:avLst/>
          </a:prstGeom>
        </p:spPr>
        <p:txBody>
          <a:bodyPr wrap="square" lIns="0" tIns="0" rIns="0" bIns="0" rtlCol="0" anchor="t">
            <a:spAutoFit/>
          </a:bodyPr>
          <a:lstStyle/>
          <a:p>
            <a:pPr algn="just">
              <a:lnSpc>
                <a:spcPts val="3359"/>
              </a:lnSpc>
            </a:pPr>
            <a:r>
              <a:rPr lang="bg-BG" sz="2400" spc="-36" dirty="0">
                <a:solidFill>
                  <a:srgbClr val="000000"/>
                </a:solidFill>
                <a:latin typeface="Abhaya Libre Regular"/>
              </a:rPr>
              <a:t>Университетите могат да бъдат основа за местните икономики в широк кръг отрасли. Техният принос в тази насока може да бъде постигнат чрез:</a:t>
            </a:r>
          </a:p>
          <a:p>
            <a:pPr algn="just">
              <a:lnSpc>
                <a:spcPts val="3359"/>
              </a:lnSpc>
            </a:pPr>
            <a:endParaRPr lang="bg-BG"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bg-BG" sz="2400" spc="-36" dirty="0">
                <a:solidFill>
                  <a:srgbClr val="000000"/>
                </a:solidFill>
                <a:latin typeface="Abhaya Libre Regular"/>
              </a:rPr>
              <a:t>Бизнес иновации, които са тясно свързани с изследователската функция на университета;</a:t>
            </a:r>
          </a:p>
          <a:p>
            <a:pPr marL="342900" indent="-342900" algn="just">
              <a:lnSpc>
                <a:spcPts val="3359"/>
              </a:lnSpc>
              <a:buFont typeface="Arial" panose="020B0604020202020204" pitchFamily="34" charset="0"/>
              <a:buChar char="•"/>
            </a:pPr>
            <a:r>
              <a:rPr lang="bg-BG" sz="2400" spc="-36" dirty="0">
                <a:solidFill>
                  <a:srgbClr val="000000"/>
                </a:solidFill>
                <a:latin typeface="Abhaya Libre Regular"/>
              </a:rPr>
              <a:t>Развитие на човешкия капитал, свързан с преподаването;</a:t>
            </a:r>
          </a:p>
          <a:p>
            <a:pPr marL="342900" indent="-342900" algn="just">
              <a:lnSpc>
                <a:spcPts val="3359"/>
              </a:lnSpc>
              <a:buFont typeface="Arial" panose="020B0604020202020204" pitchFamily="34" charset="0"/>
              <a:buChar char="•"/>
            </a:pPr>
            <a:r>
              <a:rPr lang="bg-BG" sz="2400" spc="-36" dirty="0">
                <a:solidFill>
                  <a:srgbClr val="000000"/>
                </a:solidFill>
                <a:latin typeface="Abhaya Libre Regular"/>
              </a:rPr>
              <a:t>Разширяване на общността, свързана с университета;</a:t>
            </a:r>
          </a:p>
          <a:p>
            <a:pPr marL="342900" indent="-342900" algn="just">
              <a:lnSpc>
                <a:spcPts val="3359"/>
              </a:lnSpc>
              <a:buFont typeface="Arial" panose="020B0604020202020204" pitchFamily="34" charset="0"/>
              <a:buChar char="•"/>
            </a:pPr>
            <a:r>
              <a:rPr lang="bg-BG" sz="2400" spc="-36" dirty="0">
                <a:solidFill>
                  <a:srgbClr val="000000"/>
                </a:solidFill>
                <a:latin typeface="Abhaya Libre Regular"/>
              </a:rPr>
              <a:t>Приноса на ръководния персонал и членовете на универтситета към местната общност.</a:t>
            </a:r>
          </a:p>
          <a:p>
            <a:pPr algn="just">
              <a:lnSpc>
                <a:spcPts val="3359"/>
              </a:lnSpc>
            </a:pPr>
            <a:endParaRPr lang="bg-BG" sz="2400" spc="-36" dirty="0">
              <a:solidFill>
                <a:srgbClr val="000000"/>
              </a:solidFill>
              <a:latin typeface="Abhaya Libre Regular"/>
            </a:endParaRPr>
          </a:p>
          <a:p>
            <a:pPr algn="just">
              <a:lnSpc>
                <a:spcPts val="3359"/>
              </a:lnSpc>
            </a:pPr>
            <a:r>
              <a:rPr lang="bg-BG" sz="2400" spc="-36" dirty="0">
                <a:solidFill>
                  <a:srgbClr val="000000"/>
                </a:solidFill>
                <a:latin typeface="Abhaya Libre Regular"/>
              </a:rPr>
              <a:t>Ако горните предпоставки са изпълнени, тогава университетът е в състояние да поеме активна роля в процеса на регионално </a:t>
            </a:r>
            <a:r>
              <a:rPr lang="ru-RU" sz="2400" spc="-36" dirty="0">
                <a:solidFill>
                  <a:srgbClr val="000000"/>
                </a:solidFill>
                <a:latin typeface="Abhaya Libre Regular"/>
              </a:rPr>
              <a:t>развитие.</a:t>
            </a:r>
            <a:endParaRPr lang="el-GR" sz="2400" spc="-36" dirty="0">
              <a:solidFill>
                <a:srgbClr val="000000"/>
              </a:solidFill>
              <a:latin typeface="Abhaya Libre Regular"/>
            </a:endParaRPr>
          </a:p>
        </p:txBody>
      </p:sp>
      <p:sp>
        <p:nvSpPr>
          <p:cNvPr id="9" name="TextBox 9"/>
          <p:cNvSpPr txBox="1"/>
          <p:nvPr/>
        </p:nvSpPr>
        <p:spPr>
          <a:xfrm>
            <a:off x="1911525" y="1139105"/>
            <a:ext cx="13252275" cy="1458476"/>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Ролята на университетите в интелигентната специализация</a:t>
            </a:r>
            <a:endParaRPr lang="en-US" sz="6410" dirty="0">
              <a:solidFill>
                <a:srgbClr val="000000"/>
              </a:solidFill>
              <a:latin typeface="Abhaya Libre Regular"/>
            </a:endParaRPr>
          </a:p>
        </p:txBody>
      </p:sp>
      <p:pic>
        <p:nvPicPr>
          <p:cNvPr id="7" name="Picture 34">
            <a:extLst>
              <a:ext uri="{FF2B5EF4-FFF2-40B4-BE49-F238E27FC236}">
                <a16:creationId xmlns:a16="http://schemas.microsoft.com/office/drawing/2014/main" id="{FE2B26CC-464B-1BAC-BEDE-BA4C43C6B1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80239" y="8267700"/>
            <a:ext cx="3334026" cy="3588482"/>
          </a:xfrm>
          <a:prstGeom prst="rect">
            <a:avLst/>
          </a:prstGeom>
        </p:spPr>
      </p:pic>
      <p:pic>
        <p:nvPicPr>
          <p:cNvPr id="6" name="Picture 5">
            <a:extLst>
              <a:ext uri="{FF2B5EF4-FFF2-40B4-BE49-F238E27FC236}">
                <a16:creationId xmlns:a16="http://schemas.microsoft.com/office/drawing/2014/main" id="{EA63892D-F38F-C898-D0EF-E8C249F7A1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514600" y="885960"/>
            <a:ext cx="12990472" cy="1458476"/>
          </a:xfrm>
          <a:prstGeom prst="rect">
            <a:avLst/>
          </a:prstGeom>
        </p:spPr>
        <p:txBody>
          <a:bodyPr wrap="square" lIns="0" tIns="0" rIns="0" bIns="0" rtlCol="0" anchor="t">
            <a:spAutoFit/>
          </a:bodyPr>
          <a:lstStyle/>
          <a:p>
            <a:pPr>
              <a:lnSpc>
                <a:spcPts val="5449"/>
              </a:lnSpc>
            </a:pPr>
            <a:r>
              <a:rPr lang="bg-BG" sz="6410" dirty="0">
                <a:solidFill>
                  <a:srgbClr val="FF0000"/>
                </a:solidFill>
                <a:latin typeface="Abhaya Libre Regular"/>
              </a:rPr>
              <a:t>Университети и регионални иновации</a:t>
            </a:r>
            <a:endParaRPr lang="en-US" sz="6410" dirty="0">
              <a:solidFill>
                <a:srgbClr val="FF0000"/>
              </a:solidFill>
              <a:latin typeface="Abhaya Libre Regular"/>
            </a:endParaRPr>
          </a:p>
        </p:txBody>
      </p:sp>
      <p:sp>
        <p:nvSpPr>
          <p:cNvPr id="13" name="TextBox 13"/>
          <p:cNvSpPr txBox="1"/>
          <p:nvPr/>
        </p:nvSpPr>
        <p:spPr>
          <a:xfrm>
            <a:off x="9478319" y="1872563"/>
            <a:ext cx="4466282" cy="2599430"/>
          </a:xfrm>
          <a:prstGeom prst="rect">
            <a:avLst/>
          </a:prstGeom>
        </p:spPr>
        <p:txBody>
          <a:bodyPr wrap="square" lIns="0" tIns="0" rIns="0" bIns="0" rtlCol="0" anchor="t">
            <a:spAutoFit/>
          </a:bodyPr>
          <a:lstStyle/>
          <a:p>
            <a:pPr algn="just">
              <a:lnSpc>
                <a:spcPts val="3359"/>
              </a:lnSpc>
            </a:pPr>
            <a:r>
              <a:rPr lang="bg-BG" sz="2400" spc="-36" dirty="0">
                <a:solidFill>
                  <a:srgbClr val="000000"/>
                </a:solidFill>
                <a:latin typeface="Abhaya Libre Regular"/>
              </a:rPr>
              <a:t>Насърчаването на активното участие на </a:t>
            </a:r>
            <a:r>
              <a:rPr lang="bg-BG" sz="2400" b="1" spc="-36" dirty="0">
                <a:solidFill>
                  <a:srgbClr val="000000"/>
                </a:solidFill>
                <a:latin typeface="Abhaya Libre Regular"/>
              </a:rPr>
              <a:t>университетите</a:t>
            </a:r>
            <a:r>
              <a:rPr lang="bg-BG" sz="2400" spc="-36" dirty="0">
                <a:solidFill>
                  <a:srgbClr val="000000"/>
                </a:solidFill>
                <a:latin typeface="Abhaya Libre Regular"/>
              </a:rPr>
              <a:t> в </a:t>
            </a:r>
            <a:r>
              <a:rPr lang="bg-BG" sz="2400" b="1" spc="-36" dirty="0">
                <a:solidFill>
                  <a:srgbClr val="000000"/>
                </a:solidFill>
                <a:latin typeface="Abhaya Libre Regular"/>
              </a:rPr>
              <a:t>регионите</a:t>
            </a:r>
            <a:r>
              <a:rPr lang="bg-BG" sz="2400" spc="-36" dirty="0">
                <a:solidFill>
                  <a:srgbClr val="000000"/>
                </a:solidFill>
                <a:latin typeface="Abhaya Libre Regular"/>
              </a:rPr>
              <a:t> придоби ново значение за развитието на концепцията за регионална интелигентна </a:t>
            </a:r>
            <a:r>
              <a:rPr lang="ru-RU" sz="2400" spc="-36" dirty="0">
                <a:solidFill>
                  <a:srgbClr val="000000"/>
                </a:solidFill>
                <a:latin typeface="Abhaya Libre Regular"/>
              </a:rPr>
              <a:t>специализация.</a:t>
            </a:r>
            <a:endParaRPr lang="en-US" sz="2400" spc="-36" dirty="0">
              <a:solidFill>
                <a:srgbClr val="000000"/>
              </a:solidFill>
              <a:latin typeface="Abhaya Libre Regular"/>
            </a:endParaRPr>
          </a:p>
        </p:txBody>
      </p:sp>
      <p:sp>
        <p:nvSpPr>
          <p:cNvPr id="17" name="TextBox 17"/>
          <p:cNvSpPr txBox="1"/>
          <p:nvPr/>
        </p:nvSpPr>
        <p:spPr>
          <a:xfrm>
            <a:off x="1437120" y="4881837"/>
            <a:ext cx="5156465" cy="5215530"/>
          </a:xfrm>
          <a:prstGeom prst="rect">
            <a:avLst/>
          </a:prstGeom>
        </p:spPr>
        <p:txBody>
          <a:bodyPr wrap="square" lIns="0" tIns="0" rIns="0" bIns="0" rtlCol="0" anchor="t">
            <a:spAutoFit/>
          </a:bodyPr>
          <a:lstStyle/>
          <a:p>
            <a:pPr algn="just">
              <a:lnSpc>
                <a:spcPts val="3359"/>
              </a:lnSpc>
            </a:pPr>
            <a:r>
              <a:rPr lang="bg-BG" sz="2400" spc="-36" dirty="0">
                <a:solidFill>
                  <a:srgbClr val="000000"/>
                </a:solidFill>
                <a:latin typeface="Abhaya Libre Regular"/>
              </a:rPr>
              <a:t>Според проучването на </a:t>
            </a:r>
            <a:r>
              <a:rPr lang="en-US" sz="2400" spc="-36" dirty="0">
                <a:solidFill>
                  <a:srgbClr val="000000"/>
                </a:solidFill>
                <a:latin typeface="Abhaya Libre Regular"/>
                <a:hlinkClick r:id="rId10"/>
              </a:rPr>
              <a:t>McCann and Ortega-</a:t>
            </a:r>
            <a:r>
              <a:rPr lang="en-US" sz="2400" spc="-36" dirty="0" err="1">
                <a:solidFill>
                  <a:srgbClr val="000000"/>
                </a:solidFill>
                <a:latin typeface="Abhaya Libre Regular"/>
                <a:hlinkClick r:id="rId10"/>
              </a:rPr>
              <a:t>Argiles</a:t>
            </a:r>
            <a:r>
              <a:rPr lang="bg-BG" sz="2400" spc="-36" dirty="0">
                <a:solidFill>
                  <a:srgbClr val="000000"/>
                </a:solidFill>
                <a:latin typeface="Abhaya Libre Regular"/>
              </a:rPr>
              <a:t>, интелигентната специализация предвижда </a:t>
            </a:r>
            <a:r>
              <a:rPr lang="ru-RU" sz="2400" spc="-36" dirty="0">
                <a:solidFill>
                  <a:srgbClr val="000000"/>
                </a:solidFill>
                <a:latin typeface="Abhaya Libre Regular"/>
              </a:rPr>
              <a:t>определянето на областите на разширяване и развитие да бъде свързано с ролята на конкретни заинтересовани страни, като изследователски екипи, доставчици, производители и доставчици на услуги, предприемачи, </a:t>
            </a:r>
            <a:r>
              <a:rPr lang="bg-BG" sz="2400" spc="-36" dirty="0">
                <a:solidFill>
                  <a:srgbClr val="000000"/>
                </a:solidFill>
                <a:latin typeface="Abhaya Libre Regular"/>
              </a:rPr>
              <a:t>крайни потребители на научните изследвания и </a:t>
            </a:r>
            <a:r>
              <a:rPr lang="ru-RU" sz="2400" spc="-36" dirty="0">
                <a:solidFill>
                  <a:srgbClr val="000000"/>
                </a:solidFill>
                <a:latin typeface="Abhaya Libre Regular"/>
              </a:rPr>
              <a:t>т.н.</a:t>
            </a:r>
            <a:endParaRPr lang="en-US" sz="2400" spc="-36" dirty="0">
              <a:solidFill>
                <a:srgbClr val="000000"/>
              </a:solidFill>
              <a:latin typeface="Abhaya Libre Regular"/>
            </a:endParaRPr>
          </a:p>
        </p:txBody>
      </p:sp>
      <p:sp>
        <p:nvSpPr>
          <p:cNvPr id="18" name="TextBox 13">
            <a:extLst>
              <a:ext uri="{FF2B5EF4-FFF2-40B4-BE49-F238E27FC236}">
                <a16:creationId xmlns:a16="http://schemas.microsoft.com/office/drawing/2014/main" id="{1F06F383-0091-1616-D081-BD8F1875F84C}"/>
              </a:ext>
            </a:extLst>
          </p:cNvPr>
          <p:cNvSpPr txBox="1"/>
          <p:nvPr/>
        </p:nvSpPr>
        <p:spPr>
          <a:xfrm>
            <a:off x="10898477" y="5072086"/>
            <a:ext cx="6477000" cy="4343497"/>
          </a:xfrm>
          <a:prstGeom prst="rect">
            <a:avLst/>
          </a:prstGeom>
        </p:spPr>
        <p:txBody>
          <a:bodyPr wrap="square" lIns="0" tIns="0" rIns="0" bIns="0" rtlCol="0" anchor="t">
            <a:spAutoFit/>
          </a:bodyPr>
          <a:lstStyle/>
          <a:p>
            <a:pPr algn="just">
              <a:lnSpc>
                <a:spcPts val="3359"/>
              </a:lnSpc>
            </a:pPr>
            <a:r>
              <a:rPr lang="bg-BG" sz="2400" spc="-36" dirty="0">
                <a:solidFill>
                  <a:srgbClr val="000000"/>
                </a:solidFill>
                <a:latin typeface="Abhaya Libre Regular"/>
              </a:rPr>
              <a:t>Тези заинтересовани страни се стремят да придобият знания и капитал, да проучат потенциални възможности за покупка, да идентифицират технологиите, които да използват. По този начин университетите могат да играят важна роля при определянето на регионална стратегия за интелигентна специализация, допринасяйки за по-стриктна оценка на областта на знанието, компетенциите и уменията </a:t>
            </a:r>
            <a:r>
              <a:rPr lang="ru-RU" sz="2400" spc="-36" dirty="0">
                <a:solidFill>
                  <a:srgbClr val="000000"/>
                </a:solidFill>
                <a:latin typeface="Abhaya Libre Regular"/>
              </a:rPr>
              <a:t>и т.н.</a:t>
            </a:r>
            <a:endParaRPr lang="en-US" sz="2400" spc="-36" dirty="0">
              <a:solidFill>
                <a:srgbClr val="000000"/>
              </a:solidFill>
              <a:latin typeface="Abhaya Libre Regular"/>
            </a:endParaRPr>
          </a:p>
        </p:txBody>
      </p:sp>
      <p:pic>
        <p:nvPicPr>
          <p:cNvPr id="8" name="Picture 7">
            <a:extLst>
              <a:ext uri="{FF2B5EF4-FFF2-40B4-BE49-F238E27FC236}">
                <a16:creationId xmlns:a16="http://schemas.microsoft.com/office/drawing/2014/main" id="{D35C7212-24D7-5CFA-FBFA-028DC399595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52800" y="2344436"/>
            <a:ext cx="2790558" cy="1860372"/>
          </a:xfrm>
          <a:prstGeom prst="rect">
            <a:avLst/>
          </a:prstGeom>
        </p:spPr>
      </p:pic>
      <p:pic>
        <p:nvPicPr>
          <p:cNvPr id="16" name="Picture 17">
            <a:extLst>
              <a:ext uri="{FF2B5EF4-FFF2-40B4-BE49-F238E27FC236}">
                <a16:creationId xmlns:a16="http://schemas.microsoft.com/office/drawing/2014/main" id="{0CCA9FDB-0080-201F-62CF-4F2DDC63628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904666" y="5208509"/>
            <a:ext cx="2001176" cy="2001176"/>
          </a:xfrm>
          <a:prstGeom prst="rect">
            <a:avLst/>
          </a:prstGeom>
        </p:spPr>
      </p:pic>
      <p:pic>
        <p:nvPicPr>
          <p:cNvPr id="7" name="Picture 6">
            <a:extLst>
              <a:ext uri="{FF2B5EF4-FFF2-40B4-BE49-F238E27FC236}">
                <a16:creationId xmlns:a16="http://schemas.microsoft.com/office/drawing/2014/main" id="{0185E730-5E43-368E-C46A-198455ECE1E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9524" y="9221090"/>
            <a:ext cx="3869013" cy="852668"/>
          </a:xfrm>
          <a:prstGeom prst="rect">
            <a:avLst/>
          </a:prstGeom>
        </p:spPr>
      </p:pic>
    </p:spTree>
    <p:extLst>
      <p:ext uri="{BB962C8B-B14F-4D97-AF65-F5344CB8AC3E}">
        <p14:creationId xmlns:p14="http://schemas.microsoft.com/office/powerpoint/2010/main" val="4125793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DB420101-298F-13E1-EA92-1640E2DEAA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403836">
            <a:off x="-6018967" y="7447864"/>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sp>
        <p:nvSpPr>
          <p:cNvPr id="9" name="TextBox 9"/>
          <p:cNvSpPr txBox="1"/>
          <p:nvPr/>
        </p:nvSpPr>
        <p:spPr>
          <a:xfrm>
            <a:off x="2209800" y="1356693"/>
            <a:ext cx="12147599" cy="765979"/>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Добра практика от Андалусия </a:t>
            </a:r>
            <a:r>
              <a:rPr lang="en-US" sz="6410" dirty="0">
                <a:solidFill>
                  <a:srgbClr val="000000"/>
                </a:solidFill>
                <a:latin typeface="Abhaya Libre Regular"/>
              </a:rPr>
              <a:t>(a)</a:t>
            </a:r>
          </a:p>
        </p:txBody>
      </p:sp>
      <p:pic>
        <p:nvPicPr>
          <p:cNvPr id="6" name="Picture 5">
            <a:extLst>
              <a:ext uri="{FF2B5EF4-FFF2-40B4-BE49-F238E27FC236}">
                <a16:creationId xmlns:a16="http://schemas.microsoft.com/office/drawing/2014/main" id="{9355BFFE-EEEA-A287-BB36-73DCD707655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092125" y="2991080"/>
            <a:ext cx="4286250" cy="3238500"/>
          </a:xfrm>
          <a:prstGeom prst="rect">
            <a:avLst/>
          </a:prstGeom>
        </p:spPr>
      </p:pic>
      <p:sp>
        <p:nvSpPr>
          <p:cNvPr id="7" name="TextBox 6">
            <a:extLst>
              <a:ext uri="{FF2B5EF4-FFF2-40B4-BE49-F238E27FC236}">
                <a16:creationId xmlns:a16="http://schemas.microsoft.com/office/drawing/2014/main" id="{46C7CA0D-8B38-5855-0CB0-BDC180BD1906}"/>
              </a:ext>
            </a:extLst>
          </p:cNvPr>
          <p:cNvSpPr txBox="1"/>
          <p:nvPr/>
        </p:nvSpPr>
        <p:spPr>
          <a:xfrm>
            <a:off x="13716000" y="6364706"/>
            <a:ext cx="4286250" cy="230832"/>
          </a:xfrm>
          <a:prstGeom prst="rect">
            <a:avLst/>
          </a:prstGeom>
          <a:noFill/>
        </p:spPr>
        <p:txBody>
          <a:bodyPr wrap="square" rtlCol="0">
            <a:spAutoFit/>
          </a:bodyPr>
          <a:lstStyle/>
          <a:p>
            <a:r>
              <a:rPr lang="en-US" sz="900">
                <a:hlinkClick r:id="rId9" tooltip="https://scn.wikipedia.org/wiki/Andalusia"/>
              </a:rPr>
              <a:t>This Photo</a:t>
            </a:r>
            <a:r>
              <a:rPr lang="en-US" sz="900"/>
              <a:t> by Unknown Author is licensed under </a:t>
            </a:r>
            <a:r>
              <a:rPr lang="en-US" sz="900">
                <a:hlinkClick r:id="rId10" tooltip="https://creativecommons.org/licenses/by-sa/3.0/"/>
              </a:rPr>
              <a:t>CC BY-SA</a:t>
            </a:r>
            <a:endParaRPr lang="en-US" sz="900"/>
          </a:p>
        </p:txBody>
      </p:sp>
      <p:sp>
        <p:nvSpPr>
          <p:cNvPr id="10" name="TextBox 9">
            <a:extLst>
              <a:ext uri="{FF2B5EF4-FFF2-40B4-BE49-F238E27FC236}">
                <a16:creationId xmlns:a16="http://schemas.microsoft.com/office/drawing/2014/main" id="{295D869B-8623-2493-4C09-3B7A089505FB}"/>
              </a:ext>
            </a:extLst>
          </p:cNvPr>
          <p:cNvSpPr txBox="1"/>
          <p:nvPr/>
        </p:nvSpPr>
        <p:spPr>
          <a:xfrm>
            <a:off x="1295400" y="2463164"/>
            <a:ext cx="10498692" cy="6740307"/>
          </a:xfrm>
          <a:prstGeom prst="rect">
            <a:avLst/>
          </a:prstGeom>
          <a:noFill/>
        </p:spPr>
        <p:txBody>
          <a:bodyPr wrap="square" rtlCol="0">
            <a:spAutoFit/>
          </a:bodyPr>
          <a:lstStyle/>
          <a:p>
            <a:r>
              <a:rPr lang="ru-RU" sz="2400" dirty="0">
                <a:latin typeface="Abhaya Libre Regular" panose="020B0604020202020204" charset="0"/>
                <a:cs typeface="Abhaya Libre Regular" panose="020B0604020202020204" charset="0"/>
              </a:rPr>
              <a:t>Испания е поставила като приоритет своя аерокосмически клъстер, като се опира на своя Усъвършенстван център за аерокосмически технологии, аеронавигационните научни и технологични паркове, усъвършенстваната си система за симулация на горски пожари, въздушния изпитателен стенд и силната си база от аеронавигационни знания.</a:t>
            </a:r>
            <a:endParaRPr lang="bg-BG" sz="2400" dirty="0">
              <a:latin typeface="Abhaya Libre Regular" panose="020B0604020202020204" charset="0"/>
              <a:cs typeface="Abhaya Libre Regular" panose="020B0604020202020204" charset="0"/>
            </a:endParaRPr>
          </a:p>
          <a:p>
            <a:r>
              <a:rPr lang="bg-BG" sz="2400" dirty="0">
                <a:latin typeface="Abhaya Libre Regular" panose="020B0604020202020204" charset="0"/>
                <a:cs typeface="Abhaya Libre Regular" panose="020B0604020202020204" charset="0"/>
              </a:rPr>
              <a:t>Андалусия е известна с аеронавтичните дейности и е пионер в тази област с дълга история, която започва през 1926 г.</a:t>
            </a:r>
          </a:p>
          <a:p>
            <a:r>
              <a:rPr lang="bg-BG" sz="2400" b="1" dirty="0">
                <a:latin typeface="Abhaya Libre Regular" panose="020B0604020202020204" charset="0"/>
                <a:cs typeface="Abhaya Libre Regular" panose="020B0604020202020204" charset="0"/>
              </a:rPr>
              <a:t>Клъстерът </a:t>
            </a:r>
            <a:r>
              <a:rPr lang="bg-BG" sz="2400" b="1" dirty="0" err="1">
                <a:latin typeface="Abhaya Libre Regular" panose="020B0604020202020204" charset="0"/>
                <a:cs typeface="Abhaya Libre Regular" panose="020B0604020202020204" charset="0"/>
              </a:rPr>
              <a:t>Nucleus</a:t>
            </a:r>
            <a:r>
              <a:rPr lang="bg-BG" sz="2400" dirty="0">
                <a:latin typeface="Abhaya Libre Regular" panose="020B0604020202020204" charset="0"/>
                <a:cs typeface="Abhaya Libre Regular" panose="020B0604020202020204" charset="0"/>
              </a:rPr>
              <a:t> се състои от четирите производствени съоръжения, разработени от бившия испански производител на самолети </a:t>
            </a:r>
            <a:r>
              <a:rPr lang="bg-BG" sz="2400" b="1" dirty="0">
                <a:latin typeface="Abhaya Libre Regular" panose="020B0604020202020204" charset="0"/>
                <a:cs typeface="Abhaya Libre Regular" panose="020B0604020202020204" charset="0"/>
              </a:rPr>
              <a:t>CASA</a:t>
            </a:r>
            <a:r>
              <a:rPr lang="bg-BG" sz="2400" dirty="0">
                <a:latin typeface="Abhaya Libre Regular" panose="020B0604020202020204" charset="0"/>
                <a:cs typeface="Abhaya Libre Regular" panose="020B0604020202020204" charset="0"/>
              </a:rPr>
              <a:t> (сега </a:t>
            </a:r>
            <a:r>
              <a:rPr lang="bg-BG" sz="2400" b="1" dirty="0" err="1">
                <a:latin typeface="Abhaya Libre Regular" panose="020B0604020202020204" charset="0"/>
                <a:cs typeface="Abhaya Libre Regular" panose="020B0604020202020204" charset="0"/>
              </a:rPr>
              <a:t>Airbus</a:t>
            </a:r>
            <a:r>
              <a:rPr lang="bg-BG" sz="2400" dirty="0">
                <a:latin typeface="Abhaya Libre Regular" panose="020B0604020202020204" charset="0"/>
                <a:cs typeface="Abhaya Libre Regular" panose="020B0604020202020204" charset="0"/>
              </a:rPr>
              <a:t>).</a:t>
            </a:r>
          </a:p>
          <a:p>
            <a:r>
              <a:rPr lang="bg-BG" sz="2400" dirty="0">
                <a:latin typeface="Abhaya Libre Regular" panose="020B0604020202020204" charset="0"/>
                <a:cs typeface="Abhaya Libre Regular" panose="020B0604020202020204" charset="0"/>
              </a:rPr>
              <a:t>Значителното му разрастване датира от края на 80-те години, когато се формира клъстерът Auxiliaries, добре поддържана мрежа от подизпълнители.</a:t>
            </a:r>
          </a:p>
          <a:p>
            <a:r>
              <a:rPr lang="bg-BG" sz="2400" dirty="0">
                <a:latin typeface="Abhaya Libre Regular" panose="020B0604020202020204" charset="0"/>
                <a:cs typeface="Abhaya Libre Regular" panose="020B0604020202020204" charset="0"/>
              </a:rPr>
              <a:t>Около 11 000 души са назначени в клъстера, който се състои от 80 МСП и 40 големи фирми. Оборотът на клъстера е приблизително 2 милиарда евро, което представлява 35% от индустриалния БВП на провинциите Севиля и Кадис, в които се намира клъстера</a:t>
            </a:r>
            <a:r>
              <a:rPr lang="ru-RU" sz="2400" dirty="0">
                <a:latin typeface="Abhaya Libre Regular" panose="020B0604020202020204" charset="0"/>
                <a:cs typeface="Abhaya Libre Regular" panose="020B0604020202020204" charset="0"/>
              </a:rPr>
              <a:t>.</a:t>
            </a:r>
            <a:endParaRPr lang="bg-BG" sz="2400" dirty="0">
              <a:latin typeface="Abhaya Libre Regular" panose="020B0604020202020204" charset="0"/>
              <a:cs typeface="Abhaya Libre Regular" panose="020B0604020202020204" charset="0"/>
            </a:endParaRPr>
          </a:p>
        </p:txBody>
      </p:sp>
      <p:pic>
        <p:nvPicPr>
          <p:cNvPr id="2" name="Picture 1">
            <a:extLst>
              <a:ext uri="{FF2B5EF4-FFF2-40B4-BE49-F238E27FC236}">
                <a16:creationId xmlns:a16="http://schemas.microsoft.com/office/drawing/2014/main" id="{44583D57-392E-20FC-D83B-FAACD2CCC4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3206039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610CA4D-1CDD-672D-B152-2FD26D4C16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403836">
            <a:off x="-5642440" y="6419690"/>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sp>
        <p:nvSpPr>
          <p:cNvPr id="9" name="TextBox 9"/>
          <p:cNvSpPr txBox="1"/>
          <p:nvPr/>
        </p:nvSpPr>
        <p:spPr>
          <a:xfrm>
            <a:off x="1905000" y="1356693"/>
            <a:ext cx="12452399" cy="765979"/>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Добра практика от Андалусия </a:t>
            </a:r>
            <a:r>
              <a:rPr lang="en-US" sz="6410" dirty="0">
                <a:solidFill>
                  <a:srgbClr val="000000"/>
                </a:solidFill>
                <a:latin typeface="Abhaya Libre Regular"/>
              </a:rPr>
              <a:t>(b)</a:t>
            </a:r>
          </a:p>
        </p:txBody>
      </p:sp>
      <p:pic>
        <p:nvPicPr>
          <p:cNvPr id="6" name="Picture 5">
            <a:extLst>
              <a:ext uri="{FF2B5EF4-FFF2-40B4-BE49-F238E27FC236}">
                <a16:creationId xmlns:a16="http://schemas.microsoft.com/office/drawing/2014/main" id="{9355BFFE-EEEA-A287-BB36-73DCD707655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092125" y="2991080"/>
            <a:ext cx="4286250" cy="3238500"/>
          </a:xfrm>
          <a:prstGeom prst="rect">
            <a:avLst/>
          </a:prstGeom>
        </p:spPr>
      </p:pic>
      <p:sp>
        <p:nvSpPr>
          <p:cNvPr id="7" name="TextBox 6">
            <a:extLst>
              <a:ext uri="{FF2B5EF4-FFF2-40B4-BE49-F238E27FC236}">
                <a16:creationId xmlns:a16="http://schemas.microsoft.com/office/drawing/2014/main" id="{46C7CA0D-8B38-5855-0CB0-BDC180BD1906}"/>
              </a:ext>
            </a:extLst>
          </p:cNvPr>
          <p:cNvSpPr txBox="1"/>
          <p:nvPr/>
        </p:nvSpPr>
        <p:spPr>
          <a:xfrm>
            <a:off x="13716000" y="6364706"/>
            <a:ext cx="4286250" cy="230832"/>
          </a:xfrm>
          <a:prstGeom prst="rect">
            <a:avLst/>
          </a:prstGeom>
          <a:noFill/>
        </p:spPr>
        <p:txBody>
          <a:bodyPr wrap="square" rtlCol="0">
            <a:spAutoFit/>
          </a:bodyPr>
          <a:lstStyle/>
          <a:p>
            <a:r>
              <a:rPr lang="en-US" sz="900">
                <a:hlinkClick r:id="rId9" tooltip="https://scn.wikipedia.org/wiki/Andalusia"/>
              </a:rPr>
              <a:t>This Photo</a:t>
            </a:r>
            <a:r>
              <a:rPr lang="en-US" sz="900"/>
              <a:t> by Unknown Author is licensed under </a:t>
            </a:r>
            <a:r>
              <a:rPr lang="en-US" sz="900">
                <a:hlinkClick r:id="rId10" tooltip="https://creativecommons.org/licenses/by-sa/3.0/"/>
              </a:rPr>
              <a:t>CC BY-SA</a:t>
            </a:r>
            <a:endParaRPr lang="en-US" sz="900"/>
          </a:p>
        </p:txBody>
      </p:sp>
      <p:sp>
        <p:nvSpPr>
          <p:cNvPr id="10" name="TextBox 9">
            <a:extLst>
              <a:ext uri="{FF2B5EF4-FFF2-40B4-BE49-F238E27FC236}">
                <a16:creationId xmlns:a16="http://schemas.microsoft.com/office/drawing/2014/main" id="{295D869B-8623-2493-4C09-3B7A089505FB}"/>
              </a:ext>
            </a:extLst>
          </p:cNvPr>
          <p:cNvSpPr txBox="1"/>
          <p:nvPr/>
        </p:nvSpPr>
        <p:spPr>
          <a:xfrm>
            <a:off x="1143000" y="2809886"/>
            <a:ext cx="11125200" cy="4524315"/>
          </a:xfrm>
          <a:prstGeom prst="rect">
            <a:avLst/>
          </a:prstGeom>
          <a:noFill/>
        </p:spPr>
        <p:txBody>
          <a:bodyPr wrap="square" rtlCol="0">
            <a:spAutoFit/>
          </a:bodyPr>
          <a:lstStyle/>
          <a:p>
            <a:r>
              <a:rPr lang="ru-RU" sz="2400" dirty="0">
                <a:latin typeface="Abhaya Libre Regular" panose="020B0604020202020204" charset="0"/>
                <a:cs typeface="Abhaya Libre Regular" panose="020B0604020202020204" charset="0"/>
              </a:rPr>
              <a:t>Местната администрация е изградила иновативна инфраструктура за подобряване на аеронавигационните възможности:</a:t>
            </a:r>
            <a:r>
              <a:rPr lang="bg-BG" sz="2400" dirty="0">
                <a:latin typeface="Abhaya Libre Regular" panose="020B0604020202020204" charset="0"/>
                <a:cs typeface="Abhaya Libre Regular" panose="020B0604020202020204" charset="0"/>
              </a:rPr>
              <a:t>:</a:t>
            </a:r>
          </a:p>
          <a:p>
            <a:endParaRPr lang="bg-BG" sz="2400" dirty="0">
              <a:latin typeface="Abhaya Libre Regular" panose="020B0604020202020204" charset="0"/>
              <a:cs typeface="Abhaya Libre Regular" panose="020B0604020202020204" charset="0"/>
            </a:endParaRPr>
          </a:p>
          <a:p>
            <a:pPr marL="514350" indent="-514350">
              <a:buFont typeface="+mj-lt"/>
              <a:buAutoNum type="romanUcPeriod"/>
            </a:pPr>
            <a:r>
              <a:rPr lang="ru-RU" sz="2400" b="1" dirty="0">
                <a:latin typeface="Abhaya Libre Regular" panose="020B0604020202020204" charset="0"/>
                <a:cs typeface="Abhaya Libre Regular" panose="020B0604020202020204" charset="0"/>
              </a:rPr>
              <a:t>CATEC: </a:t>
            </a:r>
            <a:r>
              <a:rPr lang="ru-RU" sz="2400" dirty="0">
                <a:latin typeface="Abhaya Libre Regular" panose="020B0604020202020204" charset="0"/>
                <a:cs typeface="Abhaya Libre Regular" panose="020B0604020202020204" charset="0"/>
              </a:rPr>
              <a:t>Център за съвременни аерокосмически технологии.SEILAF: усъвършенствана система за стимулиране на борбата с горските пожари с ниска интензивност.</a:t>
            </a:r>
          </a:p>
          <a:p>
            <a:pPr marL="514350" indent="-514350">
              <a:buFont typeface="+mj-lt"/>
              <a:buAutoNum type="romanUcPeriod"/>
            </a:pPr>
            <a:r>
              <a:rPr lang="ru-RU" sz="2400" b="1" dirty="0">
                <a:latin typeface="Abhaya Libre Regular" panose="020B0604020202020204" charset="0"/>
                <a:cs typeface="Abhaya Libre Regular" panose="020B0604020202020204" charset="0"/>
              </a:rPr>
              <a:t>ATLAS: </a:t>
            </a:r>
            <a:r>
              <a:rPr lang="ru-RU" sz="2400" dirty="0">
                <a:latin typeface="Abhaya Libre Regular" panose="020B0604020202020204" charset="0"/>
                <a:cs typeface="Abhaya Libre Regular" panose="020B0604020202020204" charset="0"/>
              </a:rPr>
              <a:t>Специализирано въздушно пространство за летателни изпитания, което служи за изпитателен полигон на конструктори и производители на безпилотни летателни апарати.</a:t>
            </a:r>
          </a:p>
          <a:p>
            <a:pPr marL="514350" indent="-514350">
              <a:buFont typeface="+mj-lt"/>
              <a:buAutoNum type="romanUcPeriod"/>
            </a:pPr>
            <a:r>
              <a:rPr lang="ru-RU" sz="2400" b="1" dirty="0">
                <a:latin typeface="Abhaya Libre Regular" panose="020B0604020202020204" charset="0"/>
                <a:cs typeface="Abhaya Libre Regular" panose="020B0604020202020204" charset="0"/>
              </a:rPr>
              <a:t>AEROPOLIS и TECNOBAHIA: </a:t>
            </a:r>
            <a:r>
              <a:rPr lang="ru-RU" sz="2400" dirty="0">
                <a:latin typeface="Abhaya Libre Regular" panose="020B0604020202020204" charset="0"/>
                <a:cs typeface="Abhaya Libre Regular" panose="020B0604020202020204" charset="0"/>
              </a:rPr>
              <a:t>Два научно-технологични парка, посветени на сектора на аеронавтиката, които включват инкубатори, инженерен център и село на доставчиците, наред с други услуги.</a:t>
            </a:r>
            <a:endParaRPr lang="en-US" sz="2400" dirty="0">
              <a:latin typeface="Abhaya Libre Regular" panose="020B0604020202020204" charset="0"/>
              <a:cs typeface="Abhaya Libre Regular" panose="020B0604020202020204" charset="0"/>
            </a:endParaRPr>
          </a:p>
        </p:txBody>
      </p:sp>
      <p:pic>
        <p:nvPicPr>
          <p:cNvPr id="8" name="Picture 7">
            <a:extLst>
              <a:ext uri="{FF2B5EF4-FFF2-40B4-BE49-F238E27FC236}">
                <a16:creationId xmlns:a16="http://schemas.microsoft.com/office/drawing/2014/main" id="{1C7885D9-1D96-B2E7-8238-B76288C88C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2398228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610CA4D-1CDD-672D-B152-2FD26D4C16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403836">
            <a:off x="-5782403" y="7029291"/>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sp>
        <p:nvSpPr>
          <p:cNvPr id="9" name="TextBox 9"/>
          <p:cNvSpPr txBox="1"/>
          <p:nvPr/>
        </p:nvSpPr>
        <p:spPr>
          <a:xfrm>
            <a:off x="3276600" y="1140054"/>
            <a:ext cx="12785280" cy="765979"/>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Добра практика от Андалусия</a:t>
            </a:r>
            <a:r>
              <a:rPr lang="en-US" sz="6410" dirty="0">
                <a:solidFill>
                  <a:srgbClr val="000000"/>
                </a:solidFill>
                <a:latin typeface="Abhaya Libre Regular"/>
              </a:rPr>
              <a:t>(c)</a:t>
            </a:r>
          </a:p>
        </p:txBody>
      </p:sp>
      <p:sp>
        <p:nvSpPr>
          <p:cNvPr id="10" name="TextBox 9">
            <a:extLst>
              <a:ext uri="{FF2B5EF4-FFF2-40B4-BE49-F238E27FC236}">
                <a16:creationId xmlns:a16="http://schemas.microsoft.com/office/drawing/2014/main" id="{295D869B-8623-2493-4C09-3B7A089505FB}"/>
              </a:ext>
            </a:extLst>
          </p:cNvPr>
          <p:cNvSpPr txBox="1"/>
          <p:nvPr/>
        </p:nvSpPr>
        <p:spPr>
          <a:xfrm>
            <a:off x="1143000" y="2180334"/>
            <a:ext cx="14554200" cy="6186309"/>
          </a:xfrm>
          <a:prstGeom prst="rect">
            <a:avLst/>
          </a:prstGeom>
          <a:noFill/>
        </p:spPr>
        <p:txBody>
          <a:bodyPr wrap="square" rtlCol="0">
            <a:spAutoFit/>
          </a:bodyPr>
          <a:lstStyle/>
          <a:p>
            <a:r>
              <a:rPr lang="bg-BG" sz="2200" b="1" u="sng" dirty="0">
                <a:solidFill>
                  <a:srgbClr val="000000"/>
                </a:solidFill>
                <a:latin typeface="Abhaya Libre Regular"/>
              </a:rPr>
              <a:t>Иновационна инфраструктура</a:t>
            </a:r>
            <a:endParaRPr lang="en-US" sz="2200" b="1" u="sng" dirty="0">
              <a:solidFill>
                <a:srgbClr val="000000"/>
              </a:solidFill>
              <a:latin typeface="Abhaya Libre Regular"/>
            </a:endParaRPr>
          </a:p>
          <a:p>
            <a:endParaRPr lang="en-US" sz="2200" b="1" u="sng" dirty="0">
              <a:latin typeface="Abhaya Libre Regular" panose="020B0604020202020204" charset="0"/>
              <a:cs typeface="Abhaya Libre Regular" panose="020B0604020202020204" charset="0"/>
            </a:endParaRPr>
          </a:p>
          <a:p>
            <a:r>
              <a:rPr lang="bg-BG" sz="2200" b="1" dirty="0">
                <a:latin typeface="Abhaya Libre Regular" panose="020B0604020202020204" charset="0"/>
                <a:cs typeface="Abhaya Libre Regular" panose="020B0604020202020204" charset="0"/>
              </a:rPr>
              <a:t>„Иновационната инфраструктура“</a:t>
            </a:r>
            <a:r>
              <a:rPr lang="bg-BG" sz="2200" dirty="0">
                <a:latin typeface="Abhaya Libre Regular" panose="020B0604020202020204" charset="0"/>
                <a:cs typeface="Abhaya Libre Regular" panose="020B0604020202020204" charset="0"/>
              </a:rPr>
              <a:t> , която се състои от мрежа от „</a:t>
            </a:r>
            <a:r>
              <a:rPr lang="bg-BG" sz="2200" b="1" dirty="0">
                <a:latin typeface="Abhaya Libre Regular" panose="020B0604020202020204" charset="0"/>
                <a:cs typeface="Abhaya Libre Regular" panose="020B0604020202020204" charset="0"/>
              </a:rPr>
              <a:t>агенти на знанието</a:t>
            </a:r>
            <a:r>
              <a:rPr lang="bg-BG" sz="2200" dirty="0">
                <a:latin typeface="Abhaya Libre Regular" panose="020B0604020202020204" charset="0"/>
                <a:cs typeface="Abhaya Libre Regular" panose="020B0604020202020204" charset="0"/>
              </a:rPr>
              <a:t>“, включително обществени и търговски технологични центрове, научни и технологични паркове и изследователски и технологични институти, са основата на иновационната система в Андалусия. Чрез тези агенти на знанието, които трябва да бъдат одобрени от правителство, генерираните знания се предоставят на компаниите. По този начин националните приоритети и програми за научноизследователска и развойна дейност са свързани с регионалната иновационна </a:t>
            </a:r>
            <a:r>
              <a:rPr lang="ru-RU" sz="2200" dirty="0">
                <a:latin typeface="Abhaya Libre Regular" panose="020B0604020202020204" charset="0"/>
                <a:cs typeface="Abhaya Libre Regular" panose="020B0604020202020204" charset="0"/>
              </a:rPr>
              <a:t>инфраструктура.</a:t>
            </a:r>
            <a:endParaRPr lang="bg-BG" sz="2200" dirty="0">
              <a:latin typeface="Abhaya Libre Regular" panose="020B0604020202020204" charset="0"/>
              <a:cs typeface="Abhaya Libre Regular" panose="020B0604020202020204" charset="0"/>
            </a:endParaRPr>
          </a:p>
          <a:p>
            <a:endParaRPr lang="bg-BG" sz="2200" dirty="0">
              <a:latin typeface="Abhaya Libre Regular" panose="020B0604020202020204" charset="0"/>
              <a:cs typeface="Abhaya Libre Regular" panose="020B0604020202020204" charset="0"/>
            </a:endParaRPr>
          </a:p>
          <a:p>
            <a:r>
              <a:rPr lang="bg-BG" sz="2200" dirty="0">
                <a:latin typeface="Abhaya Libre Regular" panose="020B0604020202020204" charset="0"/>
                <a:cs typeface="Abhaya Libre Regular" panose="020B0604020202020204" charset="0"/>
              </a:rPr>
              <a:t>Планът за промишлено развитие на Андалусия, който идентифицира отраслите, които трябва да бъдат взети под внимание като стратегически, предоставя хоризонтална дефиниция на промишлената регионална политика.</a:t>
            </a:r>
          </a:p>
          <a:p>
            <a:endParaRPr lang="bg-BG" sz="2200" dirty="0">
              <a:latin typeface="Abhaya Libre Regular" panose="020B0604020202020204" charset="0"/>
              <a:cs typeface="Abhaya Libre Regular" panose="020B0604020202020204" charset="0"/>
            </a:endParaRPr>
          </a:p>
          <a:p>
            <a:r>
              <a:rPr lang="bg-BG" sz="2200" dirty="0">
                <a:latin typeface="Abhaya Libre Regular" panose="020B0604020202020204" charset="0"/>
                <a:cs typeface="Abhaya Libre Regular" panose="020B0604020202020204" charset="0"/>
              </a:rPr>
              <a:t>Аерокосмическият план 2010-2013 е изготвен и съгласуван от областната администрация и социалните агенти с технически съвет и оценка на фондация </a:t>
            </a:r>
            <a:r>
              <a:rPr lang="bg-BG" sz="2200" dirty="0" err="1">
                <a:latin typeface="Abhaya Libre Regular" panose="020B0604020202020204" charset="0"/>
                <a:cs typeface="Abhaya Libre Regular" panose="020B0604020202020204" charset="0"/>
              </a:rPr>
              <a:t>Helice</a:t>
            </a:r>
            <a:r>
              <a:rPr lang="bg-BG" sz="2200" dirty="0">
                <a:latin typeface="Abhaya Libre Regular" panose="020B0604020202020204" charset="0"/>
                <a:cs typeface="Abhaya Libre Regular" panose="020B0604020202020204" charset="0"/>
              </a:rPr>
              <a:t>.</a:t>
            </a:r>
          </a:p>
          <a:p>
            <a:endParaRPr lang="bg-BG" sz="2200" dirty="0">
              <a:latin typeface="Abhaya Libre Regular" panose="020B0604020202020204" charset="0"/>
              <a:cs typeface="Abhaya Libre Regular" panose="020B0604020202020204" charset="0"/>
            </a:endParaRPr>
          </a:p>
          <a:p>
            <a:r>
              <a:rPr lang="bg-BG" sz="2200" dirty="0">
                <a:latin typeface="Abhaya Libre Regular" panose="020B0604020202020204" charset="0"/>
                <a:cs typeface="Abhaya Libre Regular" panose="020B0604020202020204" charset="0"/>
              </a:rPr>
              <a:t>За да свърже регионалния план с националните цели, е изготвен Националния аерокосмически стратегически план преди плана на Андалусия, като неговите приоритети и канали за подкрепа бяха взети под внимание</a:t>
            </a:r>
            <a:r>
              <a:rPr lang="ru-RU" sz="2200" dirty="0">
                <a:latin typeface="Abhaya Libre Regular" panose="020B0604020202020204" charset="0"/>
                <a:cs typeface="Abhaya Libre Regular" panose="020B0604020202020204" charset="0"/>
              </a:rPr>
              <a:t>.</a:t>
            </a:r>
            <a:endParaRPr lang="bg-BG" sz="2200" dirty="0">
              <a:latin typeface="Abhaya Libre Regular" panose="020B0604020202020204" charset="0"/>
              <a:cs typeface="Abhaya Libre Regular" panose="020B0604020202020204" charset="0"/>
            </a:endParaRPr>
          </a:p>
        </p:txBody>
      </p:sp>
      <p:pic>
        <p:nvPicPr>
          <p:cNvPr id="6" name="Picture 5">
            <a:extLst>
              <a:ext uri="{FF2B5EF4-FFF2-40B4-BE49-F238E27FC236}">
                <a16:creationId xmlns:a16="http://schemas.microsoft.com/office/drawing/2014/main" id="{FCD49C3A-B861-A4CB-0B4E-200B1B5CAB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236047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610CA4D-1CDD-672D-B152-2FD26D4C16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403836">
            <a:off x="-5782403" y="7029291"/>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sp>
        <p:nvSpPr>
          <p:cNvPr id="9" name="TextBox 9"/>
          <p:cNvSpPr txBox="1"/>
          <p:nvPr/>
        </p:nvSpPr>
        <p:spPr>
          <a:xfrm>
            <a:off x="1600200" y="1356693"/>
            <a:ext cx="13868400" cy="765979"/>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Добра практика от Андалусия </a:t>
            </a:r>
            <a:r>
              <a:rPr lang="en-US" sz="6410" dirty="0">
                <a:solidFill>
                  <a:srgbClr val="000000"/>
                </a:solidFill>
                <a:latin typeface="Abhaya Libre Regular"/>
              </a:rPr>
              <a:t>(d)</a:t>
            </a:r>
          </a:p>
        </p:txBody>
      </p:sp>
      <p:sp>
        <p:nvSpPr>
          <p:cNvPr id="10" name="TextBox 9">
            <a:extLst>
              <a:ext uri="{FF2B5EF4-FFF2-40B4-BE49-F238E27FC236}">
                <a16:creationId xmlns:a16="http://schemas.microsoft.com/office/drawing/2014/main" id="{295D869B-8623-2493-4C09-3B7A089505FB}"/>
              </a:ext>
            </a:extLst>
          </p:cNvPr>
          <p:cNvSpPr txBox="1"/>
          <p:nvPr/>
        </p:nvSpPr>
        <p:spPr>
          <a:xfrm>
            <a:off x="1143000" y="2809886"/>
            <a:ext cx="14554200" cy="4893647"/>
          </a:xfrm>
          <a:prstGeom prst="rect">
            <a:avLst/>
          </a:prstGeom>
          <a:noFill/>
        </p:spPr>
        <p:txBody>
          <a:bodyPr wrap="square" rtlCol="0">
            <a:spAutoFit/>
          </a:bodyPr>
          <a:lstStyle/>
          <a:p>
            <a:r>
              <a:rPr lang="bg-BG" sz="2400" dirty="0">
                <a:latin typeface="Abhaya Libre Regular" panose="020B0604020202020204" charset="0"/>
                <a:cs typeface="Abhaya Libre Regular" panose="020B0604020202020204" charset="0"/>
              </a:rPr>
              <a:t>Стратегическият план има за цел да „</a:t>
            </a:r>
            <a:r>
              <a:rPr lang="bg-BG" sz="2400" i="1" dirty="0">
                <a:latin typeface="Abhaya Libre Regular" panose="020B0604020202020204" charset="0"/>
                <a:cs typeface="Abhaya Libre Regular" panose="020B0604020202020204" charset="0"/>
              </a:rPr>
              <a:t>превърне андалуската космическа индустрия в конкурентен сектор на икономика, основана на знанието и иновациите и в един от двигателите на развитието</a:t>
            </a:r>
            <a:r>
              <a:rPr lang="bg-BG" sz="2400" dirty="0">
                <a:latin typeface="Abhaya Libre Regular" panose="020B0604020202020204" charset="0"/>
                <a:cs typeface="Abhaya Libre Regular" panose="020B0604020202020204" charset="0"/>
              </a:rPr>
              <a:t>“. По този начин планът допълва Програмата за индустриално развитие на Андалусия (APID).</a:t>
            </a:r>
          </a:p>
          <a:p>
            <a:endParaRPr lang="bg-BG" sz="2400" dirty="0">
              <a:latin typeface="Abhaya Libre Regular" panose="020B0604020202020204" charset="0"/>
              <a:cs typeface="Abhaya Libre Regular" panose="020B0604020202020204" charset="0"/>
            </a:endParaRPr>
          </a:p>
          <a:p>
            <a:r>
              <a:rPr lang="bg-BG" sz="2400" dirty="0">
                <a:latin typeface="Abhaya Libre Regular" panose="020B0604020202020204" charset="0"/>
                <a:cs typeface="Abhaya Libre Regular" panose="020B0604020202020204" charset="0"/>
              </a:rPr>
              <a:t>Специфични цели:</a:t>
            </a:r>
          </a:p>
          <a:p>
            <a:pPr marL="514350" indent="-514350">
              <a:buFont typeface="+mj-lt"/>
              <a:buAutoNum type="romanLcPeriod"/>
            </a:pPr>
            <a:r>
              <a:rPr lang="bg-BG" sz="2400" dirty="0">
                <a:latin typeface="Abhaya Libre Regular" panose="020B0604020202020204" charset="0"/>
                <a:cs typeface="Abhaya Libre Regular" panose="020B0604020202020204" charset="0"/>
              </a:rPr>
              <a:t>Утвърждаване на Андалусия като глобален център за високи постижения за самолети, предназначени за военни мисии</a:t>
            </a:r>
            <a:r>
              <a:rPr lang="en-US" sz="2400" dirty="0">
                <a:latin typeface="Abhaya Libre Regular" panose="020B0604020202020204" charset="0"/>
                <a:cs typeface="Abhaya Libre Regular" panose="020B0604020202020204" charset="0"/>
              </a:rPr>
              <a:t>;</a:t>
            </a:r>
            <a:endParaRPr lang="bg-BG" sz="2400" dirty="0">
              <a:latin typeface="Abhaya Libre Regular" panose="020B0604020202020204" charset="0"/>
              <a:cs typeface="Abhaya Libre Regular" panose="020B0604020202020204" charset="0"/>
            </a:endParaRPr>
          </a:p>
          <a:p>
            <a:pPr marL="514350" indent="-514350">
              <a:buFont typeface="+mj-lt"/>
              <a:buAutoNum type="romanLcPeriod"/>
            </a:pPr>
            <a:r>
              <a:rPr lang="ru-RU" sz="2400" dirty="0">
                <a:latin typeface="Abhaya Libre Regular" panose="020B0604020202020204" charset="0"/>
                <a:cs typeface="Abhaya Libre Regular" panose="020B0604020202020204" charset="0"/>
              </a:rPr>
              <a:t>Увеличаване на обема на сделките с конвенционалните производители на въздухоплавателни средства; разнообразяване и разрастване на съществуващите пазари;</a:t>
            </a:r>
          </a:p>
          <a:p>
            <a:pPr marL="514350" indent="-514350">
              <a:buFont typeface="+mj-lt"/>
              <a:buAutoNum type="romanLcPeriod"/>
            </a:pPr>
            <a:r>
              <a:rPr lang="ru-RU" sz="2400" dirty="0">
                <a:latin typeface="Abhaya Libre Regular" panose="020B0604020202020204" charset="0"/>
                <a:cs typeface="Abhaya Libre Regular" panose="020B0604020202020204" charset="0"/>
              </a:rPr>
              <a:t>Увеличаване на институционалното присъствие в националните органи за вземане на решения;</a:t>
            </a:r>
          </a:p>
          <a:p>
            <a:pPr marL="514350" indent="-514350">
              <a:buFont typeface="+mj-lt"/>
              <a:buAutoNum type="romanLcPeriod"/>
            </a:pPr>
            <a:r>
              <a:rPr lang="ru-RU" sz="2400" dirty="0">
                <a:latin typeface="Abhaya Libre Regular" panose="020B0604020202020204" charset="0"/>
                <a:cs typeface="Abhaya Libre Regular" panose="020B0604020202020204" charset="0"/>
              </a:rPr>
              <a:t>Ускоряване на инженерните дейности за проектиране и разработване на системи и оборудване за мисии;</a:t>
            </a:r>
          </a:p>
          <a:p>
            <a:pPr marL="514350" indent="-514350">
              <a:buFont typeface="+mj-lt"/>
              <a:buAutoNum type="romanLcPeriod"/>
            </a:pPr>
            <a:r>
              <a:rPr lang="ru-RU" sz="2400" dirty="0">
                <a:latin typeface="Abhaya Libre Regular" panose="020B0604020202020204" charset="0"/>
                <a:cs typeface="Abhaya Libre Regular" panose="020B0604020202020204" charset="0"/>
              </a:rPr>
              <a:t>Модернизиране на основните технологии, използвани от клъстера.</a:t>
            </a:r>
            <a:endParaRPr lang="bg-BG" sz="2400" dirty="0">
              <a:latin typeface="Abhaya Libre Regular" panose="020B0604020202020204" charset="0"/>
              <a:cs typeface="Abhaya Libre Regular" panose="020B0604020202020204" charset="0"/>
            </a:endParaRPr>
          </a:p>
        </p:txBody>
      </p:sp>
      <p:pic>
        <p:nvPicPr>
          <p:cNvPr id="6" name="Picture 5">
            <a:extLst>
              <a:ext uri="{FF2B5EF4-FFF2-40B4-BE49-F238E27FC236}">
                <a16:creationId xmlns:a16="http://schemas.microsoft.com/office/drawing/2014/main" id="{8ADDCF56-7104-F797-5BB5-8B96E742D3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3969906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sp>
        <p:nvSpPr>
          <p:cNvPr id="9" name="TextBox 9"/>
          <p:cNvSpPr txBox="1"/>
          <p:nvPr/>
        </p:nvSpPr>
        <p:spPr>
          <a:xfrm>
            <a:off x="3429000" y="651726"/>
            <a:ext cx="12039600" cy="765979"/>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Добра практика от Андалусия </a:t>
            </a:r>
            <a:endParaRPr lang="en-US" sz="6410" dirty="0">
              <a:solidFill>
                <a:srgbClr val="000000"/>
              </a:solidFill>
              <a:latin typeface="Abhaya Libre Regular"/>
            </a:endParaRPr>
          </a:p>
        </p:txBody>
      </p:sp>
      <p:sp>
        <p:nvSpPr>
          <p:cNvPr id="10" name="TextBox 9">
            <a:extLst>
              <a:ext uri="{FF2B5EF4-FFF2-40B4-BE49-F238E27FC236}">
                <a16:creationId xmlns:a16="http://schemas.microsoft.com/office/drawing/2014/main" id="{295D869B-8623-2493-4C09-3B7A089505FB}"/>
              </a:ext>
            </a:extLst>
          </p:cNvPr>
          <p:cNvSpPr txBox="1"/>
          <p:nvPr/>
        </p:nvSpPr>
        <p:spPr>
          <a:xfrm>
            <a:off x="1143000" y="2809886"/>
            <a:ext cx="14554200" cy="830997"/>
          </a:xfrm>
          <a:prstGeom prst="rect">
            <a:avLst/>
          </a:prstGeom>
          <a:noFill/>
        </p:spPr>
        <p:txBody>
          <a:bodyPr wrap="square" rtlCol="0">
            <a:spAutoFit/>
          </a:bodyPr>
          <a:lstStyle/>
          <a:p>
            <a:endParaRPr lang="en-US" sz="2400" dirty="0">
              <a:latin typeface="Abhaya Libre Regular" panose="020B0604020202020204" charset="0"/>
              <a:cs typeface="Abhaya Libre Regular" panose="020B0604020202020204" charset="0"/>
            </a:endParaRPr>
          </a:p>
          <a:p>
            <a:endParaRPr lang="en-US" sz="2400" dirty="0">
              <a:latin typeface="Abhaya Libre Regular" panose="020B0604020202020204" charset="0"/>
              <a:cs typeface="Abhaya Libre Regular" panose="020B0604020202020204" charset="0"/>
            </a:endParaRPr>
          </a:p>
        </p:txBody>
      </p:sp>
      <p:pic>
        <p:nvPicPr>
          <p:cNvPr id="2" name="Picture 2">
            <a:extLst>
              <a:ext uri="{FF2B5EF4-FFF2-40B4-BE49-F238E27FC236}">
                <a16:creationId xmlns:a16="http://schemas.microsoft.com/office/drawing/2014/main" id="{E610CA4D-1CDD-672D-B152-2FD26D4C16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403836">
            <a:off x="-6315802" y="7922309"/>
            <a:ext cx="10675280" cy="11378690"/>
          </a:xfrm>
          <a:prstGeom prst="rect">
            <a:avLst/>
          </a:prstGeom>
        </p:spPr>
      </p:pic>
      <p:graphicFrame>
        <p:nvGraphicFramePr>
          <p:cNvPr id="7" name="Diagram 6">
            <a:extLst>
              <a:ext uri="{FF2B5EF4-FFF2-40B4-BE49-F238E27FC236}">
                <a16:creationId xmlns:a16="http://schemas.microsoft.com/office/drawing/2014/main" id="{2E2933CD-DB85-C1CD-D471-19F4BCAC63BA}"/>
              </a:ext>
            </a:extLst>
          </p:cNvPr>
          <p:cNvGraphicFramePr/>
          <p:nvPr>
            <p:extLst>
              <p:ext uri="{D42A27DB-BD31-4B8C-83A1-F6EECF244321}">
                <p14:modId xmlns:p14="http://schemas.microsoft.com/office/powerpoint/2010/main" val="2894070108"/>
              </p:ext>
            </p:extLst>
          </p:nvPr>
        </p:nvGraphicFramePr>
        <p:xfrm>
          <a:off x="2133600" y="1549400"/>
          <a:ext cx="13106400" cy="718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861E64A5-87B3-B7B4-23B0-71312858E7C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44776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3" name="TextBox 3"/>
          <p:cNvSpPr txBox="1"/>
          <p:nvPr/>
        </p:nvSpPr>
        <p:spPr>
          <a:xfrm>
            <a:off x="1784075" y="2828851"/>
            <a:ext cx="15741892" cy="3518912"/>
          </a:xfrm>
          <a:prstGeom prst="rect">
            <a:avLst/>
          </a:prstGeom>
        </p:spPr>
        <p:txBody>
          <a:bodyPr lIns="0" tIns="0" rIns="0" bIns="0" rtlCol="0" anchor="t">
            <a:spAutoFit/>
          </a:bodyPr>
          <a:lstStyle/>
          <a:p>
            <a:pPr algn="just">
              <a:lnSpc>
                <a:spcPts val="4619"/>
              </a:lnSpc>
            </a:pPr>
            <a:r>
              <a:rPr lang="bg-BG" sz="3299" spc="-49" dirty="0">
                <a:solidFill>
                  <a:srgbClr val="000000"/>
                </a:solidFill>
                <a:latin typeface="Abhaya Libre Regular"/>
              </a:rPr>
              <a:t>Подкрепата на Европейската Комисия за създаването на тази публикация, не представлява одобрение на съдържанието, което отразява само гледните точки на авторите, и Комисията не може да бъде държана отговорна за каквото и да е използване на информацията, съдържаща се в нея. </a:t>
            </a:r>
          </a:p>
          <a:p>
            <a:pPr algn="just">
              <a:lnSpc>
                <a:spcPts val="4619"/>
              </a:lnSpc>
            </a:pPr>
            <a:br>
              <a:rPr lang="bg-BG" sz="3299" spc="-49" dirty="0">
                <a:solidFill>
                  <a:srgbClr val="000000"/>
                </a:solidFill>
                <a:latin typeface="Abhaya Libre Regular"/>
              </a:rPr>
            </a:br>
            <a:r>
              <a:rPr lang="bg-BG" sz="3299" spc="-49" dirty="0">
                <a:solidFill>
                  <a:srgbClr val="000000"/>
                </a:solidFill>
                <a:latin typeface="Abhaya Libre Regular"/>
              </a:rPr>
              <a:t>Проект</a:t>
            </a:r>
            <a:r>
              <a:rPr lang="en-US" sz="3299" spc="-49" dirty="0">
                <a:solidFill>
                  <a:srgbClr val="000000"/>
                </a:solidFill>
                <a:latin typeface="Abhaya Libre Regular"/>
              </a:rPr>
              <a:t> Nº: 2021-1-RO01-KA220-VET-000028118</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0" y="458151"/>
              <a:ext cx="3867430" cy="618789"/>
            </a:xfrm>
            <a:prstGeom prst="rect">
              <a:avLst/>
            </a:prstGeom>
          </p:spPr>
        </p:pic>
      </p:grpSp>
      <p:pic>
        <p:nvPicPr>
          <p:cNvPr id="15" name="Picture 14">
            <a:extLst>
              <a:ext uri="{FF2B5EF4-FFF2-40B4-BE49-F238E27FC236}">
                <a16:creationId xmlns:a16="http://schemas.microsoft.com/office/drawing/2014/main" id="{EC812EE9-6966-6A2C-BBAC-F3518740148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14825" y="6765216"/>
            <a:ext cx="5902542" cy="13008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sp>
        <p:nvSpPr>
          <p:cNvPr id="9" name="TextBox 9"/>
          <p:cNvSpPr txBox="1"/>
          <p:nvPr/>
        </p:nvSpPr>
        <p:spPr>
          <a:xfrm>
            <a:off x="2514600" y="1356693"/>
            <a:ext cx="11842799" cy="765979"/>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Добра практика от остров Крит</a:t>
            </a:r>
            <a:endParaRPr lang="en-US" sz="6410" dirty="0">
              <a:solidFill>
                <a:srgbClr val="000000"/>
              </a:solidFill>
              <a:latin typeface="Abhaya Libre Regular"/>
            </a:endParaRPr>
          </a:p>
        </p:txBody>
      </p:sp>
      <p:sp>
        <p:nvSpPr>
          <p:cNvPr id="10" name="TextBox 9">
            <a:extLst>
              <a:ext uri="{FF2B5EF4-FFF2-40B4-BE49-F238E27FC236}">
                <a16:creationId xmlns:a16="http://schemas.microsoft.com/office/drawing/2014/main" id="{295D869B-8623-2493-4C09-3B7A089505FB}"/>
              </a:ext>
            </a:extLst>
          </p:cNvPr>
          <p:cNvSpPr txBox="1"/>
          <p:nvPr/>
        </p:nvSpPr>
        <p:spPr>
          <a:xfrm>
            <a:off x="1219200" y="2632144"/>
            <a:ext cx="10134600" cy="1938992"/>
          </a:xfrm>
          <a:prstGeom prst="rect">
            <a:avLst/>
          </a:prstGeom>
          <a:noFill/>
        </p:spPr>
        <p:txBody>
          <a:bodyPr wrap="square" rtlCol="0">
            <a:spAutoFit/>
          </a:bodyPr>
          <a:lstStyle/>
          <a:p>
            <a:r>
              <a:rPr lang="bg-BG" sz="2400" dirty="0">
                <a:latin typeface="Abhaya Libre Regular" panose="020B0604020202020204" charset="0"/>
                <a:cs typeface="Abhaya Libre Regular" panose="020B0604020202020204" charset="0"/>
              </a:rPr>
              <a:t>Крит е най-големият остров на Гърция и петият по големина от островите, които принадлежат към Средиземно море. Остров Крит е важна част от гръцката икономика. Той се намира в южния край на Егейско море и поради доброто си географско положение е бил кръстопът на много култури</a:t>
            </a:r>
            <a:r>
              <a:rPr lang="ru-RU" sz="2400" dirty="0">
                <a:latin typeface="Abhaya Libre Regular" panose="020B0604020202020204" charset="0"/>
                <a:cs typeface="Abhaya Libre Regular" panose="020B0604020202020204" charset="0"/>
              </a:rPr>
              <a:t>.</a:t>
            </a:r>
            <a:endParaRPr lang="en-US" sz="2400" dirty="0">
              <a:latin typeface="Abhaya Libre Regular" panose="020B0604020202020204" charset="0"/>
              <a:cs typeface="Abhaya Libre Regular" panose="020B0604020202020204" charset="0"/>
            </a:endParaRPr>
          </a:p>
        </p:txBody>
      </p:sp>
      <p:pic>
        <p:nvPicPr>
          <p:cNvPr id="11" name="Picture 2">
            <a:extLst>
              <a:ext uri="{FF2B5EF4-FFF2-40B4-BE49-F238E27FC236}">
                <a16:creationId xmlns:a16="http://schemas.microsoft.com/office/drawing/2014/main" id="{DB420101-298F-13E1-EA92-1640E2DEAA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403836">
            <a:off x="-6018967" y="7447864"/>
            <a:ext cx="10675280" cy="11378690"/>
          </a:xfrm>
          <a:prstGeom prst="rect">
            <a:avLst/>
          </a:prstGeom>
        </p:spPr>
      </p:pic>
      <p:pic>
        <p:nvPicPr>
          <p:cNvPr id="8" name="Picture 7">
            <a:extLst>
              <a:ext uri="{FF2B5EF4-FFF2-40B4-BE49-F238E27FC236}">
                <a16:creationId xmlns:a16="http://schemas.microsoft.com/office/drawing/2014/main" id="{49DF5603-3DF1-EFB7-E131-86248F0DAE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92000" y="2476500"/>
            <a:ext cx="5430377" cy="2971800"/>
          </a:xfrm>
          <a:prstGeom prst="rect">
            <a:avLst/>
          </a:prstGeom>
        </p:spPr>
      </p:pic>
      <p:pic>
        <p:nvPicPr>
          <p:cNvPr id="2" name="Picture 1">
            <a:extLst>
              <a:ext uri="{FF2B5EF4-FFF2-40B4-BE49-F238E27FC236}">
                <a16:creationId xmlns:a16="http://schemas.microsoft.com/office/drawing/2014/main" id="{B499347D-1D7C-7A2E-D55B-BD4A376355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2925355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5"/>
          <a:srcRect/>
          <a:stretch>
            <a:fillRect/>
          </a:stretch>
        </p:blipFill>
        <p:spPr>
          <a:xfrm>
            <a:off x="16418708" y="0"/>
            <a:ext cx="1869292" cy="1869292"/>
          </a:xfrm>
          <a:prstGeom prst="rect">
            <a:avLst/>
          </a:prstGeom>
        </p:spPr>
      </p:pic>
      <p:sp>
        <p:nvSpPr>
          <p:cNvPr id="9" name="TextBox 9"/>
          <p:cNvSpPr txBox="1"/>
          <p:nvPr/>
        </p:nvSpPr>
        <p:spPr>
          <a:xfrm>
            <a:off x="1219200" y="1356693"/>
            <a:ext cx="16306800" cy="1458476"/>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Добра практика от остров Крит: </a:t>
            </a:r>
          </a:p>
          <a:p>
            <a:pPr algn="ctr">
              <a:lnSpc>
                <a:spcPts val="5449"/>
              </a:lnSpc>
            </a:pPr>
            <a:r>
              <a:rPr lang="bg-BG" sz="6410" dirty="0">
                <a:solidFill>
                  <a:srgbClr val="000000"/>
                </a:solidFill>
                <a:latin typeface="Abhaya Libre Regular"/>
              </a:rPr>
              <a:t>Динамичен и устойчив Крит</a:t>
            </a:r>
            <a:endParaRPr lang="en-US" sz="6410" dirty="0">
              <a:solidFill>
                <a:srgbClr val="000000"/>
              </a:solidFill>
              <a:latin typeface="Abhaya Libre Regular"/>
            </a:endParaRPr>
          </a:p>
        </p:txBody>
      </p:sp>
      <p:sp>
        <p:nvSpPr>
          <p:cNvPr id="10" name="TextBox 9">
            <a:extLst>
              <a:ext uri="{FF2B5EF4-FFF2-40B4-BE49-F238E27FC236}">
                <a16:creationId xmlns:a16="http://schemas.microsoft.com/office/drawing/2014/main" id="{295D869B-8623-2493-4C09-3B7A089505FB}"/>
              </a:ext>
            </a:extLst>
          </p:cNvPr>
          <p:cNvSpPr txBox="1"/>
          <p:nvPr/>
        </p:nvSpPr>
        <p:spPr>
          <a:xfrm>
            <a:off x="1066800" y="2704424"/>
            <a:ext cx="14249400" cy="830997"/>
          </a:xfrm>
          <a:prstGeom prst="rect">
            <a:avLst/>
          </a:prstGeom>
          <a:noFill/>
        </p:spPr>
        <p:txBody>
          <a:bodyPr wrap="square" rtlCol="0">
            <a:spAutoFit/>
          </a:bodyPr>
          <a:lstStyle/>
          <a:p>
            <a:r>
              <a:rPr lang="bg-BG" sz="2400" dirty="0">
                <a:latin typeface="Abhaya Libre Regular" panose="020B0604020202020204" charset="0"/>
                <a:cs typeface="Abhaya Libre Regular" panose="020B0604020202020204" charset="0"/>
              </a:rPr>
              <a:t>Визията на плана за развитие на Крит в рамките на NSFR 2014-2020 е следната:</a:t>
            </a:r>
          </a:p>
          <a:p>
            <a:r>
              <a:rPr lang="bg-BG" sz="2400" b="1" dirty="0">
                <a:latin typeface="Abhaya Libre Regular" panose="020B0604020202020204" charset="0"/>
                <a:cs typeface="Abhaya Libre Regular" panose="020B0604020202020204" charset="0"/>
              </a:rPr>
              <a:t>Динамичен и устойчив Крит</a:t>
            </a:r>
          </a:p>
        </p:txBody>
      </p:sp>
      <p:pic>
        <p:nvPicPr>
          <p:cNvPr id="11" name="Picture 2">
            <a:extLst>
              <a:ext uri="{FF2B5EF4-FFF2-40B4-BE49-F238E27FC236}">
                <a16:creationId xmlns:a16="http://schemas.microsoft.com/office/drawing/2014/main" id="{DB420101-298F-13E1-EA92-1640E2DEAA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403836">
            <a:off x="-6018967" y="7447864"/>
            <a:ext cx="10675280" cy="11378690"/>
          </a:xfrm>
          <a:prstGeom prst="rect">
            <a:avLst/>
          </a:prstGeom>
        </p:spPr>
      </p:pic>
      <p:sp>
        <p:nvSpPr>
          <p:cNvPr id="2" name="TextBox 1">
            <a:extLst>
              <a:ext uri="{FF2B5EF4-FFF2-40B4-BE49-F238E27FC236}">
                <a16:creationId xmlns:a16="http://schemas.microsoft.com/office/drawing/2014/main" id="{B3C4477F-A05D-67A4-F12E-CCCE5E5D9FB5}"/>
              </a:ext>
            </a:extLst>
          </p:cNvPr>
          <p:cNvSpPr txBox="1"/>
          <p:nvPr/>
        </p:nvSpPr>
        <p:spPr>
          <a:xfrm>
            <a:off x="6286500" y="4613830"/>
            <a:ext cx="5067300" cy="2677656"/>
          </a:xfrm>
          <a:prstGeom prst="rect">
            <a:avLst/>
          </a:prstGeom>
          <a:solidFill>
            <a:srgbClr val="009999"/>
          </a:solidFill>
          <a:effectLst>
            <a:outerShdw blurRad="63500" sx="102000" sy="102000" algn="ctr" rotWithShape="0">
              <a:prstClr val="black">
                <a:alpha val="40000"/>
              </a:prstClr>
            </a:outerShdw>
          </a:effectLst>
        </p:spPr>
        <p:txBody>
          <a:bodyPr wrap="square" rtlCol="0">
            <a:spAutoFit/>
          </a:bodyPr>
          <a:lstStyle/>
          <a:p>
            <a:r>
              <a:rPr lang="bg-BG" sz="2400" b="1" dirty="0">
                <a:latin typeface="Abhaya Libre Regular" panose="020B0604020202020204" charset="0"/>
                <a:cs typeface="Abhaya Libre Regular" panose="020B0604020202020204" charset="0"/>
              </a:rPr>
              <a:t>Икономически устойчив</a:t>
            </a:r>
            <a:r>
              <a:rPr lang="bg-BG" sz="2400" dirty="0">
                <a:latin typeface="Abhaya Libre Regular" panose="020B0604020202020204" charset="0"/>
                <a:cs typeface="Abhaya Libre Regular" panose="020B0604020202020204" charset="0"/>
              </a:rPr>
              <a:t>: </a:t>
            </a:r>
          </a:p>
          <a:p>
            <a:r>
              <a:rPr lang="bg-BG" sz="2400" dirty="0">
                <a:latin typeface="Abhaya Libre Regular" panose="020B0604020202020204" charset="0"/>
                <a:cs typeface="Abhaya Libre Regular" panose="020B0604020202020204" charset="0"/>
              </a:rPr>
              <a:t>Целта е да се постигне устойчиво развитие въз основа на характеристиките на региона, включително непреходната стойност на културата</a:t>
            </a:r>
            <a:r>
              <a:rPr lang="ru-RU" sz="2400" dirty="0">
                <a:latin typeface="Abhaya Libre Regular" panose="020B0604020202020204" charset="0"/>
                <a:cs typeface="Abhaya Libre Regular" panose="020B0604020202020204" charset="0"/>
              </a:rPr>
              <a:t>.</a:t>
            </a:r>
            <a:endParaRPr lang="en-US" sz="2400" dirty="0">
              <a:latin typeface="Abhaya Libre Regular" panose="020B0604020202020204" charset="0"/>
              <a:cs typeface="Abhaya Libre Regular" panose="020B0604020202020204" charset="0"/>
            </a:endParaRPr>
          </a:p>
          <a:p>
            <a:endParaRPr lang="en-US" sz="2400" dirty="0">
              <a:latin typeface="Abhaya Libre Regular" panose="020B0604020202020204" charset="0"/>
              <a:cs typeface="Abhaya Libre Regular" panose="020B0604020202020204" charset="0"/>
            </a:endParaRPr>
          </a:p>
        </p:txBody>
      </p:sp>
      <p:sp>
        <p:nvSpPr>
          <p:cNvPr id="6" name="TextBox 5">
            <a:extLst>
              <a:ext uri="{FF2B5EF4-FFF2-40B4-BE49-F238E27FC236}">
                <a16:creationId xmlns:a16="http://schemas.microsoft.com/office/drawing/2014/main" id="{8DB72E67-CB32-7CBB-8B66-168951689E92}"/>
              </a:ext>
            </a:extLst>
          </p:cNvPr>
          <p:cNvSpPr txBox="1"/>
          <p:nvPr/>
        </p:nvSpPr>
        <p:spPr>
          <a:xfrm>
            <a:off x="12258345" y="3932110"/>
            <a:ext cx="5067300" cy="1200329"/>
          </a:xfrm>
          <a:prstGeom prst="rect">
            <a:avLst/>
          </a:prstGeom>
          <a:solidFill>
            <a:srgbClr val="00CDC8"/>
          </a:solidFill>
          <a:effectLst>
            <a:outerShdw blurRad="63500" sx="102000" sy="102000" algn="ctr" rotWithShape="0">
              <a:prstClr val="black">
                <a:alpha val="40000"/>
              </a:prstClr>
            </a:outerShdw>
          </a:effectLst>
        </p:spPr>
        <p:txBody>
          <a:bodyPr wrap="square" rtlCol="0">
            <a:spAutoFit/>
          </a:bodyPr>
          <a:lstStyle/>
          <a:p>
            <a:r>
              <a:rPr lang="bg-BG" sz="2400" b="1" dirty="0">
                <a:latin typeface="Abhaya Libre Regular" panose="020B0604020202020204" charset="0"/>
                <a:cs typeface="Abhaya Libre Regular" panose="020B0604020202020204" charset="0"/>
              </a:rPr>
              <a:t>Екологична устойчивост: О</a:t>
            </a:r>
            <a:r>
              <a:rPr lang="bg-BG" sz="2400" dirty="0">
                <a:latin typeface="Abhaya Libre Regular" panose="020B0604020202020204" charset="0"/>
                <a:cs typeface="Abhaya Libre Regular" panose="020B0604020202020204" charset="0"/>
              </a:rPr>
              <a:t>пазване и подобряване на природните и културни ресурси. </a:t>
            </a:r>
            <a:endParaRPr lang="en-US" sz="2400" dirty="0">
              <a:latin typeface="Abhaya Libre Regular" panose="020B0604020202020204" charset="0"/>
              <a:cs typeface="Abhaya Libre Regular" panose="020B0604020202020204" charset="0"/>
            </a:endParaRPr>
          </a:p>
        </p:txBody>
      </p:sp>
      <p:sp>
        <p:nvSpPr>
          <p:cNvPr id="7" name="TextBox 6">
            <a:extLst>
              <a:ext uri="{FF2B5EF4-FFF2-40B4-BE49-F238E27FC236}">
                <a16:creationId xmlns:a16="http://schemas.microsoft.com/office/drawing/2014/main" id="{BAABD02F-EA3C-DEBB-CB56-3F2E53CD5E2B}"/>
              </a:ext>
            </a:extLst>
          </p:cNvPr>
          <p:cNvSpPr txBox="1"/>
          <p:nvPr/>
        </p:nvSpPr>
        <p:spPr>
          <a:xfrm>
            <a:off x="12241139" y="6395758"/>
            <a:ext cx="5067300" cy="1938992"/>
          </a:xfrm>
          <a:prstGeom prst="rect">
            <a:avLst/>
          </a:prstGeom>
          <a:solidFill>
            <a:srgbClr val="00CDC8"/>
          </a:solidFill>
          <a:effectLst>
            <a:outerShdw blurRad="63500" sx="102000" sy="102000" algn="ctr" rotWithShape="0">
              <a:prstClr val="black">
                <a:alpha val="40000"/>
              </a:prstClr>
            </a:outerShdw>
          </a:effectLst>
        </p:spPr>
        <p:txBody>
          <a:bodyPr wrap="square" rtlCol="0">
            <a:spAutoFit/>
          </a:bodyPr>
          <a:lstStyle/>
          <a:p>
            <a:r>
              <a:rPr lang="bg-BG" sz="2400" b="1" dirty="0">
                <a:latin typeface="Abhaya Libre Regular" panose="020B0604020202020204" charset="0"/>
                <a:cs typeface="Abhaya Libre Regular" panose="020B0604020202020204" charset="0"/>
              </a:rPr>
              <a:t>Устойчив от гледна точка на обществото: </a:t>
            </a:r>
            <a:r>
              <a:rPr lang="bg-BG" sz="2400" dirty="0">
                <a:latin typeface="Abhaya Libre Regular" panose="020B0604020202020204" charset="0"/>
                <a:cs typeface="Abhaya Libre Regular" panose="020B0604020202020204" charset="0"/>
              </a:rPr>
              <a:t>В съчетание със стратегии за борба с бедността и подпомагане на социално уязвими групи</a:t>
            </a:r>
            <a:r>
              <a:rPr lang="ru-RU" sz="2400" b="1" dirty="0">
                <a:latin typeface="Abhaya Libre Regular" panose="020B0604020202020204" charset="0"/>
                <a:cs typeface="Abhaya Libre Regular" panose="020B0604020202020204" charset="0"/>
              </a:rPr>
              <a:t>. </a:t>
            </a:r>
            <a:endParaRPr lang="bg-BG" sz="2400" b="1" dirty="0">
              <a:latin typeface="Abhaya Libre Regular" panose="020B0604020202020204" charset="0"/>
              <a:cs typeface="Abhaya Libre Regular" panose="020B0604020202020204" charset="0"/>
            </a:endParaRPr>
          </a:p>
        </p:txBody>
      </p:sp>
      <p:sp>
        <p:nvSpPr>
          <p:cNvPr id="12" name="TextBox 11">
            <a:extLst>
              <a:ext uri="{FF2B5EF4-FFF2-40B4-BE49-F238E27FC236}">
                <a16:creationId xmlns:a16="http://schemas.microsoft.com/office/drawing/2014/main" id="{747C4C68-C048-411A-B4AE-F3E126371B24}"/>
              </a:ext>
            </a:extLst>
          </p:cNvPr>
          <p:cNvSpPr txBox="1"/>
          <p:nvPr/>
        </p:nvSpPr>
        <p:spPr>
          <a:xfrm>
            <a:off x="762000" y="3815613"/>
            <a:ext cx="5067300" cy="4524315"/>
          </a:xfrm>
          <a:prstGeom prst="rect">
            <a:avLst/>
          </a:prstGeom>
          <a:solidFill>
            <a:srgbClr val="00CDC8"/>
          </a:solidFill>
          <a:effectLst>
            <a:outerShdw blurRad="63500" sx="102000" sy="102000" algn="ctr" rotWithShape="0">
              <a:prstClr val="black">
                <a:alpha val="40000"/>
              </a:prstClr>
            </a:outerShdw>
          </a:effectLst>
        </p:spPr>
        <p:txBody>
          <a:bodyPr wrap="square" rtlCol="0">
            <a:spAutoFit/>
          </a:bodyPr>
          <a:lstStyle/>
          <a:p>
            <a:r>
              <a:rPr lang="bg-BG" sz="2400" b="1" dirty="0">
                <a:latin typeface="Abhaya Libre Regular" panose="020B0604020202020204" charset="0"/>
                <a:cs typeface="Abhaya Libre Regular" panose="020B0604020202020204" charset="0"/>
              </a:rPr>
              <a:t>Динамичен</a:t>
            </a:r>
            <a:r>
              <a:rPr lang="bg-BG" sz="2400" dirty="0">
                <a:latin typeface="Abhaya Libre Regular" panose="020B0604020202020204" charset="0"/>
                <a:cs typeface="Abhaya Libre Regular" panose="020B0604020202020204" charset="0"/>
              </a:rPr>
              <a:t> в смисъл, че има цялостен план за преодоляване на икономическата криза, направени са инвестиции, подобрени са връзки и е фокусиран върху износа в своите динамични сектори на местната икономика:</a:t>
            </a:r>
          </a:p>
          <a:p>
            <a:pPr marL="342900" indent="-342900">
              <a:buFont typeface="Wingdings" panose="05000000000000000000" pitchFamily="2" charset="2"/>
              <a:buChar char="Ø"/>
            </a:pPr>
            <a:r>
              <a:rPr lang="bg-BG" sz="2400" dirty="0">
                <a:latin typeface="Abhaya Libre Regular" panose="020B0604020202020204" charset="0"/>
                <a:cs typeface="Abhaya Libre Regular" panose="020B0604020202020204" charset="0"/>
              </a:rPr>
              <a:t>Хранително-вкусов</a:t>
            </a:r>
          </a:p>
          <a:p>
            <a:pPr marL="342900" indent="-342900">
              <a:buFont typeface="Wingdings" panose="05000000000000000000" pitchFamily="2" charset="2"/>
              <a:buChar char="Ø"/>
            </a:pPr>
            <a:r>
              <a:rPr lang="bg-BG" sz="2400" dirty="0">
                <a:latin typeface="Abhaya Libre Regular" panose="020B0604020202020204" charset="0"/>
                <a:cs typeface="Abhaya Libre Regular" panose="020B0604020202020204" charset="0"/>
              </a:rPr>
              <a:t>Културен</a:t>
            </a:r>
          </a:p>
          <a:p>
            <a:pPr marL="342900" indent="-342900">
              <a:buFont typeface="Wingdings" panose="05000000000000000000" pitchFamily="2" charset="2"/>
              <a:buChar char="Ø"/>
            </a:pPr>
            <a:r>
              <a:rPr lang="bg-BG" sz="2400" dirty="0">
                <a:latin typeface="Abhaya Libre Regular" panose="020B0604020202020204" charset="0"/>
                <a:cs typeface="Abhaya Libre Regular" panose="020B0604020202020204" charset="0"/>
              </a:rPr>
              <a:t>Туристически</a:t>
            </a:r>
          </a:p>
          <a:p>
            <a:pPr marL="342900" indent="-342900">
              <a:buFont typeface="Wingdings" panose="05000000000000000000" pitchFamily="2" charset="2"/>
              <a:buChar char="Ø"/>
            </a:pPr>
            <a:r>
              <a:rPr lang="bg-BG" sz="2400" dirty="0">
                <a:latin typeface="Abhaya Libre Regular" panose="020B0604020202020204" charset="0"/>
                <a:cs typeface="Abhaya Libre Regular" panose="020B0604020202020204" charset="0"/>
              </a:rPr>
              <a:t>Околна среда</a:t>
            </a:r>
          </a:p>
          <a:p>
            <a:pPr marL="342900" indent="-342900">
              <a:buFont typeface="Wingdings" panose="05000000000000000000" pitchFamily="2" charset="2"/>
              <a:buChar char="Ø"/>
            </a:pPr>
            <a:r>
              <a:rPr lang="bg-BG" sz="2400" dirty="0">
                <a:latin typeface="Abhaya Libre Regular" panose="020B0604020202020204" charset="0"/>
                <a:cs typeface="Abhaya Libre Regular" panose="020B0604020202020204" charset="0"/>
              </a:rPr>
              <a:t>Клъстер на знания</a:t>
            </a:r>
          </a:p>
        </p:txBody>
      </p:sp>
      <p:pic>
        <p:nvPicPr>
          <p:cNvPr id="8" name="Picture 7">
            <a:extLst>
              <a:ext uri="{FF2B5EF4-FFF2-40B4-BE49-F238E27FC236}">
                <a16:creationId xmlns:a16="http://schemas.microsoft.com/office/drawing/2014/main" id="{5E16544D-6829-2B1C-3060-4D0EC430136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791995" y="8461625"/>
            <a:ext cx="1980270" cy="1747589"/>
          </a:xfrm>
          <a:prstGeom prst="rect">
            <a:avLst/>
          </a:prstGeom>
        </p:spPr>
      </p:pic>
      <p:pic>
        <p:nvPicPr>
          <p:cNvPr id="13" name="Picture 12">
            <a:extLst>
              <a:ext uri="{FF2B5EF4-FFF2-40B4-BE49-F238E27FC236}">
                <a16:creationId xmlns:a16="http://schemas.microsoft.com/office/drawing/2014/main" id="{E54E567F-B3D2-2077-A571-44CB841E33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3604680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614497">
            <a:off x="17215841" y="8047725"/>
            <a:ext cx="4352147" cy="4346443"/>
          </a:xfrm>
          <a:prstGeom prst="rect">
            <a:avLst/>
          </a:prstGeom>
        </p:spPr>
      </p:pic>
      <p:sp>
        <p:nvSpPr>
          <p:cNvPr id="9" name="TextBox 9"/>
          <p:cNvSpPr txBox="1"/>
          <p:nvPr/>
        </p:nvSpPr>
        <p:spPr>
          <a:xfrm>
            <a:off x="4673499" y="743344"/>
            <a:ext cx="8280738" cy="1458476"/>
          </a:xfrm>
          <a:prstGeom prst="rect">
            <a:avLst/>
          </a:prstGeom>
        </p:spPr>
        <p:txBody>
          <a:bodyPr lIns="0" tIns="0" rIns="0" bIns="0" rtlCol="0" anchor="t">
            <a:spAutoFit/>
          </a:bodyPr>
          <a:lstStyle/>
          <a:p>
            <a:pPr algn="ctr">
              <a:lnSpc>
                <a:spcPts val="5449"/>
              </a:lnSpc>
            </a:pPr>
            <a:r>
              <a:rPr lang="bg-BG" sz="6410" dirty="0">
                <a:solidFill>
                  <a:srgbClr val="000000"/>
                </a:solidFill>
                <a:latin typeface="Abhaya Libre Regular"/>
              </a:rPr>
              <a:t>План за динамичен и устойчив Крит</a:t>
            </a:r>
            <a:r>
              <a:rPr lang="en-US" sz="6410" dirty="0">
                <a:solidFill>
                  <a:srgbClr val="000000"/>
                </a:solidFill>
                <a:latin typeface="Abhaya Libre Regular"/>
              </a:rPr>
              <a:t>:</a:t>
            </a:r>
          </a:p>
        </p:txBody>
      </p:sp>
      <p:graphicFrame>
        <p:nvGraphicFramePr>
          <p:cNvPr id="17" name="Diagram 16">
            <a:extLst>
              <a:ext uri="{FF2B5EF4-FFF2-40B4-BE49-F238E27FC236}">
                <a16:creationId xmlns:a16="http://schemas.microsoft.com/office/drawing/2014/main" id="{C90E20C7-A095-A7AC-16F3-BEBD18D1DC48}"/>
              </a:ext>
            </a:extLst>
          </p:cNvPr>
          <p:cNvGraphicFramePr/>
          <p:nvPr>
            <p:extLst>
              <p:ext uri="{D42A27DB-BD31-4B8C-83A1-F6EECF244321}">
                <p14:modId xmlns:p14="http://schemas.microsoft.com/office/powerpoint/2010/main" val="3625740367"/>
              </p:ext>
            </p:extLst>
          </p:nvPr>
        </p:nvGraphicFramePr>
        <p:xfrm>
          <a:off x="2258812" y="2180334"/>
          <a:ext cx="14350474" cy="6654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Picture 6">
            <a:extLst>
              <a:ext uri="{FF2B5EF4-FFF2-40B4-BE49-F238E27FC236}">
                <a16:creationId xmlns:a16="http://schemas.microsoft.com/office/drawing/2014/main" id="{E30FC8B4-1E5B-62DC-5D21-144DBEADC66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614497">
            <a:off x="17215841" y="8047725"/>
            <a:ext cx="4352147" cy="4346443"/>
          </a:xfrm>
          <a:prstGeom prst="rect">
            <a:avLst/>
          </a:prstGeom>
        </p:spPr>
      </p:pic>
      <p:sp>
        <p:nvSpPr>
          <p:cNvPr id="7" name="TextBox 7"/>
          <p:cNvSpPr txBox="1"/>
          <p:nvPr/>
        </p:nvSpPr>
        <p:spPr>
          <a:xfrm>
            <a:off x="5003631" y="727080"/>
            <a:ext cx="8280738" cy="770736"/>
          </a:xfrm>
          <a:prstGeom prst="rect">
            <a:avLst/>
          </a:prstGeom>
        </p:spPr>
        <p:txBody>
          <a:bodyPr lIns="0" tIns="0" rIns="0" bIns="0" rtlCol="0" anchor="t">
            <a:spAutoFit/>
          </a:bodyPr>
          <a:lstStyle/>
          <a:p>
            <a:pPr algn="ctr">
              <a:lnSpc>
                <a:spcPts val="5449"/>
              </a:lnSpc>
            </a:pPr>
            <a:r>
              <a:rPr lang="bg-BG" sz="6410" dirty="0">
                <a:solidFill>
                  <a:srgbClr val="000000"/>
                </a:solidFill>
                <a:latin typeface="Abhaya Libre Regular"/>
              </a:rPr>
              <a:t>Конкретни цели</a:t>
            </a:r>
            <a:endParaRPr lang="en-US" sz="6410" dirty="0">
              <a:solidFill>
                <a:srgbClr val="000000"/>
              </a:solidFill>
              <a:latin typeface="Abhaya Libre Regular"/>
            </a:endParaRPr>
          </a:p>
        </p:txBody>
      </p:sp>
      <p:sp>
        <p:nvSpPr>
          <p:cNvPr id="18" name="TextBox 17">
            <a:extLst>
              <a:ext uri="{FF2B5EF4-FFF2-40B4-BE49-F238E27FC236}">
                <a16:creationId xmlns:a16="http://schemas.microsoft.com/office/drawing/2014/main" id="{10D01C9F-555D-796F-107E-4A252F8D6B90}"/>
              </a:ext>
            </a:extLst>
          </p:cNvPr>
          <p:cNvSpPr txBox="1"/>
          <p:nvPr/>
        </p:nvSpPr>
        <p:spPr>
          <a:xfrm>
            <a:off x="1143000" y="2628900"/>
            <a:ext cx="16459200" cy="830997"/>
          </a:xfrm>
          <a:prstGeom prst="rect">
            <a:avLst/>
          </a:prstGeom>
          <a:noFill/>
        </p:spPr>
        <p:txBody>
          <a:bodyPr wrap="square" rtlCol="0">
            <a:spAutoFit/>
          </a:bodyPr>
          <a:lstStyle/>
          <a:p>
            <a:r>
              <a:rPr lang="bg-BG" sz="2400" dirty="0">
                <a:latin typeface="Abhaya Libre Regular" panose="020B0604020202020204" charset="0"/>
                <a:cs typeface="Abhaya Libre Regular" panose="020B0604020202020204" charset="0"/>
              </a:rPr>
              <a:t>Стратегията за интелигентна специализация  на Крит се стреми да използва потенциала на иновациите и научните познания, за</a:t>
            </a:r>
            <a:r>
              <a:rPr lang="ru-RU" sz="2400" dirty="0">
                <a:latin typeface="Abhaya Libre Regular" panose="020B0604020202020204" charset="0"/>
                <a:cs typeface="Abhaya Libre Regular" panose="020B0604020202020204" charset="0"/>
              </a:rPr>
              <a:t>:</a:t>
            </a:r>
            <a:endParaRPr lang="en-US" sz="2400" dirty="0">
              <a:latin typeface="Abhaya Libre Regular" panose="020B0604020202020204" charset="0"/>
              <a:cs typeface="Abhaya Libre Regular" panose="020B0604020202020204" charset="0"/>
            </a:endParaRPr>
          </a:p>
        </p:txBody>
      </p:sp>
      <p:pic>
        <p:nvPicPr>
          <p:cNvPr id="19" name="Picture 11">
            <a:extLst>
              <a:ext uri="{FF2B5EF4-FFF2-40B4-BE49-F238E27FC236}">
                <a16:creationId xmlns:a16="http://schemas.microsoft.com/office/drawing/2014/main" id="{2579DF55-05F0-5187-F629-447F1156AA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249557" y="4101497"/>
            <a:ext cx="2514600" cy="2423161"/>
          </a:xfrm>
          <a:prstGeom prst="rect">
            <a:avLst/>
          </a:prstGeom>
        </p:spPr>
      </p:pic>
      <p:sp>
        <p:nvSpPr>
          <p:cNvPr id="27" name="TextBox 26">
            <a:extLst>
              <a:ext uri="{FF2B5EF4-FFF2-40B4-BE49-F238E27FC236}">
                <a16:creationId xmlns:a16="http://schemas.microsoft.com/office/drawing/2014/main" id="{6F3D839E-8D5E-8C28-0EB0-6CB370C3880F}"/>
              </a:ext>
            </a:extLst>
          </p:cNvPr>
          <p:cNvSpPr txBox="1"/>
          <p:nvPr/>
        </p:nvSpPr>
        <p:spPr>
          <a:xfrm>
            <a:off x="1143000" y="4101497"/>
            <a:ext cx="6248400" cy="5401479"/>
          </a:xfrm>
          <a:prstGeom prst="rect">
            <a:avLst/>
          </a:prstGeom>
          <a:noFill/>
        </p:spPr>
        <p:txBody>
          <a:bodyPr wrap="square" rtlCol="0">
            <a:spAutoFit/>
          </a:bodyPr>
          <a:lstStyle/>
          <a:p>
            <a:pPr marL="457200" indent="-457200">
              <a:buAutoNum type="arabicPeriod"/>
            </a:pPr>
            <a:r>
              <a:rPr lang="bg-BG" sz="2300" dirty="0">
                <a:latin typeface="Abhaya Libre Regular" panose="020B0604020202020204" charset="0"/>
                <a:cs typeface="Abhaya Libre Regular" panose="020B0604020202020204" charset="0"/>
              </a:rPr>
              <a:t>Подобряване експортно ориентираните сектори, съживяване на хранително-вкусовия сектор и повишаване осведомеността за значението на критското хранене, което е част от нематериалното културно наследство на Крит.</a:t>
            </a:r>
          </a:p>
          <a:p>
            <a:pPr marL="457200" indent="-457200">
              <a:buAutoNum type="arabicPeriod"/>
            </a:pPr>
            <a:r>
              <a:rPr lang="bg-BG" sz="2300" dirty="0">
                <a:latin typeface="Abhaya Libre Regular" panose="020B0604020202020204" charset="0"/>
                <a:cs typeface="Abhaya Libre Regular" panose="020B0604020202020204" charset="0"/>
              </a:rPr>
              <a:t>Осъществяване на  международната пазарна </a:t>
            </a:r>
            <a:r>
              <a:rPr lang="bg-BG" sz="2300" b="1" dirty="0">
                <a:latin typeface="Abhaya Libre Regular" panose="020B0604020202020204" charset="0"/>
                <a:cs typeface="Abhaya Libre Regular" panose="020B0604020202020204" charset="0"/>
              </a:rPr>
              <a:t>консолидация</a:t>
            </a:r>
            <a:r>
              <a:rPr lang="bg-BG" sz="2300" dirty="0">
                <a:latin typeface="Abhaya Libre Regular" panose="020B0604020202020204" charset="0"/>
                <a:cs typeface="Abhaya Libre Regular" panose="020B0604020202020204" charset="0"/>
              </a:rPr>
              <a:t> на конкурентен културно-туристически комплекс с оригинални и отличителни елементи.</a:t>
            </a:r>
          </a:p>
          <a:p>
            <a:pPr marL="457200" indent="-457200">
              <a:buAutoNum type="arabicPeriod"/>
            </a:pPr>
            <a:r>
              <a:rPr lang="bg-BG" sz="2300" dirty="0">
                <a:latin typeface="Abhaya Libre Regular" panose="020B0604020202020204" charset="0"/>
                <a:cs typeface="Abhaya Libre Regular" panose="020B0604020202020204" charset="0"/>
              </a:rPr>
              <a:t>Минимизиране на зависимостта на Крит от традиционни енергийни източници.</a:t>
            </a:r>
          </a:p>
          <a:p>
            <a:pPr marL="457200" indent="-457200">
              <a:buAutoNum type="arabicPeriod"/>
            </a:pPr>
            <a:r>
              <a:rPr lang="bg-BG" sz="2300" dirty="0">
                <a:latin typeface="Abhaya Libre Regular" panose="020B0604020202020204" charset="0"/>
                <a:cs typeface="Abhaya Libre Regular" panose="020B0604020202020204" charset="0"/>
              </a:rPr>
              <a:t>Преминаване към устойчиво използване на природните ресурси на острова.</a:t>
            </a:r>
            <a:endParaRPr lang="en-US" sz="2300" dirty="0">
              <a:latin typeface="Abhaya Libre Regular" panose="020B0604020202020204" charset="0"/>
              <a:cs typeface="Abhaya Libre Regular" panose="020B0604020202020204" charset="0"/>
            </a:endParaRPr>
          </a:p>
        </p:txBody>
      </p:sp>
      <p:sp>
        <p:nvSpPr>
          <p:cNvPr id="28" name="TextBox 27">
            <a:extLst>
              <a:ext uri="{FF2B5EF4-FFF2-40B4-BE49-F238E27FC236}">
                <a16:creationId xmlns:a16="http://schemas.microsoft.com/office/drawing/2014/main" id="{080278A8-69B6-9588-0D87-B0B57B4F36AB}"/>
              </a:ext>
            </a:extLst>
          </p:cNvPr>
          <p:cNvSpPr txBox="1"/>
          <p:nvPr/>
        </p:nvSpPr>
        <p:spPr>
          <a:xfrm>
            <a:off x="11353800" y="4219505"/>
            <a:ext cx="6248400" cy="4154984"/>
          </a:xfrm>
          <a:prstGeom prst="rect">
            <a:avLst/>
          </a:prstGeom>
          <a:noFill/>
        </p:spPr>
        <p:txBody>
          <a:bodyPr wrap="square" rtlCol="0">
            <a:spAutoFit/>
          </a:bodyPr>
          <a:lstStyle/>
          <a:p>
            <a:pPr marL="457200" indent="-457200">
              <a:buFont typeface="+mj-lt"/>
              <a:buAutoNum type="arabicPeriod" startAt="5"/>
            </a:pPr>
            <a:r>
              <a:rPr lang="bg-BG" sz="2400" dirty="0">
                <a:latin typeface="Abhaya Libre Regular" panose="020B0604020202020204" charset="0"/>
                <a:cs typeface="Abhaya Libre Regular" panose="020B0604020202020204" charset="0"/>
              </a:rPr>
              <a:t>Извлечане на максимума от това, което водата може да предложи.</a:t>
            </a:r>
          </a:p>
          <a:p>
            <a:pPr marL="457200" indent="-457200">
              <a:buFont typeface="+mj-lt"/>
              <a:buAutoNum type="arabicPeriod" startAt="5"/>
            </a:pPr>
            <a:r>
              <a:rPr lang="bg-BG" sz="2400" dirty="0">
                <a:latin typeface="Abhaya Libre Regular" panose="020B0604020202020204" charset="0"/>
                <a:cs typeface="Abhaya Libre Regular" panose="020B0604020202020204" charset="0"/>
              </a:rPr>
              <a:t>Изграждане на образователни и обучителни програми от световна класа за своите човешки ресурси, които ще разчитат на образователната мрежа на Крит.</a:t>
            </a:r>
          </a:p>
          <a:p>
            <a:pPr marL="457200" indent="-457200">
              <a:buFont typeface="+mj-lt"/>
              <a:buAutoNum type="arabicPeriod" startAt="5"/>
            </a:pPr>
            <a:r>
              <a:rPr lang="bg-BG" sz="2400" dirty="0">
                <a:latin typeface="Abhaya Libre Regular" panose="020B0604020202020204" charset="0"/>
                <a:cs typeface="Abhaya Libre Regular" panose="020B0604020202020204" charset="0"/>
              </a:rPr>
              <a:t>Създаване на производствени проекти с висока стойност в нововъзникващи индустрии, които ще разчитат на образователната </a:t>
            </a:r>
            <a:r>
              <a:rPr lang="ru-RU" sz="2400" dirty="0">
                <a:latin typeface="Abhaya Libre Regular" panose="020B0604020202020204" charset="0"/>
                <a:cs typeface="Abhaya Libre Regular" panose="020B0604020202020204" charset="0"/>
              </a:rPr>
              <a:t>мрежа на Крит.</a:t>
            </a:r>
            <a:endParaRPr lang="en-US" sz="2400" dirty="0">
              <a:latin typeface="Abhaya Libre Regular" panose="020B0604020202020204" charset="0"/>
              <a:cs typeface="Abhaya Libre Regular" panose="020B0604020202020204" charset="0"/>
            </a:endParaRPr>
          </a:p>
        </p:txBody>
      </p:sp>
      <p:pic>
        <p:nvPicPr>
          <p:cNvPr id="8" name="Picture 7">
            <a:extLst>
              <a:ext uri="{FF2B5EF4-FFF2-40B4-BE49-F238E27FC236}">
                <a16:creationId xmlns:a16="http://schemas.microsoft.com/office/drawing/2014/main" id="{0463B70B-38B7-2E73-2A26-0CC72D4370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7" name="TextBox 7"/>
          <p:cNvSpPr txBox="1"/>
          <p:nvPr/>
        </p:nvSpPr>
        <p:spPr>
          <a:xfrm>
            <a:off x="5003631" y="727080"/>
            <a:ext cx="8280738" cy="2150973"/>
          </a:xfrm>
          <a:prstGeom prst="rect">
            <a:avLst/>
          </a:prstGeom>
        </p:spPr>
        <p:txBody>
          <a:bodyPr lIns="0" tIns="0" rIns="0" bIns="0" rtlCol="0" anchor="t">
            <a:spAutoFit/>
          </a:bodyPr>
          <a:lstStyle/>
          <a:p>
            <a:pPr algn="ctr">
              <a:lnSpc>
                <a:spcPts val="5449"/>
              </a:lnSpc>
            </a:pPr>
            <a:r>
              <a:rPr lang="bg-BG" sz="6410" dirty="0">
                <a:solidFill>
                  <a:srgbClr val="000000"/>
                </a:solidFill>
                <a:latin typeface="Abhaya Libre Regular"/>
              </a:rPr>
              <a:t>Добра практика от остров Крит Заключения </a:t>
            </a:r>
            <a:r>
              <a:rPr lang="en-US" sz="6410" dirty="0">
                <a:solidFill>
                  <a:srgbClr val="000000"/>
                </a:solidFill>
                <a:latin typeface="Abhaya Libre Regular"/>
              </a:rPr>
              <a:t>(a)</a:t>
            </a:r>
          </a:p>
        </p:txBody>
      </p:sp>
      <p:pic>
        <p:nvPicPr>
          <p:cNvPr id="17" name="Picture 16" descr="A picture containing wooden, wood, fruit, vegetable&#10;&#10;Description automatically generated">
            <a:extLst>
              <a:ext uri="{FF2B5EF4-FFF2-40B4-BE49-F238E27FC236}">
                <a16:creationId xmlns:a16="http://schemas.microsoft.com/office/drawing/2014/main" id="{4E8C525E-8D51-2BCF-FAA7-FB5DDD7CD3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20600" y="3200515"/>
            <a:ext cx="4362450" cy="2908300"/>
          </a:xfrm>
          <a:prstGeom prst="rect">
            <a:avLst/>
          </a:prstGeom>
        </p:spPr>
      </p:pic>
      <p:sp>
        <p:nvSpPr>
          <p:cNvPr id="18" name="TextBox 17">
            <a:extLst>
              <a:ext uri="{FF2B5EF4-FFF2-40B4-BE49-F238E27FC236}">
                <a16:creationId xmlns:a16="http://schemas.microsoft.com/office/drawing/2014/main" id="{2B54D4B7-6E34-E858-19F8-7B646C05EC5F}"/>
              </a:ext>
            </a:extLst>
          </p:cNvPr>
          <p:cNvSpPr txBox="1"/>
          <p:nvPr/>
        </p:nvSpPr>
        <p:spPr>
          <a:xfrm>
            <a:off x="13777240" y="6220428"/>
            <a:ext cx="2027606" cy="369332"/>
          </a:xfrm>
          <a:prstGeom prst="rect">
            <a:avLst/>
          </a:prstGeom>
          <a:noFill/>
        </p:spPr>
        <p:txBody>
          <a:bodyPr wrap="none" rtlCol="0">
            <a:spAutoFit/>
          </a:bodyPr>
          <a:lstStyle/>
          <a:p>
            <a:r>
              <a:rPr lang="bg-BG" i="1" dirty="0"/>
              <a:t>Източник</a:t>
            </a:r>
            <a:r>
              <a:rPr lang="en-US" i="1" dirty="0"/>
              <a:t>: Pixabay</a:t>
            </a:r>
          </a:p>
        </p:txBody>
      </p:sp>
      <p:sp>
        <p:nvSpPr>
          <p:cNvPr id="19" name="TextBox 18">
            <a:extLst>
              <a:ext uri="{FF2B5EF4-FFF2-40B4-BE49-F238E27FC236}">
                <a16:creationId xmlns:a16="http://schemas.microsoft.com/office/drawing/2014/main" id="{D0062E35-DC92-2756-E38B-824BD1977491}"/>
              </a:ext>
            </a:extLst>
          </p:cNvPr>
          <p:cNvSpPr txBox="1"/>
          <p:nvPr/>
        </p:nvSpPr>
        <p:spPr>
          <a:xfrm>
            <a:off x="1749341" y="3369448"/>
            <a:ext cx="8636169" cy="3785652"/>
          </a:xfrm>
          <a:prstGeom prst="rect">
            <a:avLst/>
          </a:prstGeom>
          <a:noFill/>
        </p:spPr>
        <p:txBody>
          <a:bodyPr wrap="square" rtlCol="0">
            <a:spAutoFit/>
          </a:bodyPr>
          <a:lstStyle/>
          <a:p>
            <a:pPr algn="just"/>
            <a:r>
              <a:rPr lang="bg-BG" sz="2400" b="1" dirty="0">
                <a:latin typeface="Abhaya Libre Regular" panose="020B0604020202020204" charset="0"/>
                <a:cs typeface="Abhaya Libre Regular" panose="020B0604020202020204" charset="0"/>
              </a:rPr>
              <a:t>Хранително-вкусовият сектор </a:t>
            </a:r>
            <a:r>
              <a:rPr lang="bg-BG" sz="2400" dirty="0">
                <a:latin typeface="Abhaya Libre Regular" panose="020B0604020202020204" charset="0"/>
                <a:cs typeface="Abhaya Libre Regular" panose="020B0604020202020204" charset="0"/>
              </a:rPr>
              <a:t>се характеризира с висока степен на специализация, тъй като според БВП приносът му в различни други отрасли и сектори е по-висок в сравнение с този на средния БВП на страната. Благодарение на международно признатите критски продукти, които допринасят за дълголетието, експортът от този сектор  показва възходяща тенденция. Освен това към динамиката на този сектор се добавя приносът на съответните изследователски институции </a:t>
            </a:r>
            <a:r>
              <a:rPr lang="en-US" sz="2400" dirty="0">
                <a:latin typeface="Abhaya Libre Regular" panose="020B0604020202020204" charset="0"/>
                <a:cs typeface="Abhaya Libre Regular" panose="020B0604020202020204" charset="0"/>
              </a:rPr>
              <a:t>(</a:t>
            </a:r>
            <a:r>
              <a:rPr lang="en-US" sz="2400" dirty="0" err="1">
                <a:latin typeface="Abhaya Libre Regular" panose="020B0604020202020204" charset="0"/>
                <a:cs typeface="Abhaya Libre Regular" panose="020B0604020202020204" charset="0"/>
                <a:hlinkClick r:id="rId11"/>
              </a:rPr>
              <a:t>hcmr</a:t>
            </a:r>
            <a:r>
              <a:rPr lang="en-US" sz="2400" dirty="0">
                <a:latin typeface="Abhaya Libre Regular" panose="020B0604020202020204" charset="0"/>
                <a:cs typeface="Abhaya Libre Regular" panose="020B0604020202020204" charset="0"/>
              </a:rPr>
              <a:t>, </a:t>
            </a:r>
            <a:r>
              <a:rPr lang="en-US" sz="2400" dirty="0" err="1">
                <a:latin typeface="Abhaya Libre Regular" panose="020B0604020202020204" charset="0"/>
                <a:cs typeface="Abhaya Libre Regular" panose="020B0604020202020204" charset="0"/>
                <a:hlinkClick r:id="rId12"/>
              </a:rPr>
              <a:t>elgo</a:t>
            </a:r>
            <a:r>
              <a:rPr lang="en-US" sz="2400" dirty="0">
                <a:latin typeface="Abhaya Libre Regular" panose="020B0604020202020204" charset="0"/>
                <a:cs typeface="Abhaya Libre Regular" panose="020B0604020202020204" charset="0"/>
              </a:rPr>
              <a:t>, </a:t>
            </a:r>
            <a:r>
              <a:rPr lang="el-GR" sz="2400" dirty="0">
                <a:latin typeface="Abhaya Libre Regular" panose="020B0604020202020204" charset="0"/>
                <a:cs typeface="Abhaya Libre Regular" panose="020B0604020202020204" charset="0"/>
              </a:rPr>
              <a:t>)</a:t>
            </a:r>
            <a:r>
              <a:rPr lang="bg-BG" sz="2400" dirty="0">
                <a:latin typeface="Abhaya Libre Regular" panose="020B0604020202020204" charset="0"/>
                <a:cs typeface="Abhaya Libre Regular" panose="020B0604020202020204" charset="0"/>
              </a:rPr>
              <a:t> чрез които се насърчават бизнес иновациите</a:t>
            </a:r>
            <a:r>
              <a:rPr lang="ru-RU" sz="2400" dirty="0">
                <a:latin typeface="Abhaya Libre Regular" panose="020B0604020202020204" charset="0"/>
                <a:cs typeface="Abhaya Libre Regular" panose="020B0604020202020204" charset="0"/>
              </a:rPr>
              <a:t>.</a:t>
            </a:r>
            <a:endParaRPr lang="en-US" sz="2400" dirty="0">
              <a:latin typeface="Abhaya Libre Regular" panose="020B0604020202020204" charset="0"/>
              <a:cs typeface="Abhaya Libre Regular" panose="020B0604020202020204" charset="0"/>
            </a:endParaRPr>
          </a:p>
        </p:txBody>
      </p:sp>
      <p:pic>
        <p:nvPicPr>
          <p:cNvPr id="8" name="Picture 7">
            <a:extLst>
              <a:ext uri="{FF2B5EF4-FFF2-40B4-BE49-F238E27FC236}">
                <a16:creationId xmlns:a16="http://schemas.microsoft.com/office/drawing/2014/main" id="{A7DB8355-3C5B-9C0E-C1B8-60664B1E355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7" name="TextBox 7"/>
          <p:cNvSpPr txBox="1"/>
          <p:nvPr/>
        </p:nvSpPr>
        <p:spPr>
          <a:xfrm>
            <a:off x="5003630" y="727080"/>
            <a:ext cx="9626769" cy="1458476"/>
          </a:xfrm>
          <a:prstGeom prst="rect">
            <a:avLst/>
          </a:prstGeom>
        </p:spPr>
        <p:txBody>
          <a:bodyPr wrap="square" lIns="0" tIns="0" rIns="0" bIns="0" rtlCol="0" anchor="t">
            <a:spAutoFit/>
          </a:bodyPr>
          <a:lstStyle/>
          <a:p>
            <a:pPr algn="ctr">
              <a:lnSpc>
                <a:spcPts val="5449"/>
              </a:lnSpc>
            </a:pPr>
            <a:r>
              <a:rPr lang="ru-RU" sz="6410" dirty="0">
                <a:solidFill>
                  <a:srgbClr val="000000"/>
                </a:solidFill>
                <a:latin typeface="Abhaya Libre Regular"/>
              </a:rPr>
              <a:t>Добра практика от остров Крит </a:t>
            </a:r>
            <a:r>
              <a:rPr lang="bg-BG" sz="6410" dirty="0">
                <a:solidFill>
                  <a:srgbClr val="000000"/>
                </a:solidFill>
                <a:latin typeface="Abhaya Libre Regular"/>
              </a:rPr>
              <a:t>Заключения</a:t>
            </a:r>
            <a:r>
              <a:rPr lang="en-US" sz="6410" dirty="0">
                <a:solidFill>
                  <a:srgbClr val="000000"/>
                </a:solidFill>
                <a:latin typeface="Abhaya Libre Regular"/>
              </a:rPr>
              <a:t> (b)</a:t>
            </a:r>
          </a:p>
        </p:txBody>
      </p:sp>
      <p:sp>
        <p:nvSpPr>
          <p:cNvPr id="18" name="TextBox 17">
            <a:extLst>
              <a:ext uri="{FF2B5EF4-FFF2-40B4-BE49-F238E27FC236}">
                <a16:creationId xmlns:a16="http://schemas.microsoft.com/office/drawing/2014/main" id="{2B54D4B7-6E34-E858-19F8-7B646C05EC5F}"/>
              </a:ext>
            </a:extLst>
          </p:cNvPr>
          <p:cNvSpPr txBox="1"/>
          <p:nvPr/>
        </p:nvSpPr>
        <p:spPr>
          <a:xfrm>
            <a:off x="13577214" y="6508174"/>
            <a:ext cx="2027606" cy="369332"/>
          </a:xfrm>
          <a:prstGeom prst="rect">
            <a:avLst/>
          </a:prstGeom>
          <a:noFill/>
        </p:spPr>
        <p:txBody>
          <a:bodyPr wrap="none" rtlCol="0">
            <a:spAutoFit/>
          </a:bodyPr>
          <a:lstStyle/>
          <a:p>
            <a:r>
              <a:rPr lang="bg-BG" i="1" dirty="0"/>
              <a:t>Източник</a:t>
            </a:r>
            <a:r>
              <a:rPr lang="en-US" i="1" dirty="0"/>
              <a:t>: Pixabay</a:t>
            </a:r>
          </a:p>
        </p:txBody>
      </p:sp>
      <p:sp>
        <p:nvSpPr>
          <p:cNvPr id="19" name="TextBox 18">
            <a:extLst>
              <a:ext uri="{FF2B5EF4-FFF2-40B4-BE49-F238E27FC236}">
                <a16:creationId xmlns:a16="http://schemas.microsoft.com/office/drawing/2014/main" id="{D0062E35-DC92-2756-E38B-824BD1977491}"/>
              </a:ext>
            </a:extLst>
          </p:cNvPr>
          <p:cNvSpPr txBox="1"/>
          <p:nvPr/>
        </p:nvSpPr>
        <p:spPr>
          <a:xfrm>
            <a:off x="1858647" y="3192858"/>
            <a:ext cx="8636169" cy="3785652"/>
          </a:xfrm>
          <a:prstGeom prst="rect">
            <a:avLst/>
          </a:prstGeom>
          <a:noFill/>
        </p:spPr>
        <p:txBody>
          <a:bodyPr wrap="square" rtlCol="0">
            <a:spAutoFit/>
          </a:bodyPr>
          <a:lstStyle/>
          <a:p>
            <a:pPr algn="just"/>
            <a:r>
              <a:rPr lang="ru-RU" sz="2400" dirty="0">
                <a:latin typeface="Abhaya Libre Regular" panose="020B0604020202020204" charset="0"/>
                <a:cs typeface="Abhaya Libre Regular" panose="020B0604020202020204" charset="0"/>
              </a:rPr>
              <a:t>Що се отнася до културно-туристическия сектор, той показва много по-висок процент от средния за страната по отношение на нощувките и посещенията на значими културно-исторически обекти. Поради това е необходимо да се направят редица инвестиции за подобряване на инфраструктурата и модернизиране на предоставяните туристически услуги. Освен това популяризирането на културното богатство на Крит с помощта на съвременни технологии ще спомогне за привличането на още повече частни инвестиции.</a:t>
            </a:r>
            <a:endParaRPr lang="bg-BG" sz="2400" dirty="0">
              <a:latin typeface="Abhaya Libre Regular" panose="020B0604020202020204" charset="0"/>
              <a:cs typeface="Abhaya Libre Regular" panose="020B0604020202020204" charset="0"/>
            </a:endParaRPr>
          </a:p>
        </p:txBody>
      </p:sp>
      <p:pic>
        <p:nvPicPr>
          <p:cNvPr id="9" name="Picture 8" descr="A picture containing tree, outdoor, old, stone&#10;&#10;Description automatically generated">
            <a:extLst>
              <a:ext uri="{FF2B5EF4-FFF2-40B4-BE49-F238E27FC236}">
                <a16:creationId xmlns:a16="http://schemas.microsoft.com/office/drawing/2014/main" id="{765B5EFB-655E-AC80-E0D3-D43924378D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125976" y="3046988"/>
            <a:ext cx="4407108" cy="3192858"/>
          </a:xfrm>
          <a:prstGeom prst="rect">
            <a:avLst/>
          </a:prstGeom>
        </p:spPr>
      </p:pic>
      <p:pic>
        <p:nvPicPr>
          <p:cNvPr id="8" name="Picture 7">
            <a:extLst>
              <a:ext uri="{FF2B5EF4-FFF2-40B4-BE49-F238E27FC236}">
                <a16:creationId xmlns:a16="http://schemas.microsoft.com/office/drawing/2014/main" id="{16C83DA2-B3CA-6345-9929-0993F75B923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3486610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7" name="TextBox 7"/>
          <p:cNvSpPr txBox="1"/>
          <p:nvPr/>
        </p:nvSpPr>
        <p:spPr>
          <a:xfrm>
            <a:off x="2895600" y="837125"/>
            <a:ext cx="11658599" cy="1458476"/>
          </a:xfrm>
          <a:prstGeom prst="rect">
            <a:avLst/>
          </a:prstGeom>
        </p:spPr>
        <p:txBody>
          <a:bodyPr wrap="square" lIns="0" tIns="0" rIns="0" bIns="0" rtlCol="0" anchor="t">
            <a:spAutoFit/>
          </a:bodyPr>
          <a:lstStyle/>
          <a:p>
            <a:pPr algn="ctr">
              <a:lnSpc>
                <a:spcPts val="5449"/>
              </a:lnSpc>
            </a:pPr>
            <a:r>
              <a:rPr lang="ru-RU" sz="6410" dirty="0">
                <a:solidFill>
                  <a:srgbClr val="000000"/>
                </a:solidFill>
                <a:latin typeface="Abhaya Libre Regular"/>
              </a:rPr>
              <a:t>Добра практика от остров Крит </a:t>
            </a:r>
            <a:r>
              <a:rPr lang="bg-BG" sz="6410" dirty="0">
                <a:solidFill>
                  <a:srgbClr val="000000"/>
                </a:solidFill>
                <a:latin typeface="Abhaya Libre Regular"/>
              </a:rPr>
              <a:t> </a:t>
            </a:r>
          </a:p>
          <a:p>
            <a:pPr algn="ctr">
              <a:lnSpc>
                <a:spcPts val="5449"/>
              </a:lnSpc>
            </a:pPr>
            <a:r>
              <a:rPr lang="bg-BG" sz="6410" dirty="0">
                <a:solidFill>
                  <a:srgbClr val="000000"/>
                </a:solidFill>
                <a:latin typeface="Abhaya Libre Regular"/>
              </a:rPr>
              <a:t>Заключения</a:t>
            </a:r>
            <a:r>
              <a:rPr lang="en-US" sz="6410" dirty="0">
                <a:solidFill>
                  <a:srgbClr val="000000"/>
                </a:solidFill>
                <a:latin typeface="Abhaya Libre Regular"/>
              </a:rPr>
              <a:t> (c)</a:t>
            </a:r>
          </a:p>
        </p:txBody>
      </p:sp>
      <p:sp>
        <p:nvSpPr>
          <p:cNvPr id="18" name="TextBox 17">
            <a:extLst>
              <a:ext uri="{FF2B5EF4-FFF2-40B4-BE49-F238E27FC236}">
                <a16:creationId xmlns:a16="http://schemas.microsoft.com/office/drawing/2014/main" id="{2B54D4B7-6E34-E858-19F8-7B646C05EC5F}"/>
              </a:ext>
            </a:extLst>
          </p:cNvPr>
          <p:cNvSpPr txBox="1"/>
          <p:nvPr/>
        </p:nvSpPr>
        <p:spPr>
          <a:xfrm>
            <a:off x="14173200" y="6792349"/>
            <a:ext cx="2027606" cy="369332"/>
          </a:xfrm>
          <a:prstGeom prst="rect">
            <a:avLst/>
          </a:prstGeom>
          <a:noFill/>
        </p:spPr>
        <p:txBody>
          <a:bodyPr wrap="none" rtlCol="0">
            <a:spAutoFit/>
          </a:bodyPr>
          <a:lstStyle/>
          <a:p>
            <a:r>
              <a:rPr lang="bg-BG" i="1" dirty="0"/>
              <a:t>Източник</a:t>
            </a:r>
            <a:r>
              <a:rPr lang="en-US" i="1" dirty="0"/>
              <a:t>: Pixabay</a:t>
            </a:r>
          </a:p>
        </p:txBody>
      </p:sp>
      <p:sp>
        <p:nvSpPr>
          <p:cNvPr id="19" name="TextBox 18">
            <a:extLst>
              <a:ext uri="{FF2B5EF4-FFF2-40B4-BE49-F238E27FC236}">
                <a16:creationId xmlns:a16="http://schemas.microsoft.com/office/drawing/2014/main" id="{D0062E35-DC92-2756-E38B-824BD1977491}"/>
              </a:ext>
            </a:extLst>
          </p:cNvPr>
          <p:cNvSpPr txBox="1"/>
          <p:nvPr/>
        </p:nvSpPr>
        <p:spPr>
          <a:xfrm>
            <a:off x="1667013" y="3640322"/>
            <a:ext cx="8636169" cy="3416320"/>
          </a:xfrm>
          <a:prstGeom prst="rect">
            <a:avLst/>
          </a:prstGeom>
          <a:noFill/>
        </p:spPr>
        <p:txBody>
          <a:bodyPr wrap="square" rtlCol="0">
            <a:spAutoFit/>
          </a:bodyPr>
          <a:lstStyle/>
          <a:p>
            <a:pPr algn="just"/>
            <a:r>
              <a:rPr lang="ru-RU" sz="2400" dirty="0">
                <a:latin typeface="Abhaya Libre Regular" panose="020B0604020202020204" charset="0"/>
                <a:cs typeface="Abhaya Libre Regular" panose="020B0604020202020204" charset="0"/>
              </a:rPr>
              <a:t>В областта на околната среда се наблюдава положително и ефективно управление на водите и отпадъците, но също така и значителни иновации в областта на пестенето на енергия. Съществува обаче спешна необходимост от по-нататъшно разработване на системи за правилно управление и предотвратяване на замърсяването на водите и отпадъците, както и на системи, използващи различни форми на възобновяема енергия, които са още по-екологични.</a:t>
            </a:r>
          </a:p>
        </p:txBody>
      </p:sp>
      <p:pic>
        <p:nvPicPr>
          <p:cNvPr id="10" name="Picture 9" descr="A picture containing tree, outdoor, plant, garden&#10;&#10;Description automatically generated">
            <a:extLst>
              <a:ext uri="{FF2B5EF4-FFF2-40B4-BE49-F238E27FC236}">
                <a16:creationId xmlns:a16="http://schemas.microsoft.com/office/drawing/2014/main" id="{A8D96CC6-6908-CE35-F4B0-6148381274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496800" y="3227343"/>
            <a:ext cx="4682713" cy="3121808"/>
          </a:xfrm>
          <a:prstGeom prst="rect">
            <a:avLst/>
          </a:prstGeom>
        </p:spPr>
      </p:pic>
      <p:pic>
        <p:nvPicPr>
          <p:cNvPr id="8" name="Picture 7">
            <a:extLst>
              <a:ext uri="{FF2B5EF4-FFF2-40B4-BE49-F238E27FC236}">
                <a16:creationId xmlns:a16="http://schemas.microsoft.com/office/drawing/2014/main" id="{4501E12E-BF10-800B-8236-2E2CF1790BA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2502360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7" name="TextBox 7"/>
          <p:cNvSpPr txBox="1"/>
          <p:nvPr/>
        </p:nvSpPr>
        <p:spPr>
          <a:xfrm>
            <a:off x="2438400" y="727080"/>
            <a:ext cx="11963400" cy="1458476"/>
          </a:xfrm>
          <a:prstGeom prst="rect">
            <a:avLst/>
          </a:prstGeom>
        </p:spPr>
        <p:txBody>
          <a:bodyPr wrap="square" lIns="0" tIns="0" rIns="0" bIns="0" rtlCol="0" anchor="t">
            <a:spAutoFit/>
          </a:bodyPr>
          <a:lstStyle/>
          <a:p>
            <a:pPr algn="ctr">
              <a:lnSpc>
                <a:spcPts val="5449"/>
              </a:lnSpc>
            </a:pPr>
            <a:r>
              <a:rPr lang="ru-RU" sz="6410" dirty="0">
                <a:solidFill>
                  <a:srgbClr val="000000"/>
                </a:solidFill>
                <a:latin typeface="Abhaya Libre Regular"/>
              </a:rPr>
              <a:t>Добра практика от остров Крит </a:t>
            </a:r>
          </a:p>
          <a:p>
            <a:pPr algn="ctr">
              <a:lnSpc>
                <a:spcPts val="5449"/>
              </a:lnSpc>
            </a:pPr>
            <a:r>
              <a:rPr lang="bg-BG" sz="6410" dirty="0">
                <a:solidFill>
                  <a:srgbClr val="000000"/>
                </a:solidFill>
                <a:latin typeface="Abhaya Libre Regular"/>
              </a:rPr>
              <a:t>Заключения</a:t>
            </a:r>
            <a:r>
              <a:rPr lang="en-US" sz="6410" dirty="0">
                <a:solidFill>
                  <a:srgbClr val="000000"/>
                </a:solidFill>
                <a:latin typeface="Abhaya Libre Regular"/>
              </a:rPr>
              <a:t> (d)</a:t>
            </a:r>
          </a:p>
        </p:txBody>
      </p:sp>
      <p:sp>
        <p:nvSpPr>
          <p:cNvPr id="18" name="TextBox 17">
            <a:extLst>
              <a:ext uri="{FF2B5EF4-FFF2-40B4-BE49-F238E27FC236}">
                <a16:creationId xmlns:a16="http://schemas.microsoft.com/office/drawing/2014/main" id="{2B54D4B7-6E34-E858-19F8-7B646C05EC5F}"/>
              </a:ext>
            </a:extLst>
          </p:cNvPr>
          <p:cNvSpPr txBox="1"/>
          <p:nvPr/>
        </p:nvSpPr>
        <p:spPr>
          <a:xfrm>
            <a:off x="13799979" y="7094142"/>
            <a:ext cx="2027606" cy="369332"/>
          </a:xfrm>
          <a:prstGeom prst="rect">
            <a:avLst/>
          </a:prstGeom>
          <a:noFill/>
        </p:spPr>
        <p:txBody>
          <a:bodyPr wrap="none" rtlCol="0">
            <a:spAutoFit/>
          </a:bodyPr>
          <a:lstStyle/>
          <a:p>
            <a:r>
              <a:rPr lang="bg-BG" i="1" dirty="0"/>
              <a:t>Източник</a:t>
            </a:r>
            <a:r>
              <a:rPr lang="en-US" i="1" dirty="0"/>
              <a:t>: Pixabay</a:t>
            </a:r>
          </a:p>
        </p:txBody>
      </p:sp>
      <p:sp>
        <p:nvSpPr>
          <p:cNvPr id="19" name="TextBox 18">
            <a:extLst>
              <a:ext uri="{FF2B5EF4-FFF2-40B4-BE49-F238E27FC236}">
                <a16:creationId xmlns:a16="http://schemas.microsoft.com/office/drawing/2014/main" id="{D0062E35-DC92-2756-E38B-824BD1977491}"/>
              </a:ext>
            </a:extLst>
          </p:cNvPr>
          <p:cNvSpPr txBox="1"/>
          <p:nvPr/>
        </p:nvSpPr>
        <p:spPr>
          <a:xfrm>
            <a:off x="1752600" y="3184782"/>
            <a:ext cx="8636169" cy="4524315"/>
          </a:xfrm>
          <a:prstGeom prst="rect">
            <a:avLst/>
          </a:prstGeom>
          <a:noFill/>
        </p:spPr>
        <p:txBody>
          <a:bodyPr wrap="square" rtlCol="0">
            <a:spAutoFit/>
          </a:bodyPr>
          <a:lstStyle/>
          <a:p>
            <a:r>
              <a:rPr lang="bg-BG" sz="2400" b="1" dirty="0">
                <a:latin typeface="Abhaya Libre Regular" panose="020B0604020202020204" charset="0"/>
                <a:cs typeface="Abhaya Libre Regular" panose="020B0604020202020204" charset="0"/>
              </a:rPr>
              <a:t>Клъстерът на знания </a:t>
            </a:r>
            <a:r>
              <a:rPr lang="bg-BG" sz="2400" dirty="0">
                <a:latin typeface="Abhaya Libre Regular" panose="020B0604020202020204" charset="0"/>
                <a:cs typeface="Abhaya Libre Regular" panose="020B0604020202020204" charset="0"/>
              </a:rPr>
              <a:t>е нововъзникваща и развиваща се индустрия, хората имат висока форма на иновации в региона на Крит, но </a:t>
            </a:r>
            <a:r>
              <a:rPr lang="bg-BG" sz="2400">
                <a:latin typeface="Abhaya Libre Regular" panose="020B0604020202020204" charset="0"/>
                <a:cs typeface="Abhaya Libre Regular" panose="020B0604020202020204" charset="0"/>
              </a:rPr>
              <a:t>минимални и ограничени </a:t>
            </a:r>
            <a:r>
              <a:rPr lang="bg-BG" sz="2400" dirty="0">
                <a:latin typeface="Abhaya Libre Regular" panose="020B0604020202020204" charset="0"/>
                <a:cs typeface="Abhaya Libre Regular" panose="020B0604020202020204" charset="0"/>
              </a:rPr>
              <a:t>финансови ресурси. Следователно, целта е да се привлекат бизнеси и капитали от чужбина, за да се насърчи сътрудничеството в сектори с интензивно технологично търсене. Осигуряването на необходимото финансиране за укрепване на предприемачеството в първите етапи от неговото функциониране, в комбинация със знанията, притежавани от изследователската общност на Крит, ще допринесе решително за успешното прилагане на стратегията за интелигентна специализация</a:t>
            </a:r>
            <a:r>
              <a:rPr lang="ru-RU" sz="2400" dirty="0">
                <a:latin typeface="Abhaya Libre Regular" panose="020B0604020202020204" charset="0"/>
                <a:cs typeface="Abhaya Libre Regular" panose="020B0604020202020204" charset="0"/>
              </a:rPr>
              <a:t>.</a:t>
            </a:r>
            <a:endParaRPr lang="bg-BG" sz="2400" dirty="0">
              <a:latin typeface="Abhaya Libre Regular" panose="020B0604020202020204" charset="0"/>
              <a:cs typeface="Abhaya Libre Regular" panose="020B0604020202020204" charset="0"/>
            </a:endParaRPr>
          </a:p>
        </p:txBody>
      </p:sp>
      <p:pic>
        <p:nvPicPr>
          <p:cNvPr id="9" name="Picture 8" descr="Diagram&#10;&#10;Description automatically generated">
            <a:extLst>
              <a:ext uri="{FF2B5EF4-FFF2-40B4-BE49-F238E27FC236}">
                <a16:creationId xmlns:a16="http://schemas.microsoft.com/office/drawing/2014/main" id="{B38504D9-67FA-6B7A-BB67-0D46525AAA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59089" y="3230958"/>
            <a:ext cx="4255529" cy="3009900"/>
          </a:xfrm>
          <a:prstGeom prst="rect">
            <a:avLst/>
          </a:prstGeom>
        </p:spPr>
      </p:pic>
      <p:pic>
        <p:nvPicPr>
          <p:cNvPr id="8" name="Picture 7">
            <a:extLst>
              <a:ext uri="{FF2B5EF4-FFF2-40B4-BE49-F238E27FC236}">
                <a16:creationId xmlns:a16="http://schemas.microsoft.com/office/drawing/2014/main" id="{EE50D9D5-F8E7-1C68-55C5-63B7278414E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3538288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447915" y="3129171"/>
            <a:ext cx="16459200" cy="5978560"/>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hlinkClick r:id="rId11"/>
              </a:rPr>
              <a:t>https://eur-lex.europa.eu/legal-content/EN/TXT/PDF/?uri=CELEX:02013R1303-20200718&amp;rid=2</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hlinkClick r:id="rId12"/>
              </a:rPr>
              <a:t>https://s3platform.jrc.ec.europa.eu/documents/portlet_file_entry/20125/Factsheet+%E2%80%93+What+is+Smart+specialisation.pdf/48da2521-e4bd-1c5f-6de9-17859b7ae427</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hlinkClick r:id="rId13"/>
              </a:rPr>
              <a:t>https://wbc-rti.info/object/document/10971/attach/IISP_Report__A1_1_EU_Institutions_and_Initiatives-1.pdf</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hlinkClick r:id="rId14"/>
              </a:rPr>
              <a:t>https://eua.eu/downloads/publications/report%20on%20joint%20eua-regio%20the%20role%20of%20universities%20in%20smart%20specialisation%20strategies.pdf</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hlinkClick r:id="rId15"/>
              </a:rPr>
              <a:t>https://www.tandfonline.com/doi/abs/10.1080/00343404.2013.799769</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hlinkClick r:id="rId16"/>
              </a:rPr>
              <a:t>https://publications.jrc.ec.europa.eu/repository/handle/JRC124478</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hlinkClick r:id="rId17"/>
              </a:rPr>
              <a:t>https://www.oecd.org/sti/inno/smart-specialisation.pdf</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hlinkClick r:id="rId18"/>
              </a:rPr>
              <a:t>http://www.pepkritis.gr/wp-content/uploads/2016/02/RIS-Crete-Translation-ENG.pdf</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hlinkClick r:id="rId19"/>
              </a:rPr>
              <a:t>https://apothesis.lib.hmu.gr/bitstream/handle/20.500.12688/9313/DimakiPanagiota_ZacharioudakiAnnaMaria2020.pdf?sequence=1&amp;isAllowed=y</a:t>
            </a:r>
            <a:r>
              <a:rPr lang="en-US" sz="2400" spc="-36" dirty="0">
                <a:solidFill>
                  <a:srgbClr val="000000"/>
                </a:solidFill>
                <a:latin typeface="Abhaya Libre Regular"/>
              </a:rPr>
              <a:t> </a:t>
            </a:r>
          </a:p>
          <a:p>
            <a:pPr>
              <a:lnSpc>
                <a:spcPts val="3600"/>
              </a:lnSpc>
            </a:pPr>
            <a:endParaRPr lang="en-US" sz="2400" spc="-36" dirty="0">
              <a:solidFill>
                <a:srgbClr val="000000"/>
              </a:solidFill>
              <a:latin typeface="Abhaya Libre Regular"/>
            </a:endParaRPr>
          </a:p>
        </p:txBody>
      </p:sp>
      <p:sp>
        <p:nvSpPr>
          <p:cNvPr id="8" name="TextBox 8"/>
          <p:cNvSpPr txBox="1"/>
          <p:nvPr/>
        </p:nvSpPr>
        <p:spPr>
          <a:xfrm>
            <a:off x="2216659" y="2282815"/>
            <a:ext cx="8280738" cy="770736"/>
          </a:xfrm>
          <a:prstGeom prst="rect">
            <a:avLst/>
          </a:prstGeom>
        </p:spPr>
        <p:txBody>
          <a:bodyPr lIns="0" tIns="0" rIns="0" bIns="0" rtlCol="0" anchor="t">
            <a:spAutoFit/>
          </a:bodyPr>
          <a:lstStyle/>
          <a:p>
            <a:pPr>
              <a:lnSpc>
                <a:spcPts val="5449"/>
              </a:lnSpc>
            </a:pPr>
            <a:r>
              <a:rPr lang="bg-BG" sz="6410" dirty="0">
                <a:solidFill>
                  <a:srgbClr val="000000"/>
                </a:solidFill>
                <a:latin typeface="Abhaya Libre Regular Bold"/>
              </a:rPr>
              <a:t>Източници</a:t>
            </a:r>
            <a:endParaRPr lang="en-US" sz="6410" dirty="0">
              <a:solidFill>
                <a:srgbClr val="000000"/>
              </a:solidFill>
              <a:latin typeface="Abhaya Libre Regular Bold"/>
            </a:endParaRPr>
          </a:p>
        </p:txBody>
      </p:sp>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pic>
        <p:nvPicPr>
          <p:cNvPr id="13" name="Picture 12">
            <a:extLst>
              <a:ext uri="{FF2B5EF4-FFF2-40B4-BE49-F238E27FC236}">
                <a16:creationId xmlns:a16="http://schemas.microsoft.com/office/drawing/2014/main" id="{AED9BD96-0388-221E-8078-198EEF12F9F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638244" y="4037441"/>
            <a:ext cx="13011512" cy="1742015"/>
          </a:xfrm>
          <a:prstGeom prst="rect">
            <a:avLst/>
          </a:prstGeom>
        </p:spPr>
        <p:txBody>
          <a:bodyPr wrap="square" lIns="0" tIns="0" rIns="0" bIns="0" rtlCol="0" anchor="t">
            <a:spAutoFit/>
          </a:bodyPr>
          <a:lstStyle/>
          <a:p>
            <a:pPr algn="ctr">
              <a:lnSpc>
                <a:spcPts val="12486"/>
              </a:lnSpc>
            </a:pPr>
            <a:r>
              <a:rPr lang="bg-BG" sz="14030" dirty="0">
                <a:solidFill>
                  <a:srgbClr val="000000"/>
                </a:solidFill>
                <a:latin typeface="Abhaya Libre Regular Bold Italics"/>
              </a:rPr>
              <a:t>Благодарим Ви</a:t>
            </a:r>
            <a:r>
              <a:rPr lang="en-US" sz="14030" dirty="0">
                <a:solidFill>
                  <a:srgbClr val="000000"/>
                </a:solidFill>
                <a:latin typeface="Abhaya Libre Regular Bold Italics"/>
              </a:rPr>
              <a:t>!</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8" name="Picture 17">
            <a:extLst>
              <a:ext uri="{FF2B5EF4-FFF2-40B4-BE49-F238E27FC236}">
                <a16:creationId xmlns:a16="http://schemas.microsoft.com/office/drawing/2014/main" id="{670EBE2C-7892-952B-AA8F-286FC0AB31F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6608984" y="1228725"/>
            <a:ext cx="8280738" cy="770736"/>
          </a:xfrm>
          <a:prstGeom prst="rect">
            <a:avLst/>
          </a:prstGeom>
        </p:spPr>
        <p:txBody>
          <a:bodyPr lIns="0" tIns="0" rIns="0" bIns="0" rtlCol="0" anchor="t">
            <a:spAutoFit/>
          </a:bodyPr>
          <a:lstStyle/>
          <a:p>
            <a:pPr>
              <a:lnSpc>
                <a:spcPts val="5449"/>
              </a:lnSpc>
            </a:pPr>
            <a:r>
              <a:rPr lang="bg-BG" sz="6410" dirty="0">
                <a:solidFill>
                  <a:srgbClr val="000000"/>
                </a:solidFill>
                <a:latin typeface="Abhaya Libre Regular Bold"/>
              </a:rPr>
              <a:t>Консорциум</a:t>
            </a:r>
            <a:endParaRPr lang="en-US" sz="6410" dirty="0">
              <a:solidFill>
                <a:srgbClr val="000000"/>
              </a:solidFill>
              <a:latin typeface="Abhaya Libre Regular Bold"/>
            </a:endParaRPr>
          </a:p>
        </p:txBody>
      </p:sp>
      <p:pic>
        <p:nvPicPr>
          <p:cNvPr id="46" name="Picture 45">
            <a:extLst>
              <a:ext uri="{FF2B5EF4-FFF2-40B4-BE49-F238E27FC236}">
                <a16:creationId xmlns:a16="http://schemas.microsoft.com/office/drawing/2014/main" id="{4B937EDB-83E7-CC32-6E24-6AE0678AC60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53180" y="7604937"/>
            <a:ext cx="5364129" cy="5364129"/>
          </a:xfrm>
          <a:prstGeom prst="rect">
            <a:avLst/>
          </a:prstGeom>
        </p:spPr>
      </p:pic>
      <p:sp>
        <p:nvSpPr>
          <p:cNvPr id="2" name="TextBox 2"/>
          <p:cNvSpPr txBox="1"/>
          <p:nvPr/>
        </p:nvSpPr>
        <p:spPr>
          <a:xfrm>
            <a:off x="8229277" y="2372357"/>
            <a:ext cx="6903286" cy="557397"/>
          </a:xfrm>
          <a:prstGeom prst="rect">
            <a:avLst/>
          </a:prstGeom>
        </p:spPr>
        <p:txBody>
          <a:bodyPr wrap="square" lIns="0" tIns="0" rIns="0" bIns="0" rtlCol="0" anchor="t">
            <a:spAutoFit/>
          </a:bodyPr>
          <a:lstStyle/>
          <a:p>
            <a:pPr>
              <a:lnSpc>
                <a:spcPts val="4534"/>
              </a:lnSpc>
            </a:pPr>
            <a:r>
              <a:rPr lang="bg-BG" sz="3238" spc="-48" dirty="0">
                <a:solidFill>
                  <a:srgbClr val="000000"/>
                </a:solidFill>
                <a:latin typeface="Abhaya Libre Regular"/>
              </a:rPr>
              <a:t>ИНТЕЛИГЕНТНА СПЕЦИАЛИЗАЦИЯ</a:t>
            </a:r>
            <a:endParaRPr lang="en-US" sz="3238" spc="-48" dirty="0">
              <a:solidFill>
                <a:srgbClr val="000000"/>
              </a:solidFill>
              <a:latin typeface="Abhaya Libre Regular"/>
            </a:endParaRPr>
          </a:p>
        </p:txBody>
      </p:sp>
      <p:sp>
        <p:nvSpPr>
          <p:cNvPr id="3" name="TextBox 3"/>
          <p:cNvSpPr txBox="1"/>
          <p:nvPr/>
        </p:nvSpPr>
        <p:spPr>
          <a:xfrm>
            <a:off x="8204204" y="4464862"/>
            <a:ext cx="9518500" cy="1711559"/>
          </a:xfrm>
          <a:prstGeom prst="rect">
            <a:avLst/>
          </a:prstGeom>
        </p:spPr>
        <p:txBody>
          <a:bodyPr wrap="square" lIns="0" tIns="0" rIns="0" bIns="0" rtlCol="0" anchor="t">
            <a:spAutoFit/>
          </a:bodyPr>
          <a:lstStyle/>
          <a:p>
            <a:pPr>
              <a:lnSpc>
                <a:spcPts val="4534"/>
              </a:lnSpc>
            </a:pPr>
            <a:r>
              <a:rPr lang="bg-BG" sz="3238" spc="-48" dirty="0">
                <a:solidFill>
                  <a:srgbClr val="000000"/>
                </a:solidFill>
                <a:latin typeface="Abhaya Libre Regular"/>
              </a:rPr>
              <a:t>ПРОЕКТИРАНЕ НА СТРУКТУРА НА РЕГИОНАЛНАТА ИНОВАЦИОННА СТРАТЕГИЯ ЗА ИНТЕЛИГЕТНА СПЕЦИАЛИЗАЦИЯ (</a:t>
            </a:r>
            <a:r>
              <a:rPr lang="en-US" sz="3238" spc="-48" dirty="0">
                <a:solidFill>
                  <a:srgbClr val="000000"/>
                </a:solidFill>
                <a:latin typeface="Abhaya Libre Regular"/>
              </a:rPr>
              <a:t>RIS3)</a:t>
            </a:r>
            <a:endParaRPr lang="en-US" sz="3238" spc="-48" dirty="0">
              <a:solidFill>
                <a:srgbClr val="000000"/>
              </a:solidFill>
              <a:highlight>
                <a:srgbClr val="FFFF00"/>
              </a:highlight>
              <a:latin typeface="Abhaya Libre Regular"/>
            </a:endParaRPr>
          </a:p>
        </p:txBody>
      </p:sp>
      <p:sp>
        <p:nvSpPr>
          <p:cNvPr id="4" name="TextBox 4"/>
          <p:cNvSpPr txBox="1"/>
          <p:nvPr/>
        </p:nvSpPr>
        <p:spPr>
          <a:xfrm>
            <a:off x="8220599" y="6988919"/>
            <a:ext cx="6617905" cy="557397"/>
          </a:xfrm>
          <a:prstGeom prst="rect">
            <a:avLst/>
          </a:prstGeom>
        </p:spPr>
        <p:txBody>
          <a:bodyPr wrap="square" lIns="0" tIns="0" rIns="0" bIns="0" rtlCol="0" anchor="t">
            <a:spAutoFit/>
          </a:bodyPr>
          <a:lstStyle/>
          <a:p>
            <a:pPr>
              <a:lnSpc>
                <a:spcPts val="4534"/>
              </a:lnSpc>
            </a:pPr>
            <a:r>
              <a:rPr lang="bg-BG" sz="3238" spc="-48" dirty="0">
                <a:solidFill>
                  <a:srgbClr val="000000"/>
                </a:solidFill>
                <a:latin typeface="Abhaya Libre Regular"/>
              </a:rPr>
              <a:t>ДОБРА ПРАКТИКА ОТ  АДАЛУСИЯ</a:t>
            </a:r>
            <a:endParaRPr lang="en-US" sz="3238" spc="-48" dirty="0">
              <a:solidFill>
                <a:srgbClr val="000000"/>
              </a:solidFill>
              <a:latin typeface="Abhaya Libre Regular"/>
            </a:endParaRPr>
          </a:p>
        </p:txBody>
      </p:sp>
      <p:sp>
        <p:nvSpPr>
          <p:cNvPr id="5" name="TextBox 5"/>
          <p:cNvSpPr txBox="1"/>
          <p:nvPr/>
        </p:nvSpPr>
        <p:spPr>
          <a:xfrm>
            <a:off x="8245180" y="3235350"/>
            <a:ext cx="8655886" cy="1134478"/>
          </a:xfrm>
          <a:prstGeom prst="rect">
            <a:avLst/>
          </a:prstGeom>
        </p:spPr>
        <p:txBody>
          <a:bodyPr wrap="square" lIns="0" tIns="0" rIns="0" bIns="0" rtlCol="0" anchor="t">
            <a:spAutoFit/>
          </a:bodyPr>
          <a:lstStyle/>
          <a:p>
            <a:pPr>
              <a:lnSpc>
                <a:spcPts val="4534"/>
              </a:lnSpc>
            </a:pPr>
            <a:r>
              <a:rPr lang="bg-BG" sz="3238" spc="-48" dirty="0">
                <a:solidFill>
                  <a:srgbClr val="000000"/>
                </a:solidFill>
                <a:latin typeface="Abhaya Libre Regular"/>
              </a:rPr>
              <a:t>КЛЮЧОВИ ЕЛЕМЕНТИ НА СТРАТЕГИЯТА ЗА ИНТЕЛИГЕНТНА СПЕЦИАЛИЗАЦИЯ </a:t>
            </a:r>
            <a:endParaRPr lang="en-US" sz="3238" spc="-48" dirty="0">
              <a:solidFill>
                <a:srgbClr val="000000"/>
              </a:solidFill>
              <a:latin typeface="Abhaya Libre Regular"/>
            </a:endParaRPr>
          </a:p>
        </p:txBody>
      </p:sp>
      <p:sp>
        <p:nvSpPr>
          <p:cNvPr id="6" name="TextBox 6"/>
          <p:cNvSpPr txBox="1"/>
          <p:nvPr/>
        </p:nvSpPr>
        <p:spPr>
          <a:xfrm>
            <a:off x="8229277" y="6245129"/>
            <a:ext cx="9951286" cy="557397"/>
          </a:xfrm>
          <a:prstGeom prst="rect">
            <a:avLst/>
          </a:prstGeom>
        </p:spPr>
        <p:txBody>
          <a:bodyPr wrap="square" lIns="0" tIns="0" rIns="0" bIns="0" rtlCol="0" anchor="t">
            <a:spAutoFit/>
          </a:bodyPr>
          <a:lstStyle/>
          <a:p>
            <a:pPr>
              <a:lnSpc>
                <a:spcPts val="4534"/>
              </a:lnSpc>
            </a:pPr>
            <a:r>
              <a:rPr lang="bg-BG" sz="3238" spc="-48" dirty="0">
                <a:solidFill>
                  <a:srgbClr val="000000"/>
                </a:solidFill>
                <a:latin typeface="Abhaya Libre Regular"/>
              </a:rPr>
              <a:t>ПЛАТФОРМА ЗА ИНТЕЛИГЕНТНА СПЕЦИАЛИЗАЦИЯ</a:t>
            </a:r>
            <a:endParaRPr lang="en-US" sz="3238" spc="-48" dirty="0">
              <a:solidFill>
                <a:srgbClr val="000000"/>
              </a:solidFill>
              <a:latin typeface="Abhaya Libre Regular"/>
            </a:endParaRPr>
          </a:p>
        </p:txBody>
      </p:sp>
      <p:sp>
        <p:nvSpPr>
          <p:cNvPr id="7" name="TextBox 7"/>
          <p:cNvSpPr txBox="1"/>
          <p:nvPr/>
        </p:nvSpPr>
        <p:spPr>
          <a:xfrm>
            <a:off x="8220597" y="7700526"/>
            <a:ext cx="6795387" cy="557397"/>
          </a:xfrm>
          <a:prstGeom prst="rect">
            <a:avLst/>
          </a:prstGeom>
        </p:spPr>
        <p:txBody>
          <a:bodyPr wrap="square" lIns="0" tIns="0" rIns="0" bIns="0" rtlCol="0" anchor="t">
            <a:spAutoFit/>
          </a:bodyPr>
          <a:lstStyle/>
          <a:p>
            <a:pPr>
              <a:lnSpc>
                <a:spcPts val="4534"/>
              </a:lnSpc>
            </a:pPr>
            <a:r>
              <a:rPr lang="bg-BG" sz="3238" spc="-48" dirty="0">
                <a:solidFill>
                  <a:srgbClr val="000000"/>
                </a:solidFill>
                <a:latin typeface="Abhaya Libre Regular"/>
              </a:rPr>
              <a:t>ДОБРА ПРАКТИКА ОТ ОСТРОВ КРИТ</a:t>
            </a:r>
            <a:endParaRPr lang="en-US" sz="3238" spc="-48" dirty="0">
              <a:solidFill>
                <a:srgbClr val="000000"/>
              </a:solidFill>
              <a:latin typeface="Abhaya Libre Regular"/>
            </a:endParaR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0380">
            <a:off x="5570971" y="-4349323"/>
            <a:ext cx="5810576" cy="5802961"/>
          </a:xfrm>
          <a:prstGeom prst="rect">
            <a:avLst/>
          </a:prstGeom>
        </p:spPr>
      </p:pic>
      <p:sp>
        <p:nvSpPr>
          <p:cNvPr id="15" name="TextBox 15"/>
          <p:cNvSpPr txBox="1"/>
          <p:nvPr/>
        </p:nvSpPr>
        <p:spPr>
          <a:xfrm>
            <a:off x="1160102" y="5050278"/>
            <a:ext cx="8280738" cy="770736"/>
          </a:xfrm>
          <a:prstGeom prst="rect">
            <a:avLst/>
          </a:prstGeom>
        </p:spPr>
        <p:txBody>
          <a:bodyPr lIns="0" tIns="0" rIns="0" bIns="0" rtlCol="0" anchor="t">
            <a:spAutoFit/>
          </a:bodyPr>
          <a:lstStyle/>
          <a:p>
            <a:pPr>
              <a:lnSpc>
                <a:spcPts val="5449"/>
              </a:lnSpc>
            </a:pPr>
            <a:r>
              <a:rPr lang="bg-BG" sz="6410" dirty="0">
                <a:solidFill>
                  <a:srgbClr val="000000"/>
                </a:solidFill>
                <a:latin typeface="Abhaya Libre Regular Bold"/>
              </a:rPr>
              <a:t>Съдържание</a:t>
            </a:r>
            <a:endParaRPr lang="en-US" sz="6410" dirty="0">
              <a:solidFill>
                <a:srgbClr val="000000"/>
              </a:solidFill>
              <a:latin typeface="Abhaya Libre Regular Bold"/>
            </a:endParaRPr>
          </a:p>
        </p:txBody>
      </p:sp>
      <p:sp>
        <p:nvSpPr>
          <p:cNvPr id="16" name="TextBox 16"/>
          <p:cNvSpPr txBox="1"/>
          <p:nvPr/>
        </p:nvSpPr>
        <p:spPr>
          <a:xfrm>
            <a:off x="6969501" y="2331660"/>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01</a:t>
            </a:r>
          </a:p>
        </p:txBody>
      </p:sp>
      <p:sp>
        <p:nvSpPr>
          <p:cNvPr id="17" name="TextBox 17"/>
          <p:cNvSpPr txBox="1"/>
          <p:nvPr/>
        </p:nvSpPr>
        <p:spPr>
          <a:xfrm>
            <a:off x="6949341" y="3152848"/>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02</a:t>
            </a:r>
          </a:p>
        </p:txBody>
      </p:sp>
      <p:sp>
        <p:nvSpPr>
          <p:cNvPr id="18" name="TextBox 18"/>
          <p:cNvSpPr txBox="1"/>
          <p:nvPr/>
        </p:nvSpPr>
        <p:spPr>
          <a:xfrm>
            <a:off x="6969501" y="4369828"/>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03</a:t>
            </a:r>
          </a:p>
        </p:txBody>
      </p:sp>
      <p:sp>
        <p:nvSpPr>
          <p:cNvPr id="19" name="TextBox 19"/>
          <p:cNvSpPr txBox="1"/>
          <p:nvPr/>
        </p:nvSpPr>
        <p:spPr>
          <a:xfrm>
            <a:off x="6986707" y="6133985"/>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04</a:t>
            </a:r>
          </a:p>
        </p:txBody>
      </p:sp>
      <p:sp>
        <p:nvSpPr>
          <p:cNvPr id="20" name="TextBox 20"/>
          <p:cNvSpPr txBox="1"/>
          <p:nvPr/>
        </p:nvSpPr>
        <p:spPr>
          <a:xfrm>
            <a:off x="6969501" y="6854355"/>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05</a:t>
            </a:r>
          </a:p>
        </p:txBody>
      </p:sp>
      <p:sp>
        <p:nvSpPr>
          <p:cNvPr id="21" name="TextBox 21"/>
          <p:cNvSpPr txBox="1"/>
          <p:nvPr/>
        </p:nvSpPr>
        <p:spPr>
          <a:xfrm>
            <a:off x="6949341" y="7667823"/>
            <a:ext cx="1079688" cy="143456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06		</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pic>
        <p:nvPicPr>
          <p:cNvPr id="24" name="Picture 23">
            <a:extLst>
              <a:ext uri="{FF2B5EF4-FFF2-40B4-BE49-F238E27FC236}">
                <a16:creationId xmlns:a16="http://schemas.microsoft.com/office/drawing/2014/main" id="{9C8ECE60-7755-44E4-2F92-DD1DFA4296D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4857394" y="7338096"/>
            <a:ext cx="11622266" cy="12388074"/>
          </a:xfrm>
          <a:prstGeom prst="rect">
            <a:avLst/>
          </a:prstGeom>
        </p:spPr>
      </p:pic>
      <p:sp>
        <p:nvSpPr>
          <p:cNvPr id="4" name="TextBox 4"/>
          <p:cNvSpPr txBox="1"/>
          <p:nvPr/>
        </p:nvSpPr>
        <p:spPr>
          <a:xfrm>
            <a:off x="1911524" y="2052507"/>
            <a:ext cx="13633276" cy="1458476"/>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Стратегия за интелигентна специализация</a:t>
            </a:r>
            <a:endParaRPr lang="en-US" sz="6410" dirty="0">
              <a:solidFill>
                <a:srgbClr val="000000"/>
              </a:solidFill>
              <a:latin typeface="Abhaya Libre Regular"/>
            </a:endParaRPr>
          </a:p>
        </p:txBody>
      </p:sp>
      <p:sp>
        <p:nvSpPr>
          <p:cNvPr id="5" name="TextBox 5"/>
          <p:cNvSpPr txBox="1"/>
          <p:nvPr/>
        </p:nvSpPr>
        <p:spPr>
          <a:xfrm>
            <a:off x="1876261" y="4077902"/>
            <a:ext cx="11575875" cy="4343497"/>
          </a:xfrm>
          <a:prstGeom prst="rect">
            <a:avLst/>
          </a:prstGeom>
        </p:spPr>
        <p:txBody>
          <a:bodyPr wrap="square" lIns="0" tIns="0" rIns="0" bIns="0" rtlCol="0" anchor="t">
            <a:spAutoFit/>
          </a:bodyPr>
          <a:lstStyle/>
          <a:p>
            <a:pPr algn="just">
              <a:lnSpc>
                <a:spcPts val="3359"/>
              </a:lnSpc>
            </a:pPr>
            <a:r>
              <a:rPr lang="bg-BG" sz="2400" spc="-36" dirty="0">
                <a:solidFill>
                  <a:srgbClr val="000000"/>
                </a:solidFill>
                <a:latin typeface="Abhaya Libre Regular"/>
              </a:rPr>
              <a:t>Според </a:t>
            </a:r>
            <a:r>
              <a:rPr lang="en-US" sz="2400" spc="-36" dirty="0">
                <a:solidFill>
                  <a:srgbClr val="000000"/>
                </a:solidFill>
                <a:latin typeface="Abhaya Libre Regular"/>
                <a:hlinkClick r:id="rId5"/>
              </a:rPr>
              <a:t> </a:t>
            </a:r>
            <a:r>
              <a:rPr lang="bg-BG" sz="2400" spc="-36" dirty="0">
                <a:solidFill>
                  <a:srgbClr val="000000"/>
                </a:solidFill>
                <a:latin typeface="Abhaya Libre Regular"/>
                <a:hlinkClick r:id="rId5"/>
              </a:rPr>
              <a:t>Регламент </a:t>
            </a:r>
            <a:r>
              <a:rPr lang="en-US" sz="2400" spc="-36" dirty="0">
                <a:solidFill>
                  <a:srgbClr val="000000"/>
                </a:solidFill>
                <a:latin typeface="Abhaya Libre Regular"/>
                <a:hlinkClick r:id="rId5"/>
              </a:rPr>
              <a:t>(EU) N 1303/2013 </a:t>
            </a:r>
            <a:r>
              <a:rPr lang="bg-BG" sz="2400" spc="-36" dirty="0">
                <a:solidFill>
                  <a:srgbClr val="000000"/>
                </a:solidFill>
                <a:latin typeface="Abhaya Libre Regular"/>
                <a:hlinkClick r:id="rId5"/>
              </a:rPr>
              <a:t>на Европейския парламент</a:t>
            </a:r>
            <a:r>
              <a:rPr lang="en-US" sz="2400" spc="-36" dirty="0">
                <a:solidFill>
                  <a:srgbClr val="000000"/>
                </a:solidFill>
                <a:latin typeface="Abhaya Libre Regular"/>
              </a:rPr>
              <a:t>, </a:t>
            </a:r>
            <a:r>
              <a:rPr lang="bg-BG" sz="2400" b="1" spc="-36" dirty="0">
                <a:solidFill>
                  <a:srgbClr val="000000"/>
                </a:solidFill>
                <a:latin typeface="Abhaya Libre Regular"/>
              </a:rPr>
              <a:t>Стратегия за интелигентна специализация </a:t>
            </a:r>
            <a:r>
              <a:rPr lang="en-US" sz="2400" b="1" spc="-36" dirty="0">
                <a:solidFill>
                  <a:srgbClr val="000000"/>
                </a:solidFill>
                <a:latin typeface="Abhaya Libre Regular"/>
              </a:rPr>
              <a:t>(Smart Specialization Strategy – S3)</a:t>
            </a:r>
            <a:r>
              <a:rPr lang="en-US" sz="2400" spc="-36" dirty="0">
                <a:solidFill>
                  <a:srgbClr val="000000"/>
                </a:solidFill>
                <a:latin typeface="Abhaya Libre Regular"/>
              </a:rPr>
              <a:t> </a:t>
            </a:r>
            <a:r>
              <a:rPr lang="bg-BG" sz="2400" spc="-36" dirty="0">
                <a:solidFill>
                  <a:srgbClr val="000000"/>
                </a:solidFill>
                <a:latin typeface="Abhaya Libre Regular"/>
              </a:rPr>
              <a:t>означава национални или регионални стратегии за иновации, които определят приоритети с цел изграждане на конкурентно предимство чрез разработване и съпоставяне на силните страни на научните изследвания и иновациите с нуждите на бизнеса, за да се отговори на възникващите възможности и развитието на пазара по съгласуван начин, като същевременно се избягва дублирането и фрагментирането на усилията; стратегия за интелигентна специализация може да приеме формата на или да бъде включена в национална или регионална рамка за стратегическа политика за научни изследвания и иновации </a:t>
            </a:r>
            <a:r>
              <a:rPr lang="ru-RU" sz="2400" spc="-36" dirty="0">
                <a:solidFill>
                  <a:srgbClr val="000000"/>
                </a:solidFill>
                <a:latin typeface="Abhaya Libre Regular"/>
              </a:rPr>
              <a:t>(</a:t>
            </a:r>
            <a:r>
              <a:rPr lang="en-US" sz="2400" spc="-36" dirty="0">
                <a:solidFill>
                  <a:srgbClr val="000000"/>
                </a:solidFill>
                <a:latin typeface="Abhaya Libre Regular"/>
              </a:rPr>
              <a:t>Research and Innovation</a:t>
            </a:r>
            <a:r>
              <a:rPr lang="bg-BG" sz="2400" spc="-36" dirty="0">
                <a:solidFill>
                  <a:srgbClr val="000000"/>
                </a:solidFill>
                <a:latin typeface="Abhaya Libre Regular"/>
              </a:rPr>
              <a:t> – </a:t>
            </a:r>
            <a:r>
              <a:rPr lang="ru-RU" sz="2400" spc="-36" dirty="0">
                <a:solidFill>
                  <a:srgbClr val="000000"/>
                </a:solidFill>
                <a:latin typeface="Abhaya Libre Regular"/>
              </a:rPr>
              <a:t>R&amp;I).</a:t>
            </a:r>
            <a:endParaRPr lang="bg-BG" sz="2400" spc="-36" dirty="0">
              <a:solidFill>
                <a:srgbClr val="000000"/>
              </a:solidFill>
              <a:latin typeface="Abhaya Libre Regular"/>
            </a:endParaRP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36636">
            <a:off x="0" y="-2006961"/>
            <a:ext cx="3334026" cy="3588482"/>
          </a:xfrm>
          <a:prstGeom prst="rect">
            <a:avLst/>
          </a:prstGeom>
        </p:spPr>
      </p:pic>
      <p:sp>
        <p:nvSpPr>
          <p:cNvPr id="8" name="TextBox 8"/>
          <p:cNvSpPr txBox="1"/>
          <p:nvPr/>
        </p:nvSpPr>
        <p:spPr>
          <a:xfrm>
            <a:off x="1911524" y="3326128"/>
            <a:ext cx="8280738" cy="679032"/>
          </a:xfrm>
          <a:prstGeom prst="rect">
            <a:avLst/>
          </a:prstGeom>
        </p:spPr>
        <p:txBody>
          <a:bodyPr lIns="0" tIns="0" rIns="0" bIns="0" rtlCol="0" anchor="t">
            <a:spAutoFit/>
          </a:bodyPr>
          <a:lstStyle/>
          <a:p>
            <a:pPr>
              <a:lnSpc>
                <a:spcPts val="5460"/>
              </a:lnSpc>
            </a:pPr>
            <a:r>
              <a:rPr lang="bg-BG" sz="3900" dirty="0">
                <a:solidFill>
                  <a:srgbClr val="000000"/>
                </a:solidFill>
                <a:latin typeface="Abhaya Libre Regular"/>
              </a:rPr>
              <a:t>Определение</a:t>
            </a:r>
            <a:endParaRPr lang="en-US" sz="3900" dirty="0">
              <a:solidFill>
                <a:srgbClr val="000000"/>
              </a:solidFill>
              <a:latin typeface="Abhaya Libre Regular"/>
            </a:endParaRPr>
          </a:p>
        </p:txBody>
      </p:sp>
      <p:pic>
        <p:nvPicPr>
          <p:cNvPr id="9" name="Picture 9"/>
          <p:cNvPicPr>
            <a:picLocks noChangeAspect="1"/>
          </p:cNvPicPr>
          <p:nvPr/>
        </p:nvPicPr>
        <p:blipFill>
          <a:blip r:embed="rId8"/>
          <a:srcRect/>
          <a:stretch>
            <a:fillRect/>
          </a:stretch>
        </p:blipFill>
        <p:spPr>
          <a:xfrm>
            <a:off x="16418708" y="0"/>
            <a:ext cx="1869292" cy="1869292"/>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149C5B99-3C66-C577-4BEA-21A4D6574C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56023" y="4325786"/>
            <a:ext cx="3278982" cy="3231915"/>
          </a:xfrm>
          <a:prstGeom prst="rect">
            <a:avLst/>
          </a:prstGeom>
        </p:spPr>
      </p:pic>
      <p:pic>
        <p:nvPicPr>
          <p:cNvPr id="2" name="Picture 1">
            <a:extLst>
              <a:ext uri="{FF2B5EF4-FFF2-40B4-BE49-F238E27FC236}">
                <a16:creationId xmlns:a16="http://schemas.microsoft.com/office/drawing/2014/main" id="{E459D62A-6F7D-2DF6-0D27-9EC2D12E34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1911524" y="3090857"/>
            <a:ext cx="13023675" cy="3035446"/>
          </a:xfrm>
          <a:prstGeom prst="rect">
            <a:avLst/>
          </a:prstGeom>
        </p:spPr>
        <p:txBody>
          <a:bodyPr wrap="square" lIns="0" tIns="0" rIns="0" bIns="0" rtlCol="0" anchor="t">
            <a:spAutoFit/>
          </a:bodyPr>
          <a:lstStyle/>
          <a:p>
            <a:pPr algn="just">
              <a:lnSpc>
                <a:spcPts val="3359"/>
              </a:lnSpc>
            </a:pPr>
            <a:r>
              <a:rPr lang="bg-BG" sz="2400" spc="-36" dirty="0">
                <a:solidFill>
                  <a:srgbClr val="000000"/>
                </a:solidFill>
                <a:latin typeface="Abhaya Libre Regular"/>
              </a:rPr>
              <a:t>Интелигентната специализация е концепция за иновационна политика, която има за цел да подобри регионалните иновации, подкрепяйки растежа и просперитета, като подпомага и дава възможност на областите да наблегнат на своите силни страни.</a:t>
            </a:r>
          </a:p>
          <a:p>
            <a:pPr algn="just">
              <a:lnSpc>
                <a:spcPts val="3359"/>
              </a:lnSpc>
            </a:pPr>
            <a:endParaRPr lang="bg-BG" sz="2400" spc="-36" dirty="0">
              <a:solidFill>
                <a:srgbClr val="000000"/>
              </a:solidFill>
              <a:latin typeface="Abhaya Libre Regular"/>
            </a:endParaRPr>
          </a:p>
          <a:p>
            <a:pPr algn="just">
              <a:lnSpc>
                <a:spcPts val="3359"/>
              </a:lnSpc>
            </a:pPr>
            <a:r>
              <a:rPr lang="bg-BG" sz="2400" b="1" spc="-36" dirty="0">
                <a:solidFill>
                  <a:srgbClr val="000000"/>
                </a:solidFill>
                <a:latin typeface="Abhaya Libre Regular"/>
              </a:rPr>
              <a:t>Интелигентната специализация </a:t>
            </a:r>
            <a:r>
              <a:rPr lang="bg-BG" sz="2400" spc="-36" dirty="0">
                <a:solidFill>
                  <a:srgbClr val="000000"/>
                </a:solidFill>
                <a:latin typeface="Abhaya Libre Regular"/>
              </a:rPr>
              <a:t>обединява </a:t>
            </a:r>
            <a:r>
              <a:rPr lang="bg-BG" sz="2400" b="1" spc="-36" dirty="0">
                <a:solidFill>
                  <a:srgbClr val="000000"/>
                </a:solidFill>
                <a:latin typeface="Abhaya Libre Regular"/>
              </a:rPr>
              <a:t>местното власти, академичните среди, бизнес секторите и гражданското общество </a:t>
            </a:r>
            <a:r>
              <a:rPr lang="bg-BG" sz="2400" spc="-36" dirty="0">
                <a:solidFill>
                  <a:srgbClr val="000000"/>
                </a:solidFill>
                <a:latin typeface="Abhaya Libre Regular"/>
              </a:rPr>
              <a:t>чрез партньорство и методология отдолу нагоре, за да работят за изпълнението на дългосрочни цели за растеж, финансирани от фондовете на ЕС</a:t>
            </a:r>
            <a:r>
              <a:rPr lang="ru-RU" sz="2400" spc="-36" dirty="0">
                <a:solidFill>
                  <a:srgbClr val="000000"/>
                </a:solidFill>
                <a:latin typeface="Abhaya Libre Regular"/>
              </a:rPr>
              <a:t>.</a:t>
            </a:r>
            <a:endParaRPr lang="bg-BG" sz="2400" spc="-36" dirty="0">
              <a:solidFill>
                <a:srgbClr val="000000"/>
              </a:solidFill>
              <a:latin typeface="Abhaya Libre Regular"/>
            </a:endParaRPr>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sp>
        <p:nvSpPr>
          <p:cNvPr id="18" name="TextBox 18"/>
          <p:cNvSpPr txBox="1"/>
          <p:nvPr/>
        </p:nvSpPr>
        <p:spPr>
          <a:xfrm>
            <a:off x="1911524" y="2052507"/>
            <a:ext cx="14464952" cy="765979"/>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Какво е интелигентна специализация?</a:t>
            </a:r>
            <a:endParaRPr lang="en-US" sz="6410" dirty="0">
              <a:solidFill>
                <a:srgbClr val="000000"/>
              </a:solidFill>
              <a:latin typeface="Abhaya Libre Regular"/>
            </a:endParaRPr>
          </a:p>
        </p:txBody>
      </p:sp>
      <p:pic>
        <p:nvPicPr>
          <p:cNvPr id="19" name="Picture 19"/>
          <p:cNvPicPr>
            <a:picLocks noChangeAspect="1"/>
          </p:cNvPicPr>
          <p:nvPr/>
        </p:nvPicPr>
        <p:blipFill>
          <a:blip r:embed="rId7"/>
          <a:srcRect/>
          <a:stretch>
            <a:fillRect/>
          </a:stretch>
        </p:blipFill>
        <p:spPr>
          <a:xfrm>
            <a:off x="16418708" y="0"/>
            <a:ext cx="1869292" cy="1869292"/>
          </a:xfrm>
          <a:prstGeom prst="rect">
            <a:avLst/>
          </a:prstGeom>
        </p:spPr>
      </p:pic>
      <p:pic>
        <p:nvPicPr>
          <p:cNvPr id="23" name="Picture 22" descr="Graphical user interface, text, application, email&#10;&#10;Description automatically generated">
            <a:extLst>
              <a:ext uri="{FF2B5EF4-FFF2-40B4-BE49-F238E27FC236}">
                <a16:creationId xmlns:a16="http://schemas.microsoft.com/office/drawing/2014/main" id="{67A5A082-698B-5DD3-A4FC-9F03611A11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8278" y="6262300"/>
            <a:ext cx="8551400" cy="26077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TextBox 23">
            <a:extLst>
              <a:ext uri="{FF2B5EF4-FFF2-40B4-BE49-F238E27FC236}">
                <a16:creationId xmlns:a16="http://schemas.microsoft.com/office/drawing/2014/main" id="{A42F87C1-4E66-D9BC-2246-810487679FAE}"/>
              </a:ext>
            </a:extLst>
          </p:cNvPr>
          <p:cNvSpPr txBox="1"/>
          <p:nvPr/>
        </p:nvSpPr>
        <p:spPr>
          <a:xfrm>
            <a:off x="11100405" y="8870096"/>
            <a:ext cx="2994602" cy="338554"/>
          </a:xfrm>
          <a:prstGeom prst="rect">
            <a:avLst/>
          </a:prstGeom>
          <a:noFill/>
        </p:spPr>
        <p:txBody>
          <a:bodyPr wrap="none" rtlCol="0">
            <a:spAutoFit/>
          </a:bodyPr>
          <a:lstStyle/>
          <a:p>
            <a:r>
              <a:rPr lang="bg-BG" sz="1600" i="1" dirty="0"/>
              <a:t>Източник</a:t>
            </a:r>
            <a:r>
              <a:rPr lang="en-US" sz="1600" i="1" dirty="0"/>
              <a:t>: </a:t>
            </a:r>
            <a:r>
              <a:rPr lang="en-US" sz="1600" i="1" dirty="0">
                <a:hlinkClick r:id="rId9"/>
              </a:rPr>
              <a:t>European Commission</a:t>
            </a:r>
            <a:endParaRPr lang="en-US" sz="1600" i="1" dirty="0"/>
          </a:p>
        </p:txBody>
      </p:sp>
      <p:pic>
        <p:nvPicPr>
          <p:cNvPr id="2" name="Picture 1">
            <a:extLst>
              <a:ext uri="{FF2B5EF4-FFF2-40B4-BE49-F238E27FC236}">
                <a16:creationId xmlns:a16="http://schemas.microsoft.com/office/drawing/2014/main" id="{AF6D6D28-F9D4-B350-1341-FD64475BEF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sp>
        <p:nvSpPr>
          <p:cNvPr id="8" name="TextBox 8"/>
          <p:cNvSpPr txBox="1"/>
          <p:nvPr/>
        </p:nvSpPr>
        <p:spPr>
          <a:xfrm>
            <a:off x="1911524" y="4894617"/>
            <a:ext cx="14991021" cy="3907480"/>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bg-BG" sz="2400" b="1" spc="-36" dirty="0">
                <a:solidFill>
                  <a:srgbClr val="000000"/>
                </a:solidFill>
                <a:latin typeface="Abhaya Libre Regular"/>
              </a:rPr>
              <a:t>Подход, базиран на мястото</a:t>
            </a:r>
            <a:r>
              <a:rPr lang="en-US" sz="2400" spc="-36" dirty="0">
                <a:solidFill>
                  <a:srgbClr val="000000"/>
                </a:solidFill>
                <a:latin typeface="Abhaya Libre Regular"/>
              </a:rPr>
              <a:t>: </a:t>
            </a:r>
            <a:r>
              <a:rPr lang="bg-BG" sz="2400" spc="-36" dirty="0">
                <a:solidFill>
                  <a:srgbClr val="000000"/>
                </a:solidFill>
                <a:latin typeface="Abhaya Libre Regular"/>
              </a:rPr>
              <a:t>Той се основава на ресурсите и активите, с които разполагат регионите и държавите членки, както и на отделните социално-икономически проблеми, пред които са изправени, за да идентифицират специфичните възможности за растеж и развитие</a:t>
            </a:r>
            <a:r>
              <a:rPr lang="ru-RU" sz="2400" spc="-36" dirty="0">
                <a:solidFill>
                  <a:srgbClr val="000000"/>
                </a:solidFill>
                <a:latin typeface="Abhaya Libre Regular"/>
              </a:rPr>
              <a:t>;</a:t>
            </a: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bg-BG" sz="2400" b="1" spc="-36" dirty="0">
                <a:solidFill>
                  <a:srgbClr val="000000"/>
                </a:solidFill>
                <a:latin typeface="Abhaya Libre Regular"/>
              </a:rPr>
              <a:t>Наличие на стратегия</a:t>
            </a:r>
            <a:r>
              <a:rPr lang="en-US" sz="2400" b="1" spc="-36" dirty="0">
                <a:solidFill>
                  <a:srgbClr val="000000"/>
                </a:solidFill>
                <a:latin typeface="Abhaya Libre Regular"/>
              </a:rPr>
              <a:t>: </a:t>
            </a:r>
            <a:r>
              <a:rPr lang="bg-BG" sz="2400" spc="-36" dirty="0">
                <a:solidFill>
                  <a:srgbClr val="000000"/>
                </a:solidFill>
                <a:latin typeface="Abhaya Libre Regular"/>
              </a:rPr>
              <a:t>В</a:t>
            </a:r>
            <a:r>
              <a:rPr lang="ru-RU" sz="2400" spc="-36" dirty="0">
                <a:solidFill>
                  <a:srgbClr val="000000"/>
                </a:solidFill>
                <a:latin typeface="Abhaya Libre Regular"/>
              </a:rPr>
              <a:t>земането на инвестиционни решения е определение за наличие на стратегия. Държавите членки и регионите следва да подкрепят само малък брой ясно определени приоритети за инвестиции и/или клъстери, основани на знанието. Специализирането означава съсредоточаване върху конкурентни предимства и потенциал за развитие, които се основават на критична маса от стопанска дейност и ресурси. </a:t>
            </a:r>
            <a:endParaRPr lang="bg-BG" sz="2400" spc="-36" dirty="0">
              <a:solidFill>
                <a:srgbClr val="000000"/>
              </a:solidFill>
              <a:latin typeface="Abhaya Libre Regular"/>
            </a:endParaRPr>
          </a:p>
        </p:txBody>
      </p:sp>
      <p:sp>
        <p:nvSpPr>
          <p:cNvPr id="10" name="TextBox 10"/>
          <p:cNvSpPr txBox="1"/>
          <p:nvPr/>
        </p:nvSpPr>
        <p:spPr>
          <a:xfrm>
            <a:off x="1911524" y="3001770"/>
            <a:ext cx="13861875" cy="1800493"/>
          </a:xfrm>
          <a:prstGeom prst="rect">
            <a:avLst/>
          </a:prstGeom>
        </p:spPr>
        <p:txBody>
          <a:bodyPr wrap="square" lIns="0" tIns="0" rIns="0" bIns="0" rtlCol="0" anchor="t">
            <a:spAutoFit/>
          </a:bodyPr>
          <a:lstStyle/>
          <a:p>
            <a:r>
              <a:rPr lang="bg-BG" sz="3900" dirty="0">
                <a:solidFill>
                  <a:srgbClr val="000000"/>
                </a:solidFill>
                <a:latin typeface="Abhaya Libre Regular"/>
              </a:rPr>
              <a:t>При </a:t>
            </a:r>
            <a:r>
              <a:rPr lang="bg-BG" sz="3600" dirty="0">
                <a:solidFill>
                  <a:srgbClr val="000000"/>
                </a:solidFill>
                <a:latin typeface="Abhaya Libre Regular"/>
              </a:rPr>
              <a:t>разработването</a:t>
            </a:r>
            <a:r>
              <a:rPr lang="bg-BG" sz="3900" dirty="0">
                <a:solidFill>
                  <a:srgbClr val="000000"/>
                </a:solidFill>
                <a:latin typeface="Abhaya Libre Regular"/>
              </a:rPr>
              <a:t> на стратегия за интелигентна специализация трябва да се вземат предвид следните водещи концепции</a:t>
            </a:r>
            <a:r>
              <a:rPr lang="en-US" sz="3900" dirty="0">
                <a:solidFill>
                  <a:srgbClr val="000000"/>
                </a:solidFill>
                <a:latin typeface="Abhaya Libre Regular"/>
              </a:rPr>
              <a:t>:</a:t>
            </a:r>
          </a:p>
        </p:txBody>
      </p:sp>
      <p:pic>
        <p:nvPicPr>
          <p:cNvPr id="6" name="Picture 9">
            <a:extLst>
              <a:ext uri="{FF2B5EF4-FFF2-40B4-BE49-F238E27FC236}">
                <a16:creationId xmlns:a16="http://schemas.microsoft.com/office/drawing/2014/main" id="{84EB768A-A108-AA52-43CA-8EBFBF9FDDA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097000" y="8366080"/>
            <a:ext cx="2081236" cy="958711"/>
          </a:xfrm>
          <a:prstGeom prst="rect">
            <a:avLst/>
          </a:prstGeom>
        </p:spPr>
      </p:pic>
      <p:pic>
        <p:nvPicPr>
          <p:cNvPr id="7" name="Picture 6">
            <a:extLst>
              <a:ext uri="{FF2B5EF4-FFF2-40B4-BE49-F238E27FC236}">
                <a16:creationId xmlns:a16="http://schemas.microsoft.com/office/drawing/2014/main" id="{986C42B8-CD04-9C68-5382-7BD35EC56A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
        <p:nvSpPr>
          <p:cNvPr id="5" name="TextBox 9">
            <a:extLst>
              <a:ext uri="{FF2B5EF4-FFF2-40B4-BE49-F238E27FC236}">
                <a16:creationId xmlns:a16="http://schemas.microsoft.com/office/drawing/2014/main" id="{491D3B12-0F4B-5737-AB2E-7BCD10C9BF17}"/>
              </a:ext>
            </a:extLst>
          </p:cNvPr>
          <p:cNvSpPr txBox="1"/>
          <p:nvPr/>
        </p:nvSpPr>
        <p:spPr>
          <a:xfrm>
            <a:off x="1913982" y="1261271"/>
            <a:ext cx="13557076" cy="1458476"/>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Ключови елементи на Стратегията за интелигентна специализация</a:t>
            </a:r>
            <a:endParaRPr lang="en-US" sz="6410" dirty="0">
              <a:solidFill>
                <a:srgbClr val="000000"/>
              </a:solidFill>
              <a:latin typeface="Abhaya Libre Regular"/>
            </a:endParaRPr>
          </a:p>
        </p:txBody>
      </p:sp>
    </p:spTree>
    <p:extLst>
      <p:ext uri="{BB962C8B-B14F-4D97-AF65-F5344CB8AC3E}">
        <p14:creationId xmlns:p14="http://schemas.microsoft.com/office/powerpoint/2010/main" val="145246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sp>
        <p:nvSpPr>
          <p:cNvPr id="8" name="TextBox 8"/>
          <p:cNvSpPr txBox="1"/>
          <p:nvPr/>
        </p:nvSpPr>
        <p:spPr>
          <a:xfrm>
            <a:off x="1925379" y="4687214"/>
            <a:ext cx="14991021" cy="3907480"/>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Определянето на приоритетите не трябва да бъде процес на подбор отгоре надолу</a:t>
            </a:r>
            <a:r>
              <a:rPr lang="ru-RU" sz="2400" spc="-36" dirty="0">
                <a:solidFill>
                  <a:srgbClr val="000000"/>
                </a:solidFill>
                <a:latin typeface="Abhaya Libre Regular"/>
              </a:rPr>
              <a:t>: процесът трябва да включва всички заинтересовани страни в еднаква степен и да се съсредоточи върху "откриването на бизнеса", което е интерактивен процес, при който частният сектор и пазарните сили научават за нови дейности и създават информация за тях, а правителството оценява резултатите и дава най-голяма власт на онези участници, които могат да реализират този потенциал. </a:t>
            </a:r>
          </a:p>
          <a:p>
            <a:pPr algn="just">
              <a:lnSpc>
                <a:spcPts val="3359"/>
              </a:lnSpc>
            </a:pPr>
            <a:endParaRPr lang="ru-RU"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bg-BG" sz="2400" b="1" spc="-36" dirty="0">
                <a:solidFill>
                  <a:srgbClr val="000000"/>
                </a:solidFill>
                <a:latin typeface="Abhaya Libre Regular"/>
              </a:rPr>
              <a:t>Широк поглед върху иновациите</a:t>
            </a:r>
            <a:r>
              <a:rPr lang="en-US" sz="2400" spc="-36" dirty="0">
                <a:solidFill>
                  <a:srgbClr val="000000"/>
                </a:solidFill>
                <a:latin typeface="Abhaya Libre Regular"/>
              </a:rPr>
              <a:t>: </a:t>
            </a:r>
            <a:r>
              <a:rPr lang="ru-RU" sz="2400" spc="-36" dirty="0">
                <a:solidFill>
                  <a:srgbClr val="000000"/>
                </a:solidFill>
                <a:latin typeface="Abhaya Libre Regular"/>
              </a:rPr>
              <a:t>планът за иновации следва да насърчава технологичните, практическите, социалните и други иновации. Това би позволило на всеки регион и държава членка да адаптира политическите решения въз основа на конкретните си социално-икономически условия.</a:t>
            </a:r>
            <a:endParaRPr lang="bg-BG" sz="2400" spc="-36" dirty="0">
              <a:solidFill>
                <a:srgbClr val="000000"/>
              </a:solidFill>
              <a:latin typeface="Abhaya Libre Regular"/>
            </a:endParaRPr>
          </a:p>
        </p:txBody>
      </p:sp>
      <p:sp>
        <p:nvSpPr>
          <p:cNvPr id="9" name="TextBox 9"/>
          <p:cNvSpPr txBox="1"/>
          <p:nvPr/>
        </p:nvSpPr>
        <p:spPr>
          <a:xfrm>
            <a:off x="1818192" y="1326988"/>
            <a:ext cx="13557076" cy="1458476"/>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Ключови елементи на Стратегията за интелигентна специализация</a:t>
            </a:r>
            <a:endParaRPr lang="en-US" sz="6410" dirty="0">
              <a:solidFill>
                <a:srgbClr val="000000"/>
              </a:solidFill>
              <a:latin typeface="Abhaya Libre Regular"/>
            </a:endParaRPr>
          </a:p>
        </p:txBody>
      </p:sp>
      <p:pic>
        <p:nvPicPr>
          <p:cNvPr id="6" name="Picture 6">
            <a:extLst>
              <a:ext uri="{FF2B5EF4-FFF2-40B4-BE49-F238E27FC236}">
                <a16:creationId xmlns:a16="http://schemas.microsoft.com/office/drawing/2014/main" id="{C18DEDF4-2319-6281-C49B-A7550D5700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839053" y="8490714"/>
            <a:ext cx="3077347" cy="755202"/>
          </a:xfrm>
          <a:prstGeom prst="rect">
            <a:avLst/>
          </a:prstGeom>
        </p:spPr>
      </p:pic>
      <p:sp>
        <p:nvSpPr>
          <p:cNvPr id="7" name="TextBox 10">
            <a:extLst>
              <a:ext uri="{FF2B5EF4-FFF2-40B4-BE49-F238E27FC236}">
                <a16:creationId xmlns:a16="http://schemas.microsoft.com/office/drawing/2014/main" id="{34062D2F-740C-500B-3B24-FBD4F35833A3}"/>
              </a:ext>
            </a:extLst>
          </p:cNvPr>
          <p:cNvSpPr txBox="1"/>
          <p:nvPr/>
        </p:nvSpPr>
        <p:spPr>
          <a:xfrm>
            <a:off x="1911524" y="3001770"/>
            <a:ext cx="13861875" cy="1800493"/>
          </a:xfrm>
          <a:prstGeom prst="rect">
            <a:avLst/>
          </a:prstGeom>
        </p:spPr>
        <p:txBody>
          <a:bodyPr wrap="square" lIns="0" tIns="0" rIns="0" bIns="0" rtlCol="0" anchor="t">
            <a:spAutoFit/>
          </a:bodyPr>
          <a:lstStyle/>
          <a:p>
            <a:r>
              <a:rPr lang="bg-BG" sz="3900" dirty="0">
                <a:solidFill>
                  <a:srgbClr val="000000"/>
                </a:solidFill>
                <a:latin typeface="Abhaya Libre Regular"/>
              </a:rPr>
              <a:t>При </a:t>
            </a:r>
            <a:r>
              <a:rPr lang="bg-BG" sz="3600" dirty="0">
                <a:solidFill>
                  <a:srgbClr val="000000"/>
                </a:solidFill>
                <a:latin typeface="Abhaya Libre Regular"/>
              </a:rPr>
              <a:t>разработването</a:t>
            </a:r>
            <a:r>
              <a:rPr lang="bg-BG" sz="3900" dirty="0">
                <a:solidFill>
                  <a:srgbClr val="000000"/>
                </a:solidFill>
                <a:latin typeface="Abhaya Libre Regular"/>
              </a:rPr>
              <a:t> на стратегия за интелигентна специализация трябва да се вземат предвид следните водещи концепции</a:t>
            </a:r>
            <a:r>
              <a:rPr lang="en-US" sz="3900" dirty="0">
                <a:solidFill>
                  <a:srgbClr val="000000"/>
                </a:solidFill>
                <a:latin typeface="Abhaya Libre Regular"/>
              </a:rPr>
              <a:t>:</a:t>
            </a:r>
          </a:p>
        </p:txBody>
      </p:sp>
      <p:pic>
        <p:nvPicPr>
          <p:cNvPr id="10" name="Picture 9">
            <a:extLst>
              <a:ext uri="{FF2B5EF4-FFF2-40B4-BE49-F238E27FC236}">
                <a16:creationId xmlns:a16="http://schemas.microsoft.com/office/drawing/2014/main" id="{19EF0E61-155F-1EDE-975B-FA0576CCAA2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52240" y="8920127"/>
            <a:ext cx="3869013" cy="852668"/>
          </a:xfrm>
          <a:prstGeom prst="rect">
            <a:avLst/>
          </a:prstGeom>
        </p:spPr>
      </p:pic>
    </p:spTree>
    <p:extLst>
      <p:ext uri="{BB962C8B-B14F-4D97-AF65-F5344CB8AC3E}">
        <p14:creationId xmlns:p14="http://schemas.microsoft.com/office/powerpoint/2010/main" val="3993111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135B1474A2FA49992CFCBA79F8C622" ma:contentTypeVersion="13" ma:contentTypeDescription="Create a new document." ma:contentTypeScope="" ma:versionID="7a0d4eeefdecdd71c98eafb5fe5abcf5">
  <xsd:schema xmlns:xsd="http://www.w3.org/2001/XMLSchema" xmlns:xs="http://www.w3.org/2001/XMLSchema" xmlns:p="http://schemas.microsoft.com/office/2006/metadata/properties" xmlns:ns2="cf2f3c26-8763-4d58-9c65-eb246e7ebd06" xmlns:ns3="2beda75c-0cbf-4ac8-a772-312b4f4b6ced" targetNamespace="http://schemas.microsoft.com/office/2006/metadata/properties" ma:root="true" ma:fieldsID="63a448630e85160cb81a2fb5a85b060c" ns2:_="" ns3:_="">
    <xsd:import namespace="cf2f3c26-8763-4d58-9c65-eb246e7ebd06"/>
    <xsd:import namespace="2beda75c-0cbf-4ac8-a772-312b4f4b6c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f3c26-8763-4d58-9c65-eb246e7eb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dce832-9eca-491a-8648-65f1e522558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eda75c-0cbf-4ac8-a772-312b4f4b6c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f9dc27-93af-4b1f-a98b-9038ff3b61b0}" ma:internalName="TaxCatchAll" ma:showField="CatchAllData" ma:web="2beda75c-0cbf-4ac8-a772-312b4f4b6c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41FE2D-C556-4C24-AD47-0C93833D331D}">
  <ds:schemaRefs>
    <ds:schemaRef ds:uri="http://schemas.microsoft.com/sharepoint/v3/contenttype/forms"/>
  </ds:schemaRefs>
</ds:datastoreItem>
</file>

<file path=customXml/itemProps2.xml><?xml version="1.0" encoding="utf-8"?>
<ds:datastoreItem xmlns:ds="http://schemas.openxmlformats.org/officeDocument/2006/customXml" ds:itemID="{544F6ADE-E841-4C4A-9372-658B74A5C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f3c26-8763-4d58-9c65-eb246e7ebd06"/>
    <ds:schemaRef ds:uri="2beda75c-0cbf-4ac8-a772-312b4f4b6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2677</TotalTime>
  <Words>3755</Words>
  <Application>Microsoft Office PowerPoint</Application>
  <PresentationFormat>Custom</PresentationFormat>
  <Paragraphs>260</Paragraphs>
  <Slides>39</Slides>
  <Notes>25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Calibri</vt:lpstr>
      <vt:lpstr>Abhaya Libre Regular Bold Italics</vt:lpstr>
      <vt:lpstr>Arial</vt:lpstr>
      <vt:lpstr>Abhaya Libre Regular Bold</vt:lpstr>
      <vt:lpstr>Abhaya Libre 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creator>rkireva</dc:creator>
  <cp:lastModifiedBy>Radimira Radkova-Kireva</cp:lastModifiedBy>
  <cp:revision>112</cp:revision>
  <dcterms:created xsi:type="dcterms:W3CDTF">2006-08-16T00:00:00Z</dcterms:created>
  <dcterms:modified xsi:type="dcterms:W3CDTF">2023-07-12T10:00:44Z</dcterms:modified>
  <dc:identifier>DAFSGCxx1iQ</dc:identifier>
</cp:coreProperties>
</file>