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Abhaya Libre" panose="020B0604020202020204" charset="0"/>
      <p:regular r:id="rId44"/>
      <p:bold r:id="rId45"/>
    </p:embeddedFont>
    <p:embeddedFont>
      <p:font typeface="Abhaya Libre Regular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Dosis Medium" pitchFamily="2" charset="0"/>
      <p:regular r:id="rId55"/>
      <p:bold r:id="rId56"/>
    </p:embeddedFont>
    <p:embeddedFont>
      <p:font typeface="Noto Sans" panose="020B0502040504020204" pitchFamily="34" charset="0"/>
      <p:regular r:id="rId57"/>
      <p:bold r:id="rId58"/>
      <p:italic r:id="rId59"/>
      <p:boldItalic r:id="rId60"/>
    </p:embeddedFont>
    <p:embeddedFont>
      <p:font typeface="Overlock" panose="020B060402020202020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jR5S5amL2zt+i0QUV0Xo8GWlNe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65DDB8-519D-4DE1-B510-94592FA53022}">
  <a:tblStyle styleId="{CA65DDB8-519D-4DE1-B510-94592FA530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288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4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9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6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2.png"/><Relationship Id="rId1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hyperlink" Target="https://www.youtube.com/watch?v=t9q92L9p2cY&amp;ab_channel=EuropeanCommitteeoftheRegions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38.png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58.jp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hyperlink" Target="https://unsplash.com/photos/RTEbHyyZtnU?utm_source=unsplash&amp;utm_medium=referral&amp;utm_content=creditCopyText" TargetMode="External"/><Relationship Id="rId5" Type="http://schemas.openxmlformats.org/officeDocument/2006/relationships/image" Target="../media/image28.png"/><Relationship Id="rId15" Type="http://schemas.openxmlformats.org/officeDocument/2006/relationships/hyperlink" Target="https://unsplash.com/photos/AxT4iYcoI2M?utm_source=unsplash&amp;utm_medium=referral&amp;utm_content=creditCopyText" TargetMode="External"/><Relationship Id="rId10" Type="http://schemas.openxmlformats.org/officeDocument/2006/relationships/hyperlink" Target="https://unsplash.com/@adolfofelix?utm_source=unsplash&amp;utm_medium=referral&amp;utm_content=creditCopyText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5.png"/><Relationship Id="rId14" Type="http://schemas.openxmlformats.org/officeDocument/2006/relationships/hyperlink" Target="https://unsplash.com/@britishlibrary?utm_source=unsplash&amp;utm_medium=referral&amp;utm_content=creditCopyTex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JC73pgz38o&amp;ab_channel=JamesTaylor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10" Type="http://schemas.openxmlformats.org/officeDocument/2006/relationships/image" Target="../media/image7.png"/><Relationship Id="rId4" Type="http://schemas.openxmlformats.org/officeDocument/2006/relationships/image" Target="../media/image68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0.png"/><Relationship Id="rId7" Type="http://schemas.openxmlformats.org/officeDocument/2006/relationships/image" Target="../media/image8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12" Type="http://schemas.openxmlformats.org/officeDocument/2006/relationships/image" Target="../media/image21.jp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1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hyperlink" Target="https://www.debono.com/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www.ideo.com/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youtube.com/watch?v=hiiEeMN7vbQ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31.png"/><Relationship Id="rId10" Type="http://schemas.openxmlformats.org/officeDocument/2006/relationships/image" Target="../media/image97.png"/><Relationship Id="rId4" Type="http://schemas.openxmlformats.org/officeDocument/2006/relationships/image" Target="../media/image93.png"/><Relationship Id="rId9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8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805">
            <a:off x="7890475" y="-2171729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99076" y="8272280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85502">
            <a:off x="-1434135" y="-1156985"/>
            <a:ext cx="3750108" cy="3745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632729">
            <a:off x="16143270" y="-2037213"/>
            <a:ext cx="4881157" cy="487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" y="715611"/>
            <a:ext cx="7274007" cy="7274007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7752212" y="3645911"/>
            <a:ext cx="9010597" cy="500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6300"/>
              </a:lnSpc>
            </a:pPr>
            <a:r>
              <a:rPr lang="bg-BG" sz="4500" dirty="0">
                <a:solidFill>
                  <a:srgbClr val="000000"/>
                </a:solidFill>
                <a:latin typeface="Abhaya Libre Regular"/>
              </a:rPr>
              <a:t>Подпомагане на регионалното развитие чрез изграждане на капацитет в системата на професионалното</a:t>
            </a:r>
            <a:r>
              <a:rPr lang="ru-RU" sz="4500" dirty="0">
                <a:solidFill>
                  <a:srgbClr val="000000"/>
                </a:solidFill>
                <a:latin typeface="Abhaya Libre Regular"/>
              </a:rPr>
              <a:t> образование и обучение (</a:t>
            </a:r>
            <a:r>
              <a:rPr lang="bg-BG" sz="4500" dirty="0">
                <a:solidFill>
                  <a:srgbClr val="000000"/>
                </a:solidFill>
                <a:latin typeface="Abhaya Libre Regular"/>
              </a:rPr>
              <a:t>ПОО)</a:t>
            </a:r>
            <a:endParaRPr lang="en-US" sz="4500" dirty="0">
              <a:solidFill>
                <a:srgbClr val="000000"/>
              </a:solidFill>
              <a:latin typeface="Abhaya Libre Regular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 b="0" i="0" u="none" strike="noStrike" cap="none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8">
            <a:alphaModFix/>
          </a:blip>
          <a:srcRect l="32917" t="27036" r="46249" b="59630"/>
          <a:stretch/>
        </p:blipFill>
        <p:spPr>
          <a:xfrm>
            <a:off x="0" y="7587717"/>
            <a:ext cx="4397174" cy="2699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-352829" y="-1037405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0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41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66" name="Google Shape;26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000" b="1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Иновацията </a:t>
            </a:r>
            <a:endParaRPr/>
          </a:p>
        </p:txBody>
      </p:sp>
      <p:sp>
        <p:nvSpPr>
          <p:cNvPr id="268" name="Google Shape;268;p10"/>
          <p:cNvSpPr txBox="1"/>
          <p:nvPr/>
        </p:nvSpPr>
        <p:spPr>
          <a:xfrm>
            <a:off x="1528927" y="2093749"/>
            <a:ext cx="12173902" cy="6887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202124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Иновацията е процес на създаване на нещо ново или подобрено, което да служи по-добре на даден регион, селска или градска общност. Това може да включва нов източник на заетост, нов начин за управление на намаляващите водни запаси, по-голяма енергийна независимост или нещо друго, което прави вашия регион:</a:t>
            </a: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202124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1665288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400"/>
              <a:buFont typeface="Noto Sans Symbols"/>
              <a:buChar char="▪"/>
            </a:pPr>
            <a:r>
              <a:rPr lang="ru-RU" sz="2400" dirty="0">
                <a:solidFill>
                  <a:srgbClr val="404040"/>
                </a:solidFill>
                <a:latin typeface="Abhaya Libre"/>
                <a:ea typeface="Abhaya Libre"/>
                <a:cs typeface="Abhaya Libre"/>
                <a:sym typeface="Abhaya Libre"/>
              </a:rPr>
              <a:t>по-конкуренен и по-интелигентен,</a:t>
            </a:r>
            <a:endParaRPr lang="ru-RU" dirty="0"/>
          </a:p>
          <a:p>
            <a:pPr marL="1665288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400"/>
              <a:buFont typeface="Noto Sans Symbols"/>
              <a:buChar char="▪"/>
            </a:pPr>
            <a:r>
              <a:rPr lang="ru-RU" sz="2400" dirty="0">
                <a:solidFill>
                  <a:srgbClr val="404040"/>
                </a:solidFill>
                <a:latin typeface="Abhaya Libre"/>
                <a:ea typeface="Abhaya Libre"/>
                <a:cs typeface="Abhaya Libre"/>
                <a:sym typeface="Abhaya Libre"/>
              </a:rPr>
              <a:t>по-зелен,</a:t>
            </a:r>
            <a:endParaRPr lang="ru-RU" dirty="0"/>
          </a:p>
          <a:p>
            <a:pPr marL="1665288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400"/>
              <a:buFont typeface="Noto Sans Symbols"/>
              <a:buChar char="▪"/>
            </a:pPr>
            <a:r>
              <a:rPr lang="ru-RU" sz="2400" dirty="0">
                <a:solidFill>
                  <a:srgbClr val="404040"/>
                </a:solidFill>
                <a:latin typeface="Abhaya Libre"/>
                <a:ea typeface="Abhaya Libre"/>
                <a:cs typeface="Abhaya Libre"/>
                <a:sym typeface="Abhaya Libre"/>
              </a:rPr>
              <a:t>по-свързан,</a:t>
            </a:r>
            <a:endParaRPr lang="ru-RU" dirty="0"/>
          </a:p>
          <a:p>
            <a:pPr marL="1665288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400"/>
              <a:buFont typeface="Noto Sans Symbols"/>
              <a:buChar char="▪"/>
            </a:pPr>
            <a:r>
              <a:rPr lang="ru-RU" sz="2400" dirty="0">
                <a:solidFill>
                  <a:srgbClr val="404040"/>
                </a:solidFill>
                <a:latin typeface="Abhaya Libre"/>
                <a:ea typeface="Abhaya Libre"/>
                <a:cs typeface="Abhaya Libre"/>
                <a:sym typeface="Abhaya Libre"/>
              </a:rPr>
              <a:t>по-социален,</a:t>
            </a:r>
            <a:endParaRPr lang="ru-RU" dirty="0"/>
          </a:p>
          <a:p>
            <a:pPr marL="1665288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ts val="2400"/>
              <a:buFont typeface="Noto Sans Symbols"/>
              <a:buChar char="▪"/>
            </a:pPr>
            <a:r>
              <a:rPr lang="ru-RU" sz="2400" dirty="0">
                <a:solidFill>
                  <a:srgbClr val="404040"/>
                </a:solidFill>
                <a:latin typeface="Abhaya Libre"/>
                <a:ea typeface="Abhaya Libre"/>
                <a:cs typeface="Abhaya Libre"/>
                <a:sym typeface="Abhaya Libre"/>
              </a:rPr>
              <a:t>по-близо до гражданите.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202124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Иновацията </a:t>
            </a:r>
            <a:r>
              <a:rPr lang="bg-BG" sz="2400" b="1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все повече се признава като основен компонент, за да могат регионите да постигнат напредък по отношение на ЦУР (Цели за Устойчиво Развитие) и точките по-горе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. Те </a:t>
            </a:r>
            <a:r>
              <a:rPr lang="ru-RU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могат да играят важна роля, за да се гарантира, че вашият регион или даден аспект от него става по-устойчив по отношение на икономическите, климатичните и социалните критерии. Иновациите ще доведат до промените, необходими за постигането на вашите цели.</a:t>
            </a:r>
            <a:endParaRPr dirty="0"/>
          </a:p>
        </p:txBody>
      </p:sp>
      <p:pic>
        <p:nvPicPr>
          <p:cNvPr id="269" name="Google Shape;269;p10"/>
          <p:cNvPicPr preferRelativeResize="0"/>
          <p:nvPr/>
        </p:nvPicPr>
        <p:blipFill rotWithShape="1">
          <a:blip r:embed="rId6">
            <a:alphaModFix/>
          </a:blip>
          <a:srcRect l="32917" t="28245" r="46249" b="59630"/>
          <a:stretch/>
        </p:blipFill>
        <p:spPr>
          <a:xfrm>
            <a:off x="0" y="9029700"/>
            <a:ext cx="3810000" cy="1247274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0"/>
          <p:cNvSpPr txBox="1"/>
          <p:nvPr/>
        </p:nvSpPr>
        <p:spPr>
          <a:xfrm>
            <a:off x="1528927" y="8954638"/>
            <a:ext cx="116128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https://european-union.europa.eu/priorities-and-actions/actions-topic/regional-policy_en</a:t>
            </a:r>
            <a:endParaRPr/>
          </a:p>
        </p:txBody>
      </p:sp>
      <p:sp>
        <p:nvSpPr>
          <p:cNvPr id="271" name="Google Shape;271;p10"/>
          <p:cNvSpPr/>
          <p:nvPr/>
        </p:nvSpPr>
        <p:spPr>
          <a:xfrm>
            <a:off x="14219546" y="7265593"/>
            <a:ext cx="2435015" cy="26670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1</a:t>
            </a:r>
            <a:endParaRPr/>
          </a:p>
        </p:txBody>
      </p:sp>
      <p:sp>
        <p:nvSpPr>
          <p:cNvPr id="272" name="Google Shape;272;p10"/>
          <p:cNvSpPr txBox="1"/>
          <p:nvPr/>
        </p:nvSpPr>
        <p:spPr>
          <a:xfrm>
            <a:off x="13563600" y="3162169"/>
            <a:ext cx="4419363" cy="375487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“</a:t>
            </a:r>
            <a:r>
              <a:rPr lang="bg-BG" sz="3200" b="1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Ако искаш да направиш нещо </a:t>
            </a:r>
            <a:r>
              <a:rPr lang="bg-BG" sz="3200" b="1">
                <a:solidFill>
                  <a:srgbClr val="00918E"/>
                </a:solidFill>
                <a:latin typeface="Overlock"/>
                <a:ea typeface="Overlock"/>
                <a:cs typeface="Overlock"/>
                <a:sym typeface="Overlock"/>
              </a:rPr>
              <a:t>ново</a:t>
            </a: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,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bg-BG" sz="3200" b="1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трябва да спреш да правиш нещо </a:t>
            </a:r>
            <a:r>
              <a:rPr lang="bg-BG" sz="3200" b="1">
                <a:solidFill>
                  <a:srgbClr val="00918E"/>
                </a:solidFill>
                <a:latin typeface="Overlock"/>
                <a:ea typeface="Overlock"/>
                <a:cs typeface="Overlock"/>
                <a:sym typeface="Overlock"/>
              </a:rPr>
              <a:t>старо</a:t>
            </a:r>
            <a:r>
              <a:rPr lang="bg-BG" sz="3200" b="1">
                <a:solidFill>
                  <a:schemeClr val="dk1"/>
                </a:solidFill>
                <a:latin typeface="Overlock"/>
                <a:ea typeface="Overlock"/>
                <a:cs typeface="Overlock"/>
                <a:sym typeface="Overlock"/>
              </a:rPr>
              <a:t>.</a:t>
            </a: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Питър Ф. Дракър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0769638" y="4817080"/>
            <a:ext cx="7775660" cy="189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13234" y="1595070"/>
            <a:ext cx="1081109" cy="1122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11"/>
          <p:cNvGrpSpPr/>
          <p:nvPr/>
        </p:nvGrpSpPr>
        <p:grpSpPr>
          <a:xfrm>
            <a:off x="14660026" y="2060783"/>
            <a:ext cx="654151" cy="657083"/>
            <a:chOff x="1813" y="0"/>
            <a:chExt cx="809173" cy="812800"/>
          </a:xfrm>
        </p:grpSpPr>
        <p:sp>
          <p:nvSpPr>
            <p:cNvPr id="281" name="Google Shape;281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283;p11"/>
          <p:cNvGrpSpPr/>
          <p:nvPr/>
        </p:nvGrpSpPr>
        <p:grpSpPr>
          <a:xfrm>
            <a:off x="13667266" y="3547556"/>
            <a:ext cx="654151" cy="657083"/>
            <a:chOff x="1813" y="0"/>
            <a:chExt cx="809173" cy="812800"/>
          </a:xfrm>
        </p:grpSpPr>
        <p:sp>
          <p:nvSpPr>
            <p:cNvPr id="284" name="Google Shape;284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11"/>
          <p:cNvGrpSpPr/>
          <p:nvPr/>
        </p:nvGrpSpPr>
        <p:grpSpPr>
          <a:xfrm>
            <a:off x="13384270" y="5303960"/>
            <a:ext cx="654151" cy="657083"/>
            <a:chOff x="1813" y="0"/>
            <a:chExt cx="809173" cy="812800"/>
          </a:xfrm>
        </p:grpSpPr>
        <p:sp>
          <p:nvSpPr>
            <p:cNvPr id="287" name="Google Shape;287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89;p11"/>
          <p:cNvGrpSpPr/>
          <p:nvPr/>
        </p:nvGrpSpPr>
        <p:grpSpPr>
          <a:xfrm>
            <a:off x="13753723" y="7056418"/>
            <a:ext cx="654151" cy="657083"/>
            <a:chOff x="1813" y="0"/>
            <a:chExt cx="809173" cy="812800"/>
          </a:xfrm>
        </p:grpSpPr>
        <p:sp>
          <p:nvSpPr>
            <p:cNvPr id="290" name="Google Shape;290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2" name="Google Shape;292;p11"/>
          <p:cNvGrpSpPr/>
          <p:nvPr/>
        </p:nvGrpSpPr>
        <p:grpSpPr>
          <a:xfrm>
            <a:off x="14660026" y="8705206"/>
            <a:ext cx="654151" cy="657083"/>
            <a:chOff x="1813" y="0"/>
            <a:chExt cx="809173" cy="812800"/>
          </a:xfrm>
        </p:grpSpPr>
        <p:sp>
          <p:nvSpPr>
            <p:cNvPr id="293" name="Google Shape;293;p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5" name="Google Shape;29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1"/>
            <a:ext cx="1869293" cy="1869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11"/>
          <p:cNvGrpSpPr/>
          <p:nvPr/>
        </p:nvGrpSpPr>
        <p:grpSpPr>
          <a:xfrm>
            <a:off x="14298216" y="3578357"/>
            <a:ext cx="3835826" cy="3478060"/>
            <a:chOff x="0" y="-76200"/>
            <a:chExt cx="812800" cy="889000"/>
          </a:xfrm>
        </p:grpSpPr>
        <p:sp>
          <p:nvSpPr>
            <p:cNvPr id="297" name="Google Shape;297;p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 txBox="1"/>
            <p:nvPr/>
          </p:nvSpPr>
          <p:spPr>
            <a:xfrm>
              <a:off x="8551" y="-76200"/>
              <a:ext cx="804249" cy="88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996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2800" b="1">
                  <a:solidFill>
                    <a:srgbClr val="FEFEFE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Иновационно предприемачество</a:t>
              </a:r>
              <a:endParaRPr sz="2800" b="1">
                <a:solidFill>
                  <a:srgbClr val="FEFEFE"/>
                </a:solidFill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</p:grpSp>
      <p:pic>
        <p:nvPicPr>
          <p:cNvPr id="299" name="Google Shape;29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13623" y="3227583"/>
            <a:ext cx="1204503" cy="117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75002" y="4968041"/>
            <a:ext cx="1316021" cy="109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1285" y="6496844"/>
            <a:ext cx="1291520" cy="123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78193" y="8440445"/>
            <a:ext cx="1186604" cy="1186604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1"/>
          <p:cNvSpPr txBox="1"/>
          <p:nvPr/>
        </p:nvSpPr>
        <p:spPr>
          <a:xfrm>
            <a:off x="1331504" y="1445417"/>
            <a:ext cx="13328521" cy="51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508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600" b="1" dirty="0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Основни области на внимание </a:t>
            </a:r>
            <a:endParaRPr sz="6600" b="1" dirty="0">
              <a:solidFill>
                <a:srgbClr val="31859B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04" name="Google Shape;304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9632120">
            <a:off x="-4359519" y="-2644075"/>
            <a:ext cx="5721824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6603835">
            <a:off x="5191394" y="-10749108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>
            <a:off x="15480240" y="8115778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>
            <a:off x="-23442" y="-1710424"/>
            <a:ext cx="2556197" cy="275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9614497">
            <a:off x="-1147374" y="7574080"/>
            <a:ext cx="4352147" cy="434644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1"/>
          <p:cNvSpPr txBox="1"/>
          <p:nvPr/>
        </p:nvSpPr>
        <p:spPr>
          <a:xfrm>
            <a:off x="1376828" y="2255072"/>
            <a:ext cx="951764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</a:pPr>
            <a:r>
              <a:rPr lang="ru-RU" sz="2800" b="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"Предвид неравномерния темп на икономическо възстановяване в Европейския съюз, регионите и териториите, населени с предприемачески настроени общества, са по-способни да преодолеят кризите и да се върнат по-бързо по пътя на растежа.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</a:pPr>
            <a:endParaRPr lang="ru-RU" sz="28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haya Libre"/>
              <a:buNone/>
            </a:pPr>
            <a:r>
              <a:rPr lang="ru-RU" sz="2800" b="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Ето защо Европейският комитет на регионите реши да насочи наградата "ЕЕР 2023" към предприемачеството и устойчивите общности."</a:t>
            </a:r>
            <a:endParaRPr sz="2800" b="0" i="1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10" name="Google Shape;310;p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76828" y="6379892"/>
            <a:ext cx="1999380" cy="199938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1"/>
          <p:cNvSpPr txBox="1"/>
          <p:nvPr/>
        </p:nvSpPr>
        <p:spPr>
          <a:xfrm>
            <a:off x="3966103" y="7056417"/>
            <a:ext cx="56088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haya Libre"/>
              <a:buNone/>
            </a:pPr>
            <a:r>
              <a:rPr lang="bg-BG" sz="18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Michael Murphy (IE/EPP), Mayor of Clonmel and Chair of the CoR's Commission for Economic </a:t>
            </a:r>
            <a:r>
              <a:rPr lang="bg-BG" sz="1800">
                <a:solidFill>
                  <a:srgbClr val="333333"/>
                </a:solidFill>
                <a:latin typeface="Abhaya Libre"/>
                <a:ea typeface="Abhaya Libre"/>
                <a:cs typeface="Abhaya Libre"/>
                <a:sym typeface="Abhaya Libre"/>
              </a:rPr>
              <a:t>Policy (ECON),</a:t>
            </a:r>
            <a:endParaRPr sz="18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312" name="Google Shape;312;p1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0770733" y="4768330"/>
            <a:ext cx="7775660" cy="189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19991" y="4686300"/>
            <a:ext cx="1338809" cy="114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41431" y="6515100"/>
            <a:ext cx="1218800" cy="11989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12"/>
          <p:cNvGrpSpPr/>
          <p:nvPr/>
        </p:nvGrpSpPr>
        <p:grpSpPr>
          <a:xfrm>
            <a:off x="14660026" y="2060783"/>
            <a:ext cx="654151" cy="657083"/>
            <a:chOff x="1813" y="0"/>
            <a:chExt cx="809173" cy="812800"/>
          </a:xfrm>
        </p:grpSpPr>
        <p:sp>
          <p:nvSpPr>
            <p:cNvPr id="321" name="Google Shape;321;p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12"/>
          <p:cNvGrpSpPr/>
          <p:nvPr/>
        </p:nvGrpSpPr>
        <p:grpSpPr>
          <a:xfrm>
            <a:off x="13667266" y="3547556"/>
            <a:ext cx="654151" cy="657083"/>
            <a:chOff x="1813" y="0"/>
            <a:chExt cx="809173" cy="812800"/>
          </a:xfrm>
        </p:grpSpPr>
        <p:sp>
          <p:nvSpPr>
            <p:cNvPr id="324" name="Google Shape;324;p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p12"/>
          <p:cNvGrpSpPr/>
          <p:nvPr/>
        </p:nvGrpSpPr>
        <p:grpSpPr>
          <a:xfrm>
            <a:off x="13384270" y="5303960"/>
            <a:ext cx="654151" cy="657083"/>
            <a:chOff x="1813" y="0"/>
            <a:chExt cx="809173" cy="812800"/>
          </a:xfrm>
        </p:grpSpPr>
        <p:sp>
          <p:nvSpPr>
            <p:cNvPr id="327" name="Google Shape;327;p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p12"/>
          <p:cNvGrpSpPr/>
          <p:nvPr/>
        </p:nvGrpSpPr>
        <p:grpSpPr>
          <a:xfrm>
            <a:off x="13753723" y="7056418"/>
            <a:ext cx="654151" cy="657083"/>
            <a:chOff x="1813" y="0"/>
            <a:chExt cx="809173" cy="812800"/>
          </a:xfrm>
        </p:grpSpPr>
        <p:sp>
          <p:nvSpPr>
            <p:cNvPr id="330" name="Google Shape;330;p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p12"/>
          <p:cNvGrpSpPr/>
          <p:nvPr/>
        </p:nvGrpSpPr>
        <p:grpSpPr>
          <a:xfrm>
            <a:off x="14660026" y="8705206"/>
            <a:ext cx="654151" cy="657083"/>
            <a:chOff x="1813" y="0"/>
            <a:chExt cx="809173" cy="812800"/>
          </a:xfrm>
        </p:grpSpPr>
        <p:sp>
          <p:nvSpPr>
            <p:cNvPr id="333" name="Google Shape;333;p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5" name="Google Shape;33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1"/>
            <a:ext cx="1869293" cy="1869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12"/>
          <p:cNvGrpSpPr/>
          <p:nvPr/>
        </p:nvGrpSpPr>
        <p:grpSpPr>
          <a:xfrm>
            <a:off x="14770557" y="3680995"/>
            <a:ext cx="3086100" cy="3375422"/>
            <a:chOff x="0" y="-76200"/>
            <a:chExt cx="812800" cy="889000"/>
          </a:xfrm>
        </p:grpSpPr>
        <p:sp>
          <p:nvSpPr>
            <p:cNvPr id="337" name="Google Shape;337;p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996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2800" b="1">
                  <a:solidFill>
                    <a:srgbClr val="FEFEFE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Интелигентна специализация</a:t>
              </a:r>
              <a:endParaRPr sz="2800" b="1">
                <a:solidFill>
                  <a:srgbClr val="FEFEFE"/>
                </a:solidFill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</p:grpSp>
      <p:pic>
        <p:nvPicPr>
          <p:cNvPr id="339" name="Google Shape;33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65802" y="1440854"/>
            <a:ext cx="593582" cy="123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30902" y="2857500"/>
            <a:ext cx="1239858" cy="123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22446" y="8352973"/>
            <a:ext cx="1239035" cy="125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-1490547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1185502">
            <a:off x="-3235987" y="28828"/>
            <a:ext cx="4352147" cy="434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852805">
            <a:off x="15257831" y="7358583"/>
            <a:ext cx="5364129" cy="53641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12"/>
          <p:cNvGrpSpPr/>
          <p:nvPr/>
        </p:nvGrpSpPr>
        <p:grpSpPr>
          <a:xfrm>
            <a:off x="-845097" y="8795670"/>
            <a:ext cx="2900573" cy="807706"/>
            <a:chOff x="0" y="0"/>
            <a:chExt cx="3867430" cy="1076940"/>
          </a:xfrm>
        </p:grpSpPr>
        <p:pic>
          <p:nvPicPr>
            <p:cNvPr id="346" name="Google Shape;346;p1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1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8" name="Google Shape;348;p12"/>
          <p:cNvSpPr txBox="1"/>
          <p:nvPr/>
        </p:nvSpPr>
        <p:spPr>
          <a:xfrm>
            <a:off x="1546707" y="8459284"/>
            <a:ext cx="127416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https://www.youtube.com/watch?v=hGVsdqDlr9o&amp;ab_channel=EUinmyRegion</a:t>
            </a:r>
            <a:endParaRPr/>
          </a:p>
        </p:txBody>
      </p:sp>
      <p:pic>
        <p:nvPicPr>
          <p:cNvPr id="349" name="Google Shape;349;p12"/>
          <p:cNvPicPr preferRelativeResize="0"/>
          <p:nvPr/>
        </p:nvPicPr>
        <p:blipFill rotWithShape="1">
          <a:blip r:embed="rId14">
            <a:alphaModFix/>
          </a:blip>
          <a:srcRect l="7500" t="20982" r="35750" b="29885"/>
          <a:stretch/>
        </p:blipFill>
        <p:spPr>
          <a:xfrm>
            <a:off x="1567527" y="2164820"/>
            <a:ext cx="10378228" cy="505427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2"/>
          <p:cNvSpPr txBox="1"/>
          <p:nvPr/>
        </p:nvSpPr>
        <p:spPr>
          <a:xfrm rot="-736763">
            <a:off x="1822917" y="6140005"/>
            <a:ext cx="157806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SMART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REGIONS</a:t>
            </a:r>
            <a:endParaRPr/>
          </a:p>
        </p:txBody>
      </p:sp>
      <p:cxnSp>
        <p:nvCxnSpPr>
          <p:cNvPr id="351" name="Google Shape;351;p12"/>
          <p:cNvCxnSpPr/>
          <p:nvPr/>
        </p:nvCxnSpPr>
        <p:spPr>
          <a:xfrm rot="10800000" flipH="1">
            <a:off x="1828800" y="6141514"/>
            <a:ext cx="1026547" cy="221186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2" name="Google Shape;352;p12"/>
          <p:cNvCxnSpPr/>
          <p:nvPr/>
        </p:nvCxnSpPr>
        <p:spPr>
          <a:xfrm rot="10800000" flipH="1">
            <a:off x="2057400" y="6819900"/>
            <a:ext cx="1014278" cy="229128"/>
          </a:xfrm>
          <a:prstGeom prst="straightConnector1">
            <a:avLst/>
          </a:prstGeom>
          <a:noFill/>
          <a:ln w="28575" cap="flat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3" name="Google Shape;353;p12"/>
          <p:cNvSpPr txBox="1"/>
          <p:nvPr/>
        </p:nvSpPr>
        <p:spPr>
          <a:xfrm>
            <a:off x="1590387" y="7961616"/>
            <a:ext cx="107291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Клуж-Напока в Северозападна Румъния създаде „Проект за бъдеща работа“.</a:t>
            </a:r>
            <a:endParaRPr/>
          </a:p>
        </p:txBody>
      </p:sp>
      <p:sp>
        <p:nvSpPr>
          <p:cNvPr id="354" name="Google Shape;354;p12"/>
          <p:cNvSpPr txBox="1"/>
          <p:nvPr/>
        </p:nvSpPr>
        <p:spPr>
          <a:xfrm>
            <a:off x="2318869" y="1444900"/>
            <a:ext cx="12775987" cy="51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508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600" b="1" dirty="0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Основни области на внимание </a:t>
            </a:r>
          </a:p>
        </p:txBody>
      </p:sp>
      <p:pic>
        <p:nvPicPr>
          <p:cNvPr id="355" name="Google Shape;355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0770733" y="4768330"/>
            <a:ext cx="7775660" cy="1894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84529" y="3196829"/>
            <a:ext cx="1380599" cy="121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53788" y="8464118"/>
            <a:ext cx="955551" cy="11392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13"/>
          <p:cNvGrpSpPr/>
          <p:nvPr/>
        </p:nvGrpSpPr>
        <p:grpSpPr>
          <a:xfrm>
            <a:off x="14660026" y="2060783"/>
            <a:ext cx="654151" cy="657083"/>
            <a:chOff x="1813" y="0"/>
            <a:chExt cx="809173" cy="812800"/>
          </a:xfrm>
        </p:grpSpPr>
        <p:sp>
          <p:nvSpPr>
            <p:cNvPr id="364" name="Google Shape;364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13"/>
          <p:cNvGrpSpPr/>
          <p:nvPr/>
        </p:nvGrpSpPr>
        <p:grpSpPr>
          <a:xfrm>
            <a:off x="13667266" y="3547556"/>
            <a:ext cx="654151" cy="657083"/>
            <a:chOff x="1813" y="0"/>
            <a:chExt cx="809173" cy="812800"/>
          </a:xfrm>
        </p:grpSpPr>
        <p:sp>
          <p:nvSpPr>
            <p:cNvPr id="367" name="Google Shape;367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13"/>
          <p:cNvGrpSpPr/>
          <p:nvPr/>
        </p:nvGrpSpPr>
        <p:grpSpPr>
          <a:xfrm>
            <a:off x="13384270" y="5303960"/>
            <a:ext cx="654151" cy="657083"/>
            <a:chOff x="1813" y="0"/>
            <a:chExt cx="809173" cy="812800"/>
          </a:xfrm>
        </p:grpSpPr>
        <p:sp>
          <p:nvSpPr>
            <p:cNvPr id="370" name="Google Shape;370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13"/>
          <p:cNvGrpSpPr/>
          <p:nvPr/>
        </p:nvGrpSpPr>
        <p:grpSpPr>
          <a:xfrm>
            <a:off x="13753723" y="7056418"/>
            <a:ext cx="654151" cy="657083"/>
            <a:chOff x="1813" y="0"/>
            <a:chExt cx="809173" cy="812800"/>
          </a:xfrm>
        </p:grpSpPr>
        <p:sp>
          <p:nvSpPr>
            <p:cNvPr id="373" name="Google Shape;373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13"/>
          <p:cNvGrpSpPr/>
          <p:nvPr/>
        </p:nvGrpSpPr>
        <p:grpSpPr>
          <a:xfrm>
            <a:off x="14660026" y="8705206"/>
            <a:ext cx="654151" cy="657083"/>
            <a:chOff x="1813" y="0"/>
            <a:chExt cx="809173" cy="812800"/>
          </a:xfrm>
        </p:grpSpPr>
        <p:sp>
          <p:nvSpPr>
            <p:cNvPr id="376" name="Google Shape;376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8" name="Google Shape;37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1"/>
            <a:ext cx="1869293" cy="1869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13"/>
          <p:cNvGrpSpPr/>
          <p:nvPr/>
        </p:nvGrpSpPr>
        <p:grpSpPr>
          <a:xfrm>
            <a:off x="14770557" y="3680995"/>
            <a:ext cx="3377016" cy="3375422"/>
            <a:chOff x="0" y="-76200"/>
            <a:chExt cx="812800" cy="889000"/>
          </a:xfrm>
        </p:grpSpPr>
        <p:sp>
          <p:nvSpPr>
            <p:cNvPr id="380" name="Google Shape;380;p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996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bg-BG" sz="3200" b="1">
                  <a:solidFill>
                    <a:srgbClr val="FEFEFE"/>
                  </a:solidFill>
                  <a:latin typeface="Abhaya Libre"/>
                  <a:ea typeface="Abhaya Libre"/>
                  <a:cs typeface="Abhaya Libre"/>
                  <a:sym typeface="Abhaya Libre"/>
                </a:rPr>
                <a:t>Зелена и цифрова трансформация</a:t>
              </a:r>
              <a:endParaRPr sz="3200" b="1">
                <a:solidFill>
                  <a:srgbClr val="FEFEFE"/>
                </a:solidFill>
                <a:latin typeface="Abhaya Libre"/>
                <a:ea typeface="Abhaya Libre"/>
                <a:cs typeface="Abhaya Libre"/>
                <a:sym typeface="Abhaya Libre"/>
              </a:endParaRPr>
            </a:p>
          </p:txBody>
        </p:sp>
      </p:grpSp>
      <p:pic>
        <p:nvPicPr>
          <p:cNvPr id="382" name="Google Shape;38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93756" y="4990812"/>
            <a:ext cx="1265162" cy="123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091414" y="1440854"/>
            <a:ext cx="1239858" cy="1239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66852" y="6706922"/>
            <a:ext cx="1215953" cy="114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-1496898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852805">
            <a:off x="15257831" y="7358583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3"/>
          <p:cNvPicPr preferRelativeResize="0"/>
          <p:nvPr/>
        </p:nvPicPr>
        <p:blipFill rotWithShape="1">
          <a:blip r:embed="rId12">
            <a:alphaModFix/>
          </a:blip>
          <a:srcRect l="4168" t="30741" r="68749" b="40448"/>
          <a:stretch/>
        </p:blipFill>
        <p:spPr>
          <a:xfrm>
            <a:off x="1838323" y="1827716"/>
            <a:ext cx="7872425" cy="471084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3"/>
          <p:cNvSpPr txBox="1"/>
          <p:nvPr/>
        </p:nvSpPr>
        <p:spPr>
          <a:xfrm>
            <a:off x="2480027" y="6554813"/>
            <a:ext cx="7068186" cy="62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Регионите и градовете превръщат вълната на обновяването в реалност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389" name="Google Shape;389;p13"/>
          <p:cNvSpPr txBox="1"/>
          <p:nvPr/>
        </p:nvSpPr>
        <p:spPr>
          <a:xfrm>
            <a:off x="2194651" y="9701211"/>
            <a:ext cx="124486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https://www.youtube.com/watch?v=t9q92L9p2cY&amp;ab_channel=EuropeanCommitteeoftheRegions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34516" y="8437401"/>
            <a:ext cx="16764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3"/>
          <p:cNvSpPr txBox="1"/>
          <p:nvPr/>
        </p:nvSpPr>
        <p:spPr>
          <a:xfrm>
            <a:off x="1800387" y="1439415"/>
            <a:ext cx="13273357" cy="51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508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600" b="1" dirty="0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Основни области на внимание </a:t>
            </a:r>
          </a:p>
        </p:txBody>
      </p:sp>
      <p:pic>
        <p:nvPicPr>
          <p:cNvPr id="392" name="Google Shape;392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752200" y="887247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-688765" y="-1188072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4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41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401" name="Google Shape;40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4"/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000" b="1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Иновациите и регионите</a:t>
            </a:r>
            <a:endParaRPr sz="6000" b="1">
              <a:solidFill>
                <a:srgbClr val="31859B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403" name="Google Shape;403;p14"/>
          <p:cNvPicPr preferRelativeResize="0"/>
          <p:nvPr/>
        </p:nvPicPr>
        <p:blipFill rotWithShape="1">
          <a:blip r:embed="rId7">
            <a:alphaModFix/>
          </a:blip>
          <a:srcRect l="43750" t="36667" r="35001" b="27777"/>
          <a:stretch/>
        </p:blipFill>
        <p:spPr>
          <a:xfrm>
            <a:off x="1112630" y="2286999"/>
            <a:ext cx="7262481" cy="683527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4"/>
          <p:cNvSpPr txBox="1"/>
          <p:nvPr/>
        </p:nvSpPr>
        <p:spPr>
          <a:xfrm>
            <a:off x="9023405" y="3924084"/>
            <a:ext cx="7861663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SWOT анализът е полезен инструмент, който помага за задълбоченото разбиране на даден град или село в региона.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него се разглеждат силните страни, потенциалните слаби места, заплахите и възможностите.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Когато се обмислят следващи стъпки за създаване на по-голяма устойчивост или по-нататъшно развитие, е изключително важно да се събере тази информация, преди да се вземат каквито и да било решения.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4"/>
          <p:cNvSpPr/>
          <p:nvPr/>
        </p:nvSpPr>
        <p:spPr>
          <a:xfrm>
            <a:off x="13511038" y="6968541"/>
            <a:ext cx="2435015" cy="26670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2</a:t>
            </a:r>
            <a:endParaRPr/>
          </a:p>
        </p:txBody>
      </p:sp>
      <p:pic>
        <p:nvPicPr>
          <p:cNvPr id="406" name="Google Shape;406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15"/>
          <p:cNvPicPr preferRelativeResize="0"/>
          <p:nvPr/>
        </p:nvPicPr>
        <p:blipFill rotWithShape="1">
          <a:blip r:embed="rId3">
            <a:alphaModFix/>
          </a:blip>
          <a:srcRect l="32917" t="27036" r="46249" b="59630"/>
          <a:stretch/>
        </p:blipFill>
        <p:spPr>
          <a:xfrm>
            <a:off x="0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5"/>
          <p:cNvSpPr txBox="1"/>
          <p:nvPr/>
        </p:nvSpPr>
        <p:spPr>
          <a:xfrm>
            <a:off x="4673499" y="743344"/>
            <a:ext cx="8280738" cy="840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8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0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03 Креативност</a:t>
            </a:r>
            <a:endParaRPr sz="60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416" name="Google Shape;416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5"/>
          <p:cNvSpPr txBox="1"/>
          <p:nvPr/>
        </p:nvSpPr>
        <p:spPr>
          <a:xfrm>
            <a:off x="2057399" y="1910095"/>
            <a:ext cx="5042401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00"/>
              <a:buFont typeface="Abhaya Libre"/>
              <a:buChar char="•"/>
            </a:pPr>
            <a:r>
              <a:rPr lang="bg-BG" sz="2400" b="1" i="0" u="none" strike="noStrike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Креативността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като концепция често е много погрешно разбирана. Често се смята, че това е черта, с която само някои хора се раждат.</a:t>
            </a:r>
            <a:endParaRPr sz="2400" b="0" i="0" u="none" strike="noStrik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haya Libre"/>
              <a:buChar char="•"/>
            </a:pP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Въпреки че е по-лесно за някои, отколкото за други, </a:t>
            </a:r>
            <a:r>
              <a:rPr lang="bg-BG" sz="2400" b="1" i="0" u="none" strike="noStrike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креативността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е умение или компетентност, която може да се развива и развива.</a:t>
            </a:r>
            <a:endParaRPr sz="2400" b="0" i="0" u="none" strike="noStrik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haya Libre"/>
              <a:buChar char="•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Без идеите, генерирани от </a:t>
            </a: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творческото мислене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,</a:t>
            </a:r>
            <a:r>
              <a:rPr lang="ru-RU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няма да има иновации и промени, които трябва да се случат, за да оцелеем като планета и да процъфтяват нашите региони.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418" name="Google Shape;41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30861" y="2703792"/>
            <a:ext cx="3826277" cy="4555092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5"/>
          <p:cNvSpPr txBox="1"/>
          <p:nvPr/>
        </p:nvSpPr>
        <p:spPr>
          <a:xfrm>
            <a:off x="6271079" y="6382247"/>
            <a:ext cx="50412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20" name="Google Shape;420;p15"/>
          <p:cNvSpPr txBox="1"/>
          <p:nvPr/>
        </p:nvSpPr>
        <p:spPr>
          <a:xfrm>
            <a:off x="11312312" y="1910095"/>
            <a:ext cx="4837958" cy="747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haya Libre"/>
              <a:buChar char="•"/>
            </a:pP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Събитията от последните няколко години ни показаха, че повече от всякога промяната по ирония на съдбата е една от малкото константи, които можем да очакваме да срещнем.</a:t>
            </a:r>
            <a:endParaRPr sz="2400" b="0" i="0" u="none" strike="noStrik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90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haya Libre"/>
              <a:buChar char="•"/>
            </a:pPr>
            <a:r>
              <a:rPr lang="ru-RU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Как регионите и техните жители могат да оцелеят при тези промени без нови, творчески идеи?</a:t>
            </a:r>
            <a:endParaRPr sz="2400" b="0" i="0" u="none" strike="noStrik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haya Libre"/>
              <a:buChar char="•"/>
            </a:pP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Изграждането на устойчивост към тези промени е ключов фактор, който ни е необходим, за да просперираме. Устойчивостта не може да бъде изградена без </a:t>
            </a:r>
            <a:r>
              <a:rPr lang="bg-BG" sz="2400" b="1" i="0" u="none" strike="noStrike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творческо мислене и иновация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.</a:t>
            </a:r>
            <a:r>
              <a:rPr lang="bg-BG" sz="1800" b="0" i="0" u="none" strike="noStrike" dirty="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dirty="0"/>
          </a:p>
        </p:txBody>
      </p:sp>
      <p:pic>
        <p:nvPicPr>
          <p:cNvPr id="421" name="Google Shape;42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50" y="785957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3138962" y="-1653804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5414085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2161922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9614497">
            <a:off x="17447384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3420380">
            <a:off x="5255044" y="-4242917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6"/>
          <p:cNvSpPr txBox="1"/>
          <p:nvPr/>
        </p:nvSpPr>
        <p:spPr>
          <a:xfrm>
            <a:off x="2286266" y="3759891"/>
            <a:ext cx="14169917" cy="3914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Можете ли да предлагате нови идеи?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Можете ли да измислите различни начини за правене на нещата?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Можете ли да решавате проблеми?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Можете ли наистина да кажете, че никога не сте правили някое от тези неща? Не можете, нали?!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Тогава това ви прави творчески мислещ човек! Това е умение, което всички притежаваме и всички трябва да го развиваме, за да изградим устойчивостта, необходима за оцеляване в нашия </a:t>
            </a:r>
            <a:r>
              <a:rPr lang="bg-BG" sz="2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VUCA* свят.</a:t>
            </a:r>
            <a:endParaRPr sz="2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35" name="Google Shape;435;p16"/>
          <p:cNvSpPr txBox="1"/>
          <p:nvPr/>
        </p:nvSpPr>
        <p:spPr>
          <a:xfrm>
            <a:off x="3193143" y="1705689"/>
            <a:ext cx="14615968" cy="981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03 Можем ли всички да бъдем креативни?</a:t>
            </a:r>
            <a:endParaRPr sz="54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36" name="Google Shape;436;p16"/>
          <p:cNvSpPr txBox="1"/>
          <p:nvPr/>
        </p:nvSpPr>
        <p:spPr>
          <a:xfrm>
            <a:off x="990600" y="9245916"/>
            <a:ext cx="472885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*Volatile, Uncertain, Complex, Ambiguous</a:t>
            </a:r>
            <a:b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(Нестабилен, несигурен, сложен, двусмислен)</a:t>
            </a:r>
            <a:endParaRPr/>
          </a:p>
        </p:txBody>
      </p:sp>
      <p:pic>
        <p:nvPicPr>
          <p:cNvPr id="437" name="Google Shape;437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50" y="785957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414085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2161922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447384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420380">
            <a:off x="5255044" y="-4242917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7"/>
          <p:cNvSpPr txBox="1"/>
          <p:nvPr/>
        </p:nvSpPr>
        <p:spPr>
          <a:xfrm>
            <a:off x="1163032" y="2464030"/>
            <a:ext cx="1416991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 </a:t>
            </a:r>
            <a:endParaRPr sz="24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50" name="Google Shape;450;p17"/>
          <p:cNvSpPr txBox="1"/>
          <p:nvPr/>
        </p:nvSpPr>
        <p:spPr>
          <a:xfrm>
            <a:off x="526680" y="1597051"/>
            <a:ext cx="1589202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Дейност – Упражняване на умения: Предизвикателство за творческо мислене!</a:t>
            </a:r>
            <a:endParaRPr sz="4000" b="1">
              <a:solidFill>
                <a:srgbClr val="31859B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51" name="Google Shape;451;p17"/>
          <p:cNvSpPr txBox="1"/>
          <p:nvPr/>
        </p:nvSpPr>
        <p:spPr>
          <a:xfrm>
            <a:off x="6833297" y="8181607"/>
            <a:ext cx="3429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by </a:t>
            </a:r>
            <a:r>
              <a:rPr lang="bg-BG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Adolfo Félix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bg-BG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</a:t>
            </a:r>
            <a:endParaRPr/>
          </a:p>
        </p:txBody>
      </p:sp>
      <p:pic>
        <p:nvPicPr>
          <p:cNvPr id="452" name="Google Shape;452;p17" descr="black treadle sewing machin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96000" y="3615929"/>
            <a:ext cx="6174470" cy="4118371"/>
          </a:xfrm>
          <a:prstGeom prst="rect">
            <a:avLst/>
          </a:prstGeom>
          <a:noFill/>
          <a:ln w="28575" cap="flat" cmpd="sng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3" name="Google Shape;453;p17"/>
          <p:cNvSpPr txBox="1"/>
          <p:nvPr/>
        </p:nvSpPr>
        <p:spPr>
          <a:xfrm>
            <a:off x="273784" y="8021300"/>
            <a:ext cx="47181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www.freepik.com/free-photo/vintage-reel-camera&gt;Image by Racool_studio&lt;/a&gt; on Freepik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17" descr="A picture containing clos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4942" y="3597017"/>
            <a:ext cx="5347658" cy="4121196"/>
          </a:xfrm>
          <a:prstGeom prst="rect">
            <a:avLst/>
          </a:prstGeom>
          <a:noFill/>
          <a:ln w="28575" cap="flat" cmpd="sng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5" name="Google Shape;455;p17"/>
          <p:cNvSpPr/>
          <p:nvPr/>
        </p:nvSpPr>
        <p:spPr>
          <a:xfrm>
            <a:off x="2055001" y="7406554"/>
            <a:ext cx="1419478" cy="28360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7"/>
          <p:cNvSpPr txBox="1"/>
          <p:nvPr/>
        </p:nvSpPr>
        <p:spPr>
          <a:xfrm>
            <a:off x="13312604" y="8155995"/>
            <a:ext cx="40406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by </a:t>
            </a:r>
            <a:r>
              <a:rPr lang="bg-BG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British Library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bg-BG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57" name="Google Shape;457;p17" descr="Map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2877800" y="3634761"/>
            <a:ext cx="5187063" cy="4099303"/>
          </a:xfrm>
          <a:prstGeom prst="rect">
            <a:avLst/>
          </a:prstGeom>
          <a:noFill/>
          <a:ln w="28575" cap="flat" cmpd="sng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8" name="Google Shape;458;p17"/>
          <p:cNvSpPr txBox="1"/>
          <p:nvPr/>
        </p:nvSpPr>
        <p:spPr>
          <a:xfrm>
            <a:off x="4872564" y="6806389"/>
            <a:ext cx="6379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72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1</a:t>
            </a:r>
            <a:endParaRPr/>
          </a:p>
        </p:txBody>
      </p:sp>
      <p:sp>
        <p:nvSpPr>
          <p:cNvPr id="459" name="Google Shape;459;p17"/>
          <p:cNvSpPr txBox="1"/>
          <p:nvPr/>
        </p:nvSpPr>
        <p:spPr>
          <a:xfrm>
            <a:off x="11665254" y="6802543"/>
            <a:ext cx="6379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72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2</a:t>
            </a:r>
            <a:endParaRPr/>
          </a:p>
        </p:txBody>
      </p:sp>
      <p:sp>
        <p:nvSpPr>
          <p:cNvPr id="460" name="Google Shape;460;p17"/>
          <p:cNvSpPr txBox="1"/>
          <p:nvPr/>
        </p:nvSpPr>
        <p:spPr>
          <a:xfrm>
            <a:off x="17426419" y="6677353"/>
            <a:ext cx="63792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72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3</a:t>
            </a:r>
            <a:endParaRPr/>
          </a:p>
        </p:txBody>
      </p:sp>
      <p:sp>
        <p:nvSpPr>
          <p:cNvPr id="461" name="Google Shape;461;p17"/>
          <p:cNvSpPr txBox="1"/>
          <p:nvPr/>
        </p:nvSpPr>
        <p:spPr>
          <a:xfrm>
            <a:off x="952219" y="2743083"/>
            <a:ext cx="1375438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Какво е създадено с помощта на тези три неща? Не бързайте да откриете отговора... дайте си време</a:t>
            </a: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☺ </a:t>
            </a:r>
            <a:endParaRPr dirty="0"/>
          </a:p>
        </p:txBody>
      </p:sp>
      <p:sp>
        <p:nvSpPr>
          <p:cNvPr id="462" name="Google Shape;462;p17" descr="Offline Activity  3&#10;"/>
          <p:cNvSpPr/>
          <p:nvPr/>
        </p:nvSpPr>
        <p:spPr>
          <a:xfrm>
            <a:off x="16002000" y="2058716"/>
            <a:ext cx="1424419" cy="1312130"/>
          </a:xfrm>
          <a:prstGeom prst="ellipse">
            <a:avLst/>
          </a:prstGeom>
          <a:solidFill>
            <a:srgbClr val="00918E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7"/>
          <p:cNvSpPr txBox="1"/>
          <p:nvPr/>
        </p:nvSpPr>
        <p:spPr>
          <a:xfrm>
            <a:off x="16044332" y="2200819"/>
            <a:ext cx="133975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rgbClr val="E6E6E6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дейност3</a:t>
            </a:r>
            <a:endParaRPr/>
          </a:p>
        </p:txBody>
      </p:sp>
      <p:pic>
        <p:nvPicPr>
          <p:cNvPr id="464" name="Google Shape;464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18"/>
          <p:cNvSpPr/>
          <p:nvPr/>
        </p:nvSpPr>
        <p:spPr>
          <a:xfrm>
            <a:off x="7251300" y="9296400"/>
            <a:ext cx="4301700" cy="86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1" name="Google Shape;47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1537" y="932707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01692" y="-306816"/>
            <a:ext cx="2556197" cy="234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9"/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 </a:t>
            </a:r>
            <a:endParaRPr sz="24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79" name="Google Shape;479;p19"/>
          <p:cNvSpPr txBox="1"/>
          <p:nvPr/>
        </p:nvSpPr>
        <p:spPr>
          <a:xfrm>
            <a:off x="1174836" y="2199219"/>
            <a:ext cx="10940963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6075" marR="0" lvl="0" indent="-34607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1920"/>
              <a:buFont typeface="Noto Sans Symbols"/>
              <a:buChar char="⚫"/>
            </a:pPr>
            <a:r>
              <a:rPr lang="bg-BG" sz="2400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Вертикално мислене 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е процес на мислене по много линейни, селективни пътища.</a:t>
            </a:r>
            <a:endParaRPr dirty="0"/>
          </a:p>
          <a:p>
            <a:pPr marL="0" marR="0" lvl="0" indent="346075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 Всяка стъпка е точна, съществена и трябва да бъде правилна. Логично е.</a:t>
            </a:r>
            <a:endParaRPr dirty="0"/>
          </a:p>
          <a:p>
            <a:pPr marL="0" marR="0" lvl="0" indent="346075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 Компютрите са добър пример за вертикално мислене.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1920"/>
              <a:buFont typeface="Noto Sans Symbols"/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93700" marR="0" lvl="0" indent="-330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1920"/>
              <a:buFont typeface="Noto Sans Symbols"/>
              <a:buChar char="⚫"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Странично мислене - 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това обаче е способността да мислим креативно или „извън кутията“, използвайки вдъхновение и въображение за решаване на проблеми. Това изисква от нас да игнорираме очевидните и обичайните начини на мислене и да отхвърлим всякакви предубеждения.</a:t>
            </a:r>
            <a:endParaRPr sz="2400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80" name="Google Shape;480;p19"/>
          <p:cNvSpPr txBox="1"/>
          <p:nvPr/>
        </p:nvSpPr>
        <p:spPr>
          <a:xfrm>
            <a:off x="1174836" y="5728752"/>
            <a:ext cx="10940964" cy="4262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Страничното мислене е свързано с промяна на концепции и възприятия.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92"/>
              <a:buFont typeface="Arial"/>
              <a:buChar char="•"/>
            </a:pPr>
            <a:r>
              <a:rPr lang="bg-BG" sz="2400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Техника за генериране на идеи и решаване на проблеми, при която се създават нови концепции чрез разглеждане на нещата по нов начин. Докато логическото („вертикалното“) мислене </a:t>
            </a:r>
            <a:r>
              <a:rPr lang="ru-RU" sz="2400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пренася избраната идея напред, страничното ("латерално") </a:t>
            </a:r>
            <a:r>
              <a:rPr lang="bg-BG" sz="2400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мислене провокира свежи идеи или променя референтната рамка.</a:t>
            </a:r>
            <a:endParaRPr dirty="0"/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92"/>
              <a:buFont typeface="Arial"/>
              <a:buChar char="•"/>
            </a:pPr>
            <a:r>
              <a:rPr lang="bg-BG" sz="2400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Докато вертикалното мислене се опитва да преодолее проблемите</a:t>
            </a:r>
            <a:r>
              <a:rPr lang="bg-BG" sz="2400" dirty="0"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bg-BG" sz="2400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като се срещне с тях директно, </a:t>
            </a:r>
            <a:r>
              <a:rPr lang="bg-BG" sz="2400" i="1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латералното мислене се опитва да ги заобиколи чрез коренно различен подход.</a:t>
            </a:r>
            <a:endParaRPr sz="2400" i="1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285750" marR="0" lvl="0" indent="-28575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1134"/>
              <a:buFont typeface="Arial"/>
              <a:buChar char="•"/>
            </a:pPr>
            <a:r>
              <a:rPr lang="bg-BG" sz="105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http://www.businessdictionary.com/definition/lateral-thinking.html</a:t>
            </a:r>
            <a:endParaRPr dirty="0"/>
          </a:p>
        </p:txBody>
      </p:sp>
      <p:sp>
        <p:nvSpPr>
          <p:cNvPr id="481" name="Google Shape;481;p19"/>
          <p:cNvSpPr txBox="1"/>
          <p:nvPr/>
        </p:nvSpPr>
        <p:spPr>
          <a:xfrm>
            <a:off x="2915799" y="472981"/>
            <a:ext cx="1371600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Вертикално мислене срещу странично мислене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482" name="Google Shape;48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281661">
            <a:off x="14816720" y="6362687"/>
            <a:ext cx="4796864" cy="349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9"/>
          <p:cNvPicPr preferRelativeResize="0"/>
          <p:nvPr/>
        </p:nvPicPr>
        <p:blipFill rotWithShape="1">
          <a:blip r:embed="rId6">
            <a:alphaModFix/>
          </a:blip>
          <a:srcRect l="86666" t="741" r="2708" b="72514"/>
          <a:stretch/>
        </p:blipFill>
        <p:spPr>
          <a:xfrm>
            <a:off x="16360666" y="0"/>
            <a:ext cx="1943100" cy="275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47039" y="-71229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9" descr="Diagra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68200" y="3435340"/>
            <a:ext cx="5124480" cy="341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2"/>
          <p:cNvGrpSpPr/>
          <p:nvPr/>
        </p:nvGrpSpPr>
        <p:grpSpPr>
          <a:xfrm>
            <a:off x="-745790" y="3942944"/>
            <a:ext cx="19062365" cy="3230761"/>
            <a:chOff x="0" y="-38100"/>
            <a:chExt cx="5020540" cy="850900"/>
          </a:xfrm>
        </p:grpSpPr>
        <p:sp>
          <p:nvSpPr>
            <p:cNvPr id="101" name="Google Shape;101;p2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102" name="Google Shape;102;p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579789" y="7376802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1129624" y="-1164292"/>
            <a:ext cx="3828884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310766" y="8107878"/>
            <a:ext cx="4298746" cy="336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2012346" y="200729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820000">
            <a:off x="5921970" y="-1239806"/>
            <a:ext cx="5810576" cy="36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299525">
            <a:off x="-1033654" y="6787356"/>
            <a:ext cx="4045286" cy="28570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2"/>
          <p:cNvGrpSpPr/>
          <p:nvPr/>
        </p:nvGrpSpPr>
        <p:grpSpPr>
          <a:xfrm rot="10800000">
            <a:off x="1325852" y="8994888"/>
            <a:ext cx="2900572" cy="807706"/>
            <a:chOff x="0" y="0"/>
            <a:chExt cx="3867430" cy="1076940"/>
          </a:xfrm>
        </p:grpSpPr>
        <p:pic>
          <p:nvPicPr>
            <p:cNvPr id="112" name="Google Shape;112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" name="Google Shape;114;p2"/>
          <p:cNvSpPr txBox="1"/>
          <p:nvPr/>
        </p:nvSpPr>
        <p:spPr>
          <a:xfrm>
            <a:off x="58011" y="4223694"/>
            <a:ext cx="18579131" cy="1465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000" b="1" i="0" u="none" strike="noStrike" cap="none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Творческо мислене и решаване на проблеми</a:t>
            </a:r>
            <a:endParaRPr sz="6600" b="0" i="0" u="none" strike="noStrike" cap="none">
              <a:solidFill>
                <a:srgbClr val="31859B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115" name="Google Shape;11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280997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1423166" y="5673704"/>
            <a:ext cx="1567737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В тази презентация има анимации и дейности, така че ще се забавлявате повече, ако ги пуснете на цял екран. ☺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117" name="Google Shape;117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395076">
            <a:off x="7064650" y="8014997"/>
            <a:ext cx="4648100" cy="338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5414085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352773" y="-986849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 </a:t>
            </a:r>
            <a:endParaRPr sz="24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496" name="Google Shape;496;p20"/>
          <p:cNvPicPr preferRelativeResize="0"/>
          <p:nvPr/>
        </p:nvPicPr>
        <p:blipFill rotWithShape="1">
          <a:blip r:embed="rId7">
            <a:alphaModFix/>
          </a:blip>
          <a:srcRect l="32917" t="27036" r="46249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0"/>
          <p:cNvSpPr txBox="1"/>
          <p:nvPr/>
        </p:nvSpPr>
        <p:spPr>
          <a:xfrm>
            <a:off x="3264571" y="124060"/>
            <a:ext cx="1331648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000" b="1" dirty="0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Можете ли да решите тази задача?</a:t>
            </a:r>
            <a:endParaRPr sz="6000" b="1" dirty="0">
              <a:solidFill>
                <a:srgbClr val="31859B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498" name="Google Shape;498;p20"/>
          <p:cNvPicPr preferRelativeResize="0"/>
          <p:nvPr/>
        </p:nvPicPr>
        <p:blipFill rotWithShape="1">
          <a:blip r:embed="rId8">
            <a:alphaModFix/>
          </a:blip>
          <a:srcRect l="6095" t="20371" r="43972" b="15926"/>
          <a:stretch/>
        </p:blipFill>
        <p:spPr>
          <a:xfrm>
            <a:off x="562952" y="2145855"/>
            <a:ext cx="935986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0"/>
          <p:cNvSpPr/>
          <p:nvPr/>
        </p:nvSpPr>
        <p:spPr>
          <a:xfrm>
            <a:off x="13368630" y="7098490"/>
            <a:ext cx="2435015" cy="26670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 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Отговори!</a:t>
            </a:r>
            <a:endParaRPr/>
          </a:p>
        </p:txBody>
      </p:sp>
      <p:sp>
        <p:nvSpPr>
          <p:cNvPr id="500" name="Google Shape;500;p20"/>
          <p:cNvSpPr txBox="1"/>
          <p:nvPr/>
        </p:nvSpPr>
        <p:spPr>
          <a:xfrm>
            <a:off x="10504592" y="2306232"/>
            <a:ext cx="7086599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Char char="•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Три от чашите отдолу са пълни с вино или сок, а другите три са празни. Като преместиш само една чаша, можете ли да ги подредите така, че всяка пълна чаша да бъде последвана от празна.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4478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None/>
            </a:pP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Char char="•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Има 2 възможни решения.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4478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None/>
            </a:pPr>
            <a:endParaRPr sz="24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Char char="•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Дайте си максимум 5 минути, за да намерите </a:t>
            </a:r>
            <a:r>
              <a:rPr lang="bg-BG" sz="2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2</a:t>
            </a: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отговора!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4478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None/>
            </a:pP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Char char="•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Мислете </a:t>
            </a:r>
            <a:r>
              <a:rPr lang="bg-BG" sz="2400" i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вертикално </a:t>
            </a: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и</a:t>
            </a:r>
            <a:r>
              <a:rPr lang="bg-BG" sz="2400" i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странично</a:t>
            </a: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!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4478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None/>
            </a:pP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120"/>
              <a:buFont typeface="Arial"/>
              <a:buChar char="•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Логично и креативно!</a:t>
            </a:r>
            <a:endParaRPr/>
          </a:p>
        </p:txBody>
      </p:sp>
      <p:pic>
        <p:nvPicPr>
          <p:cNvPr id="501" name="Google Shape;501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0600" y="3810291"/>
            <a:ext cx="1944793" cy="274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196164">
            <a:off x="-1242595" y="8372341"/>
            <a:ext cx="3592596" cy="382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36636">
            <a:off x="-194397" y="255914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21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41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11" name="Google Shape;511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5026923" y="6829379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21"/>
          <p:cNvSpPr txBox="1"/>
          <p:nvPr/>
        </p:nvSpPr>
        <p:spPr>
          <a:xfrm>
            <a:off x="2968415" y="369954"/>
            <a:ext cx="12351170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 dirty="0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04 Бариерите пред творческото мислене</a:t>
            </a:r>
            <a:endParaRPr dirty="0"/>
          </a:p>
        </p:txBody>
      </p:sp>
      <p:pic>
        <p:nvPicPr>
          <p:cNvPr id="514" name="Google Shape;51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6BDD2B-FA60-CD8E-D5CC-A99A88594669}"/>
              </a:ext>
            </a:extLst>
          </p:cNvPr>
          <p:cNvSpPr txBox="1"/>
          <p:nvPr/>
        </p:nvSpPr>
        <p:spPr>
          <a:xfrm>
            <a:off x="2424545" y="2124280"/>
            <a:ext cx="1210194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cs typeface="Abhaya Libre" panose="020B0604020202020204" charset="0"/>
              </a:rPr>
              <a:t>Възможно е да има бариери, които пречат на желанието или способността на дадено лице или екип да мислят творчески.</a:t>
            </a:r>
          </a:p>
          <a:p>
            <a:r>
              <a:rPr lang="ru-RU" sz="2000" dirty="0">
                <a:cs typeface="Abhaya Libre" panose="020B0604020202020204" charset="0"/>
              </a:rPr>
              <a:t>По-долу са дадени примери за умствени, емоционални или организационни бариери, които могат да блокират творческото мислене.</a:t>
            </a:r>
          </a:p>
          <a:p>
            <a:endParaRPr lang="ru-RU" sz="2000" dirty="0">
              <a:cs typeface="Abhaya Libre" panose="020B0604020202020204" charset="0"/>
            </a:endParaRPr>
          </a:p>
          <a:p>
            <a:r>
              <a:rPr lang="ru-RU" sz="2000" dirty="0">
                <a:cs typeface="Abhaya Libre" panose="020B0604020202020204" charset="0"/>
              </a:rPr>
              <a:t>Бариерите могат да възникнат поради:</a:t>
            </a:r>
          </a:p>
          <a:p>
            <a:endParaRPr lang="ru-RU" sz="2000" dirty="0">
              <a:cs typeface="Abhaya Libre" panose="020B0604020202020204" charset="0"/>
            </a:endParaRPr>
          </a:p>
          <a:p>
            <a:r>
              <a:rPr lang="ru-RU" sz="2000" dirty="0">
                <a:cs typeface="Abhaya Libre" panose="020B0604020202020204" charset="0"/>
              </a:rPr>
              <a:t>Неразбирателство</a:t>
            </a:r>
          </a:p>
          <a:p>
            <a:r>
              <a:rPr lang="ru-RU" sz="2000" dirty="0">
                <a:cs typeface="Abhaya Libre" panose="020B0604020202020204" charset="0"/>
              </a:rPr>
              <a:t>Предразсъдъци и предубеждения</a:t>
            </a:r>
          </a:p>
          <a:p>
            <a:r>
              <a:rPr lang="ru-RU" sz="2000" dirty="0">
                <a:cs typeface="Abhaya Libre" panose="020B0604020202020204" charset="0"/>
              </a:rPr>
              <a:t>Фиксирана нагласа - закотвяне в един начин на мислене (вж. справки: Dweck)</a:t>
            </a:r>
          </a:p>
          <a:p>
            <a:r>
              <a:rPr lang="ru-RU" sz="2000" dirty="0">
                <a:cs typeface="Abhaya Libre" panose="020B0604020202020204" charset="0"/>
              </a:rPr>
              <a:t>Предположения</a:t>
            </a:r>
          </a:p>
          <a:p>
            <a:r>
              <a:rPr lang="ru-RU" sz="2000" dirty="0">
                <a:cs typeface="Abhaya Libre" panose="020B0604020202020204" charset="0"/>
              </a:rPr>
              <a:t>Липса на мотивация</a:t>
            </a:r>
          </a:p>
          <a:p>
            <a:r>
              <a:rPr lang="ru-RU" sz="2000" dirty="0">
                <a:cs typeface="Abhaya Libre" panose="020B0604020202020204" charset="0"/>
              </a:rPr>
              <a:t>Предишен негативен опит при споделяне на идеи</a:t>
            </a:r>
          </a:p>
          <a:p>
            <a:r>
              <a:rPr lang="ru-RU" sz="2000" dirty="0">
                <a:cs typeface="Abhaya Libre" panose="020B0604020202020204" charset="0"/>
              </a:rPr>
              <a:t>Доминиращо присъствие, което не е отворено за други мнения и идеи</a:t>
            </a:r>
          </a:p>
          <a:p>
            <a:r>
              <a:rPr lang="ru-RU" sz="2000" dirty="0">
                <a:cs typeface="Abhaya Libre" panose="020B0604020202020204" charset="0"/>
              </a:rPr>
              <a:t>Организационна култура/култура на работната група, която се страхува от промяна</a:t>
            </a:r>
          </a:p>
          <a:p>
            <a:r>
              <a:rPr lang="ru-RU" sz="2000" dirty="0">
                <a:cs typeface="Abhaya Libre" panose="020B0604020202020204" charset="0"/>
              </a:rPr>
              <a:t>Организационна култура/култура на работната група, която се страхува от провал</a:t>
            </a:r>
          </a:p>
          <a:p>
            <a:r>
              <a:rPr lang="ru-RU" sz="2000" dirty="0">
                <a:cs typeface="Abhaya Libre" panose="020B0604020202020204" charset="0"/>
              </a:rPr>
              <a:t>Организационна/работна култура, която не е истински приобщаваща или не приема разнообразието</a:t>
            </a:r>
          </a:p>
          <a:p>
            <a:r>
              <a:rPr lang="ru-RU" sz="2000" dirty="0">
                <a:cs typeface="Abhaya Libre" panose="020B0604020202020204" charset="0"/>
              </a:rPr>
              <a:t>Култура на организацията/работната група, която се е отказала и смята, че "нищо не може да се направи".</a:t>
            </a:r>
            <a:endParaRPr lang="bg-BG" sz="2000" dirty="0">
              <a:cs typeface="Abhaya Libre" panose="020B060402020202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22"/>
          <p:cNvPicPr preferRelativeResize="0"/>
          <p:nvPr/>
        </p:nvPicPr>
        <p:blipFill rotWithShape="1">
          <a:blip r:embed="rId3">
            <a:alphaModFix/>
          </a:blip>
          <a:srcRect l="32917" t="27036" r="46249" b="59630"/>
          <a:stretch/>
        </p:blipFill>
        <p:spPr>
          <a:xfrm>
            <a:off x="0" y="8907553"/>
            <a:ext cx="3810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-371613" y="-1768678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2"/>
          <p:cNvSpPr txBox="1"/>
          <p:nvPr/>
        </p:nvSpPr>
        <p:spPr>
          <a:xfrm>
            <a:off x="1072963" y="793853"/>
            <a:ext cx="16343743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9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O5 Създаване на среда, която подкрепя творческото мислене и решаването на проблеми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24" name="Google Shape;52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22"/>
          <p:cNvSpPr txBox="1"/>
          <p:nvPr/>
        </p:nvSpPr>
        <p:spPr>
          <a:xfrm>
            <a:off x="6271079" y="6382247"/>
            <a:ext cx="50412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26" name="Google Shape;526;p22"/>
          <p:cNvSpPr txBox="1"/>
          <p:nvPr/>
        </p:nvSpPr>
        <p:spPr>
          <a:xfrm>
            <a:off x="990600" y="1971905"/>
            <a:ext cx="11049000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dirty="0">
              <a:solidFill>
                <a:srgbClr val="008080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dirty="0">
                <a:solidFill>
                  <a:srgbClr val="008080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Творческото мислене се нуждае от подходяща атмосфера или среда. Има ли такава във вашия отдел или екип?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Хората трябва да се чувстват свободни да бъдат креативни в среда, която е приобщаваща, готова да изпробва нови идеи и основана на доверие. Те трябва да се чувстват сигурни, че могат да споделят буквално всяка идея - колкото и странно да звучи тя в началото. Често именно оттам тръгват най-добрите идеи!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За да се случи това, </a:t>
            </a:r>
            <a:r>
              <a:rPr lang="bg-BG" sz="2400" b="0" i="1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всеки в работната група 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трябва: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а се въздържа от съдене, критикуване или осмиване,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а има или да развива способността </a:t>
            </a:r>
            <a:r>
              <a:rPr lang="ru-RU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да гледа на нещата по нов начин и от различна гледна точка 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,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да се чувства комфортно 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с двусмислието,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а вярва, че нещата могат да бъдат по-добри,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а се наслаждава на непознатото,</a:t>
            </a:r>
            <a:endParaRPr dirty="0"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</a:t>
            </a:r>
            <a:r>
              <a:rPr lang="bg-BG" sz="2400" b="0" i="0" u="none" strike="noStrik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а уважава различните подходи и начини на работа.</a:t>
            </a:r>
            <a:endParaRPr sz="2400" b="0" i="0" u="none" strike="noStrik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27" name="Google Shape;527;p22"/>
          <p:cNvSpPr/>
          <p:nvPr/>
        </p:nvSpPr>
        <p:spPr>
          <a:xfrm>
            <a:off x="13879959" y="6255780"/>
            <a:ext cx="2773905" cy="3071078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Четене и оценка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8" name="Google Shape;528;p22" descr="Brainstorm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24539" y="2959036"/>
            <a:ext cx="2684747" cy="2684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23"/>
          <p:cNvPicPr preferRelativeResize="0"/>
          <p:nvPr/>
        </p:nvPicPr>
        <p:blipFill rotWithShape="1">
          <a:blip r:embed="rId3">
            <a:alphaModFix/>
          </a:blip>
          <a:srcRect l="79596" t="33355" r="3462" b="52963"/>
          <a:stretch/>
        </p:blipFill>
        <p:spPr>
          <a:xfrm>
            <a:off x="971377" y="2400300"/>
            <a:ext cx="8890651" cy="403860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5" name="Google Shape;535;p23"/>
          <p:cNvPicPr preferRelativeResize="0"/>
          <p:nvPr/>
        </p:nvPicPr>
        <p:blipFill rotWithShape="1">
          <a:blip r:embed="rId4">
            <a:alphaModFix/>
          </a:blip>
          <a:srcRect l="10000" t="24814" r="55834" b="28518"/>
          <a:stretch/>
        </p:blipFill>
        <p:spPr>
          <a:xfrm>
            <a:off x="10287000" y="2400300"/>
            <a:ext cx="6050280" cy="403860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6" name="Google Shape;536;p23"/>
          <p:cNvSpPr txBox="1"/>
          <p:nvPr/>
        </p:nvSpPr>
        <p:spPr>
          <a:xfrm flipH="1">
            <a:off x="2285999" y="527806"/>
            <a:ext cx="1405128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bg-BG" sz="40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03 Защо ни трябват ИНСТРУМЕНТИ за да сме креативни? </a:t>
            </a:r>
            <a:endParaRPr sz="40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37" name="Google Shape;537;p23"/>
          <p:cNvPicPr preferRelativeResize="0"/>
          <p:nvPr/>
        </p:nvPicPr>
        <p:blipFill rotWithShape="1">
          <a:blip r:embed="rId5">
            <a:alphaModFix/>
          </a:blip>
          <a:srcRect l="32917" t="27036" r="46249" b="59630"/>
          <a:stretch/>
        </p:blipFill>
        <p:spPr>
          <a:xfrm>
            <a:off x="-27429" y="8327113"/>
            <a:ext cx="5444131" cy="195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3"/>
          <p:cNvPicPr preferRelativeResize="0"/>
          <p:nvPr/>
        </p:nvPicPr>
        <p:blipFill rotWithShape="1">
          <a:blip r:embed="rId6">
            <a:alphaModFix/>
          </a:blip>
          <a:srcRect l="86666" t="741" r="2708" b="72514"/>
          <a:stretch/>
        </p:blipFill>
        <p:spPr>
          <a:xfrm>
            <a:off x="16360666" y="0"/>
            <a:ext cx="1943100" cy="275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-306722" y="-607656"/>
            <a:ext cx="2556197" cy="2751289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23"/>
          <p:cNvSpPr txBox="1"/>
          <p:nvPr/>
        </p:nvSpPr>
        <p:spPr>
          <a:xfrm>
            <a:off x="10287000" y="6932593"/>
            <a:ext cx="810405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>
                <a:solidFill>
                  <a:srgbClr val="C00000"/>
                </a:solidFill>
                <a:latin typeface="Abhaya Libre"/>
                <a:ea typeface="Abhaya Libre"/>
                <a:cs typeface="Abhaya Libre"/>
                <a:sym typeface="Abhaya Libre"/>
              </a:rPr>
              <a:t>Обмислете възможността да се регистрирате за безплатни идеи и прозрения!</a:t>
            </a:r>
            <a:endParaRPr/>
          </a:p>
        </p:txBody>
      </p:sp>
      <p:sp>
        <p:nvSpPr>
          <p:cNvPr id="541" name="Google Shape;541;p23"/>
          <p:cNvSpPr txBox="1"/>
          <p:nvPr/>
        </p:nvSpPr>
        <p:spPr>
          <a:xfrm>
            <a:off x="947729" y="7009085"/>
            <a:ext cx="1040607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Разберете ‘Защо’ като изгледате видеото в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bg-BG" sz="2400" u="sng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https://www.youtube.com/watch?v=QJC73pgz38o&amp;ab_channel=JamesTaylor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42" name="Google Shape;542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74160" y="-166658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50" y="785957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5414085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161922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614497">
            <a:off x="17447384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4"/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 </a:t>
            </a:r>
            <a:endParaRPr sz="24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54" name="Google Shape;554;p24"/>
          <p:cNvPicPr preferRelativeResize="0"/>
          <p:nvPr/>
        </p:nvPicPr>
        <p:blipFill rotWithShape="1">
          <a:blip r:embed="rId8">
            <a:alphaModFix/>
          </a:blip>
          <a:srcRect l="32917" t="27036" r="46249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4"/>
          <p:cNvSpPr txBox="1"/>
          <p:nvPr/>
        </p:nvSpPr>
        <p:spPr>
          <a:xfrm>
            <a:off x="1352772" y="1638300"/>
            <a:ext cx="1609702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Инструменти, които  подпомагат творческото мислене и решаването на проблем</a:t>
            </a:r>
            <a:endParaRPr sz="5400" b="1">
              <a:solidFill>
                <a:srgbClr val="31859B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56" name="Google Shape;556;p24"/>
          <p:cNvSpPr txBox="1"/>
          <p:nvPr/>
        </p:nvSpPr>
        <p:spPr>
          <a:xfrm>
            <a:off x="2514600" y="3290499"/>
            <a:ext cx="7638714" cy="3476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∙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Техниката 5-те Защо-та?</a:t>
            </a:r>
            <a:endParaRPr sz="2400" b="1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∙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6-те универсални въпроса</a:t>
            </a:r>
            <a:endParaRPr dirty="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∙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Магьосник</a:t>
            </a:r>
            <a:endParaRPr sz="2400" b="1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∙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S.c.a.m.p.e.r</a:t>
            </a:r>
            <a:endParaRPr sz="2400" b="1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∙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Brainstorming </a:t>
            </a:r>
            <a:endParaRPr sz="2400" b="1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∙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Мисловни карти</a:t>
            </a:r>
            <a:endParaRPr sz="2400" b="1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∙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6-те мислещи шапки</a:t>
            </a:r>
            <a:endParaRPr dirty="0"/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∙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Дизайнерско мислене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7" name="Google Shape;557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5"/>
          <p:cNvSpPr txBox="1">
            <a:spLocks noGrp="1"/>
          </p:cNvSpPr>
          <p:nvPr>
            <p:ph type="body" idx="1"/>
          </p:nvPr>
        </p:nvSpPr>
        <p:spPr>
          <a:xfrm>
            <a:off x="2133600" y="400065"/>
            <a:ext cx="14173200" cy="2853543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7000"/>
              <a:buNone/>
            </a:pPr>
            <a:r>
              <a:rPr lang="bg-BG" sz="70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Техниката 5-те  Защо-та?</a:t>
            </a:r>
            <a:endParaRPr sz="5400" b="1">
              <a:solidFill>
                <a:srgbClr val="00918E"/>
              </a:solidFill>
            </a:endParaRPr>
          </a:p>
          <a:p>
            <a:pPr marL="0" lvl="0" indent="0" algn="ctr" rtl="0">
              <a:spcBef>
                <a:spcPts val="720"/>
              </a:spcBef>
              <a:spcAft>
                <a:spcPts val="0"/>
              </a:spcAft>
              <a:buClr>
                <a:srgbClr val="00918E"/>
              </a:buClr>
              <a:buSzPts val="3600"/>
              <a:buNone/>
            </a:pPr>
            <a:r>
              <a:rPr lang="bg-BG" sz="36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Широко използван в индустрията за идентифициране на първопричината за проблем.</a:t>
            </a:r>
            <a:endParaRPr sz="3600">
              <a:solidFill>
                <a:srgbClr val="3F3F3F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63" name="Google Shape;563;p25"/>
          <p:cNvSpPr txBox="1"/>
          <p:nvPr/>
        </p:nvSpPr>
        <p:spPr>
          <a:xfrm>
            <a:off x="549102" y="6286500"/>
            <a:ext cx="7151915" cy="646331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4" name="Google Shape;564;p25"/>
          <p:cNvPicPr preferRelativeResize="0"/>
          <p:nvPr/>
        </p:nvPicPr>
        <p:blipFill rotWithShape="1">
          <a:blip r:embed="rId3">
            <a:alphaModFix/>
          </a:blip>
          <a:srcRect l="32917" t="27036" r="46249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5"/>
          <p:cNvPicPr preferRelativeResize="0"/>
          <p:nvPr/>
        </p:nvPicPr>
        <p:blipFill rotWithShape="1">
          <a:blip r:embed="rId4">
            <a:alphaModFix/>
          </a:blip>
          <a:srcRect l="64998" t="59630" r="29584" b="17406"/>
          <a:stretch/>
        </p:blipFill>
        <p:spPr>
          <a:xfrm rot="-5400000">
            <a:off x="929383" y="-1144927"/>
            <a:ext cx="1680352" cy="4006993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5"/>
          <p:cNvSpPr txBox="1"/>
          <p:nvPr/>
        </p:nvSpPr>
        <p:spPr>
          <a:xfrm>
            <a:off x="2171700" y="3710037"/>
            <a:ext cx="14820899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Проста примерна ситуация: 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Смяната беше с един човек по-малко.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Защо? 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Джон/Джейн не дойде.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Защо? 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Той/Тя изпусна служебния автобус.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Защо? 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Той/Тя не си чу алармата.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Защо? 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Той/ Тя беше много изморен/а.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Защо? 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Той/Тя работеше вечер до късно.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Щеше да е лесно да се направи забележка на Джон/Джейн за неявяване. Истинският проблем щеше да бъде пропуснат.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Проблем</a:t>
            </a: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: </a:t>
            </a:r>
            <a:r>
              <a:rPr lang="ru-RU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Какво е въздействието върху хората/продуктивността, когато смените се сменят през нощта? Трябва ли да създадем различна система?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67" name="Google Shape;567;p25"/>
          <p:cNvSpPr/>
          <p:nvPr/>
        </p:nvSpPr>
        <p:spPr>
          <a:xfrm>
            <a:off x="14020800" y="2942897"/>
            <a:ext cx="3251894" cy="3343603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6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Упражнение!</a:t>
            </a:r>
            <a:endParaRPr/>
          </a:p>
        </p:txBody>
      </p:sp>
      <p:pic>
        <p:nvPicPr>
          <p:cNvPr id="568" name="Google Shape;56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02296" y="-141824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50" y="785957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61922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6"/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 </a:t>
            </a:r>
            <a:endParaRPr sz="24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78" name="Google Shape;578;p26"/>
          <p:cNvPicPr preferRelativeResize="0"/>
          <p:nvPr/>
        </p:nvPicPr>
        <p:blipFill rotWithShape="1">
          <a:blip r:embed="rId6">
            <a:alphaModFix/>
          </a:blip>
          <a:srcRect l="32917" t="27036" r="46249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6"/>
          <p:cNvSpPr txBox="1"/>
          <p:nvPr/>
        </p:nvSpPr>
        <p:spPr>
          <a:xfrm>
            <a:off x="4349215" y="514611"/>
            <a:ext cx="123511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000" b="1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6-те универсални въпроса</a:t>
            </a:r>
            <a:endParaRPr sz="6000" b="1">
              <a:solidFill>
                <a:srgbClr val="31859B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80" name="Google Shape;580;p26"/>
          <p:cNvSpPr txBox="1"/>
          <p:nvPr/>
        </p:nvSpPr>
        <p:spPr>
          <a:xfrm>
            <a:off x="4194001" y="3531032"/>
            <a:ext cx="11212284" cy="92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66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CCFF"/>
              </a:buClr>
              <a:buSzPts val="1200"/>
              <a:buFont typeface="Noto Sans Symbols"/>
              <a:buNone/>
            </a:pPr>
            <a:endParaRPr sz="3200" b="1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2362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1680"/>
              <a:buFont typeface="Noto Sans Symbols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26"/>
          <p:cNvPicPr preferRelativeResize="0"/>
          <p:nvPr/>
        </p:nvPicPr>
        <p:blipFill rotWithShape="1">
          <a:blip r:embed="rId7">
            <a:alphaModFix/>
          </a:blip>
          <a:srcRect l="64998" t="59630" r="29584" b="17406"/>
          <a:stretch/>
        </p:blipFill>
        <p:spPr>
          <a:xfrm>
            <a:off x="16210526" y="6661250"/>
            <a:ext cx="2077474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365058" y="2660381"/>
            <a:ext cx="4776670" cy="3298630"/>
          </a:xfrm>
          <a:prstGeom prst="rect">
            <a:avLst/>
          </a:prstGeom>
          <a:noFill/>
          <a:ln w="57150" cap="flat" cmpd="sng">
            <a:solidFill>
              <a:srgbClr val="00918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3" name="Google Shape;583;p26"/>
          <p:cNvSpPr txBox="1"/>
          <p:nvPr/>
        </p:nvSpPr>
        <p:spPr>
          <a:xfrm>
            <a:off x="849575" y="2117861"/>
            <a:ext cx="11559392" cy="680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Съществуват шест ключови въпроса, които могат да ни помогнат да разберем всяка ситуация и да намерим потенциални решения. Конкретният им фокус зависи от това на какъв етап от анализа/дискусията се намира екипът.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6075" marR="0" lvl="0" indent="-346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48"/>
              <a:buFont typeface="Noto Sans Symbols"/>
              <a:buChar char="⚫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Какво? </a:t>
            </a:r>
            <a:r>
              <a:rPr lang="bg-BG" sz="20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(напр. какво се случва? Какво можем да направим различно? Какви опции имаме? Каква подкрепа ще ни окаже ЕС? Какви местни ресурси могат да помогнат?)</a:t>
            </a:r>
            <a:endParaRPr sz="2000" b="1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6075" marR="0" lvl="0" indent="-346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48"/>
              <a:buFont typeface="Noto Sans Symbols"/>
              <a:buChar char="⚫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Къде?</a:t>
            </a:r>
            <a:r>
              <a:rPr lang="bg-BG" sz="2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bg-BG" sz="20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(напр. Къде е </a:t>
            </a:r>
            <a:r>
              <a:rPr lang="ru-RU" sz="20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проблемът/затруднението? Къде можем да подобрим/настроим/добавим екстри? Къде можем да видим добър пример за това? Къде можем да получим идеи/помощ?)</a:t>
            </a:r>
          </a:p>
          <a:p>
            <a:pPr marL="346075" marR="0" lvl="0" indent="-346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48"/>
              <a:buFont typeface="Noto Sans Symbols"/>
              <a:buChar char="⚫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Кога? </a:t>
            </a:r>
            <a:r>
              <a:rPr lang="bg-BG" sz="20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(напр. Кога започна това? Кога можем да направим промени? Кога трябва да включим общността/експертите?)</a:t>
            </a:r>
            <a:endParaRPr sz="2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6075" marR="0" lvl="0" indent="-346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48"/>
              <a:buFont typeface="Noto Sans Symbols"/>
              <a:buChar char="⚫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Как? </a:t>
            </a:r>
            <a:r>
              <a:rPr lang="bg-BG" sz="2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(</a:t>
            </a:r>
            <a:r>
              <a:rPr lang="bg-BG" sz="20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напр. Как можем да подобрим? Как други региони/окръзи се справят с този проблем? Как можем да изградим местна ангажираност? )</a:t>
            </a:r>
            <a:endParaRPr sz="20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6075" marR="0" lvl="0" indent="-346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48"/>
              <a:buFont typeface="Noto Sans Symbols"/>
              <a:buChar char="⚫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Защо? </a:t>
            </a:r>
            <a:r>
              <a:rPr lang="bg-BG" sz="20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(напр. Защо сме затруднени? Защо местната общност не ни подкрепа? Защо се фокусираме върху този въпрос, а не върху нещо друго? Защо това не е опция? Защо това е най-добрият вариант?)</a:t>
            </a:r>
            <a:r>
              <a:rPr lang="bg-BG" sz="3200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*</a:t>
            </a:r>
            <a:endParaRPr sz="20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6075" marR="0" lvl="0" indent="-2825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448"/>
              <a:buFont typeface="Noto Sans Symbols"/>
              <a:buChar char="⚫"/>
            </a:pPr>
            <a:r>
              <a:rPr lang="bg-BG" sz="2400" b="1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Кой? </a:t>
            </a:r>
            <a:r>
              <a:rPr lang="bg-BG" sz="20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(напр. Кой ще спечели от това? Кой ще ги ангажира? Кой какво ще направи? С кого трябва да говорим? Кой може да ни блокира? Кой ще говори с тях?)</a:t>
            </a:r>
            <a:endParaRPr sz="20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84" name="Google Shape;584;p26"/>
          <p:cNvSpPr txBox="1"/>
          <p:nvPr/>
        </p:nvSpPr>
        <p:spPr>
          <a:xfrm>
            <a:off x="849576" y="9600380"/>
            <a:ext cx="557977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*</a:t>
            </a:r>
            <a:r>
              <a:rPr lang="bg-BG" sz="240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Виж също ‘Техниката на </a:t>
            </a:r>
            <a:r>
              <a:rPr lang="bg-BG" sz="2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5те Защо-та</a:t>
            </a:r>
            <a:r>
              <a:rPr lang="bg-BG" sz="320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’</a:t>
            </a:r>
            <a:endParaRPr/>
          </a:p>
        </p:txBody>
      </p:sp>
      <p:pic>
        <p:nvPicPr>
          <p:cNvPr id="585" name="Google Shape;58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7"/>
          <p:cNvSpPr txBox="1">
            <a:spLocks noGrp="1"/>
          </p:cNvSpPr>
          <p:nvPr>
            <p:ph type="body" idx="1"/>
          </p:nvPr>
        </p:nvSpPr>
        <p:spPr>
          <a:xfrm>
            <a:off x="3962724" y="829052"/>
            <a:ext cx="8714013" cy="1193133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5800"/>
              <a:buNone/>
            </a:pPr>
            <a:r>
              <a:rPr lang="bg-BG" sz="58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Магьосник за иновации</a:t>
            </a:r>
            <a:endParaRPr sz="58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91" name="Google Shape;591;p27"/>
          <p:cNvPicPr preferRelativeResize="0"/>
          <p:nvPr/>
        </p:nvPicPr>
        <p:blipFill rotWithShape="1">
          <a:blip r:embed="rId3">
            <a:alphaModFix/>
          </a:blip>
          <a:srcRect l="7283" t="3689" r="27136"/>
          <a:stretch/>
        </p:blipFill>
        <p:spPr>
          <a:xfrm>
            <a:off x="13372933" y="1698746"/>
            <a:ext cx="3772067" cy="5057897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7"/>
          <p:cNvSpPr txBox="1"/>
          <p:nvPr/>
        </p:nvSpPr>
        <p:spPr>
          <a:xfrm>
            <a:off x="940611" y="3016538"/>
            <a:ext cx="12079079" cy="1200288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 i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От самото начало способността да се променяме, развиваме и намираме нови решения е била  A и Ω. </a:t>
            </a:r>
            <a:endParaRPr sz="3600" b="1" i="1" dirty="0">
              <a:solidFill>
                <a:schemeClr val="l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593" name="Google Shape;593;p27"/>
          <p:cNvPicPr preferRelativeResize="0"/>
          <p:nvPr/>
        </p:nvPicPr>
        <p:blipFill rotWithShape="1">
          <a:blip r:embed="rId4">
            <a:alphaModFix/>
          </a:blip>
          <a:srcRect l="32917" t="27036" r="46249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7"/>
          <p:cNvPicPr preferRelativeResize="0"/>
          <p:nvPr/>
        </p:nvPicPr>
        <p:blipFill rotWithShape="1">
          <a:blip r:embed="rId5">
            <a:alphaModFix/>
          </a:blip>
          <a:srcRect l="64998" t="59630" r="29584" b="17406"/>
          <a:stretch/>
        </p:blipFill>
        <p:spPr>
          <a:xfrm rot="-5400000">
            <a:off x="929383" y="-1144927"/>
            <a:ext cx="1680352" cy="400699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27"/>
          <p:cNvSpPr/>
          <p:nvPr/>
        </p:nvSpPr>
        <p:spPr>
          <a:xfrm>
            <a:off x="13707352" y="7200900"/>
            <a:ext cx="2904248" cy="2946055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7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Научете повече!</a:t>
            </a:r>
            <a:endParaRPr/>
          </a:p>
        </p:txBody>
      </p:sp>
      <p:sp>
        <p:nvSpPr>
          <p:cNvPr id="596" name="Google Shape;596;p27"/>
          <p:cNvSpPr txBox="1"/>
          <p:nvPr/>
        </p:nvSpPr>
        <p:spPr>
          <a:xfrm>
            <a:off x="940611" y="4869806"/>
            <a:ext cx="120790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Използването на WIZARD подобрява ефективността в следните области:</a:t>
            </a:r>
            <a:endParaRPr sz="3600" b="1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97" name="Google Shape;597;p27"/>
          <p:cNvSpPr txBox="1"/>
          <p:nvPr/>
        </p:nvSpPr>
        <p:spPr>
          <a:xfrm>
            <a:off x="1380729" y="6166721"/>
            <a:ext cx="5067669" cy="3385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Char char="✔"/>
            </a:pPr>
            <a:r>
              <a:rPr lang="bg-BG" sz="28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Сътрудничество</a:t>
            </a: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26162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None/>
            </a:pP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Char char="✔"/>
            </a:pPr>
            <a:r>
              <a:rPr lang="bg-BG" sz="28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Творческо мислене</a:t>
            </a: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26162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None/>
            </a:pP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Char char="✔"/>
            </a:pPr>
            <a:r>
              <a:rPr lang="bg-BG" sz="28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Управление на иновациите</a:t>
            </a: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26162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None/>
            </a:pP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Char char="✔"/>
            </a:pPr>
            <a:r>
              <a:rPr lang="bg-BG" sz="28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Управление на проекти</a:t>
            </a: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27"/>
          <p:cNvSpPr txBox="1"/>
          <p:nvPr/>
        </p:nvSpPr>
        <p:spPr>
          <a:xfrm>
            <a:off x="6563701" y="5807631"/>
            <a:ext cx="4710007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Char char="✔"/>
            </a:pPr>
            <a:r>
              <a:rPr lang="bg-BG" sz="28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Активно слушане</a:t>
            </a: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26162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None/>
            </a:pP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Char char="✔"/>
            </a:pPr>
            <a:r>
              <a:rPr lang="bg-BG" sz="28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Ефективна комуникация</a:t>
            </a: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26162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None/>
            </a:pP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Char char="✔"/>
            </a:pPr>
            <a:r>
              <a:rPr lang="bg-BG" sz="28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Индивидуален принос</a:t>
            </a: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26162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None/>
            </a:pP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3080"/>
              <a:buFont typeface="Noto Sans Symbols"/>
              <a:buChar char="✔"/>
            </a:pPr>
            <a:r>
              <a:rPr lang="bg-BG" sz="280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Проактивност</a:t>
            </a:r>
            <a:endParaRPr sz="280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99" name="Google Shape;599;p27"/>
          <p:cNvSpPr txBox="1"/>
          <p:nvPr/>
        </p:nvSpPr>
        <p:spPr>
          <a:xfrm>
            <a:off x="304800" y="2099500"/>
            <a:ext cx="127254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bhaya Libre"/>
              <a:buNone/>
            </a:pPr>
            <a:r>
              <a:rPr lang="bg-BG" sz="2800" b="1">
                <a:solidFill>
                  <a:srgbClr val="3F3F3F"/>
                </a:solidFill>
                <a:latin typeface="Abhaya Libre"/>
                <a:ea typeface="Abhaya Libre"/>
                <a:cs typeface="Abhaya Libre"/>
                <a:sym typeface="Abhaya Libre"/>
              </a:rPr>
              <a:t>Инструмент за насочване на индивиди, екипи и организации към творческо мислене.</a:t>
            </a:r>
            <a:endParaRPr/>
          </a:p>
        </p:txBody>
      </p:sp>
      <p:pic>
        <p:nvPicPr>
          <p:cNvPr id="600" name="Google Shape;60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42508" y="-250225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76775" y="9347050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8"/>
          <p:cNvSpPr/>
          <p:nvPr/>
        </p:nvSpPr>
        <p:spPr>
          <a:xfrm>
            <a:off x="3521688" y="1285817"/>
            <a:ext cx="13075395" cy="90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250" tIns="50625" rIns="101250" bIns="506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S.C.A.M.P.E.R техниката – Преглед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607" name="Google Shape;607;p28"/>
          <p:cNvSpPr/>
          <p:nvPr/>
        </p:nvSpPr>
        <p:spPr>
          <a:xfrm>
            <a:off x="3582000" y="2303235"/>
            <a:ext cx="7780860" cy="554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0625" rIns="51425" bIns="506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28"/>
          <p:cNvSpPr txBox="1"/>
          <p:nvPr/>
        </p:nvSpPr>
        <p:spPr>
          <a:xfrm>
            <a:off x="3096000" y="2419875"/>
            <a:ext cx="11819925" cy="61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250" tIns="50625" rIns="101250" bIns="506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28"/>
          <p:cNvSpPr txBox="1"/>
          <p:nvPr/>
        </p:nvSpPr>
        <p:spPr>
          <a:xfrm>
            <a:off x="5677548" y="6079107"/>
            <a:ext cx="11819925" cy="61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250" tIns="50625" rIns="101250" bIns="506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0" name="Google Shape;610;p28" descr="http://3.bp.blogspot.com/-UZMP5HtE5nk/TpIFzmaHJDI/AAAAAAAAAFc/n8Skus-Py3Q/s1600/scamb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3084704"/>
            <a:ext cx="11207579" cy="47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-52953" y="-207554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8"/>
          <p:cNvPicPr preferRelativeResize="0"/>
          <p:nvPr/>
        </p:nvPicPr>
        <p:blipFill rotWithShape="1">
          <a:blip r:embed="rId5">
            <a:alphaModFix/>
          </a:blip>
          <a:srcRect l="32917" t="27036" r="46249" b="59630"/>
          <a:stretch/>
        </p:blipFill>
        <p:spPr>
          <a:xfrm>
            <a:off x="15766" y="8982810"/>
            <a:ext cx="3810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6">
            <a:alphaModFix/>
          </a:blip>
          <a:srcRect l="5823" r="86023" b="73255"/>
          <a:stretch/>
        </p:blipFill>
        <p:spPr>
          <a:xfrm rot="10479893">
            <a:off x="16945095" y="7539755"/>
            <a:ext cx="1491155" cy="275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8"/>
          <p:cNvPicPr preferRelativeResize="0"/>
          <p:nvPr/>
        </p:nvPicPr>
        <p:blipFill rotWithShape="1">
          <a:blip r:embed="rId7">
            <a:alphaModFix/>
          </a:blip>
          <a:srcRect l="56667" t="25042" r="24167" b="60558"/>
          <a:stretch/>
        </p:blipFill>
        <p:spPr>
          <a:xfrm>
            <a:off x="13487400" y="-1"/>
            <a:ext cx="4800600" cy="153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42508" y="-250225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9"/>
          <p:cNvSpPr txBox="1">
            <a:spLocks noGrp="1"/>
          </p:cNvSpPr>
          <p:nvPr>
            <p:ph type="title"/>
          </p:nvPr>
        </p:nvSpPr>
        <p:spPr>
          <a:xfrm>
            <a:off x="1453678" y="423423"/>
            <a:ext cx="15466595" cy="135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5400"/>
              <a:buFont typeface="Abhaya Libre"/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Техниката S.C.A.M.P.E.R – в детайли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622" name="Google Shape;622;p29"/>
          <p:cNvSpPr txBox="1">
            <a:spLocks noGrp="1"/>
          </p:cNvSpPr>
          <p:nvPr>
            <p:ph type="body" idx="4294967295"/>
          </p:nvPr>
        </p:nvSpPr>
        <p:spPr>
          <a:xfrm>
            <a:off x="670560" y="1505543"/>
            <a:ext cx="15129435" cy="618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778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800"/>
              <a:buChar char="•"/>
            </a:pPr>
            <a:r>
              <a:rPr lang="bg-BG" sz="28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   Заместител </a:t>
            </a:r>
            <a:r>
              <a:rPr lang="bg-BG" sz="2800" b="1" dirty="0">
                <a:latin typeface="Abhaya Libre"/>
                <a:ea typeface="Abhaya Libre"/>
                <a:cs typeface="Abhaya Libre"/>
                <a:sym typeface="Abhaya Libre"/>
              </a:rPr>
              <a:t>= </a:t>
            </a:r>
            <a:r>
              <a:rPr lang="bg-BG" sz="2800" dirty="0">
                <a:latin typeface="Abhaya Libre"/>
                <a:ea typeface="Abhaya Libre"/>
                <a:cs typeface="Abhaya Libre"/>
                <a:sym typeface="Abhaya Libre"/>
              </a:rPr>
              <a:t>Мога ли да заменя или сменя някои части? /Мога ли да използвам други материали?/Мога ли да му променя формата?</a:t>
            </a:r>
            <a:endParaRPr sz="2800" dirty="0">
              <a:latin typeface="Abhaya Libre"/>
              <a:ea typeface="Abhaya Libre"/>
              <a:cs typeface="Abhaya Libre"/>
              <a:sym typeface="Abhaya Libre"/>
            </a:endParaRPr>
          </a:p>
          <a:p>
            <a:pPr marL="63500" lvl="0" indent="-177800" algn="l" rtl="0">
              <a:spcBef>
                <a:spcPts val="560"/>
              </a:spcBef>
              <a:spcAft>
                <a:spcPts val="0"/>
              </a:spcAft>
              <a:buClr>
                <a:srgbClr val="00918E"/>
              </a:buClr>
              <a:buSzPts val="2800"/>
              <a:buChar char="•"/>
            </a:pPr>
            <a:r>
              <a:rPr lang="bg-BG" sz="28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   Комбиниране </a:t>
            </a:r>
            <a:r>
              <a:rPr lang="bg-BG" sz="2800" b="1" dirty="0">
                <a:latin typeface="Abhaya Libre"/>
                <a:ea typeface="Abhaya Libre"/>
                <a:cs typeface="Abhaya Libre"/>
                <a:sym typeface="Abhaya Libre"/>
              </a:rPr>
              <a:t>= </a:t>
            </a:r>
            <a:r>
              <a:rPr lang="bg-BG" sz="2800" dirty="0">
                <a:latin typeface="Abhaya Libre"/>
                <a:ea typeface="Abhaya Libre"/>
                <a:cs typeface="Abhaya Libre"/>
                <a:sym typeface="Abhaya Libre"/>
              </a:rPr>
              <a:t>Какво може да се комбинира, за да се увеличи максимално броят на употребите?/Мога ли да комбинирам или да го обединя с други обекти?/Какъв материал може да се комбинира? </a:t>
            </a:r>
            <a:endParaRPr dirty="0"/>
          </a:p>
          <a:p>
            <a:pPr marL="284163" lvl="0" indent="-284163" algn="l" rtl="0">
              <a:spcBef>
                <a:spcPts val="560"/>
              </a:spcBef>
              <a:spcAft>
                <a:spcPts val="0"/>
              </a:spcAft>
              <a:buClr>
                <a:srgbClr val="00918E"/>
              </a:buClr>
              <a:buSzPts val="2800"/>
              <a:buChar char="•"/>
            </a:pPr>
            <a:r>
              <a:rPr lang="bg-BG" sz="28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Адаптиране </a:t>
            </a:r>
            <a:r>
              <a:rPr lang="bg-BG" sz="2800" b="1" dirty="0">
                <a:latin typeface="Abhaya Libre"/>
                <a:ea typeface="Abhaya Libre"/>
                <a:cs typeface="Abhaya Libre"/>
                <a:sym typeface="Abhaya Libre"/>
              </a:rPr>
              <a:t>= </a:t>
            </a:r>
            <a:r>
              <a:rPr lang="bg-BG" sz="2800" dirty="0">
                <a:latin typeface="Abhaya Libre"/>
                <a:ea typeface="Abhaya Libre"/>
                <a:cs typeface="Abhaya Libre"/>
                <a:sym typeface="Abhaya Libre"/>
              </a:rPr>
              <a:t>В кои други области може да се впише тази идея?/Какво правят области извън моята област на експертиза? Какви идеи от външната област могат да се приложат към вашите концепции? </a:t>
            </a:r>
            <a:endParaRPr dirty="0"/>
          </a:p>
          <a:p>
            <a:pPr marL="284163" lvl="0" indent="-284163" algn="l" rtl="0">
              <a:spcBef>
                <a:spcPts val="560"/>
              </a:spcBef>
              <a:spcAft>
                <a:spcPts val="0"/>
              </a:spcAft>
              <a:buClr>
                <a:srgbClr val="00918E"/>
              </a:buClr>
              <a:buSzPts val="2800"/>
              <a:buChar char="•"/>
            </a:pPr>
            <a:r>
              <a:rPr lang="bg-BG" sz="28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Модифициране </a:t>
            </a:r>
            <a:r>
              <a:rPr lang="bg-BG" sz="2800" b="1" dirty="0">
                <a:latin typeface="Abhaya Libre"/>
                <a:ea typeface="Abhaya Libre"/>
                <a:cs typeface="Abhaya Libre"/>
                <a:sym typeface="Abhaya Libre"/>
              </a:rPr>
              <a:t>= </a:t>
            </a:r>
            <a:r>
              <a:rPr lang="bg-BG" sz="2800" dirty="0">
                <a:latin typeface="Abhaya Libre"/>
                <a:ea typeface="Abhaya Libre"/>
                <a:cs typeface="Abhaya Libre"/>
                <a:sym typeface="Abhaya Libre"/>
              </a:rPr>
              <a:t>Какво може да бъде по-голямо?/Какво може да бъде по-малко?/Промяна на името, цвета, звука, миризмата, формата или всеки друг фактор.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918E"/>
              </a:buClr>
              <a:buSzPts val="2800"/>
              <a:buChar char="•"/>
            </a:pPr>
            <a:r>
              <a:rPr lang="bg-BG" sz="28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Използване за други цели </a:t>
            </a:r>
            <a:r>
              <a:rPr lang="bg-BG" sz="2800" b="1" dirty="0">
                <a:latin typeface="Abhaya Libre"/>
                <a:ea typeface="Abhaya Libre"/>
                <a:cs typeface="Abhaya Libre"/>
                <a:sym typeface="Abhaya Libre"/>
              </a:rPr>
              <a:t>= </a:t>
            </a:r>
            <a:r>
              <a:rPr lang="bg-BG" sz="2800" dirty="0">
                <a:latin typeface="Abhaya Libre"/>
                <a:ea typeface="Abhaya Libre"/>
                <a:cs typeface="Abhaya Libre"/>
                <a:sym typeface="Abhaya Libre"/>
              </a:rPr>
              <a:t>В/на/за/с какво друго може да се използва това?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918E"/>
              </a:buClr>
              <a:buSzPts val="2800"/>
              <a:buChar char="•"/>
            </a:pPr>
            <a:r>
              <a:rPr lang="bg-BG" sz="28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Елиминиране</a:t>
            </a:r>
            <a:r>
              <a:rPr lang="bg-BG" sz="2800" b="1" dirty="0">
                <a:latin typeface="Abhaya Libre"/>
                <a:ea typeface="Abhaya Libre"/>
                <a:cs typeface="Abhaya Libre"/>
                <a:sym typeface="Abhaya Libre"/>
              </a:rPr>
              <a:t> = </a:t>
            </a:r>
            <a:r>
              <a:rPr lang="bg-BG" sz="2800" dirty="0">
                <a:latin typeface="Abhaya Libre"/>
                <a:ea typeface="Abhaya Libre"/>
                <a:cs typeface="Abhaya Libre"/>
                <a:sym typeface="Abhaya Libre"/>
              </a:rPr>
              <a:t>Какво трябва да се премахне?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918E"/>
              </a:buClr>
              <a:buSzPts val="2800"/>
              <a:buChar char="•"/>
            </a:pPr>
            <a:r>
              <a:rPr lang="bg-BG" sz="28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Пренареждане </a:t>
            </a:r>
            <a:r>
              <a:rPr lang="bg-BG" sz="2800" b="1" dirty="0">
                <a:latin typeface="Abhaya Libre"/>
                <a:ea typeface="Abhaya Libre"/>
                <a:cs typeface="Abhaya Libre"/>
                <a:sym typeface="Abhaya Libre"/>
              </a:rPr>
              <a:t>= </a:t>
            </a:r>
            <a:r>
              <a:rPr lang="bg-BG" sz="2800" dirty="0">
                <a:latin typeface="Abhaya Libre"/>
                <a:ea typeface="Abhaya Libre"/>
                <a:cs typeface="Abhaya Libre"/>
                <a:sym typeface="Abhaya Libre"/>
              </a:rPr>
              <a:t>Променете реда, променете процеса, променете плана.</a:t>
            </a:r>
            <a:endParaRPr sz="2800" dirty="0"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23" name="Google Shape;6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-52952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9" descr="http://3.bp.blogspot.com/-XrhX9t_Gawg/TpIJ1Kp03MI/AAAAAAAAAFw/6FX0YojtPQY/s1600/sc4.jpg"/>
          <p:cNvPicPr preferRelativeResize="0"/>
          <p:nvPr/>
        </p:nvPicPr>
        <p:blipFill rotWithShape="1">
          <a:blip r:embed="rId4">
            <a:alphaModFix/>
          </a:blip>
          <a:srcRect l="6326" r="-7025"/>
          <a:stretch/>
        </p:blipFill>
        <p:spPr>
          <a:xfrm>
            <a:off x="12972896" y="6421724"/>
            <a:ext cx="3276600" cy="280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9" descr="http://1.bp.blogspot.com/-qkalyiXcT6c/TsAuOg_Fx1I/AAAAAAAAAMA/8a7F74x5JEY/s1600/be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34818" y="6380411"/>
            <a:ext cx="2370909" cy="311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9"/>
          <p:cNvPicPr preferRelativeResize="0"/>
          <p:nvPr/>
        </p:nvPicPr>
        <p:blipFill rotWithShape="1">
          <a:blip r:embed="rId6">
            <a:alphaModFix/>
          </a:blip>
          <a:srcRect l="67083" t="60362" r="26249" b="31481"/>
          <a:stretch/>
        </p:blipFill>
        <p:spPr>
          <a:xfrm>
            <a:off x="16535400" y="9132014"/>
            <a:ext cx="1676400" cy="115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9"/>
          <p:cNvPicPr preferRelativeResize="0"/>
          <p:nvPr/>
        </p:nvPicPr>
        <p:blipFill rotWithShape="1">
          <a:blip r:embed="rId7">
            <a:alphaModFix/>
          </a:blip>
          <a:srcRect l="64998" t="59630" r="29584" b="17406"/>
          <a:stretch/>
        </p:blipFill>
        <p:spPr>
          <a:xfrm>
            <a:off x="17311206" y="1284540"/>
            <a:ext cx="9906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9"/>
          <p:cNvSpPr txBox="1"/>
          <p:nvPr/>
        </p:nvSpPr>
        <p:spPr>
          <a:xfrm>
            <a:off x="14122404" y="6014363"/>
            <a:ext cx="40138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Примери за комбиниране</a:t>
            </a:r>
            <a:endParaRPr sz="2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629" name="Google Shape;629;p29"/>
          <p:cNvSpPr/>
          <p:nvPr/>
        </p:nvSpPr>
        <p:spPr>
          <a:xfrm>
            <a:off x="15140738" y="3231904"/>
            <a:ext cx="3071062" cy="2456448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8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Упражнение!</a:t>
            </a:r>
            <a:endParaRPr/>
          </a:p>
        </p:txBody>
      </p:sp>
      <p:pic>
        <p:nvPicPr>
          <p:cNvPr id="630" name="Google Shape;630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42508" y="-250225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906350" y="93057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/>
          <p:nvPr/>
        </p:nvSpPr>
        <p:spPr>
          <a:xfrm>
            <a:off x="1784075" y="2828851"/>
            <a:ext cx="15741892" cy="431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99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Подкрепата на Европейската Комисия за създаването на тази публикация, не представлява одобрение на съдържанието, което отразява само гледните точки на авторите, и Комисията не може да бъде държана отговорна за каквото и да е използване на информацията, съдържаща се в нея. </a:t>
            </a:r>
            <a:endParaRPr sz="3299" b="0" i="0" u="none" strike="noStrike" cap="none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just" rtl="0">
              <a:lnSpc>
                <a:spcPct val="7214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99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99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Проект </a:t>
            </a:r>
            <a:r>
              <a:rPr lang="bg-BG" sz="3299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Nº: 2021-1-RO01-KA220-VET-000028118</a:t>
            </a:r>
            <a:endParaRPr/>
          </a:p>
          <a:p>
            <a:pPr marL="0" marR="0" lvl="0" indent="0" algn="just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99" b="0" i="0" u="none" strike="noStrike" cap="none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0606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99" b="0" i="0" u="none" strike="noStrike" cap="none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124" name="Google Shape;1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85502">
            <a:off x="-3467133" y="353201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7379619">
            <a:off x="3146606" y="8906714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947194">
            <a:off x="13506859" y="747748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632729">
            <a:off x="15049004" y="4145049"/>
            <a:ext cx="4881157" cy="487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3"/>
          <p:cNvGrpSpPr/>
          <p:nvPr/>
        </p:nvGrpSpPr>
        <p:grpSpPr>
          <a:xfrm>
            <a:off x="13890147" y="6582429"/>
            <a:ext cx="2900572" cy="807706"/>
            <a:chOff x="0" y="0"/>
            <a:chExt cx="3867430" cy="1076940"/>
          </a:xfrm>
        </p:grpSpPr>
        <p:pic>
          <p:nvPicPr>
            <p:cNvPr id="131" name="Google Shape;131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3" name="Google Shape;133;p3"/>
          <p:cNvPicPr preferRelativeResize="0"/>
          <p:nvPr/>
        </p:nvPicPr>
        <p:blipFill rotWithShape="1">
          <a:blip r:embed="rId10">
            <a:alphaModFix/>
          </a:blip>
          <a:srcRect l="32917" t="27036" r="46249" b="59630"/>
          <a:stretch/>
        </p:blipFill>
        <p:spPr>
          <a:xfrm rot="942389">
            <a:off x="-288414" y="8341257"/>
            <a:ext cx="4397174" cy="243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84075" y="6741775"/>
            <a:ext cx="7760901" cy="17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0"/>
          <p:cNvSpPr txBox="1">
            <a:spLocks noGrp="1"/>
          </p:cNvSpPr>
          <p:nvPr>
            <p:ph type="title"/>
          </p:nvPr>
        </p:nvSpPr>
        <p:spPr>
          <a:xfrm>
            <a:off x="1536192" y="4959"/>
            <a:ext cx="14580108" cy="1449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5400"/>
              <a:buFont typeface="Abhaya Libre"/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3-те основи на добър Brainstorming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38" name="Google Shape;638;p30" descr="Αποτέλεσμα εικόνας για ques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144" y="3596756"/>
            <a:ext cx="5174637" cy="427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30" descr="post its ide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11000" y="2389769"/>
            <a:ext cx="5424080" cy="448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30" descr="http://isolvecare.com/wp-content/uploads/2015/07/no-judgemen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7078" y="3138056"/>
            <a:ext cx="6256802" cy="4307933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0"/>
          <p:cNvSpPr txBox="1"/>
          <p:nvPr/>
        </p:nvSpPr>
        <p:spPr>
          <a:xfrm>
            <a:off x="6676010" y="7514955"/>
            <a:ext cx="337893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b="1">
                <a:solidFill>
                  <a:srgbClr val="EE0000"/>
                </a:solidFill>
                <a:latin typeface="Calibri"/>
                <a:ea typeface="Calibri"/>
                <a:cs typeface="Calibri"/>
                <a:sym typeface="Calibri"/>
              </a:rPr>
              <a:t>БЕЗ СЪДЕНЕ</a:t>
            </a:r>
            <a:endParaRPr sz="4800" b="1">
              <a:solidFill>
                <a:srgbClr val="EE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30"/>
          <p:cNvSpPr txBox="1"/>
          <p:nvPr/>
        </p:nvSpPr>
        <p:spPr>
          <a:xfrm>
            <a:off x="1724881" y="2493814"/>
            <a:ext cx="354379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800" b="1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Един въпрос</a:t>
            </a:r>
            <a:endParaRPr sz="4800">
              <a:solidFill>
                <a:srgbClr val="0091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30"/>
          <p:cNvSpPr txBox="1"/>
          <p:nvPr/>
        </p:nvSpPr>
        <p:spPr>
          <a:xfrm>
            <a:off x="12496800" y="1558772"/>
            <a:ext cx="34202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4800"/>
              <a:buFont typeface="Calibri"/>
              <a:buNone/>
            </a:pPr>
            <a:r>
              <a:rPr lang="bg-BG" sz="4800" b="1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Много идеи</a:t>
            </a:r>
            <a:endParaRPr sz="4800" b="1">
              <a:solidFill>
                <a:srgbClr val="0091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30"/>
          <p:cNvSpPr/>
          <p:nvPr/>
        </p:nvSpPr>
        <p:spPr>
          <a:xfrm>
            <a:off x="13802700" y="6956882"/>
            <a:ext cx="3710720" cy="3343603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9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Научете повече!</a:t>
            </a:r>
            <a:endParaRPr/>
          </a:p>
        </p:txBody>
      </p:sp>
      <p:pic>
        <p:nvPicPr>
          <p:cNvPr id="645" name="Google Shape;64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"/>
          <p:cNvSpPr txBox="1">
            <a:spLocks noGrp="1"/>
          </p:cNvSpPr>
          <p:nvPr>
            <p:ph type="title"/>
          </p:nvPr>
        </p:nvSpPr>
        <p:spPr>
          <a:xfrm>
            <a:off x="1536192" y="0"/>
            <a:ext cx="14580108" cy="129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5400"/>
              <a:buFont typeface="Abhaya Libre"/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Приложения за мисловни карти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652" name="Google Shape;652;p31"/>
          <p:cNvSpPr txBox="1">
            <a:spLocks noGrp="1"/>
          </p:cNvSpPr>
          <p:nvPr>
            <p:ph type="body" idx="1"/>
          </p:nvPr>
        </p:nvSpPr>
        <p:spPr>
          <a:xfrm>
            <a:off x="2527370" y="1217595"/>
            <a:ext cx="13588930" cy="697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ct val="104999"/>
              <a:buNone/>
            </a:pPr>
            <a:r>
              <a:rPr lang="bg-BG" sz="41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Мисловната карта е инструмент, който вълнува и отприщва потенциала на мозъка. </a:t>
            </a:r>
            <a:endParaRPr sz="41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172078" algn="l" rtl="0">
              <a:spcBef>
                <a:spcPts val="512"/>
              </a:spcBef>
              <a:spcAft>
                <a:spcPts val="0"/>
              </a:spcAft>
              <a:buClr>
                <a:srgbClr val="00918E"/>
              </a:buClr>
              <a:buSzPct val="104999"/>
              <a:buNone/>
            </a:pPr>
            <a:endParaRPr sz="41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lvl="0" indent="0" algn="l" rtl="0">
              <a:spcBef>
                <a:spcPts val="512"/>
              </a:spcBef>
              <a:spcAft>
                <a:spcPts val="0"/>
              </a:spcAft>
              <a:buClr>
                <a:srgbClr val="00918E"/>
              </a:buClr>
              <a:buSzPct val="104999"/>
              <a:buNone/>
            </a:pPr>
            <a:r>
              <a:rPr lang="bg-BG" sz="41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Мисловната карта е изключително ефективен  начин да позволите на мозъка ви да освободи или усвои информацията.</a:t>
            </a:r>
            <a:endParaRPr dirty="0"/>
          </a:p>
          <a:p>
            <a:pPr marL="0" lvl="0" indent="0" algn="l" rtl="0">
              <a:spcBef>
                <a:spcPts val="512"/>
              </a:spcBef>
              <a:spcAft>
                <a:spcPts val="0"/>
              </a:spcAft>
              <a:buClr>
                <a:srgbClr val="00918E"/>
              </a:buClr>
              <a:buSzPct val="104999"/>
              <a:buNone/>
            </a:pPr>
            <a:endParaRPr sz="41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lvl="0" indent="0" algn="l" rtl="0">
              <a:spcBef>
                <a:spcPts val="512"/>
              </a:spcBef>
              <a:spcAft>
                <a:spcPts val="0"/>
              </a:spcAft>
              <a:buClr>
                <a:srgbClr val="00918E"/>
              </a:buClr>
              <a:buSzPct val="104999"/>
              <a:buNone/>
            </a:pPr>
            <a:r>
              <a:rPr lang="bg-BG" sz="41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Мисловните карти са креативен, визуално привлекателен и забавен начин за:</a:t>
            </a:r>
            <a:endParaRPr dirty="0"/>
          </a:p>
          <a:p>
            <a:pPr marL="0" lvl="0" indent="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None/>
            </a:pPr>
            <a:endParaRPr sz="3400" b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34290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Char char="•"/>
            </a:pPr>
            <a:r>
              <a:rPr lang="bg-BG" sz="3400" b="1" i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Проучване</a:t>
            </a:r>
            <a:r>
              <a:rPr lang="bg-BG" sz="3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: </a:t>
            </a:r>
            <a:r>
              <a:rPr lang="bg-BG" sz="3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изясняване на сложни идеи и теми.</a:t>
            </a:r>
            <a:endParaRPr sz="3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201215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None/>
            </a:pPr>
            <a:endParaRPr sz="3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34290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Char char="•"/>
            </a:pPr>
            <a:r>
              <a:rPr lang="bg-BG" sz="3400" b="1" i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Преразглеждане: </a:t>
            </a:r>
            <a:r>
              <a:rPr lang="bg-BG" sz="3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преразглеждане на състоянието на проекта, успехите и областите за подобрение.</a:t>
            </a:r>
            <a:endParaRPr dirty="0"/>
          </a:p>
          <a:p>
            <a:pPr marL="342900" lvl="0" indent="-201215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None/>
            </a:pPr>
            <a:endParaRPr sz="3400" b="1" i="1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34290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Char char="•"/>
            </a:pPr>
            <a:r>
              <a:rPr lang="bg-BG" sz="3400" b="1" i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Борба с информационното претоварване</a:t>
            </a:r>
            <a:endParaRPr dirty="0"/>
          </a:p>
          <a:p>
            <a:pPr marL="342900" lvl="0" indent="-201215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None/>
            </a:pPr>
            <a:endParaRPr sz="3400" b="1" i="1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34290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Char char="•"/>
            </a:pPr>
            <a:r>
              <a:rPr lang="bg-BG" sz="3400" b="1" i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Brainstorm</a:t>
            </a:r>
            <a:r>
              <a:rPr lang="bg-BG" sz="3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: </a:t>
            </a:r>
            <a:r>
              <a:rPr lang="bg-BG" sz="3400" dirty="0">
                <a:solidFill>
                  <a:srgbClr val="3F3F3F"/>
                </a:solidFill>
                <a:latin typeface="Abhaya Libre"/>
                <a:ea typeface="Abhaya Libre"/>
                <a:cs typeface="Abhaya Libre"/>
                <a:sym typeface="Abhaya Libre"/>
              </a:rPr>
              <a:t>като група или индивидуално в подготовка за дебати, писмена работа и т.н. и за придобиване на по-пълна перспектива на дадена тема.</a:t>
            </a:r>
            <a:endParaRPr sz="3400" dirty="0">
              <a:solidFill>
                <a:srgbClr val="3F3F3F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95250" lvl="0" indent="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None/>
            </a:pPr>
            <a:endParaRPr sz="3400" dirty="0">
              <a:solidFill>
                <a:srgbClr val="3F3F3F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34290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Char char="•"/>
            </a:pPr>
            <a:r>
              <a:rPr lang="bg-BG" sz="3400" b="1" i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Подновете</a:t>
            </a:r>
            <a:r>
              <a:rPr lang="bg-BG" sz="3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: </a:t>
            </a:r>
            <a:r>
              <a:rPr lang="bg-BG" sz="3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направете крачка назад и възстановете чувството си за цел като екип или организационна група. напр. Какво  искаме да постигнем? Защо искаме да направим това?</a:t>
            </a:r>
            <a:endParaRPr sz="3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201215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None/>
            </a:pPr>
            <a:endParaRPr sz="3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lvl="0" indent="-34290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Char char="•"/>
            </a:pPr>
            <a:r>
              <a:rPr lang="bg-BG" sz="3400" b="1" i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Дефинирайте</a:t>
            </a:r>
            <a:r>
              <a:rPr lang="bg-BG" sz="34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:</a:t>
            </a:r>
            <a:r>
              <a:rPr lang="bg-BG" sz="3400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екипни, организационни и регионални цели.</a:t>
            </a:r>
            <a:endParaRPr dirty="0"/>
          </a:p>
          <a:p>
            <a:pPr marL="0" lvl="0" indent="0" algn="l" rtl="0">
              <a:spcBef>
                <a:spcPts val="425"/>
              </a:spcBef>
              <a:spcAft>
                <a:spcPts val="0"/>
              </a:spcAft>
              <a:buClr>
                <a:srgbClr val="00918E"/>
              </a:buClr>
              <a:buSzPct val="105000"/>
              <a:buNone/>
            </a:pPr>
            <a:endParaRPr sz="3400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53" name="Google Shape;653;p31"/>
          <p:cNvPicPr preferRelativeResize="0"/>
          <p:nvPr/>
        </p:nvPicPr>
        <p:blipFill rotWithShape="1">
          <a:blip r:embed="rId3">
            <a:alphaModFix/>
          </a:blip>
          <a:srcRect l="32917" t="28737" r="46249" b="59630"/>
          <a:stretch/>
        </p:blipFill>
        <p:spPr>
          <a:xfrm rot="2644461">
            <a:off x="-1478947" y="8193166"/>
            <a:ext cx="4481893" cy="24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1"/>
          <p:cNvPicPr preferRelativeResize="0"/>
          <p:nvPr/>
        </p:nvPicPr>
        <p:blipFill rotWithShape="1">
          <a:blip r:embed="rId4">
            <a:alphaModFix/>
          </a:blip>
          <a:srcRect l="64998" t="59630" r="29584" b="17406"/>
          <a:stretch/>
        </p:blipFill>
        <p:spPr>
          <a:xfrm>
            <a:off x="17207007" y="2095500"/>
            <a:ext cx="9906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-300887" y="-461245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-212744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2045" y="2696898"/>
            <a:ext cx="1595077" cy="165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2"/>
          <p:cNvPicPr preferRelativeResize="0"/>
          <p:nvPr/>
        </p:nvPicPr>
        <p:blipFill rotWithShape="1">
          <a:blip r:embed="rId7">
            <a:alphaModFix/>
          </a:blip>
          <a:srcRect l="-178" r="178" b="9259"/>
          <a:stretch/>
        </p:blipFill>
        <p:spPr>
          <a:xfrm>
            <a:off x="384751" y="2084127"/>
            <a:ext cx="9376865" cy="4786108"/>
          </a:xfrm>
          <a:prstGeom prst="rect">
            <a:avLst/>
          </a:prstGeom>
          <a:noFill/>
          <a:ln w="38100" cap="flat" cmpd="sng">
            <a:solidFill>
              <a:srgbClr val="00918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7" name="Google Shape;667;p32"/>
          <p:cNvSpPr txBox="1"/>
          <p:nvPr/>
        </p:nvSpPr>
        <p:spPr>
          <a:xfrm>
            <a:off x="366013" y="7803729"/>
            <a:ext cx="10606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https://www.youtube.com/watch?v=oHiwpz7r4wY&amp;ab_channel=OptimaTraining%28UK%29Limited</a:t>
            </a:r>
            <a:endParaRPr dirty="0"/>
          </a:p>
        </p:txBody>
      </p:sp>
      <p:sp>
        <p:nvSpPr>
          <p:cNvPr id="668" name="Google Shape;668;p32"/>
          <p:cNvSpPr txBox="1"/>
          <p:nvPr/>
        </p:nvSpPr>
        <p:spPr>
          <a:xfrm>
            <a:off x="11703331" y="2081123"/>
            <a:ext cx="6244436" cy="6124754"/>
          </a:xfrm>
          <a:prstGeom prst="rect">
            <a:avLst/>
          </a:prstGeom>
          <a:noFill/>
          <a:ln w="38100" cap="flat" cmpd="sng">
            <a:solidFill>
              <a:srgbClr val="009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Noto Sans Symbols"/>
              <a:buChar char="▪"/>
            </a:pPr>
            <a:r>
              <a:rPr lang="bg-BG" sz="28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Изгледайте видеото за 6те мислещи шапки.</a:t>
            </a:r>
            <a:endParaRPr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Noto Sans Symbols"/>
              <a:buNone/>
            </a:pPr>
            <a:endParaRPr sz="28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Noto Sans Symbols"/>
              <a:buChar char="▪"/>
            </a:pPr>
            <a:r>
              <a:rPr lang="bg-BG" sz="28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Докато гледате, направете списък на основните проблеми с които се сблъсквате по време на срещи и как 6те шапки могат да помогнат на отбори или групи да ги избегнат.</a:t>
            </a:r>
            <a:endParaRPr sz="28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Noto Sans Symbols"/>
              <a:buNone/>
            </a:pPr>
            <a:endParaRPr sz="28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Noto Sans Symbols"/>
              <a:buChar char="▪"/>
            </a:pPr>
            <a:r>
              <a:rPr lang="bg-BG" sz="28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Направете екранна снимка или снимка на препоръчителната последователност за редовни срещи на екипа.</a:t>
            </a:r>
            <a:endParaRPr sz="28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69" name="Google Shape;669;p32"/>
          <p:cNvPicPr preferRelativeResize="0"/>
          <p:nvPr/>
        </p:nvPicPr>
        <p:blipFill rotWithShape="1">
          <a:blip r:embed="rId8">
            <a:alphaModFix/>
          </a:blip>
          <a:srcRect l="32917" t="27036" r="46249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2"/>
          <p:cNvSpPr txBox="1"/>
          <p:nvPr/>
        </p:nvSpPr>
        <p:spPr>
          <a:xfrm>
            <a:off x="3948082" y="495300"/>
            <a:ext cx="10972799" cy="76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41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Видео: 6-те мислещи шапки</a:t>
            </a:r>
            <a:endParaRPr sz="641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72" name="Google Shape;672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33"/>
          <p:cNvSpPr txBox="1"/>
          <p:nvPr/>
        </p:nvSpPr>
        <p:spPr>
          <a:xfrm>
            <a:off x="3948082" y="495300"/>
            <a:ext cx="10972799" cy="76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41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Видео: 6-те мислещи шапки</a:t>
            </a:r>
            <a:endParaRPr sz="641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80" name="Google Shape;68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34482" y="2094653"/>
            <a:ext cx="1595077" cy="1656582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33"/>
          <p:cNvSpPr txBox="1"/>
          <p:nvPr/>
        </p:nvSpPr>
        <p:spPr>
          <a:xfrm>
            <a:off x="911180" y="1493059"/>
            <a:ext cx="8429229" cy="3908762"/>
          </a:xfrm>
          <a:prstGeom prst="rect">
            <a:avLst/>
          </a:prstGeom>
          <a:noFill/>
          <a:ln w="38100" cap="flat" cmpd="sng">
            <a:solidFill>
              <a:srgbClr val="009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Основни проблеми в срещите: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Всичко се обсъжда наведнъж (вижте скицата отсреща),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Хората спорят помежду си,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Една идея се рекламира, вместо друга,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Други са критикувани,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Дебатът може да се върти в кръг (groan!),</a:t>
            </a:r>
            <a:endParaRPr sz="24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Това може да доведе до решения, които са незадоволителни за някои от участващите хора (или недобре обмислени).</a:t>
            </a:r>
            <a:endParaRPr sz="28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82" name="Google Shape;682;p33"/>
          <p:cNvPicPr preferRelativeResize="0"/>
          <p:nvPr/>
        </p:nvPicPr>
        <p:blipFill rotWithShape="1">
          <a:blip r:embed="rId6">
            <a:alphaModFix/>
          </a:blip>
          <a:srcRect l="32917" t="27036" r="46249" b="59630"/>
          <a:stretch/>
        </p:blipFill>
        <p:spPr>
          <a:xfrm>
            <a:off x="-19170" y="9245916"/>
            <a:ext cx="3810000" cy="104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3"/>
          <p:cNvPicPr preferRelativeResize="0"/>
          <p:nvPr/>
        </p:nvPicPr>
        <p:blipFill rotWithShape="1">
          <a:blip r:embed="rId7">
            <a:alphaModFix/>
          </a:blip>
          <a:srcRect l="10834" t="18171" r="36676" b="31481"/>
          <a:stretch/>
        </p:blipFill>
        <p:spPr>
          <a:xfrm>
            <a:off x="11607111" y="1562411"/>
            <a:ext cx="6281586" cy="3191178"/>
          </a:xfrm>
          <a:prstGeom prst="rect">
            <a:avLst/>
          </a:prstGeom>
          <a:noFill/>
          <a:ln w="38100" cap="flat" cmpd="sng">
            <a:solidFill>
              <a:srgbClr val="00918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4" name="Google Shape;684;p33"/>
          <p:cNvPicPr preferRelativeResize="0"/>
          <p:nvPr/>
        </p:nvPicPr>
        <p:blipFill rotWithShape="1">
          <a:blip r:embed="rId8">
            <a:alphaModFix/>
          </a:blip>
          <a:srcRect l="25417" t="12162" r="45416" b="7239"/>
          <a:stretch/>
        </p:blipFill>
        <p:spPr>
          <a:xfrm>
            <a:off x="14948718" y="4917713"/>
            <a:ext cx="2939979" cy="4873987"/>
          </a:xfrm>
          <a:prstGeom prst="rect">
            <a:avLst/>
          </a:prstGeom>
          <a:noFill/>
          <a:ln w="38100" cap="flat" cmpd="sng">
            <a:solidFill>
              <a:srgbClr val="00808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5" name="Google Shape;68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-124729" y="-2006962"/>
            <a:ext cx="3334026" cy="3588482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33"/>
          <p:cNvSpPr txBox="1"/>
          <p:nvPr/>
        </p:nvSpPr>
        <p:spPr>
          <a:xfrm>
            <a:off x="918676" y="5534746"/>
            <a:ext cx="8453924" cy="4278094"/>
          </a:xfrm>
          <a:prstGeom prst="rect">
            <a:avLst/>
          </a:prstGeom>
          <a:noFill/>
          <a:ln w="38100" cap="flat" cmpd="sng">
            <a:solidFill>
              <a:srgbClr val="009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Как 6те мислещи шапки могат да помогнат: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Те разделят различните начини на мислене, за да добавят структура, яснота и подравняване,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Те гарантират, че са обхванати всички начини на мислене,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Те гарантират, че всички мислят по един и същи начин едновременно, така че съревнованието и критиката се избягват,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2400"/>
              <a:buFont typeface="Noto Sans Symbols"/>
              <a:buChar char="▪"/>
            </a:pPr>
            <a:r>
              <a:rPr lang="bg-BG" sz="2400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Те помагат на хората да вземат по-добри решения по-бързо.</a:t>
            </a:r>
            <a:endParaRPr sz="28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687" name="Google Shape;687;p33"/>
          <p:cNvPicPr preferRelativeResize="0"/>
          <p:nvPr/>
        </p:nvPicPr>
        <p:blipFill rotWithShape="1">
          <a:blip r:embed="rId9">
            <a:alphaModFix/>
          </a:blip>
          <a:srcRect l="9338" t="23332" r="70371" b="30141"/>
          <a:stretch/>
        </p:blipFill>
        <p:spPr>
          <a:xfrm>
            <a:off x="11607111" y="4929392"/>
            <a:ext cx="3099489" cy="4862308"/>
          </a:xfrm>
          <a:prstGeom prst="rect">
            <a:avLst/>
          </a:prstGeom>
          <a:noFill/>
          <a:ln w="38100" cap="flat" cmpd="sng">
            <a:solidFill>
              <a:srgbClr val="00808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8" name="Google Shape;688;p33"/>
          <p:cNvSpPr/>
          <p:nvPr/>
        </p:nvSpPr>
        <p:spPr>
          <a:xfrm>
            <a:off x="8301501" y="4218676"/>
            <a:ext cx="3710720" cy="3086346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дейности 10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Научете повече и Видео!</a:t>
            </a:r>
            <a:endParaRPr/>
          </a:p>
        </p:txBody>
      </p:sp>
      <p:pic>
        <p:nvPicPr>
          <p:cNvPr id="689" name="Google Shape;689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34481" y="9480750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34"/>
          <p:cNvPicPr preferRelativeResize="0"/>
          <p:nvPr/>
        </p:nvPicPr>
        <p:blipFill rotWithShape="1">
          <a:blip r:embed="rId6">
            <a:alphaModFix/>
          </a:blip>
          <a:srcRect l="32917" t="27036" r="46249" b="59630"/>
          <a:stretch/>
        </p:blipFill>
        <p:spPr>
          <a:xfrm>
            <a:off x="0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34"/>
          <p:cNvPicPr preferRelativeResize="0"/>
          <p:nvPr/>
        </p:nvPicPr>
        <p:blipFill rotWithShape="1">
          <a:blip r:embed="rId7">
            <a:alphaModFix/>
          </a:blip>
          <a:srcRect t="7943" b="7944"/>
          <a:stretch/>
        </p:blipFill>
        <p:spPr>
          <a:xfrm>
            <a:off x="10260294" y="1396311"/>
            <a:ext cx="4166197" cy="2350747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34"/>
          <p:cNvSpPr txBox="1"/>
          <p:nvPr/>
        </p:nvSpPr>
        <p:spPr>
          <a:xfrm>
            <a:off x="565470" y="1960674"/>
            <a:ext cx="8646747" cy="7262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bg-BG" sz="220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Това е процес </a:t>
            </a:r>
            <a:r>
              <a:rPr lang="bg-BG" sz="2200" i="1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за оспорване на предположения и за предефиниране на проблеми</a:t>
            </a:r>
            <a:r>
              <a:rPr lang="bg-BG" sz="220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, така че да можем да идентифицираме алтернативни стратегии и решения, които може да не са незабавно очевидни с първоначалното ни ниво на разбиране.</a:t>
            </a:r>
            <a:endParaRPr sz="2200">
              <a:solidFill>
                <a:srgbClr val="2B2B2B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96215" algn="l" rtl="0">
              <a:spcBef>
                <a:spcPts val="44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None/>
            </a:pPr>
            <a:endParaRPr sz="2200">
              <a:solidFill>
                <a:srgbClr val="2B2B2B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bg-BG" sz="220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Той предоставя базиран на решения подход за решаване на проблеми.</a:t>
            </a:r>
            <a:endParaRPr/>
          </a:p>
          <a:p>
            <a:pPr marL="342900" marR="0" lvl="0" indent="-196215" algn="l" rtl="0">
              <a:spcBef>
                <a:spcPts val="44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None/>
            </a:pPr>
            <a:endParaRPr sz="2200">
              <a:solidFill>
                <a:srgbClr val="2B2B2B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bg-BG" sz="2200">
                <a:solidFill>
                  <a:srgbClr val="494429"/>
                </a:solidFill>
                <a:latin typeface="Abhaya Libre"/>
                <a:ea typeface="Abhaya Libre"/>
                <a:cs typeface="Abhaya Libre"/>
                <a:sym typeface="Abhaya Libre"/>
              </a:rPr>
              <a:t>Нещо повече, дизайнерското мислене е </a:t>
            </a:r>
            <a:r>
              <a:rPr lang="bg-BG" sz="2200" i="1">
                <a:solidFill>
                  <a:srgbClr val="494429"/>
                </a:solidFill>
                <a:latin typeface="Abhaya Libre"/>
                <a:ea typeface="Abhaya Libre"/>
                <a:cs typeface="Abhaya Libre"/>
                <a:sym typeface="Abhaya Libre"/>
              </a:rPr>
              <a:t>начин на мислене</a:t>
            </a:r>
            <a:r>
              <a:rPr lang="bg-BG" sz="2200">
                <a:solidFill>
                  <a:srgbClr val="494429"/>
                </a:solidFill>
                <a:latin typeface="Abhaya Libre"/>
                <a:ea typeface="Abhaya Libre"/>
                <a:cs typeface="Abhaya Libre"/>
                <a:sym typeface="Abhaya Libre"/>
              </a:rPr>
              <a:t>. Това е </a:t>
            </a:r>
            <a:r>
              <a:rPr lang="bg-BG" sz="2200" i="1">
                <a:solidFill>
                  <a:srgbClr val="494429"/>
                </a:solidFill>
                <a:latin typeface="Abhaya Libre"/>
                <a:ea typeface="Abhaya Libre"/>
                <a:cs typeface="Abhaya Libre"/>
                <a:sym typeface="Abhaya Libre"/>
              </a:rPr>
              <a:t>увереността, че всеки може да бъде част от създаването на по-желано бъдеще и процес за предприемане на действия, когато е изправен пред трудно предизвикателство.</a:t>
            </a:r>
            <a:endParaRPr sz="2200" i="1">
              <a:solidFill>
                <a:srgbClr val="49442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96215" algn="l" rtl="0">
              <a:spcBef>
                <a:spcPts val="44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None/>
            </a:pPr>
            <a:endParaRPr sz="2200">
              <a:solidFill>
                <a:srgbClr val="2B2B2B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bg-BG" sz="220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Полезно е при справяне с проблеми, които са недобре дефинирани или неизвестни, чрез преформулиране на проблема по ориентирани към човека начини, създаване на много идеи в сесии за мозъчна атака и възприемане на практически подход при прототипиране и тестване.</a:t>
            </a:r>
            <a:endParaRPr sz="2200">
              <a:solidFill>
                <a:srgbClr val="2B2B2B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96215" algn="l" rtl="0">
              <a:spcBef>
                <a:spcPts val="44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None/>
            </a:pPr>
            <a:endParaRPr sz="2200">
              <a:solidFill>
                <a:srgbClr val="2B2B2B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spcBef>
                <a:spcPts val="44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bg-BG" sz="220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То включва </a:t>
            </a:r>
            <a:r>
              <a:rPr lang="bg-BG" sz="220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5</a:t>
            </a:r>
            <a:r>
              <a:rPr lang="bg-BG" sz="220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 етапа.</a:t>
            </a:r>
            <a:endParaRPr sz="2200">
              <a:solidFill>
                <a:srgbClr val="3F3F3F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00" name="Google Shape;700;p34"/>
          <p:cNvSpPr txBox="1"/>
          <p:nvPr/>
        </p:nvSpPr>
        <p:spPr>
          <a:xfrm>
            <a:off x="11580750" y="4037423"/>
            <a:ext cx="15330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800" b="1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5</a:t>
            </a:r>
            <a:r>
              <a:rPr lang="bg-BG" sz="28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 ЕТАПА</a:t>
            </a:r>
            <a:endParaRPr sz="28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01" name="Google Shape;701;p34"/>
          <p:cNvPicPr preferRelativeResize="0"/>
          <p:nvPr/>
        </p:nvPicPr>
        <p:blipFill rotWithShape="1">
          <a:blip r:embed="rId8">
            <a:alphaModFix/>
          </a:blip>
          <a:srcRect l="32917" t="41006" r="16825" b="31482"/>
          <a:stretch/>
        </p:blipFill>
        <p:spPr>
          <a:xfrm>
            <a:off x="9417497" y="5143500"/>
            <a:ext cx="8870503" cy="32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34"/>
          <p:cNvSpPr txBox="1"/>
          <p:nvPr/>
        </p:nvSpPr>
        <p:spPr>
          <a:xfrm>
            <a:off x="3773057" y="316719"/>
            <a:ext cx="114378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Дизайнерско мислене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03" name="Google Shape;703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5"/>
          <p:cNvPicPr preferRelativeResize="0"/>
          <p:nvPr/>
        </p:nvPicPr>
        <p:blipFill rotWithShape="1">
          <a:blip r:embed="rId6">
            <a:alphaModFix/>
          </a:blip>
          <a:srcRect l="32917" t="27036" r="46249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7609" y="2373823"/>
            <a:ext cx="7703773" cy="3890405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35"/>
          <p:cNvSpPr txBox="1"/>
          <p:nvPr/>
        </p:nvSpPr>
        <p:spPr>
          <a:xfrm>
            <a:off x="9647382" y="6822222"/>
            <a:ext cx="8624225" cy="109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7500" lnSpcReduction="1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bhaya Libre"/>
              <a:buNone/>
            </a:pPr>
            <a:r>
              <a:rPr lang="bg-BG" sz="3600" b="1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Етап 1:</a:t>
            </a:r>
            <a:r>
              <a:rPr lang="bg-BG" sz="36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 Емпатия към</a:t>
            </a:r>
            <a:r>
              <a:rPr lang="bg-BG" sz="3600" b="1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endParaRPr sz="3600" b="1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bhaya Libre"/>
              <a:buNone/>
            </a:pPr>
            <a:r>
              <a:rPr lang="bg-BG" sz="3600" b="1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потребителите</a:t>
            </a:r>
            <a:endParaRPr sz="2100" b="1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14" name="Google Shape;714;p35"/>
          <p:cNvSpPr txBox="1"/>
          <p:nvPr/>
        </p:nvSpPr>
        <p:spPr>
          <a:xfrm>
            <a:off x="476618" y="2755590"/>
            <a:ext cx="8210182" cy="562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835"/>
              <a:buFont typeface="Noto Sans Symbols"/>
              <a:buChar char="▪"/>
            </a:pPr>
            <a:r>
              <a:rPr lang="bg-BG" sz="2700">
                <a:solidFill>
                  <a:schemeClr val="dk1"/>
                </a:solidFill>
                <a:latin typeface="Dosis Medium"/>
                <a:ea typeface="Dosis Medium"/>
                <a:cs typeface="Dosis Medium"/>
                <a:sym typeface="Dosis Medium"/>
              </a:rPr>
              <a:t>Целта е да придобием емпатично разбиране на проблема, който се опитваме да разрешим.</a:t>
            </a:r>
            <a:endParaRPr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835"/>
              <a:buFont typeface="Noto Sans Symbols"/>
              <a:buChar char="▪"/>
            </a:pPr>
            <a:r>
              <a:rPr lang="bg-BG" sz="2700">
                <a:solidFill>
                  <a:schemeClr val="dk1"/>
                </a:solidFill>
                <a:latin typeface="Dosis Medium"/>
                <a:ea typeface="Dosis Medium"/>
                <a:cs typeface="Dosis Medium"/>
                <a:sym typeface="Dosis Medium"/>
              </a:rPr>
              <a:t>Наблюдавайте, ангажирайте се и съчувствайте на участващите хора, за да разберете техния опит и мотивация.</a:t>
            </a:r>
            <a:endParaRPr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835"/>
              <a:buFont typeface="Noto Sans Symbols"/>
              <a:buChar char="▪"/>
            </a:pPr>
            <a:r>
              <a:rPr lang="bg-BG" sz="2700">
                <a:solidFill>
                  <a:schemeClr val="dk1"/>
                </a:solidFill>
                <a:latin typeface="Dosis Medium"/>
                <a:ea typeface="Dosis Medium"/>
                <a:cs typeface="Dosis Medium"/>
                <a:sym typeface="Dosis Medium"/>
              </a:rPr>
              <a:t>Емпатията ви позволява да оставите настрана собствените си предположения за света, за да получите представа за потребителите и техните нужди.</a:t>
            </a:r>
            <a:endParaRPr sz="2700">
              <a:solidFill>
                <a:schemeClr val="dk1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715" name="Google Shape;715;p35"/>
          <p:cNvSpPr txBox="1"/>
          <p:nvPr/>
        </p:nvSpPr>
        <p:spPr>
          <a:xfrm>
            <a:off x="3773057" y="316719"/>
            <a:ext cx="114378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Дизайнерско мислене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16" name="Google Shape;71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6"/>
          <p:cNvPicPr preferRelativeResize="0"/>
          <p:nvPr/>
        </p:nvPicPr>
        <p:blipFill rotWithShape="1">
          <a:blip r:embed="rId6">
            <a:alphaModFix/>
          </a:blip>
          <a:srcRect l="32917" t="27036" r="46249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6"/>
          <p:cNvSpPr txBox="1"/>
          <p:nvPr/>
        </p:nvSpPr>
        <p:spPr>
          <a:xfrm>
            <a:off x="9491998" y="6637584"/>
            <a:ext cx="8624225" cy="999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haya Libre"/>
              <a:buNone/>
            </a:pPr>
            <a:r>
              <a:rPr lang="bg-BG" sz="3200" b="1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Етап 2:</a:t>
            </a:r>
            <a:r>
              <a:rPr lang="bg-BG" sz="3200" b="1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 ДЕФИНИРАНЕ – 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haya Libre"/>
              <a:buNone/>
            </a:pPr>
            <a:r>
              <a:rPr lang="bg-BG" sz="3200" b="1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нуждите на вашите потребители, техния проблем и вашите прозрения</a:t>
            </a:r>
            <a:endParaRPr sz="3200" b="1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26" name="Google Shape;726;p36"/>
          <p:cNvSpPr txBox="1"/>
          <p:nvPr/>
        </p:nvSpPr>
        <p:spPr>
          <a:xfrm>
            <a:off x="476618" y="2755590"/>
            <a:ext cx="7572156" cy="503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Съберете информацията, която сте събрали по време на етапа на съпричастност.</a:t>
            </a:r>
            <a:endParaRPr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Анализирайте вашите наблюдения и ги съпоставете, за да определите основните проблеми, които вие и вашият екип сте идентифицирали до този момент.</a:t>
            </a:r>
            <a:endParaRPr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▪"/>
            </a:pPr>
            <a:r>
              <a:rPr lang="bg-BG" sz="24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Стремете се да дефинирате проблема</a:t>
            </a:r>
            <a:r>
              <a:rPr lang="bg-BG" sz="2400" i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като изявление на проблема по ориентиран към човека начин.</a:t>
            </a:r>
            <a:endParaRPr sz="2400" i="1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27" name="Google Shape;727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00160" y="1870883"/>
            <a:ext cx="7572156" cy="4178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36"/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Дизайнерско мислене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29" name="Google Shape;729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37"/>
          <p:cNvPicPr preferRelativeResize="0"/>
          <p:nvPr/>
        </p:nvPicPr>
        <p:blipFill rotWithShape="1">
          <a:blip r:embed="rId6">
            <a:alphaModFix/>
          </a:blip>
          <a:srcRect l="32917" t="27036" r="46249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37"/>
          <p:cNvSpPr txBox="1"/>
          <p:nvPr/>
        </p:nvSpPr>
        <p:spPr>
          <a:xfrm>
            <a:off x="9491998" y="6637584"/>
            <a:ext cx="8624225" cy="186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haya Libre"/>
              <a:buNone/>
            </a:pP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Етап 3:  </a:t>
            </a:r>
            <a:r>
              <a:rPr lang="bg-BG" sz="32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IDEATE</a:t>
            </a: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 – </a:t>
            </a:r>
            <a:r>
              <a:rPr lang="bg-BG" sz="32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(генериране на идеи)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haya Libre"/>
              <a:buNone/>
            </a:pPr>
            <a:r>
              <a:rPr lang="bg-BG" sz="32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чрез оспорване на предположения и създаване на идеи за иновативни решения</a:t>
            </a:r>
            <a:endParaRPr sz="32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39" name="Google Shape;739;p37"/>
          <p:cNvSpPr txBox="1"/>
          <p:nvPr/>
        </p:nvSpPr>
        <p:spPr>
          <a:xfrm>
            <a:off x="704787" y="1905360"/>
            <a:ext cx="8148002" cy="614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▪"/>
            </a:pPr>
            <a:r>
              <a:rPr lang="bg-BG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Започнете да генерирате идеи. </a:t>
            </a:r>
            <a:endParaRPr dirty="0"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▪"/>
            </a:pPr>
            <a:r>
              <a:rPr lang="bg-BG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“Мислете извън кутията„, за да идентифицирате нови решения на проблема, който сте идентифицирали и потърсете възможно най-много алтернативни начини за разглеждане на проблема.</a:t>
            </a:r>
            <a:endParaRPr dirty="0"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▪"/>
            </a:pPr>
            <a:r>
              <a:rPr lang="bg-BG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Има стотици техники за идеи, като например Brainstorm, 6те Мислещи шапки (Зелена и Жълта), Магьосник, Универсални въпроси, 5те Защо-та, SCAMPER. </a:t>
            </a:r>
            <a:endParaRPr dirty="0"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Noto Sans Symbols"/>
              <a:buChar char="▪"/>
            </a:pPr>
            <a:r>
              <a:rPr lang="bg-BG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Генерирайте колкото може повече идеи в началото на фазата на идеята.</a:t>
            </a:r>
            <a:endParaRPr sz="2400" i="1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40" name="Google Shape;740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35210" y="1806342"/>
            <a:ext cx="8148003" cy="4349064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37"/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Дизайнерско мислене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42" name="Google Shape;74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986691" y="80010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8"/>
          <p:cNvPicPr preferRelativeResize="0"/>
          <p:nvPr/>
        </p:nvPicPr>
        <p:blipFill rotWithShape="1">
          <a:blip r:embed="rId6">
            <a:alphaModFix/>
          </a:blip>
          <a:srcRect l="32917" t="27036" r="46249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38"/>
          <p:cNvSpPr txBox="1"/>
          <p:nvPr/>
        </p:nvSpPr>
        <p:spPr>
          <a:xfrm>
            <a:off x="12115800" y="8915400"/>
            <a:ext cx="51132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&lt;a href="https://www.flaticon.com/free-icons/template" title="template icons"&gt;Template icons created by Eucalyp - Flaticon&lt;/a&gt;</a:t>
            </a:r>
            <a:endParaRPr/>
          </a:p>
        </p:txBody>
      </p:sp>
      <p:pic>
        <p:nvPicPr>
          <p:cNvPr id="753" name="Google Shape;753;p38" descr="Prototype free ic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78769" y="1921238"/>
            <a:ext cx="7652942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38"/>
          <p:cNvSpPr txBox="1"/>
          <p:nvPr/>
        </p:nvSpPr>
        <p:spPr>
          <a:xfrm>
            <a:off x="9915349" y="7440038"/>
            <a:ext cx="8067851" cy="110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haya Libre"/>
              <a:buNone/>
            </a:pP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Етап 4: </a:t>
            </a:r>
            <a:r>
              <a:rPr lang="bg-BG" sz="32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ПРОТОТИП –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haya Libre"/>
              <a:buNone/>
            </a:pPr>
            <a:r>
              <a:rPr lang="bg-BG" sz="32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започнете да създавате ‘груби’ решения</a:t>
            </a:r>
            <a:endParaRPr sz="32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55" name="Google Shape;755;p38"/>
          <p:cNvSpPr txBox="1"/>
          <p:nvPr/>
        </p:nvSpPr>
        <p:spPr>
          <a:xfrm>
            <a:off x="834687" y="1396635"/>
            <a:ext cx="9080662" cy="817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ru-RU" sz="22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Създаването на прототипи означава да създадете груб и готов пример на това, което обмисляте, вероятно в по-малък мащаб.</a:t>
            </a:r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bg-BG" sz="22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Не трябва да струва много пари и не трябва да е идеален. Колкото по-перфектен е той, толкова по-малко вероятно е производителите да бъдат отворени за обратна връзка от крайния потребител за това как може да се подобри.</a:t>
            </a:r>
            <a:endParaRPr dirty="0"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bg-BG" sz="22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В идеалния случай ще създадете няколко версии – така че не инвестирайте твърде много време или пари в една версия, дори ако смятате, че е най-добрата вариант! Няма значение какво мислите, мнението на крайния потребител е важно!!!!</a:t>
            </a:r>
            <a:endParaRPr dirty="0"/>
          </a:p>
          <a:p>
            <a:pPr marL="428625" marR="0" lvl="0" indent="-4286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310"/>
              <a:buFont typeface="Arial"/>
              <a:buChar char="•"/>
            </a:pPr>
            <a:r>
              <a:rPr lang="bg-BG" sz="22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В края на този етап вие и вашият екип ще имате по-добра представа за ограниченията, присъщи на продукта или идеята, създадени в предишния етап и проблемите, които съществуват. Ще разберете как истинските потребители биха се държали, мислили и чувствали, когато взаимодействат с крайния продукт или идея.</a:t>
            </a:r>
            <a:endParaRPr sz="22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56" name="Google Shape;756;p38"/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Дизайнерско мислене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57" name="Google Shape;757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" name="Google Shape;76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86691" y="80010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39"/>
          <p:cNvPicPr preferRelativeResize="0"/>
          <p:nvPr/>
        </p:nvPicPr>
        <p:blipFill rotWithShape="1">
          <a:blip r:embed="rId5">
            <a:alphaModFix/>
          </a:blip>
          <a:srcRect l="32917" t="27036" r="46249" b="59630"/>
          <a:stretch/>
        </p:blipFill>
        <p:spPr>
          <a:xfrm>
            <a:off x="-228600" y="8915400"/>
            <a:ext cx="38100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39"/>
          <p:cNvSpPr txBox="1"/>
          <p:nvPr/>
        </p:nvSpPr>
        <p:spPr>
          <a:xfrm>
            <a:off x="3773057" y="472981"/>
            <a:ext cx="1143788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Дизайнерско мислене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66" name="Google Shape;766;p39"/>
          <p:cNvSpPr txBox="1"/>
          <p:nvPr/>
        </p:nvSpPr>
        <p:spPr>
          <a:xfrm>
            <a:off x="10540782" y="6219319"/>
            <a:ext cx="7315201" cy="110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bhaya Libre"/>
              <a:buNone/>
            </a:pP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Етап 5:  </a:t>
            </a:r>
            <a:r>
              <a:rPr lang="bg-BG" sz="32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ТЕСТ </a:t>
            </a:r>
            <a:r>
              <a:rPr lang="bg-BG" sz="32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- решения</a:t>
            </a:r>
            <a:endParaRPr sz="32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67" name="Google Shape;767;p39"/>
          <p:cNvSpPr txBox="1"/>
          <p:nvPr/>
        </p:nvSpPr>
        <p:spPr>
          <a:xfrm>
            <a:off x="846861" y="1807328"/>
            <a:ext cx="7776497" cy="7340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75" rIns="137150" bIns="68575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Arial"/>
              <a:buChar char="•"/>
            </a:pPr>
            <a:r>
              <a:rPr lang="bg-BG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Това е последният етап от модела на 5 етапа, но в един итеративен процес резултатите, генерирани по време на фазата на тестване, често се използват за </a:t>
            </a:r>
            <a:r>
              <a:rPr lang="bg-BG" sz="2400" i="1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предефиниране</a:t>
            </a:r>
            <a:r>
              <a:rPr lang="bg-BG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 на един или повече проблеми и информиране на </a:t>
            </a:r>
            <a:r>
              <a:rPr lang="bg-BG" sz="2400" i="1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разбирането</a:t>
            </a:r>
            <a:r>
              <a:rPr lang="bg-BG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 на потребителите, условията на използване, начина, по който хората мислят ,  държат се и се чувстват.</a:t>
            </a:r>
            <a:endParaRPr sz="2400" dirty="0">
              <a:solidFill>
                <a:srgbClr val="2B2B2B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Arial"/>
              <a:buNone/>
            </a:pPr>
            <a:endParaRPr sz="2400" dirty="0">
              <a:solidFill>
                <a:srgbClr val="2B2B2B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520"/>
              <a:buFont typeface="Arial"/>
              <a:buChar char="•"/>
            </a:pPr>
            <a:r>
              <a:rPr lang="ru-RU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Това по същество означава, че на всеки етап може да се наложи да преоцените мисленето си и да се върнете към някой етап или дори към началото. Бъдете отворени! Съсредоточете се върху крайния потребител.</a:t>
            </a:r>
            <a:r>
              <a:rPr lang="bg-BG" sz="2400" dirty="0">
                <a:solidFill>
                  <a:srgbClr val="2B2B2B"/>
                </a:solidFill>
                <a:latin typeface="Abhaya Libre"/>
                <a:ea typeface="Abhaya Libre"/>
                <a:cs typeface="Abhaya Libre"/>
                <a:sym typeface="Abhaya Libre"/>
              </a:rPr>
              <a:t>☺</a:t>
            </a:r>
            <a:endParaRPr sz="2400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768" name="Google Shape;768;p39"/>
          <p:cNvPicPr preferRelativeResize="0"/>
          <p:nvPr/>
        </p:nvPicPr>
        <p:blipFill rotWithShape="1">
          <a:blip r:embed="rId6">
            <a:alphaModFix/>
          </a:blip>
          <a:srcRect r="16780"/>
          <a:stretch/>
        </p:blipFill>
        <p:spPr>
          <a:xfrm>
            <a:off x="8623360" y="1807328"/>
            <a:ext cx="7363332" cy="42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39"/>
          <p:cNvSpPr txBox="1"/>
          <p:nvPr/>
        </p:nvSpPr>
        <p:spPr>
          <a:xfrm>
            <a:off x="12192000" y="2117136"/>
            <a:ext cx="3794690" cy="3785652"/>
          </a:xfrm>
          <a:prstGeom prst="rect">
            <a:avLst/>
          </a:prstGeom>
          <a:solidFill>
            <a:srgbClr val="70AA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8000" b="1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rPr>
              <a:t>Testing, Testing, 1…2…3…</a:t>
            </a:r>
            <a:endParaRPr/>
          </a:p>
        </p:txBody>
      </p:sp>
      <p:sp>
        <p:nvSpPr>
          <p:cNvPr id="770" name="Google Shape;770;p39"/>
          <p:cNvSpPr/>
          <p:nvPr/>
        </p:nvSpPr>
        <p:spPr>
          <a:xfrm>
            <a:off x="13944600" y="6852381"/>
            <a:ext cx="3529893" cy="3343603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00918E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Офлайн дейност 11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Научете повече!</a:t>
            </a:r>
            <a:endParaRPr/>
          </a:p>
        </p:txBody>
      </p:sp>
      <p:pic>
        <p:nvPicPr>
          <p:cNvPr id="771" name="Google Shape;771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155" y="837457"/>
            <a:ext cx="17927690" cy="963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52805">
            <a:off x="10591165" y="-334150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67879">
            <a:off x="16541943" y="7503474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42319" y="-2559782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71492" y="9488339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85502">
            <a:off x="-3297108" y="2315201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7379619">
            <a:off x="2804477" y="10361181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6632729">
            <a:off x="18127522" y="1732064"/>
            <a:ext cx="4881157" cy="487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p4"/>
          <p:cNvGrpSpPr/>
          <p:nvPr/>
        </p:nvGrpSpPr>
        <p:grpSpPr>
          <a:xfrm>
            <a:off x="3249428" y="1562854"/>
            <a:ext cx="3086100" cy="2796778"/>
            <a:chOff x="0" y="-38100"/>
            <a:chExt cx="812800" cy="736600"/>
          </a:xfrm>
        </p:grpSpPr>
        <p:sp>
          <p:nvSpPr>
            <p:cNvPr id="148" name="Google Shape;148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9" name="Google Shape;149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4"/>
          <p:cNvGrpSpPr/>
          <p:nvPr/>
        </p:nvGrpSpPr>
        <p:grpSpPr>
          <a:xfrm>
            <a:off x="5709765" y="3007965"/>
            <a:ext cx="3086100" cy="2796778"/>
            <a:chOff x="0" y="-38100"/>
            <a:chExt cx="812800" cy="736600"/>
          </a:xfrm>
        </p:grpSpPr>
        <p:sp>
          <p:nvSpPr>
            <p:cNvPr id="151" name="Google Shape;151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2" name="Google Shape;152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4"/>
          <p:cNvGrpSpPr/>
          <p:nvPr/>
        </p:nvGrpSpPr>
        <p:grpSpPr>
          <a:xfrm>
            <a:off x="2691707" y="4338047"/>
            <a:ext cx="3643821" cy="3302212"/>
            <a:chOff x="0" y="-38100"/>
            <a:chExt cx="812800" cy="736600"/>
          </a:xfrm>
        </p:grpSpPr>
        <p:sp>
          <p:nvSpPr>
            <p:cNvPr id="154" name="Google Shape;154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5" name="Google Shape;155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6" name="Google Shape;156;p4"/>
          <p:cNvGrpSpPr/>
          <p:nvPr/>
        </p:nvGrpSpPr>
        <p:grpSpPr>
          <a:xfrm>
            <a:off x="5759915" y="6012507"/>
            <a:ext cx="3086100" cy="2796778"/>
            <a:chOff x="0" y="-38100"/>
            <a:chExt cx="812800" cy="736600"/>
          </a:xfrm>
        </p:grpSpPr>
        <p:sp>
          <p:nvSpPr>
            <p:cNvPr id="157" name="Google Shape;157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8" name="Google Shape;158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4"/>
          <p:cNvGrpSpPr/>
          <p:nvPr/>
        </p:nvGrpSpPr>
        <p:grpSpPr>
          <a:xfrm>
            <a:off x="8182339" y="4334024"/>
            <a:ext cx="3086100" cy="2796778"/>
            <a:chOff x="0" y="-38100"/>
            <a:chExt cx="812800" cy="736600"/>
          </a:xfrm>
        </p:grpSpPr>
        <p:sp>
          <p:nvSpPr>
            <p:cNvPr id="160" name="Google Shape;160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1" name="Google Shape;161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4"/>
          <p:cNvGrpSpPr/>
          <p:nvPr/>
        </p:nvGrpSpPr>
        <p:grpSpPr>
          <a:xfrm>
            <a:off x="10749353" y="3038131"/>
            <a:ext cx="3086100" cy="2796778"/>
            <a:chOff x="0" y="-38100"/>
            <a:chExt cx="812800" cy="736600"/>
          </a:xfrm>
        </p:grpSpPr>
        <p:sp>
          <p:nvSpPr>
            <p:cNvPr id="163" name="Google Shape;163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4" name="Google Shape;164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4"/>
          <p:cNvGrpSpPr/>
          <p:nvPr/>
        </p:nvGrpSpPr>
        <p:grpSpPr>
          <a:xfrm>
            <a:off x="10749353" y="5839467"/>
            <a:ext cx="3086100" cy="2796778"/>
            <a:chOff x="0" y="-38100"/>
            <a:chExt cx="812800" cy="736600"/>
          </a:xfrm>
        </p:grpSpPr>
        <p:sp>
          <p:nvSpPr>
            <p:cNvPr id="166" name="Google Shape;166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7" name="Google Shape;167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4"/>
          <p:cNvGrpSpPr/>
          <p:nvPr/>
        </p:nvGrpSpPr>
        <p:grpSpPr>
          <a:xfrm>
            <a:off x="13225533" y="4364190"/>
            <a:ext cx="3086100" cy="2796778"/>
            <a:chOff x="0" y="-38100"/>
            <a:chExt cx="812800" cy="736600"/>
          </a:xfrm>
        </p:grpSpPr>
        <p:sp>
          <p:nvSpPr>
            <p:cNvPr id="169" name="Google Shape;169;p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 extrusionOk="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 cap="flat" cmpd="sng">
              <a:solidFill>
                <a:srgbClr val="04989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0" name="Google Shape;170;p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1" name="Google Shape;171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87102" y="2559643"/>
            <a:ext cx="2210751" cy="947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43886" y="3864404"/>
            <a:ext cx="2017858" cy="1288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89668" y="5655524"/>
            <a:ext cx="3047900" cy="79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630487" y="5274869"/>
            <a:ext cx="2189806" cy="93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121878" y="4169443"/>
            <a:ext cx="2341050" cy="698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3225533" y="5274869"/>
            <a:ext cx="2941124" cy="110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121878" y="6279508"/>
            <a:ext cx="2425650" cy="206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831152" y="6271468"/>
            <a:ext cx="3014863" cy="213175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"/>
          <p:cNvSpPr txBox="1"/>
          <p:nvPr/>
        </p:nvSpPr>
        <p:spPr>
          <a:xfrm>
            <a:off x="6608984" y="1228725"/>
            <a:ext cx="8280738" cy="77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410" b="1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Консорциум</a:t>
            </a:r>
            <a:endParaRPr sz="6410" b="1" i="0" u="none" strike="noStrike" cap="none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181" name="Google Shape;181;p4"/>
          <p:cNvPicPr preferRelativeResize="0"/>
          <p:nvPr/>
        </p:nvPicPr>
        <p:blipFill rotWithShape="1">
          <a:blip r:embed="rId19">
            <a:alphaModFix/>
          </a:blip>
          <a:srcRect l="32917" t="27036" r="46249" b="59630"/>
          <a:stretch/>
        </p:blipFill>
        <p:spPr>
          <a:xfrm rot="942389">
            <a:off x="-528175" y="8191942"/>
            <a:ext cx="4397174" cy="243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67879">
            <a:off x="15048952" y="6594634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28850">
            <a:off x="-3894162" y="-4468275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78502" y="8579500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632729">
            <a:off x="17605408" y="3001377"/>
            <a:ext cx="4881157" cy="487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40"/>
          <p:cNvSpPr txBox="1"/>
          <p:nvPr/>
        </p:nvSpPr>
        <p:spPr>
          <a:xfrm>
            <a:off x="2216659" y="2282815"/>
            <a:ext cx="8280738" cy="77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410" b="1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Източници</a:t>
            </a:r>
            <a:endParaRPr sz="6410" b="1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grpSp>
        <p:nvGrpSpPr>
          <p:cNvPr id="782" name="Google Shape;782;p40"/>
          <p:cNvGrpSpPr/>
          <p:nvPr/>
        </p:nvGrpSpPr>
        <p:grpSpPr>
          <a:xfrm>
            <a:off x="-906316" y="8854448"/>
            <a:ext cx="2900572" cy="807706"/>
            <a:chOff x="0" y="0"/>
            <a:chExt cx="3867430" cy="1076940"/>
          </a:xfrm>
        </p:grpSpPr>
        <p:pic>
          <p:nvPicPr>
            <p:cNvPr id="783" name="Google Shape;783;p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4" name="Google Shape;784;p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5" name="Google Shape;785;p40"/>
          <p:cNvSpPr txBox="1"/>
          <p:nvPr/>
        </p:nvSpPr>
        <p:spPr>
          <a:xfrm>
            <a:off x="1752600" y="4197020"/>
            <a:ext cx="14218170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https://nordregio.org/nordregio-magazine/issues/regional-development-in-action/regional-development-in-a-rapidly-changing-world-new-studies-from-nordregio/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0" i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The three overall themes of the working group are: the green transition, smart specialisation and digitalisation. Nordic Co-operation Programme for Regional Development and Modernisation.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0" i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The Organization for Economic Cooperation and Development: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https://european-union.europa.eu/priorities-and-actions/actions-topic/regional-policy_en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1252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 Dweck ‘Growth Mindset’ </a:t>
            </a:r>
            <a:r>
              <a:rPr lang="bg-BG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https://www.youtube.com/watch?v=hiiEeMN7vbQ</a:t>
            </a: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786" name="Google Shape;786;p40"/>
          <p:cNvSpPr txBox="1"/>
          <p:nvPr/>
        </p:nvSpPr>
        <p:spPr>
          <a:xfrm>
            <a:off x="8305800" y="5803328"/>
            <a:ext cx="78081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https://www.oecd.org/cfe/regionaldevelopment/regionalinnovation.htm</a:t>
            </a:r>
            <a:endParaRPr/>
          </a:p>
        </p:txBody>
      </p:sp>
      <p:sp>
        <p:nvSpPr>
          <p:cNvPr id="787" name="Google Shape;787;p40"/>
          <p:cNvSpPr/>
          <p:nvPr/>
        </p:nvSpPr>
        <p:spPr>
          <a:xfrm>
            <a:off x="1853301" y="7312654"/>
            <a:ext cx="13430911" cy="13830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285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0DAB"/>
              </a:buClr>
              <a:buSzPts val="1000"/>
              <a:buFont typeface="arial"/>
              <a:buNone/>
            </a:pPr>
            <a:br>
              <a:rPr lang="bg-BG" sz="1000" b="0" i="0" u="sng" strike="noStrike" cap="none">
                <a:solidFill>
                  <a:srgbClr val="1A0DAB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500" b="0" i="0" u="sng" strike="noStrike" cap="none">
              <a:solidFill>
                <a:srgbClr val="1A0DAB"/>
              </a:solidFill>
              <a:latin typeface="arial"/>
              <a:ea typeface="arial"/>
              <a:cs typeface="arial"/>
              <a:sym typeface="arial"/>
              <a:hlinkClick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0DAB"/>
              </a:buClr>
              <a:buSzPts val="1500"/>
              <a:buFont typeface="arial"/>
              <a:buNone/>
            </a:pPr>
            <a:r>
              <a:rPr lang="bg-BG" sz="1500" b="0" i="0" u="sng" strike="noStrike" cap="none">
                <a:solidFill>
                  <a:srgbClr val="1A0DAB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IDEO | Global Design &amp; Innovation Company | This Work Can't ...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2000"/>
              <a:buFont typeface="arial"/>
              <a:buNone/>
            </a:pPr>
            <a:r>
              <a:rPr lang="bg-BG" sz="2000" b="0" i="0" u="sng" strike="noStrike" cap="none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https://www.ideo.com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br>
              <a:rPr lang="bg-BG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40"/>
          <p:cNvSpPr txBox="1"/>
          <p:nvPr/>
        </p:nvSpPr>
        <p:spPr>
          <a:xfrm>
            <a:off x="1777216" y="8080793"/>
            <a:ext cx="1422218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bg-BG" sz="1800" u="sng">
                <a:solidFill>
                  <a:srgbClr val="1A0DAB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bg-BG" sz="1800" b="0" u="sng">
                <a:solidFill>
                  <a:srgbClr val="1A0DAB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Bono: Thinking as a skill   </a:t>
            </a:r>
            <a:r>
              <a:rPr lang="bg-BG" sz="1800" i="0" u="sng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https://www.debono.com</a:t>
            </a:r>
            <a:endParaRPr sz="1800" u="sng">
              <a:solidFill>
                <a:srgbClr val="1A0DAB"/>
              </a:solidFill>
              <a:latin typeface="Calibri"/>
              <a:ea typeface="Calibri"/>
              <a:cs typeface="Calibri"/>
              <a:sym typeface="Calibri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9" name="Google Shape;789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41"/>
          <p:cNvSpPr txBox="1"/>
          <p:nvPr/>
        </p:nvSpPr>
        <p:spPr>
          <a:xfrm>
            <a:off x="2882649" y="2174549"/>
            <a:ext cx="13011512" cy="1742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8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4030" b="1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Благодарим Ви!</a:t>
            </a:r>
            <a:endParaRPr dirty="0"/>
          </a:p>
        </p:txBody>
      </p:sp>
      <p:pic>
        <p:nvPicPr>
          <p:cNvPr id="795" name="Google Shape;79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52805">
            <a:off x="5778439" y="-2562204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67879">
            <a:off x="15048952" y="6594634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228850">
            <a:off x="14026237" y="-3786037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014864">
            <a:off x="-336415" y="7596737"/>
            <a:ext cx="5099239" cy="19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191" y="-179424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878502" y="8579500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185502">
            <a:off x="-3202910" y="12067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7379619">
            <a:off x="3992986" y="9104884"/>
            <a:ext cx="5810576" cy="5802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4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6632729">
            <a:off x="16634531" y="823224"/>
            <a:ext cx="4881157" cy="4874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5" name="Google Shape;805;p41"/>
          <p:cNvGrpSpPr/>
          <p:nvPr/>
        </p:nvGrpSpPr>
        <p:grpSpPr>
          <a:xfrm>
            <a:off x="14267800" y="1219491"/>
            <a:ext cx="2900572" cy="807706"/>
            <a:chOff x="0" y="0"/>
            <a:chExt cx="3867430" cy="1076940"/>
          </a:xfrm>
        </p:grpSpPr>
        <p:pic>
          <p:nvPicPr>
            <p:cNvPr id="806" name="Google Shape;806;p4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7" name="Google Shape;807;p4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8" name="Google Shape;808;p41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8068" b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@Regio.Digi.Hub</a:t>
            </a:r>
            <a:r>
              <a:rPr lang="bg-BG" sz="8068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endParaRPr/>
          </a:p>
        </p:txBody>
      </p:sp>
      <p:pic>
        <p:nvPicPr>
          <p:cNvPr id="809" name="Google Shape;809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"/>
          <p:cNvSpPr txBox="1"/>
          <p:nvPr/>
        </p:nvSpPr>
        <p:spPr>
          <a:xfrm>
            <a:off x="6145795" y="2628242"/>
            <a:ext cx="76962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0" i="0" u="none" strike="noStrike" cap="non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Креативност срещу иновация</a:t>
            </a:r>
            <a:endParaRPr sz="3200" b="0" i="0" u="none" strike="noStrike" cap="non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6510986" y="7778605"/>
            <a:ext cx="8525761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0" i="0" u="none" strike="noStrike" cap="non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Инструменти за подпомагане на творческото мислене</a:t>
            </a:r>
            <a:endParaRPr sz="3200" b="0" i="0" u="none" strike="noStrike" cap="none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6582529" y="3920738"/>
            <a:ext cx="9983771" cy="699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16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0" i="0" u="none" strike="noStrike" cap="non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Творческо мислене</a:t>
            </a:r>
            <a:endParaRPr sz="3200" b="0" i="0" u="none" strike="noStrike" cap="non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190" name="Google Shape;19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5414085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61922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614497">
            <a:off x="17025262" y="1624530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"/>
          <p:cNvSpPr txBox="1"/>
          <p:nvPr/>
        </p:nvSpPr>
        <p:spPr>
          <a:xfrm>
            <a:off x="270813" y="4853210"/>
            <a:ext cx="5041415" cy="83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410" b="1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Съдържание</a:t>
            </a:r>
            <a:endParaRPr sz="6410" b="1" i="0" u="none" strike="noStrike" cap="none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194" name="Google Shape;194;p5"/>
          <p:cNvSpPr txBox="1"/>
          <p:nvPr/>
        </p:nvSpPr>
        <p:spPr>
          <a:xfrm>
            <a:off x="5929828" y="2336096"/>
            <a:ext cx="1079688" cy="70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38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01</a:t>
            </a:r>
            <a:endParaRPr dirty="0"/>
          </a:p>
        </p:txBody>
      </p:sp>
      <p:sp>
        <p:nvSpPr>
          <p:cNvPr id="195" name="Google Shape;195;p5"/>
          <p:cNvSpPr txBox="1"/>
          <p:nvPr/>
        </p:nvSpPr>
        <p:spPr>
          <a:xfrm>
            <a:off x="5929828" y="3062579"/>
            <a:ext cx="1079688" cy="70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38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02</a:t>
            </a:r>
            <a:endParaRPr dirty="0"/>
          </a:p>
        </p:txBody>
      </p:sp>
      <p:sp>
        <p:nvSpPr>
          <p:cNvPr id="196" name="Google Shape;196;p5"/>
          <p:cNvSpPr txBox="1"/>
          <p:nvPr/>
        </p:nvSpPr>
        <p:spPr>
          <a:xfrm>
            <a:off x="5867665" y="3775844"/>
            <a:ext cx="1079688" cy="70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38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03</a:t>
            </a:r>
            <a:endParaRPr dirty="0"/>
          </a:p>
        </p:txBody>
      </p:sp>
      <p:sp>
        <p:nvSpPr>
          <p:cNvPr id="197" name="Google Shape;197;p5"/>
          <p:cNvSpPr txBox="1"/>
          <p:nvPr/>
        </p:nvSpPr>
        <p:spPr>
          <a:xfrm>
            <a:off x="5929829" y="4498305"/>
            <a:ext cx="955363" cy="70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38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04</a:t>
            </a:r>
            <a:endParaRPr/>
          </a:p>
        </p:txBody>
      </p:sp>
      <p:pic>
        <p:nvPicPr>
          <p:cNvPr id="198" name="Google Shape;19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"/>
          <p:cNvSpPr txBox="1"/>
          <p:nvPr/>
        </p:nvSpPr>
        <p:spPr>
          <a:xfrm>
            <a:off x="6151670" y="3326918"/>
            <a:ext cx="1118115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0" i="0" u="none" strike="noStrike" cap="none" dirty="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Иновацията и регионите</a:t>
            </a:r>
            <a:endParaRPr sz="3200" b="0" i="0" u="none" strike="noStrike" cap="none" dirty="0">
              <a:solidFill>
                <a:schemeClr val="dk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6582528" y="4631760"/>
            <a:ext cx="11705472" cy="55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16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rPr>
              <a:t>Бариерите пред творческото мислене и преодоляването им</a:t>
            </a:r>
            <a:r>
              <a:rPr lang="bg-BG" sz="3200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endParaRPr sz="3200" b="0" i="0" u="none" strike="noStrike" cap="none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201" name="Google Shape;201;p5"/>
          <p:cNvSpPr txBox="1"/>
          <p:nvPr/>
        </p:nvSpPr>
        <p:spPr>
          <a:xfrm>
            <a:off x="6534445" y="5487895"/>
            <a:ext cx="115062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Създаване на среда, в която креативността и иновациите могат да процъфтят</a:t>
            </a:r>
            <a:endParaRPr sz="3200" b="0" i="0" u="none" strike="noStrike" cap="none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202" name="Google Shape;202;p5"/>
          <p:cNvSpPr txBox="1"/>
          <p:nvPr/>
        </p:nvSpPr>
        <p:spPr>
          <a:xfrm>
            <a:off x="5774725" y="6513804"/>
            <a:ext cx="955363" cy="70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38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06</a:t>
            </a:r>
            <a:endParaRPr dirty="0"/>
          </a:p>
        </p:txBody>
      </p:sp>
      <p:sp>
        <p:nvSpPr>
          <p:cNvPr id="203" name="Google Shape;203;p5"/>
          <p:cNvSpPr txBox="1"/>
          <p:nvPr/>
        </p:nvSpPr>
        <p:spPr>
          <a:xfrm>
            <a:off x="5929829" y="5232738"/>
            <a:ext cx="955363" cy="70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38" b="0" i="0" u="none" strike="noStrike" cap="none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05</a:t>
            </a:r>
            <a:endParaRPr/>
          </a:p>
        </p:txBody>
      </p:sp>
      <p:sp>
        <p:nvSpPr>
          <p:cNvPr id="204" name="Google Shape;204;p5"/>
          <p:cNvSpPr txBox="1"/>
          <p:nvPr/>
        </p:nvSpPr>
        <p:spPr>
          <a:xfrm>
            <a:off x="6436103" y="6727536"/>
            <a:ext cx="115062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 Инструменти за насърчаване на творческото мислене и решаването на проблеми</a:t>
            </a:r>
            <a:endParaRPr sz="3200" b="0" i="0" u="none" strike="noStrike" cap="none" dirty="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205" name="Google Shape;205;p5"/>
          <p:cNvSpPr txBox="1"/>
          <p:nvPr/>
        </p:nvSpPr>
        <p:spPr>
          <a:xfrm>
            <a:off x="5774725" y="7558465"/>
            <a:ext cx="955363" cy="869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38" b="0" i="0" u="none" strike="noStrike" cap="none" dirty="0">
                <a:solidFill>
                  <a:srgbClr val="000000"/>
                </a:solidFill>
                <a:latin typeface="Abhaya Libre"/>
                <a:ea typeface="Abhaya Libre"/>
                <a:cs typeface="Abhaya Libre"/>
                <a:sym typeface="Abhaya Libre"/>
              </a:rPr>
              <a:t>07</a:t>
            </a:r>
            <a:endParaRPr dirty="0"/>
          </a:p>
        </p:txBody>
      </p:sp>
      <p:pic>
        <p:nvPicPr>
          <p:cNvPr id="206" name="Google Shape;206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50" y="785957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5414085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6"/>
          <p:cNvSpPr txBox="1"/>
          <p:nvPr/>
        </p:nvSpPr>
        <p:spPr>
          <a:xfrm>
            <a:off x="2271651" y="2523836"/>
            <a:ext cx="14169917" cy="645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600" b="0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 </a:t>
            </a:r>
            <a:r>
              <a:rPr lang="bg-BG" sz="26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Творчеството</a:t>
            </a:r>
            <a:r>
              <a:rPr lang="bg-BG" sz="2600" b="1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е важна част от </a:t>
            </a:r>
            <a:r>
              <a:rPr lang="bg-BG" sz="26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иновациите</a:t>
            </a:r>
            <a:r>
              <a:rPr lang="bg-BG" sz="2600" b="1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, но </a:t>
            </a:r>
            <a:r>
              <a:rPr lang="bg-BG" sz="26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творчеството</a:t>
            </a:r>
            <a:r>
              <a:rPr lang="bg-BG" sz="2600" b="1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само по себе си не носи промяна. </a:t>
            </a:r>
            <a:endParaRPr sz="2600" b="1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200" b="1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 </a:t>
            </a:r>
            <a:endParaRPr sz="2200" b="1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Char char="▪"/>
            </a:pPr>
            <a:r>
              <a:rPr lang="bg-BG" sz="22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Креативността</a:t>
            </a:r>
            <a:r>
              <a:rPr lang="bg-BG" sz="2200" b="0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се отнася до способността да се мисли за въображаеми или нови идеи, които променят или подобряват настоящите практики.</a:t>
            </a:r>
            <a:endParaRPr/>
          </a:p>
          <a:p>
            <a:pPr marL="3429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Char char="▪"/>
            </a:pPr>
            <a:r>
              <a:rPr lang="bg-BG" sz="2200" b="0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bg-BG" sz="22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Иновацията</a:t>
            </a:r>
            <a:r>
              <a:rPr lang="bg-BG" sz="2200" b="0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се отнася до използването и прилагането на нещо ново или подобрена версия на нещо, което вече съществува. </a:t>
            </a:r>
            <a:endParaRPr sz="2200" b="0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None/>
            </a:pPr>
            <a:endParaRPr sz="2200" b="1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Char char="▪"/>
            </a:pPr>
            <a:r>
              <a:rPr lang="bg-BG" sz="22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Креативността</a:t>
            </a:r>
            <a:r>
              <a:rPr lang="bg-BG" sz="2200" b="0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включва генериране на нови идеи, </a:t>
            </a:r>
            <a:r>
              <a:rPr lang="bg-BG" sz="22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иновациите</a:t>
            </a:r>
            <a:r>
              <a:rPr lang="bg-BG" sz="2200" b="0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включват тяхното използване и прилагане на творчески идеи, което е мястото, където се добавя стойност.</a:t>
            </a:r>
            <a:endParaRPr/>
          </a:p>
          <a:p>
            <a:pPr marL="3429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Char char="▪"/>
            </a:pPr>
            <a:r>
              <a:rPr lang="bg-BG" sz="2200" b="1" i="0" u="none" strike="noStrike" cap="none">
                <a:solidFill>
                  <a:srgbClr val="008080"/>
                </a:solidFill>
                <a:latin typeface="Abhaya Libre"/>
                <a:ea typeface="Abhaya Libre"/>
                <a:cs typeface="Abhaya Libre"/>
                <a:sym typeface="Abhaya Libre"/>
              </a:rPr>
              <a:t>Творчеството и иновациите </a:t>
            </a:r>
            <a:r>
              <a:rPr lang="bg-BG" sz="2200" b="0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са неразделни партньори в промяната и развитието.</a:t>
            </a:r>
            <a:endParaRPr sz="2200" b="0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None/>
            </a:pPr>
            <a:endParaRPr sz="2200" b="0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18E"/>
              </a:buClr>
              <a:buSzPts val="2200"/>
              <a:buFont typeface="Noto Sans Symbols"/>
              <a:buChar char="▪"/>
            </a:pPr>
            <a:r>
              <a:rPr lang="bg-BG" sz="22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Креативността </a:t>
            </a:r>
            <a:r>
              <a:rPr lang="bg-BG" sz="2200" b="0" i="0" u="none" strike="noStrike" cap="none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във всеки екип или организация е начин на мислене, който вдъхновява, предизвиква и помага на хората да намират иновативни решения и да създават възможности от проблемите.</a:t>
            </a:r>
            <a:endParaRPr sz="2200" b="0" i="0" u="none" strike="noStrike" cap="none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216" name="Google Shape;216;p6"/>
          <p:cNvSpPr txBox="1"/>
          <p:nvPr/>
        </p:nvSpPr>
        <p:spPr>
          <a:xfrm>
            <a:off x="3511920" y="1312552"/>
            <a:ext cx="12689304" cy="981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 i="0" u="none" strike="noStrike" cap="none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01 Креативност срещу иновация</a:t>
            </a:r>
            <a:endParaRPr sz="5400" b="1" i="0" u="none" strike="noStrike" cap="none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17" name="Google Shape;217;p6"/>
          <p:cNvPicPr preferRelativeResize="0"/>
          <p:nvPr/>
        </p:nvPicPr>
        <p:blipFill rotWithShape="1">
          <a:blip r:embed="rId6">
            <a:alphaModFix/>
          </a:blip>
          <a:srcRect l="32917" t="27036" r="46249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738238" y="-32657"/>
            <a:ext cx="2556197" cy="275128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6"/>
          <p:cNvSpPr txBox="1"/>
          <p:nvPr/>
        </p:nvSpPr>
        <p:spPr>
          <a:xfrm>
            <a:off x="2271651" y="2565507"/>
            <a:ext cx="15531770" cy="64633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0" u="none" strike="noStrike" cap="none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Просто казано:</a:t>
            </a:r>
            <a:endParaRPr sz="2400" b="1" i="0" u="none" strike="noStrike" cap="none" dirty="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0" u="none" strike="noStrike" cap="none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Креативност</a:t>
            </a:r>
            <a:r>
              <a:rPr lang="bg-BG" sz="2400" b="0" i="0" u="none" strike="noStrike" cap="none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= полезни идеи = мислене в посока навън и дивергентно мислене</a:t>
            </a:r>
            <a:endParaRPr sz="2400" b="0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0" u="none" strike="noStrike" cap="none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Иновация</a:t>
            </a:r>
            <a:r>
              <a:rPr lang="bg-BG" sz="2400" b="1" i="0" u="none" strike="noStrike" cap="none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bg-BG" sz="2400" b="0" i="0" u="none" strike="noStrike" cap="none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= детайлно и конвергентно мислене</a:t>
            </a:r>
            <a:endParaRPr sz="2400" b="0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0" u="none" strike="noStrike" cap="none" dirty="0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Съвети: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0" u="none" strike="noStrike" cap="none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Не правете двете заедно </a:t>
            </a:r>
            <a:r>
              <a:rPr lang="bg-BG" sz="2400" b="0" i="0" u="none" strike="noStrike" cap="none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– мозъкът не може да прави двете, защото конвергентното мислене убива дивергентно мислене.</a:t>
            </a:r>
            <a:endParaRPr sz="2400" b="0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2400" b="1" i="0" u="none" strike="noStrike" cap="none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Не правете дивергентно мислене твърде рано</a:t>
            </a:r>
            <a:r>
              <a:rPr lang="bg-BG" sz="2400" b="0" i="0" u="none" strike="noStrike" cap="none" dirty="0">
                <a:solidFill>
                  <a:srgbClr val="595959"/>
                </a:solidFill>
                <a:latin typeface="Abhaya Libre"/>
                <a:ea typeface="Abhaya Libre"/>
                <a:cs typeface="Abhaya Libre"/>
                <a:sym typeface="Abhaya Libre"/>
              </a:rPr>
              <a:t>. Може да изгубите добри идеи – първите идеи са обичайно статукво – продължавайте да питате, какво друго?</a:t>
            </a:r>
            <a:endParaRPr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595959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20" name="Google Shape;220;p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9614497">
            <a:off x="14933872" y="1950674"/>
            <a:ext cx="4352147" cy="4346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/>
        </p:nvSpPr>
        <p:spPr>
          <a:xfrm>
            <a:off x="3781790" y="659635"/>
            <a:ext cx="11887200" cy="144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 i="0" u="none" strike="noStrike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Казусът за творческо мислене и иновации в регионално развитие</a:t>
            </a:r>
            <a:endParaRPr sz="5400" b="1" i="0" u="none" strike="noStrike" cap="none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27" name="Google Shape;22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7"/>
          <p:cNvSpPr txBox="1"/>
          <p:nvPr/>
        </p:nvSpPr>
        <p:spPr>
          <a:xfrm>
            <a:off x="1069982" y="3848100"/>
            <a:ext cx="9372600" cy="477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400" b="1" i="0" u="none" strike="noStrike" cap="none">
                <a:solidFill>
                  <a:srgbClr val="00918E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“Не можем да разрешим проблемите си със същото мислене, което сме използвали, когато сме ги създали.”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rgbClr val="00918E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600" b="1">
                <a:solidFill>
                  <a:srgbClr val="00918E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                     Алберт Айнщайн</a:t>
            </a:r>
            <a:endParaRPr sz="3600" b="1">
              <a:solidFill>
                <a:srgbClr val="00918E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9" name="Google Shape;229;p7"/>
          <p:cNvPicPr preferRelativeResize="0"/>
          <p:nvPr/>
        </p:nvPicPr>
        <p:blipFill rotWithShape="1">
          <a:blip r:embed="rId5">
            <a:alphaModFix/>
          </a:blip>
          <a:srcRect l="32917" t="27036" r="46249" b="59630"/>
          <a:stretch/>
        </p:blipFill>
        <p:spPr>
          <a:xfrm>
            <a:off x="0" y="8648947"/>
            <a:ext cx="4659274" cy="163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7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49000" y="3105994"/>
            <a:ext cx="6612971" cy="441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836636">
            <a:off x="0" y="-2006961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8"/>
          <p:cNvSpPr/>
          <p:nvPr/>
        </p:nvSpPr>
        <p:spPr>
          <a:xfrm>
            <a:off x="1561600" y="2194322"/>
            <a:ext cx="9932634" cy="643253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cap="none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КРЕАТИВНОСТТА</a:t>
            </a:r>
            <a:endParaRPr sz="4000" b="1" cap="none">
              <a:solidFill>
                <a:srgbClr val="009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включва     </a:t>
            </a:r>
            <a:r>
              <a:rPr lang="bg-BG" sz="4000" b="1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</a:t>
            </a:r>
            <a:r>
              <a:rPr lang="bg-BG" sz="4000" i="1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излизане от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УСТАНОВЕНИ ШАБЛОНИ,</a:t>
            </a:r>
            <a:endParaRPr sz="4000" b="1">
              <a:solidFill>
                <a:srgbClr val="009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за да разгледаме</a:t>
            </a:r>
            <a:r>
              <a:rPr lang="bg-BG" sz="4000" b="1" cap="none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нещата</a:t>
            </a:r>
            <a:endParaRPr sz="4000" b="1" cap="none">
              <a:solidFill>
                <a:srgbClr val="009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cap="none">
              <a:solidFill>
                <a:srgbClr val="FF33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cap="none">
              <a:solidFill>
                <a:srgbClr val="FF33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918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3200" cap="none">
                <a:solidFill>
                  <a:srgbClr val="00918E"/>
                </a:solidFill>
                <a:latin typeface="Calibri"/>
                <a:ea typeface="Calibri"/>
                <a:cs typeface="Calibri"/>
                <a:sym typeface="Calibri"/>
              </a:rPr>
              <a:t>Едуард де Боно</a:t>
            </a:r>
            <a:endParaRPr sz="3200" cap="none">
              <a:solidFill>
                <a:srgbClr val="0091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"/>
          <p:cNvSpPr txBox="1"/>
          <p:nvPr/>
        </p:nvSpPr>
        <p:spPr>
          <a:xfrm>
            <a:off x="5874425" y="6000607"/>
            <a:ext cx="50089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по</a:t>
            </a:r>
            <a:endParaRPr sz="400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240" name="Google Shape;240;p8"/>
          <p:cNvSpPr txBox="1"/>
          <p:nvPr/>
        </p:nvSpPr>
        <p:spPr>
          <a:xfrm rot="9316552">
            <a:off x="3339884" y="6917913"/>
            <a:ext cx="50089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4000" b="1" cap="none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 различен начин ☺</a:t>
            </a:r>
            <a:endParaRPr sz="4000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5">
            <a:alphaModFix/>
          </a:blip>
          <a:srcRect l="32917" t="27036" r="46249" b="59630"/>
          <a:stretch/>
        </p:blipFill>
        <p:spPr>
          <a:xfrm>
            <a:off x="0" y="8626852"/>
            <a:ext cx="4659274" cy="163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89638" y="3133295"/>
            <a:ext cx="6336762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8"/>
          <p:cNvSpPr txBox="1"/>
          <p:nvPr/>
        </p:nvSpPr>
        <p:spPr>
          <a:xfrm>
            <a:off x="3781790" y="659635"/>
            <a:ext cx="11887200" cy="1442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g-BG" sz="5400" b="1">
                <a:solidFill>
                  <a:srgbClr val="00918E"/>
                </a:solidFill>
                <a:latin typeface="Abhaya Libre"/>
                <a:ea typeface="Abhaya Libre"/>
                <a:cs typeface="Abhaya Libre"/>
                <a:sym typeface="Abhaya Libre"/>
              </a:rPr>
              <a:t>Казусът за творческо мислене и иновации в регионално развитие</a:t>
            </a:r>
            <a:endParaRPr sz="5400" b="1">
              <a:solidFill>
                <a:srgbClr val="00918E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44" name="Google Shape;244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836636">
            <a:off x="-352829" y="-1037405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18708" y="0"/>
            <a:ext cx="1869292" cy="1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9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410">
              <a:solidFill>
                <a:srgbClr val="000000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53" name="Google Shape;25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9614497">
            <a:off x="17215841" y="8047725"/>
            <a:ext cx="4352147" cy="434644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9"/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6000" b="1">
                <a:solidFill>
                  <a:srgbClr val="31859B"/>
                </a:solidFill>
                <a:latin typeface="Abhaya Libre"/>
                <a:ea typeface="Abhaya Libre"/>
                <a:cs typeface="Abhaya Libre"/>
                <a:sym typeface="Abhaya Libre"/>
              </a:rPr>
              <a:t>02 Иновацията и регионите</a:t>
            </a:r>
            <a:endParaRPr sz="6000" b="1">
              <a:solidFill>
                <a:srgbClr val="31859B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graphicFrame>
        <p:nvGraphicFramePr>
          <p:cNvPr id="255" name="Google Shape;255;p9"/>
          <p:cNvGraphicFramePr/>
          <p:nvPr>
            <p:extLst>
              <p:ext uri="{D42A27DB-BD31-4B8C-83A1-F6EECF244321}">
                <p14:modId xmlns:p14="http://schemas.microsoft.com/office/powerpoint/2010/main" val="1025856099"/>
              </p:ext>
            </p:extLst>
          </p:nvPr>
        </p:nvGraphicFramePr>
        <p:xfrm>
          <a:off x="2428260" y="2287468"/>
          <a:ext cx="13431475" cy="6033480"/>
        </p:xfrm>
        <a:graphic>
          <a:graphicData uri="http://schemas.openxmlformats.org/drawingml/2006/table">
            <a:tbl>
              <a:tblPr>
                <a:noFill/>
                <a:tableStyleId>{CA65DDB8-519D-4DE1-B510-94592FA53022}</a:tableStyleId>
              </a:tblPr>
              <a:tblGrid>
                <a:gridCol w="13431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800" b="0" u="none" strike="noStrike" cap="none" dirty="0">
                          <a:solidFill>
                            <a:srgbClr val="008080"/>
                          </a:solidFill>
                          <a:latin typeface="Abhaya Libre"/>
                          <a:ea typeface="Abhaya Libre"/>
                          <a:cs typeface="Abhaya Libre"/>
                          <a:sym typeface="Abhaya Libre"/>
                        </a:rPr>
                        <a:t>“Иновацията е източник на растеж и инструмент за справяне с глобални предизвикателства, като изменението на климата и социални проблеми като неравенството.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u="none" strike="noStrike" cap="none" dirty="0">
                        <a:solidFill>
                          <a:srgbClr val="008080"/>
                        </a:solidFill>
                        <a:latin typeface="Abhaya Libre"/>
                        <a:ea typeface="Abhaya Libre"/>
                        <a:cs typeface="Abhaya Libre"/>
                        <a:sym typeface="Abhaya Libre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800" b="0" u="none" strike="noStrike" cap="none" dirty="0">
                          <a:solidFill>
                            <a:srgbClr val="008080"/>
                          </a:solidFill>
                          <a:latin typeface="Abhaya Libre"/>
                          <a:ea typeface="Abhaya Libre"/>
                          <a:cs typeface="Abhaya Libre"/>
                          <a:sym typeface="Abhaya Libre"/>
                        </a:rPr>
                        <a:t>Регионите се стремят да насърчават своето икономическо развитие все повече чрез подкрепа за иновациите. Те определят и прилагат стратегии и политически инструменти, за да надграждат силните си страни и да променят курса.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u="none" strike="noStrike" cap="none" dirty="0">
                        <a:solidFill>
                          <a:srgbClr val="008080"/>
                        </a:solidFill>
                        <a:latin typeface="Abhaya Libre"/>
                        <a:ea typeface="Abhaya Libre"/>
                        <a:cs typeface="Abhaya Libre"/>
                        <a:sym typeface="Abhaya Libre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800" b="0" u="none" strike="noStrike" cap="none" dirty="0">
                          <a:solidFill>
                            <a:srgbClr val="008080"/>
                          </a:solidFill>
                          <a:latin typeface="Abhaya Libre"/>
                          <a:ea typeface="Abhaya Libre"/>
                          <a:cs typeface="Abhaya Libre"/>
                          <a:sym typeface="Abhaya Libre"/>
                        </a:rPr>
                        <a:t>Споделената регионална визия обаче, трябва да се основава на анализ на регионалните силни и слаби страни. 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b="0" u="none" strike="noStrike" cap="none" dirty="0">
                        <a:solidFill>
                          <a:srgbClr val="008080"/>
                        </a:solidFill>
                        <a:latin typeface="Abhaya Libre"/>
                        <a:ea typeface="Abhaya Libre"/>
                        <a:cs typeface="Abhaya Libre"/>
                        <a:sym typeface="Abhaya Libre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2800" b="0" u="none" strike="noStrike" cap="none" dirty="0">
                          <a:solidFill>
                            <a:srgbClr val="008080"/>
                          </a:solidFill>
                          <a:latin typeface="Abhaya Libre"/>
                          <a:ea typeface="Abhaya Libre"/>
                          <a:cs typeface="Abhaya Libre"/>
                          <a:sym typeface="Abhaya Libre"/>
                        </a:rPr>
                        <a:t>Основното предизвикателство пред регионалните политики за иновации е да се осигури благоприятна среда за предприемачеството и растеж на бизнеса за създаване на работни места.</a:t>
                      </a:r>
                      <a:endParaRPr sz="2800" b="0" u="none" strike="noStrike" cap="none" dirty="0">
                        <a:solidFill>
                          <a:srgbClr val="008080"/>
                        </a:solidFill>
                        <a:latin typeface="Abhaya Libre"/>
                        <a:ea typeface="Abhaya Libre"/>
                        <a:cs typeface="Abhaya Libre"/>
                        <a:sym typeface="Abhaya Libre"/>
                      </a:endParaRPr>
                    </a:p>
                  </a:txBody>
                  <a:tcPr marL="37125" marR="74275" marT="29700" marB="297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" name="Google Shape;256;p9"/>
          <p:cNvSpPr txBox="1"/>
          <p:nvPr/>
        </p:nvSpPr>
        <p:spPr>
          <a:xfrm>
            <a:off x="10387456" y="8344587"/>
            <a:ext cx="79929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 b="0" i="0" dirty="0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Организация за икономическо сътрудничество и развитие</a:t>
            </a:r>
            <a:endParaRPr sz="1800" b="0" i="0" dirty="0">
              <a:solidFill>
                <a:srgbClr val="2021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9"/>
          <p:cNvSpPr txBox="1"/>
          <p:nvPr/>
        </p:nvSpPr>
        <p:spPr>
          <a:xfrm>
            <a:off x="10387456" y="8667844"/>
            <a:ext cx="78081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https://www.oecd.org/cfe/regionaldevelopment/regionalinnovation.htm</a:t>
            </a:r>
            <a:endParaRPr/>
          </a:p>
        </p:txBody>
      </p:sp>
      <p:pic>
        <p:nvPicPr>
          <p:cNvPr id="258" name="Google Shape;258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2200" y="9199825"/>
            <a:ext cx="3661230" cy="8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3836</Words>
  <Application>Microsoft Office PowerPoint</Application>
  <PresentationFormat>Custom</PresentationFormat>
  <Paragraphs>392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Twentieth Century</vt:lpstr>
      <vt:lpstr>Comic Sans MS</vt:lpstr>
      <vt:lpstr>Calibri</vt:lpstr>
      <vt:lpstr>Noto Sans Symbols</vt:lpstr>
      <vt:lpstr>Dosis Medium</vt:lpstr>
      <vt:lpstr>arial</vt:lpstr>
      <vt:lpstr>Noto Sans</vt:lpstr>
      <vt:lpstr>arial</vt:lpstr>
      <vt:lpstr>Abhaya Libre</vt:lpstr>
      <vt:lpstr>Abhaya Libre Regular</vt:lpstr>
      <vt:lpstr>Overlock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Техниката S.C.A.M.P.E.R – в детайли</vt:lpstr>
      <vt:lpstr>3-те основи на добър Brainstorming</vt:lpstr>
      <vt:lpstr>Приложения за мисловни карти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Radimira Radkova-Kireva</cp:lastModifiedBy>
  <cp:revision>3</cp:revision>
  <dcterms:created xsi:type="dcterms:W3CDTF">2006-08-16T00:00:00Z</dcterms:created>
  <dcterms:modified xsi:type="dcterms:W3CDTF">2023-07-21T13:44:29Z</dcterms:modified>
</cp:coreProperties>
</file>