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9" r:id="rId7"/>
    <p:sldId id="312" r:id="rId8"/>
    <p:sldId id="313" r:id="rId9"/>
    <p:sldId id="314" r:id="rId10"/>
    <p:sldId id="370" r:id="rId11"/>
    <p:sldId id="371" r:id="rId12"/>
    <p:sldId id="372" r:id="rId13"/>
    <p:sldId id="364" r:id="rId14"/>
    <p:sldId id="365" r:id="rId15"/>
    <p:sldId id="366" r:id="rId16"/>
    <p:sldId id="367" r:id="rId17"/>
    <p:sldId id="368" r:id="rId18"/>
    <p:sldId id="369" r:id="rId19"/>
    <p:sldId id="263" r:id="rId20"/>
    <p:sldId id="283" r:id="rId21"/>
    <p:sldId id="332" r:id="rId22"/>
    <p:sldId id="333" r:id="rId23"/>
    <p:sldId id="334" r:id="rId24"/>
    <p:sldId id="289" r:id="rId25"/>
    <p:sldId id="335" r:id="rId26"/>
    <p:sldId id="290" r:id="rId27"/>
    <p:sldId id="293" r:id="rId28"/>
    <p:sldId id="342" r:id="rId29"/>
    <p:sldId id="343" r:id="rId30"/>
    <p:sldId id="292" r:id="rId31"/>
    <p:sldId id="344" r:id="rId32"/>
    <p:sldId id="291" r:id="rId33"/>
    <p:sldId id="295" r:id="rId34"/>
    <p:sldId id="346" r:id="rId35"/>
    <p:sldId id="347" r:id="rId36"/>
    <p:sldId id="360" r:id="rId37"/>
    <p:sldId id="361" r:id="rId38"/>
    <p:sldId id="362" r:id="rId39"/>
    <p:sldId id="363" r:id="rId40"/>
    <p:sldId id="270" r:id="rId41"/>
    <p:sldId id="271" r:id="rId42"/>
  </p:sldIdLst>
  <p:sldSz cx="18288000" cy="10287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10" autoAdjust="0"/>
  </p:normalViewPr>
  <p:slideViewPr>
    <p:cSldViewPr snapToGrid="0">
      <p:cViewPr varScale="1">
        <p:scale>
          <a:sx n="52" d="100"/>
          <a:sy n="52" d="100"/>
        </p:scale>
        <p:origin x="1670" y="-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5D0B304-EDE7-4B84-999D-7C77BA37A66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83713D-DE37-4F2D-8B7F-478968AD15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9E952CC-65F0-479E-86F3-0A0EAD33E5B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CD169D-C326-44B5-A6C8-1DD027E7571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E5F140-075F-4BAC-8DEA-2A8441C3D48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B5934F-4AA0-4799-A510-C84BAA8E5A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CCF0FE-7BC0-4CEE-8327-39471BB9E1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B15C92-B7FE-4CD0-83B4-CAD426A932D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AB8D35-9CEF-4935-8D9E-53A7369F27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7F94FF-EADC-4B9D-95C2-4D3C6832A9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FFCB51-4A9A-41EE-90FD-200A9260F5C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777174-4B8F-410A-A7F0-55EEB74CF55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 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AB5A2F-9157-4F39-B2BD-E432EBAF76E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enproject.org/docs/getting-started/openproject-introduction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wnload-and-install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opf/openproject" TargetMode="External"/><Relationship Id="rId5" Type="http://schemas.openxmlformats.org/officeDocument/2006/relationships/hyperlink" Target="https://www.openproject.org/docs/getting-started/openproject-introduction/#the-entire-project-management-life-cycle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openproject-introduction/#project-definition-and-plann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concept-and-initiatio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openproject-introduction/#project-performance-and-control" TargetMode="External"/><Relationship Id="rId5" Type="http://schemas.openxmlformats.org/officeDocument/2006/relationships/hyperlink" Target="https://www.openproject.org/docs/getting-started/openproject-introduction/#project-launch-or-execution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openproject.org/docs/getting-started/openproject-introduction/#project-close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projects/#project-structure" TargetMode="External"/><Relationship Id="rId5" Type="http://schemas.openxmlformats.org/officeDocument/2006/relationships/hyperlink" Target="https://www.openproject.org/docs/getting-started/projects/#create-a-new-project" TargetMode="Externa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invite-members" TargetMode="External"/><Relationship Id="rId5" Type="http://schemas.openxmlformats.org/officeDocument/2006/relationships/hyperlink" Target="https://www.openproject.org/docs/user-guide/projects/#project-settings" TargetMode="Externa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getting-started/gantt-chart-introduc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getting-started/work-packages-introduction" TargetMode="External"/><Relationship Id="rId5" Type="http://schemas.openxmlformats.org/officeDocument/2006/relationships/hyperlink" Target="https://www.openproject.org/docs/user-guide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agile-boards" TargetMode="External"/><Relationship Id="rId5" Type="http://schemas.openxmlformats.org/officeDocument/2006/relationships/hyperlink" Target="https://www.openproject.org/docs/user-guide/work-packages/create-work-package" TargetMode="Externa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news" TargetMode="External"/><Relationship Id="rId5" Type="http://schemas.openxmlformats.org/officeDocument/2006/relationships/hyperlink" Target="https://www.openproject.org/docs/user-guide/meetings" TargetMode="Externa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openproject.org/docs/user-guide/wiki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budgets" TargetMode="External"/><Relationship Id="rId5" Type="http://schemas.openxmlformats.org/officeDocument/2006/relationships/hyperlink" Target="https://www.openproject.org/docs/user-guide/start-page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hyperlink" Target="https://www.openproject.org/docs/user-guide/time-and-costs/report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time-and-costs/cost-tracking" TargetMode="External"/><Relationship Id="rId5" Type="http://schemas.openxmlformats.org/officeDocument/2006/relationships/hyperlink" Target="https://www.openproject.org/docs/user-guide/time-and-costs/time-tracking" TargetMode="Externa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penproject.org/docs/user-guide/projects/#archive-a-project" TargetMode="External"/><Relationship Id="rId5" Type="http://schemas.openxmlformats.org/officeDocument/2006/relationships/hyperlink" Target="https://www.openproject.org/docs/user-guide/wiki/create-edit-wiki" TargetMode="Externa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hyperlink" Target="https://www.openproject.org/download-and-installation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2"/>
          <a:stretch/>
        </p:blipFill>
        <p:spPr>
          <a:xfrm rot="1852800">
            <a:off x="7890480" y="-21715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3"/>
          <p:cNvPicPr/>
          <p:nvPr/>
        </p:nvPicPr>
        <p:blipFill>
          <a:blip r:embed="rId3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4"/>
          <p:cNvPicPr/>
          <p:nvPr/>
        </p:nvPicPr>
        <p:blipFill>
          <a:blip r:embed="rId4"/>
          <a:stretch/>
        </p:blipFill>
        <p:spPr>
          <a:xfrm>
            <a:off x="16027560" y="845208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5"/>
          <p:cNvPicPr/>
          <p:nvPr/>
        </p:nvPicPr>
        <p:blipFill>
          <a:blip r:embed="rId5"/>
          <a:stretch/>
        </p:blipFill>
        <p:spPr>
          <a:xfrm rot="20414400">
            <a:off x="-1434240" y="-1156680"/>
            <a:ext cx="3749760" cy="374472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6"/>
          <p:cNvPicPr/>
          <p:nvPr/>
        </p:nvPicPr>
        <p:blipFill>
          <a:blip r:embed="rId6"/>
          <a:stretch/>
        </p:blipFill>
        <p:spPr>
          <a:xfrm rot="6633000">
            <a:off x="16143480" y="-203688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7"/>
          <p:cNvPicPr/>
          <p:nvPr/>
        </p:nvPicPr>
        <p:blipFill>
          <a:blip r:embed="rId7"/>
          <a:stretch/>
        </p:blipFill>
        <p:spPr>
          <a:xfrm>
            <a:off x="243360" y="715680"/>
            <a:ext cx="7273800" cy="727380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7752240" y="3646080"/>
            <a:ext cx="9010080" cy="39899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bg-BG" sz="4500" dirty="0">
                <a:solidFill>
                  <a:srgbClr val="000000"/>
                </a:solidFill>
                <a:latin typeface="Abhaya Libre Regular"/>
              </a:rPr>
              <a:t>Подпомагане на регионалното развитие чрез изграждане на капацитет в системата на професионалното</a:t>
            </a:r>
            <a:r>
              <a:rPr lang="ru-RU" sz="4500" dirty="0">
                <a:solidFill>
                  <a:srgbClr val="000000"/>
                </a:solidFill>
                <a:latin typeface="Abhaya Libre Regular"/>
              </a:rPr>
              <a:t> образование и обучение (</a:t>
            </a:r>
            <a:r>
              <a:rPr lang="bg-BG" sz="4500" dirty="0">
                <a:solidFill>
                  <a:srgbClr val="000000"/>
                </a:solidFill>
                <a:latin typeface="Abhaya Libre Regular"/>
              </a:rPr>
              <a:t>ПОО)</a:t>
            </a:r>
            <a:endParaRPr lang="en-US" sz="4500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3FB614-E7FE-C2B1-2BD6-4661EA3A8C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60780" y="3930907"/>
            <a:ext cx="15492480" cy="6001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bg-BG" sz="2600" spc="-1" dirty="0">
                <a:solidFill>
                  <a:srgbClr val="000000"/>
                </a:solidFill>
              </a:rPr>
              <a:t>Стъпките за провеждане на SWOT анализ:</a:t>
            </a:r>
            <a:endParaRPr lang="en-US" sz="2600" spc="-1" dirty="0">
              <a:solidFill>
                <a:srgbClr val="000000"/>
              </a:solidFill>
            </a:endParaRPr>
          </a:p>
          <a:p>
            <a:pPr algn="just"/>
            <a:endParaRPr lang="sl-SI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600" spc="-1" dirty="0">
                <a:solidFill>
                  <a:srgbClr val="000000"/>
                </a:solidFill>
              </a:rPr>
              <a:t>Определете целта: Започнете с ясно дефиниране на целта на SWOT анализа. Това може да бъде всичко - от оценка на жизнеспособността на нов продукт или услуга, оценка на представянето на отдел или екип, или идентифициране на области за подобрение в организацията</a:t>
            </a:r>
            <a:r>
              <a:rPr lang="ru-RU" sz="2600" spc="-1" dirty="0">
                <a:solidFill>
                  <a:srgbClr val="000000"/>
                </a:solidFill>
              </a:rPr>
              <a:t>.</a:t>
            </a:r>
            <a:endParaRPr lang="bg-BG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600" spc="-1" dirty="0">
                <a:solidFill>
                  <a:srgbClr val="000000"/>
                </a:solidFill>
              </a:rPr>
              <a:t>Съберете информация: Съберете подходяща информация за компанията, организацията или проекта, който анализирате. Това може да включва финансови данни, отзиви от клиенти, пазарни проучвания и тенденции в индустрията. Вземете предвид както вътрешни, така и външни фактори</a:t>
            </a:r>
            <a:r>
              <a:rPr lang="ru-RU" sz="2600" spc="-1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600" spc="-1" dirty="0">
                <a:solidFill>
                  <a:srgbClr val="000000"/>
                </a:solidFill>
              </a:rPr>
              <a:t>Определете силните страни: Помислете за силните страни на компанията или организацията. Те могат да включват неговото уникално предложение за продажба, конкурентно предимство, квалифицирана работна сила, утвърдена марка или лоялна клиентска </a:t>
            </a:r>
            <a:r>
              <a:rPr lang="ru-RU" sz="2600" spc="-1" dirty="0">
                <a:solidFill>
                  <a:srgbClr val="000000"/>
                </a:solidFill>
              </a:rPr>
              <a:t>база.</a:t>
            </a: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37A43A32-CB15-EAB6-7E65-F46D053F36F9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ADD0-97B3-0F82-F0EE-CB4A29744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7" y="113651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60780" y="3930907"/>
            <a:ext cx="15492480" cy="6001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bg-BG" sz="2600" spc="-1" dirty="0">
                <a:solidFill>
                  <a:srgbClr val="000000"/>
                </a:solidFill>
              </a:rPr>
              <a:t>Стъпките за провеждане на SWOT анализ:</a:t>
            </a:r>
            <a:endParaRPr lang="en-US" sz="2600" spc="-1" dirty="0">
              <a:solidFill>
                <a:srgbClr val="000000"/>
              </a:solidFill>
            </a:endParaRPr>
          </a:p>
          <a:p>
            <a:pPr algn="just"/>
            <a:endParaRPr lang="sl-SI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600" spc="-1" dirty="0">
                <a:solidFill>
                  <a:srgbClr val="000000"/>
                </a:solidFill>
              </a:rPr>
              <a:t>Анализирайте резултатите: След като идентифицирате силните, слабите страни, възможностите и заплахите, анализирайте резултатите, за да идентифицирате тенденциите и моделите. Търсете начини да се възползвате от силните страни и възможностите, като същевременно се справяте със слабостите и заплахите</a:t>
            </a:r>
            <a:r>
              <a:rPr lang="ru-RU" sz="2600" spc="-1" dirty="0">
                <a:solidFill>
                  <a:srgbClr val="000000"/>
                </a:solidFill>
              </a:rPr>
              <a:t>.</a:t>
            </a:r>
            <a:endParaRPr lang="en-US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600" spc="-1" dirty="0">
                <a:solidFill>
                  <a:srgbClr val="000000"/>
                </a:solidFill>
              </a:rPr>
              <a:t>Разработете план за действие: Въз основа на резултатите от анализа разработете план за действие, който очертава конкретни стъпки, които да предприемете за подобряване на компанията или организацията. Задайте приоритети, разпределете отговорности и установете срокове за всеки елемент от действието</a:t>
            </a:r>
            <a:r>
              <a:rPr lang="ru-RU" sz="2600" spc="-1" dirty="0">
                <a:solidFill>
                  <a:srgbClr val="000000"/>
                </a:solidFill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6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600" spc="-1" dirty="0">
                <a:solidFill>
                  <a:srgbClr val="000000"/>
                </a:solidFill>
              </a:rPr>
              <a:t>Преглеждайте и актуализирайте редовно: Преглеждайте и актуализирайте редовно SWOT анализа, за да сте сигурни, че той остава уместен и ефективен. Използвайте го като инструмент за текущо стратегическо планиране и вземане </a:t>
            </a:r>
            <a:r>
              <a:rPr lang="ru-RU" sz="2600" spc="-1" dirty="0">
                <a:solidFill>
                  <a:srgbClr val="000000"/>
                </a:solidFill>
              </a:rPr>
              <a:t>на решения.</a:t>
            </a: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50AC73C9-BEF0-8738-B02C-073C187012BC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0B0F1-15EB-BC2D-184C-1EE0D9737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80" y="65172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8293243" y="8228108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60780" y="3930907"/>
            <a:ext cx="15492480" cy="41601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bg-BG" sz="2200" spc="-1" dirty="0">
                <a:solidFill>
                  <a:srgbClr val="000000"/>
                </a:solidFill>
              </a:rPr>
              <a:t>Стъпките за провеждане на SWOT анализ:</a:t>
            </a:r>
            <a:endParaRPr lang="sl-SI" sz="32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bg-BG" sz="2200" spc="-1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200" spc="-1" dirty="0">
                <a:solidFill>
                  <a:srgbClr val="000000"/>
                </a:solidFill>
              </a:rPr>
              <a:t>Идентифицирайте слабостите: Помислете за слабостите на компанията или организацията. Те могат да включват липса на ресурси, лоша репутация, остаряла технология, неефективни процеси или неадекватни маркетингови усилия.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200" spc="-1" dirty="0">
                <a:solidFill>
                  <a:srgbClr val="000000"/>
                </a:solidFill>
              </a:rPr>
              <a:t>Идентифицирайте възможностите: Обмислете възможностите, налични за компанията или организацията. Те могат да включват нововъзникващи пазари, нови предложения за продукти или услуги, тенденции в индустрията или промени в поведението на клиентите.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g-BG" sz="2200" spc="-1" dirty="0">
                <a:solidFill>
                  <a:srgbClr val="000000"/>
                </a:solidFill>
              </a:rPr>
              <a:t>Идентифицирайте заплахите: Помислете за заплахите за компанията или организацията. Те могат да включват конкуренти, променящи се регулации, икономически спадове, технологични прекъсвания или промени в потребителските предпочитания</a:t>
            </a:r>
            <a:r>
              <a:rPr lang="ru-RU" sz="2200" spc="-1" dirty="0">
                <a:solidFill>
                  <a:srgbClr val="000000"/>
                </a:solidFill>
              </a:rPr>
              <a:t>.</a:t>
            </a:r>
            <a:endParaRPr lang="en-US" sz="2200" spc="-1" dirty="0">
              <a:solidFill>
                <a:srgbClr val="000000"/>
              </a:solidFill>
            </a:endParaRPr>
          </a:p>
          <a:p>
            <a:pPr algn="just"/>
            <a:endParaRPr lang="en-US" sz="2200" spc="-1" dirty="0">
              <a:solidFill>
                <a:srgbClr val="000000"/>
              </a:solidFill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3A944EA-7FDB-0121-2906-7F49D240AD37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53463-C925-6CD2-D057-C06F240B7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00" y="60147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86542" y="4273807"/>
            <a:ext cx="15492480" cy="3488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bg-BG" sz="3200" spc="-1" dirty="0">
                <a:solidFill>
                  <a:srgbClr val="000000"/>
                </a:solidFill>
              </a:rPr>
              <a:t>Стратегиите за интелигентна специализация се отнасят до подход към икономическото развитие, който се фокусира върху идентифицирането на уникалните силни страни и възможности на даден регион и тяхното използване за създаване на конкурентно предимство в конкретни индустрии или сектори.</a:t>
            </a:r>
          </a:p>
          <a:p>
            <a:pPr algn="just">
              <a:lnSpc>
                <a:spcPts val="3359"/>
              </a:lnSpc>
            </a:pPr>
            <a:endParaRPr lang="bg-BG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bg-BG" sz="3200" spc="-1" dirty="0">
                <a:solidFill>
                  <a:srgbClr val="000000"/>
                </a:solidFill>
              </a:rPr>
              <a:t>Тази стратегия има за цел да насърчи иновациите, производителността и създаването на работни места чрез фокусиране на ресурсите и усилията в области, в които даден регион има най-голям потенциал за превъзходство</a:t>
            </a:r>
            <a:r>
              <a:rPr lang="ru-RU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4183138F-1B3B-E8E4-B529-B23C2A87BA37}"/>
              </a:ext>
            </a:extLst>
          </p:cNvPr>
          <p:cNvSpPr/>
          <p:nvPr/>
        </p:nvSpPr>
        <p:spPr>
          <a:xfrm>
            <a:off x="1886542" y="813633"/>
            <a:ext cx="14050143" cy="2799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8E850-7728-F9BD-F26F-91B6F6B38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86542" y="3607668"/>
            <a:ext cx="15492480" cy="52049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bg-BG" sz="2800" spc="-1" dirty="0">
                <a:solidFill>
                  <a:srgbClr val="000000"/>
                </a:solidFill>
              </a:rPr>
              <a:t>Примерите за стратегии за интелигентна специализация включват</a:t>
            </a:r>
            <a:r>
              <a:rPr lang="en-US" sz="2800" spc="-1" dirty="0">
                <a:solidFill>
                  <a:srgbClr val="000000"/>
                </a:solidFill>
              </a:rPr>
              <a:t>:</a:t>
            </a:r>
            <a:endParaRPr lang="sl-SI" sz="2800" spc="-1" dirty="0">
              <a:solidFill>
                <a:srgbClr val="000000"/>
              </a:solidFill>
            </a:endParaRPr>
          </a:p>
          <a:p>
            <a:pPr algn="just"/>
            <a:endParaRPr lang="sl-SI" sz="2800" spc="-1" dirty="0">
              <a:solidFill>
                <a:srgbClr val="00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bg-BG" sz="2800" spc="-1" dirty="0">
                <a:solidFill>
                  <a:srgbClr val="000000"/>
                </a:solidFill>
              </a:rPr>
              <a:t>Усъвършенствано производство: Тази стратегия се фокусира върху използването на съществуващия експертен опит на даден регион в производството за преход към високотехнологични и иновативни производствени процеси. Примерите включват развитието на технологията за 3D печат, роботиката и Интернет на нещата</a:t>
            </a:r>
            <a:r>
              <a:rPr lang="ru-RU" sz="2800" spc="-1" dirty="0">
                <a:solidFill>
                  <a:srgbClr val="000000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g-BG" sz="2800" spc="-1" dirty="0">
                <a:solidFill>
                  <a:srgbClr val="000000"/>
                </a:solidFill>
              </a:rPr>
              <a:t>Дигитална икономика: Тази стратегия се фокусира върху развитието на инфраструктурата и екосистемата, необходими за подпомагане на растежа на дигиталната икономика. Това включва развитието на високоскоростен достъп до интернет, създаването на инкубатори и ускорители за стартиращи фирми и развитието на квалифицирана работна сила в области като наука за данни, разработка на софтуер и киберсигурност</a:t>
            </a:r>
            <a:r>
              <a:rPr lang="ru-RU" sz="2800" spc="-1" dirty="0">
                <a:solidFill>
                  <a:srgbClr val="000000"/>
                </a:solidFill>
              </a:rPr>
              <a:t>.</a:t>
            </a:r>
            <a:endParaRPr lang="sl-SI" sz="2800" spc="-1" dirty="0">
              <a:solidFill>
                <a:srgbClr val="000000"/>
              </a:solidFill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F08127F3-CF78-E6E2-EACE-9E045F616A28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29F72-A790-AA10-A40E-2B0FD6E11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1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978980" y="3698306"/>
            <a:ext cx="15492480" cy="52049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/>
            <a:r>
              <a:rPr lang="bg-BG" sz="2800" spc="-1" dirty="0">
                <a:solidFill>
                  <a:srgbClr val="000000"/>
                </a:solidFill>
              </a:rPr>
              <a:t>Примерите за стратегии за интелигентна специализация включват</a:t>
            </a:r>
            <a:r>
              <a:rPr lang="en-US" sz="2800" spc="-1" dirty="0">
                <a:solidFill>
                  <a:srgbClr val="000000"/>
                </a:solidFill>
              </a:rPr>
              <a:t>:</a:t>
            </a:r>
            <a:endParaRPr lang="sl-SI" sz="2800" spc="-1" dirty="0">
              <a:solidFill>
                <a:srgbClr val="000000"/>
              </a:solidFill>
            </a:endParaRPr>
          </a:p>
          <a:p>
            <a:pPr algn="just"/>
            <a:endParaRPr lang="sl-SI" sz="2800" spc="-1" dirty="0">
              <a:solidFill>
                <a:srgbClr val="000000"/>
              </a:solidFill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bg-BG" sz="2800" spc="-1" dirty="0">
                <a:solidFill>
                  <a:srgbClr val="000000"/>
                </a:solidFill>
              </a:rPr>
              <a:t>Чиста енергия: Тази стратегия се фокусира върху оползотворяването на природните ресурси и експертизата на региона в областта на възобновяемата енергия за развитие на конкурентно предимство в сектора на чистата енергия. Примерите включват развитието на вятърната и слънчевата енергия, както и развитието на технологии за съхранение на енергия</a:t>
            </a:r>
            <a:r>
              <a:rPr lang="ru-RU" sz="2800" spc="-1" dirty="0">
                <a:solidFill>
                  <a:srgbClr val="000000"/>
                </a:solidFill>
              </a:rPr>
              <a:t>.</a:t>
            </a:r>
            <a:endParaRPr lang="en-US" sz="2800" spc="-1" dirty="0">
              <a:solidFill>
                <a:srgbClr val="000000"/>
              </a:solidFill>
            </a:endParaRPr>
          </a:p>
          <a:p>
            <a:pPr marL="514350" indent="-514350" algn="just">
              <a:buFont typeface="+mj-lt"/>
              <a:buAutoNum type="arabicPeriod" startAt="3"/>
            </a:pPr>
            <a:endParaRPr lang="en-US" sz="2800" spc="-1" dirty="0">
              <a:solidFill>
                <a:srgbClr val="000000"/>
              </a:solidFill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bg-BG" sz="2800" spc="-1" dirty="0">
                <a:solidFill>
                  <a:srgbClr val="000000"/>
                </a:solidFill>
              </a:rPr>
              <a:t>Науки за живота и здравеопазване: Тази стратегия се фокусира върху използването на съществуващия опит в региона в областта на науките за живота и здравеопазването, за да се развие конкурентно предимство в области като биотехнологии, медицински устройства и дигиталното здравеопазване</a:t>
            </a:r>
            <a:r>
              <a:rPr lang="ru-RU" sz="2800" spc="-1" dirty="0">
                <a:solidFill>
                  <a:srgbClr val="000000"/>
                </a:solidFill>
              </a:rPr>
              <a:t>.</a:t>
            </a:r>
            <a:endParaRPr lang="en-US" sz="2800" spc="-1" dirty="0">
              <a:solidFill>
                <a:srgbClr val="000000"/>
              </a:solidFill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0C4EA4A-0108-80A6-436D-4E553B7274D1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A4A05-53FD-48BA-46F8-35A1DCFA6F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5"/>
          <p:cNvSpPr/>
          <p:nvPr/>
        </p:nvSpPr>
        <p:spPr>
          <a:xfrm>
            <a:off x="1886542" y="4273807"/>
            <a:ext cx="15492480" cy="26161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bg-BG" sz="3000" spc="-1" dirty="0">
                <a:solidFill>
                  <a:srgbClr val="000000"/>
                </a:solidFill>
              </a:rPr>
              <a:t>Примерите за стратегии за интелигентна специализация включват</a:t>
            </a:r>
            <a:r>
              <a:rPr lang="en-US" sz="3000" spc="-1" dirty="0">
                <a:solidFill>
                  <a:srgbClr val="000000"/>
                </a:solidFill>
              </a:rPr>
              <a:t>:</a:t>
            </a:r>
            <a:r>
              <a:rPr lang="sl-SI" sz="3000" spc="-1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ts val="3359"/>
              </a:lnSpc>
            </a:pPr>
            <a:endParaRPr lang="sl-SI" sz="30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</a:pPr>
            <a:r>
              <a:rPr lang="bg-BG" sz="3000" spc="-1" dirty="0">
                <a:solidFill>
                  <a:srgbClr val="000000"/>
                </a:solidFill>
              </a:rPr>
              <a:t>Културни и творчески индустрии: Тази стратегия се фокусира върху използването на уникалните културни активи и творческия талант на даден регион, за да се развие конкурентно предимство в области като дизайн, архитектура, музика и филми</a:t>
            </a:r>
            <a:r>
              <a:rPr lang="ru-RU" sz="3000" spc="-1" dirty="0">
                <a:solidFill>
                  <a:srgbClr val="000000"/>
                </a:solidFill>
              </a:rPr>
              <a:t>.</a:t>
            </a:r>
            <a:endParaRPr lang="en-US" sz="30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06E2B1A-3F93-733A-F1C3-D9C33C8361BF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4F2AD-1D82-B76C-F0E9-D8B717D01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86542" y="4018034"/>
            <a:ext cx="15000361" cy="43329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bg-BG" sz="2800" spc="-1" dirty="0">
                <a:solidFill>
                  <a:srgbClr val="000000"/>
                </a:solidFill>
              </a:rPr>
              <a:t>Добри практики за успешни стратегии за интелигентна специализация:</a:t>
            </a:r>
            <a:r>
              <a:rPr lang="sl-SI" sz="2800" spc="-1" dirty="0">
                <a:solidFill>
                  <a:srgbClr val="000000"/>
                </a:solidFill>
              </a:rPr>
              <a:t> </a:t>
            </a: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</a:pPr>
            <a:r>
              <a:rPr lang="bg-BG" sz="2800" spc="-1" dirty="0">
                <a:solidFill>
                  <a:srgbClr val="000000"/>
                </a:solidFill>
              </a:rPr>
              <a:t>Каталуния, Испания: Каталуния разработи стратегия за интелигентна специализация, фокусирана върху цифровата икономика с особен акцент върху развитието на индустрията за мобилни и видеоигри. Тази стратегия е доведела до създаването на над 15 000 работни места и над 400 стартиращи компании</a:t>
            </a:r>
            <a:r>
              <a:rPr lang="ru-RU" sz="2800" spc="-1" dirty="0">
                <a:solidFill>
                  <a:srgbClr val="000000"/>
                </a:solidFill>
              </a:rPr>
              <a:t>.</a:t>
            </a:r>
            <a:endParaRPr lang="sl-SI" sz="28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/>
            </a:pPr>
            <a:r>
              <a:rPr lang="bg-BG" sz="2800" spc="-1" dirty="0">
                <a:solidFill>
                  <a:srgbClr val="000000"/>
                </a:solidFill>
              </a:rPr>
              <a:t>Саксония-Анхалт, Германия: Саксония-Анхалт разработи стратегия за интелигентна специализация, фокусирана върху развитието на водородна икономика, използвайки съществуващия опит в региона в химическото инженерство и възобновяемата енергия. Тази стратегия е довела до създаването на няколко нови компании и на над 5000 работни места</a:t>
            </a:r>
            <a:r>
              <a:rPr lang="ru-RU" sz="2800" spc="-1" dirty="0">
                <a:solidFill>
                  <a:srgbClr val="000000"/>
                </a:solidFill>
              </a:rPr>
              <a:t>.</a:t>
            </a:r>
            <a:endParaRPr lang="en-US" sz="2800" spc="-1" dirty="0">
              <a:solidFill>
                <a:srgbClr val="000000"/>
              </a:solidFill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A27A7FC2-24F8-A37B-C473-CF218232564C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E2634-64CA-9BDB-9BE4-3A87B0CBB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0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86542" y="4273807"/>
            <a:ext cx="15492480" cy="3488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ru-RU" sz="3200" spc="-1" dirty="0">
                <a:solidFill>
                  <a:srgbClr val="000000"/>
                </a:solidFill>
              </a:rPr>
              <a:t>Добри практики за успешни стратегии за интелигентна специализация:</a:t>
            </a:r>
            <a:r>
              <a:rPr lang="sl-SI" sz="3200" spc="-1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ts val="3359"/>
              </a:lnSpc>
            </a:pPr>
            <a:endParaRPr lang="sl-SI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3"/>
            </a:pPr>
            <a:r>
              <a:rPr lang="bg-BG" sz="3200" spc="-1" dirty="0">
                <a:solidFill>
                  <a:srgbClr val="000000"/>
                </a:solidFill>
              </a:rPr>
              <a:t>Северен Брабант, Холандия: Северен Брабант разработи стратегия за интелигентна специализация, фокусирана върху разработването на високотехнологични системи и материали, използвайки съществуващия опит в областта на инженерството и иновациите в региона. Тази стратегия е доведела до създаването на няколко нови компании и на над 10 000 работни места</a:t>
            </a:r>
            <a:r>
              <a:rPr lang="ru-RU" sz="3200" spc="-1" dirty="0">
                <a:solidFill>
                  <a:srgbClr val="000000"/>
                </a:solidFill>
              </a:rPr>
              <a:t>.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AE6664C-1468-9F1A-89F9-DB8A8866FBDC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B01C1-5AEB-40FB-CB7F-2E978A213F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559409" y="5528825"/>
            <a:ext cx="7134840" cy="2547125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911600" y="3799800"/>
            <a:ext cx="7643880" cy="55765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2400" dirty="0" err="1"/>
              <a:t>OpenProject</a:t>
            </a:r>
            <a:r>
              <a:rPr lang="en-US" sz="2400" dirty="0"/>
              <a:t> </a:t>
            </a:r>
            <a:r>
              <a:rPr lang="bg-BG" sz="2400" dirty="0"/>
              <a:t>е</a:t>
            </a:r>
            <a:r>
              <a:rPr lang="sl-SI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безплатен </a:t>
            </a:r>
            <a:r>
              <a:rPr lang="bg-BG" sz="2400" b="1" dirty="0"/>
              <a:t>софтуер с отворен код</a:t>
            </a:r>
            <a:r>
              <a:rPr lang="bg-BG" sz="2400" dirty="0"/>
              <a:t> за </a:t>
            </a:r>
            <a:r>
              <a:rPr lang="bg-BG" sz="2400" b="1" dirty="0"/>
              <a:t>класическо и гъвкаво управление на проекти </a:t>
            </a:r>
            <a:r>
              <a:rPr lang="bg-BG" sz="2400" dirty="0"/>
              <a:t>за подпомагане на екипи по време на </a:t>
            </a:r>
            <a:r>
              <a:rPr lang="bg-BG" sz="2400" dirty="0">
                <a:hlinkClick r:id="rId5"/>
              </a:rPr>
              <a:t>целия жизнен цикъл на проекта</a:t>
            </a:r>
            <a:r>
              <a:rPr lang="sl-SI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достъпен на повече от</a:t>
            </a:r>
            <a:r>
              <a:rPr lang="en-US" sz="2400" dirty="0"/>
              <a:t> 30 </a:t>
            </a:r>
            <a:r>
              <a:rPr lang="bg-BG" sz="2400" dirty="0"/>
              <a:t>езика</a:t>
            </a:r>
            <a:r>
              <a:rPr lang="sl-SI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лицензиран под </a:t>
            </a:r>
            <a:r>
              <a:rPr lang="bg-BG" sz="2400" b="1" dirty="0"/>
              <a:t>GNU GPL V3</a:t>
            </a:r>
            <a:r>
              <a:rPr lang="bg-BG" sz="2400" dirty="0"/>
              <a:t>. Изходният код е свободно публикуван </a:t>
            </a:r>
            <a:r>
              <a:rPr lang="ru-RU" sz="2400" dirty="0"/>
              <a:t>в </a:t>
            </a:r>
            <a:r>
              <a:rPr lang="en-US" sz="2400" dirty="0">
                <a:hlinkClick r:id="rId6"/>
              </a:rPr>
              <a:t>GitHub</a:t>
            </a:r>
            <a:r>
              <a:rPr lang="sl-SI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Предлага се като платени абонаменти или </a:t>
            </a:r>
            <a:r>
              <a:rPr lang="en-US" sz="2400" dirty="0"/>
              <a:t>Enterprise-on-premise Edition </a:t>
            </a:r>
            <a:r>
              <a:rPr lang="bg-BG" sz="2400" dirty="0"/>
              <a:t>или </a:t>
            </a:r>
            <a:r>
              <a:rPr lang="en-US" sz="2400" dirty="0"/>
              <a:t>Community Edition </a:t>
            </a:r>
            <a:r>
              <a:rPr lang="sl-SI" sz="2400" dirty="0"/>
              <a:t>(</a:t>
            </a:r>
            <a:r>
              <a:rPr lang="bg-BG" sz="2400" dirty="0">
                <a:hlinkClick r:id="rId7"/>
              </a:rPr>
              <a:t>Вижте тази връзка</a:t>
            </a:r>
            <a:r>
              <a:rPr lang="sl-SI" sz="24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съществува от 2011 г. (разклонение на отхвърления </a:t>
            </a:r>
            <a:r>
              <a:rPr lang="en-US" sz="2400" dirty="0" err="1"/>
              <a:t>ChiliProject</a:t>
            </a:r>
            <a:r>
              <a:rPr lang="en-US" sz="2400" dirty="0"/>
              <a:t>, </a:t>
            </a:r>
            <a:r>
              <a:rPr lang="bg-BG" sz="2400" dirty="0"/>
              <a:t>който беше разклонение на </a:t>
            </a:r>
            <a:r>
              <a:rPr lang="en-US" sz="2400" dirty="0"/>
              <a:t>Redmine)</a:t>
            </a:r>
            <a:r>
              <a:rPr lang="bg-BG" sz="2400" dirty="0"/>
              <a:t>.</a:t>
            </a:r>
            <a:endParaRPr lang="en-US" sz="2400" dirty="0"/>
          </a:p>
          <a:p>
            <a:pPr algn="just">
              <a:lnSpc>
                <a:spcPts val="3359"/>
              </a:lnSpc>
            </a:pPr>
            <a:r>
              <a:rPr lang="en-US" sz="2400" b="0" strike="noStrike" spc="-38" dirty="0">
                <a:solidFill>
                  <a:srgbClr val="000000"/>
                </a:solidFill>
                <a:latin typeface="Abhaya Libre Regular"/>
              </a:rPr>
              <a:t>.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1789680" y="2956320"/>
            <a:ext cx="8280360" cy="645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bg-BG" sz="4000" dirty="0"/>
              <a:t>Какво е</a:t>
            </a:r>
            <a:r>
              <a:rPr lang="sl-SI" sz="4000" dirty="0"/>
              <a:t> OpenProject?</a:t>
            </a:r>
            <a:endParaRPr lang="en-US" sz="3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2FAEA0-67F0-4B32-A3D2-0520B2F7718C}"/>
              </a:ext>
            </a:extLst>
          </p:cNvPr>
          <p:cNvSpPr/>
          <p:nvPr/>
        </p:nvSpPr>
        <p:spPr>
          <a:xfrm>
            <a:off x="11226627" y="6368022"/>
            <a:ext cx="6467622" cy="1144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sl-SI" sz="2400" dirty="0">
                <a:hlinkClick r:id="rId8"/>
              </a:rPr>
              <a:t>https://www.openproject.org/docs/getting-started/openproject-introduction/</a:t>
            </a:r>
            <a:endParaRPr lang="en-US" sz="2400" dirty="0"/>
          </a:p>
          <a:p>
            <a:pPr algn="just">
              <a:lnSpc>
                <a:spcPts val="3359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CD0F029-2697-F7FF-FCA2-D3A04FAB272B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8D479-783B-F075-8898-36A01E0B93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"/>
          <p:cNvPicPr/>
          <p:nvPr/>
        </p:nvPicPr>
        <p:blipFill>
          <a:blip r:embed="rId2"/>
          <a:stretch/>
        </p:blipFill>
        <p:spPr>
          <a:xfrm rot="12652800">
            <a:off x="6661080" y="76053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6"/>
          <p:cNvPicPr/>
          <p:nvPr/>
        </p:nvPicPr>
        <p:blipFill>
          <a:blip r:embed="rId3"/>
          <a:stretch/>
        </p:blipFill>
        <p:spPr>
          <a:xfrm rot="11967600">
            <a:off x="-24314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7"/>
          <p:cNvPicPr/>
          <p:nvPr/>
        </p:nvPicPr>
        <p:blipFill>
          <a:blip r:embed="rId3"/>
          <a:stretch/>
        </p:blipFill>
        <p:spPr>
          <a:xfrm rot="13029000">
            <a:off x="-2522880" y="757080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/>
          <p:cNvPicPr/>
          <p:nvPr/>
        </p:nvPicPr>
        <p:blipFill>
          <a:blip r:embed="rId4"/>
          <a:stretch/>
        </p:blipFill>
        <p:spPr>
          <a:xfrm rot="10800000">
            <a:off x="151570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/>
          <p:cNvPicPr/>
          <p:nvPr/>
        </p:nvPicPr>
        <p:blipFill>
          <a:blip r:embed="rId5"/>
          <a:stretch/>
        </p:blipFill>
        <p:spPr>
          <a:xfrm rot="10800000">
            <a:off x="19047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/>
          <p:cNvPicPr/>
          <p:nvPr/>
        </p:nvPicPr>
        <p:blipFill>
          <a:blip r:embed="rId6"/>
          <a:stretch/>
        </p:blipFill>
        <p:spPr>
          <a:xfrm rot="9614400">
            <a:off x="171903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/>
          <p:cNvPicPr/>
          <p:nvPr/>
        </p:nvPicPr>
        <p:blipFill>
          <a:blip r:embed="rId6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2"/>
          <p:cNvPicPr/>
          <p:nvPr/>
        </p:nvPicPr>
        <p:blipFill>
          <a:blip r:embed="rId6"/>
          <a:stretch/>
        </p:blipFill>
        <p:spPr>
          <a:xfrm rot="17433000">
            <a:off x="-3176280" y="486072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60" name="Group 13"/>
          <p:cNvGrpSpPr/>
          <p:nvPr/>
        </p:nvGrpSpPr>
        <p:grpSpPr>
          <a:xfrm>
            <a:off x="1171080" y="8531640"/>
            <a:ext cx="2900160" cy="807480"/>
            <a:chOff x="1171080" y="8531640"/>
            <a:chExt cx="2900160" cy="807480"/>
          </a:xfrm>
        </p:grpSpPr>
        <p:pic>
          <p:nvPicPr>
            <p:cNvPr id="61" name="Picture 14"/>
            <p:cNvPicPr/>
            <p:nvPr/>
          </p:nvPicPr>
          <p:blipFill>
            <a:blip r:embed="rId7"/>
            <a:stretch/>
          </p:blipFill>
          <p:spPr>
            <a:xfrm rot="10800000">
              <a:off x="1171080" y="887544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" name="Picture 15"/>
            <p:cNvPicPr/>
            <p:nvPr/>
          </p:nvPicPr>
          <p:blipFill>
            <a:blip r:embed="rId7"/>
            <a:stretch/>
          </p:blipFill>
          <p:spPr>
            <a:xfrm rot="10800000">
              <a:off x="1171080" y="85316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64" name="Picture 17"/>
          <p:cNvPicPr/>
          <p:nvPr/>
        </p:nvPicPr>
        <p:blipFill>
          <a:blip r:embed="rId8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23A170EC-29BA-42AF-82C5-910C14512764}"/>
              </a:ext>
            </a:extLst>
          </p:cNvPr>
          <p:cNvSpPr/>
          <p:nvPr/>
        </p:nvSpPr>
        <p:spPr>
          <a:xfrm>
            <a:off x="1654630" y="3251734"/>
            <a:ext cx="15864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Идентифициране на общите </a:t>
            </a:r>
            <a:r>
              <a:rPr lang="bg-BG" sz="6000" dirty="0"/>
              <a:t>елементи </a:t>
            </a:r>
            <a:r>
              <a:rPr lang="ru-RU" sz="6000" dirty="0"/>
              <a:t>за интелигентна специализация за различните сектори и основните регионални предизвикателства</a:t>
            </a:r>
            <a:endParaRPr lang="bg-BG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3C752-6FA8-1FFB-F45E-82FC849B19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0218420" y="3217627"/>
            <a:ext cx="7134840" cy="521544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0" name="TextBox 8"/>
          <p:cNvSpPr/>
          <p:nvPr/>
        </p:nvSpPr>
        <p:spPr>
          <a:xfrm>
            <a:off x="1911600" y="3799800"/>
            <a:ext cx="7643880" cy="2585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2400" dirty="0"/>
              <a:t>За да почнете работа с </a:t>
            </a:r>
            <a:r>
              <a:rPr lang="en-US" sz="2400" dirty="0" err="1"/>
              <a:t>OpenProject</a:t>
            </a:r>
            <a:r>
              <a:rPr lang="en-US" sz="2400" dirty="0"/>
              <a:t>, </a:t>
            </a:r>
            <a:r>
              <a:rPr lang="bg-BG" sz="2400" dirty="0"/>
              <a:t>има няколко стъпки, които трябва да следвате</a:t>
            </a:r>
            <a:r>
              <a:rPr lang="en-US" sz="2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/>
              <a:t>Направете си профил и се впишете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bg-BG" sz="2400" dirty="0"/>
              <a:t>Създайте нов проект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bg-BG" sz="2400" dirty="0"/>
              <a:t>Поканете членове на екипа 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dirty="0"/>
              <a:t>Създайте работни пакети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bg-BG" sz="2400" dirty="0"/>
              <a:t>Подгответе план на проекта</a:t>
            </a:r>
            <a:endParaRPr lang="en-US" sz="2400" dirty="0"/>
          </a:p>
        </p:txBody>
      </p:sp>
      <p:sp>
        <p:nvSpPr>
          <p:cNvPr id="182" name="TextBox 10"/>
          <p:cNvSpPr/>
          <p:nvPr/>
        </p:nvSpPr>
        <p:spPr>
          <a:xfrm>
            <a:off x="1911600" y="2956320"/>
            <a:ext cx="828036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r>
              <a:rPr lang="bg-BG" sz="4000" b="1" dirty="0"/>
              <a:t>Първи стъпки, за да започнете</a:t>
            </a:r>
            <a:endParaRPr lang="en-US" sz="4000" b="1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250E8A9-5EDF-443C-AF83-C45DB1170D9C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B4BABC7-9D20-4D58-B735-79E488D15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231" y="3658980"/>
            <a:ext cx="6091218" cy="4332741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F9BF12BA-7405-BF52-A94B-6AC1F455D763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723F3-E32D-D04B-83D9-62D715AEC4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6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solidFill>
            <a:srgbClr val="FEFEFE"/>
          </a:solidFill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802777" y="1776210"/>
            <a:ext cx="17238617" cy="6150613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2863583" y="1951428"/>
            <a:ext cx="13117006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Жизнен цикъл за управление на проекти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BE50A639-61EC-AA42-AD9E-A884AADF8A3E}"/>
              </a:ext>
            </a:extLst>
          </p:cNvPr>
          <p:cNvSpPr/>
          <p:nvPr/>
        </p:nvSpPr>
        <p:spPr>
          <a:xfrm>
            <a:off x="1856927" y="1169174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F7945-DA7B-0239-D592-8FCD3F0A7F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07348"/>
              </p:ext>
            </p:extLst>
          </p:nvPr>
        </p:nvGraphicFramePr>
        <p:xfrm>
          <a:off x="1765140" y="3737054"/>
          <a:ext cx="14895871" cy="1737360"/>
        </p:xfrm>
        <a:graphic>
          <a:graphicData uri="http://schemas.openxmlformats.org/drawingml/2006/table">
            <a:tbl>
              <a:tblPr/>
              <a:tblGrid>
                <a:gridCol w="3927737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0968134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61299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461299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  <a:tr h="461299">
                <a:tc>
                  <a:txBody>
                    <a:bodyPr/>
                    <a:lstStyle/>
                    <a:p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EB75CA-3391-214F-C1D6-AE9E12740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2834"/>
              </p:ext>
            </p:extLst>
          </p:nvPr>
        </p:nvGraphicFramePr>
        <p:xfrm>
          <a:off x="1666800" y="2715929"/>
          <a:ext cx="14895871" cy="4663440"/>
        </p:xfrm>
        <a:graphic>
          <a:graphicData uri="http://schemas.openxmlformats.org/drawingml/2006/table">
            <a:tbl>
              <a:tblPr/>
              <a:tblGrid>
                <a:gridCol w="3927737">
                  <a:extLst>
                    <a:ext uri="{9D8B030D-6E8A-4147-A177-3AD203B41FA5}">
                      <a16:colId xmlns:a16="http://schemas.microsoft.com/office/drawing/2014/main" val="3198885114"/>
                    </a:ext>
                  </a:extLst>
                </a:gridCol>
                <a:gridCol w="10968134">
                  <a:extLst>
                    <a:ext uri="{9D8B030D-6E8A-4147-A177-3AD203B41FA5}">
                      <a16:colId xmlns:a16="http://schemas.microsoft.com/office/drawing/2014/main" val="3472231283"/>
                    </a:ext>
                  </a:extLst>
                </a:gridCol>
              </a:tblGrid>
              <a:tr h="461299">
                <a:tc>
                  <a:txBody>
                    <a:bodyPr/>
                    <a:lstStyle/>
                    <a:p>
                      <a:r>
                        <a:rPr lang="bg-BG" sz="3200" dirty="0"/>
                        <a:t>Фаза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678593"/>
                  </a:ext>
                </a:extLst>
              </a:tr>
              <a:tr h="2015149">
                <a:tc>
                  <a:txBody>
                    <a:bodyPr/>
                    <a:lstStyle/>
                    <a:p>
                      <a:r>
                        <a:rPr lang="ru-RU" sz="3200" dirty="0">
                          <a:hlinkClick r:id="rId6"/>
                        </a:rPr>
                        <a:t>Концепция и </a:t>
                      </a:r>
                      <a:r>
                        <a:rPr lang="ru-RU" sz="3200" dirty="0" err="1">
                          <a:hlinkClick r:id="rId6"/>
                        </a:rPr>
                        <a:t>иницииране</a:t>
                      </a:r>
                      <a:r>
                        <a:rPr lang="ru-RU" sz="3200" dirty="0">
                          <a:hlinkClick r:id="rId6"/>
                        </a:rPr>
                        <a:t>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noProof="0" dirty="0"/>
                    </a:p>
                    <a:p>
                      <a:r>
                        <a:rPr lang="ru-RU" sz="3200" noProof="0" dirty="0"/>
                        <a:t>Събиране на идеи и уточняване на обхвата на проекта и резултатите от него: създаване на проект, документиране на първоначалните идеи, описание на проекта, покана за участие.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30832"/>
                  </a:ext>
                </a:extLst>
              </a:tr>
              <a:tr h="1238224">
                <a:tc>
                  <a:txBody>
                    <a:bodyPr/>
                    <a:lstStyle/>
                    <a:p>
                      <a:r>
                        <a:rPr lang="ru-RU" sz="3200" dirty="0" err="1">
                          <a:hlinkClick r:id="rId7"/>
                        </a:rPr>
                        <a:t>Дефиниране</a:t>
                      </a:r>
                      <a:r>
                        <a:rPr lang="ru-RU" sz="3200" dirty="0">
                          <a:hlinkClick r:id="rId7"/>
                        </a:rPr>
                        <a:t> и </a:t>
                      </a:r>
                      <a:r>
                        <a:rPr lang="ru-RU" sz="3200" dirty="0" err="1">
                          <a:hlinkClick r:id="rId7"/>
                        </a:rPr>
                        <a:t>планиране</a:t>
                      </a:r>
                      <a:r>
                        <a:rPr lang="ru-RU" sz="3200" dirty="0">
                          <a:hlinkClick r:id="rId7"/>
                        </a:rPr>
                        <a:t>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Преглед на проекта с подробна информация, създаване на план и п</a:t>
                      </a:r>
                      <a:r>
                        <a:rPr lang="bg-BG" sz="3200" dirty="0"/>
                        <a:t>ъ</a:t>
                      </a:r>
                      <a:r>
                        <a:rPr lang="ru-RU" sz="3200" dirty="0"/>
                        <a:t>тна карта (</a:t>
                      </a:r>
                      <a:r>
                        <a:rPr lang="en-US" sz="3200" dirty="0"/>
                        <a:t>RoadMap) </a:t>
                      </a:r>
                      <a:r>
                        <a:rPr lang="ru-RU" sz="3200" dirty="0"/>
                        <a:t>на проекта</a:t>
                      </a:r>
                      <a:r>
                        <a:rPr lang="en-US" sz="3200" dirty="0"/>
                        <a:t>.</a:t>
                      </a:r>
                      <a:r>
                        <a:rPr lang="ru-RU" sz="3200" dirty="0"/>
                        <a:t> 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412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677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241382" y="2044240"/>
            <a:ext cx="17556480" cy="6332843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01567"/>
              </p:ext>
            </p:extLst>
          </p:nvPr>
        </p:nvGraphicFramePr>
        <p:xfrm>
          <a:off x="1423753" y="3033314"/>
          <a:ext cx="15460447" cy="4663440"/>
        </p:xfrm>
        <a:graphic>
          <a:graphicData uri="http://schemas.openxmlformats.org/drawingml/2006/table">
            <a:tbl>
              <a:tblPr/>
              <a:tblGrid>
                <a:gridCol w="3560913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899534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bg-BG" sz="3200" dirty="0"/>
                        <a:t>Фаза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ru-RU" sz="3200" dirty="0" err="1">
                          <a:hlinkClick r:id="rId5"/>
                        </a:rPr>
                        <a:t>Стартиране</a:t>
                      </a:r>
                      <a:r>
                        <a:rPr lang="ru-RU" sz="3200" dirty="0">
                          <a:hlinkClick r:id="rId5"/>
                        </a:rPr>
                        <a:t> или </a:t>
                      </a:r>
                      <a:r>
                        <a:rPr lang="ru-RU" sz="3200" dirty="0" err="1">
                          <a:hlinkClick r:id="rId5"/>
                        </a:rPr>
                        <a:t>изпълнение</a:t>
                      </a:r>
                      <a:r>
                        <a:rPr lang="ru-RU" sz="3200" dirty="0">
                          <a:hlinkClick r:id="rId5"/>
                        </a:rPr>
                        <a:t>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noProof="0" dirty="0"/>
                        <a:t>Управляване на всички дейности по проекта като задачи, резултати, рискове, функции, грешки, заявки за промяна. Използвайте гъвкави информационни табла с вашите екипи, документирайте срещи, споделяйте новини</a:t>
                      </a:r>
                      <a:r>
                        <a:rPr lang="ru-RU" sz="3200" dirty="0"/>
                        <a:t>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966411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ru-RU" sz="3200" dirty="0" err="1">
                          <a:hlinkClick r:id="rId6"/>
                        </a:rPr>
                        <a:t>Изпълнение</a:t>
                      </a:r>
                      <a:r>
                        <a:rPr lang="ru-RU" sz="3200" dirty="0">
                          <a:hlinkClick r:id="rId6"/>
                        </a:rPr>
                        <a:t> и </a:t>
                      </a:r>
                      <a:r>
                        <a:rPr lang="ru-RU" sz="3200" dirty="0" err="1">
                          <a:hlinkClick r:id="rId6"/>
                        </a:rPr>
                        <a:t>контрол</a:t>
                      </a:r>
                      <a:r>
                        <a:rPr lang="ru-RU" sz="3200" dirty="0">
                          <a:hlinkClick r:id="rId6"/>
                        </a:rPr>
                        <a:t>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Създаване и управление на бюджети на проекти, проследяване и оценка на времето и разходите. Разполагате с персонализирани отчети за точна и актуална информация за изпълнението на проекта и разпределените ресурси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7390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666800" y="8520481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EA21BF5-4BDE-2DEB-BAB3-2603DE008185}"/>
              </a:ext>
            </a:extLst>
          </p:cNvPr>
          <p:cNvSpPr/>
          <p:nvPr/>
        </p:nvSpPr>
        <p:spPr>
          <a:xfrm>
            <a:off x="1911599" y="1365820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5E127761-1C65-654A-6EDB-AA1E7B64887D}"/>
              </a:ext>
            </a:extLst>
          </p:cNvPr>
          <p:cNvSpPr/>
          <p:nvPr/>
        </p:nvSpPr>
        <p:spPr>
          <a:xfrm>
            <a:off x="2014839" y="2387544"/>
            <a:ext cx="13117006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Жзизнен цикъл за управление на проекти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4E644-38F2-2966-6237-790A090EF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9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403F377-7C2E-4874-8870-FBF88A8D8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22875"/>
              </p:ext>
            </p:extLst>
          </p:nvPr>
        </p:nvGraphicFramePr>
        <p:xfrm>
          <a:off x="1828800" y="3708207"/>
          <a:ext cx="14420850" cy="2621280"/>
        </p:xfrm>
        <a:graphic>
          <a:graphicData uri="http://schemas.openxmlformats.org/drawingml/2006/table">
            <a:tbl>
              <a:tblPr/>
              <a:tblGrid>
                <a:gridCol w="3321469">
                  <a:extLst>
                    <a:ext uri="{9D8B030D-6E8A-4147-A177-3AD203B41FA5}">
                      <a16:colId xmlns:a16="http://schemas.microsoft.com/office/drawing/2014/main" val="4231584736"/>
                    </a:ext>
                  </a:extLst>
                </a:gridCol>
                <a:gridCol w="11099381">
                  <a:extLst>
                    <a:ext uri="{9D8B030D-6E8A-4147-A177-3AD203B41FA5}">
                      <a16:colId xmlns:a16="http://schemas.microsoft.com/office/drawing/2014/main" val="1028423006"/>
                    </a:ext>
                  </a:extLst>
                </a:gridCol>
              </a:tblGrid>
              <a:tr h="443209">
                <a:tc>
                  <a:txBody>
                    <a:bodyPr/>
                    <a:lstStyle/>
                    <a:p>
                      <a:r>
                        <a:rPr lang="bg-BG" sz="3200" dirty="0"/>
                        <a:t>Фаза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65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5"/>
                        </a:rPr>
                        <a:t>Приключване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Документиране на постиженията на проекта, научените уроци, най-добрите практики и лесно обобщаване на основните резултати от проекта. Архивирайте проекти за по-късна справка и извлечени уроци</a:t>
                      </a:r>
                      <a:r>
                        <a:rPr lang="en-US" sz="3200" dirty="0"/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7687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C89963-482E-4FB1-A950-DDE5424A1C6E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77B1815C-C24B-D694-2F08-1827C0528886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ACA7D055-5598-8030-BCC4-D4FCDE82FC75}"/>
              </a:ext>
            </a:extLst>
          </p:cNvPr>
          <p:cNvSpPr/>
          <p:nvPr/>
        </p:nvSpPr>
        <p:spPr>
          <a:xfrm>
            <a:off x="1911600" y="2956320"/>
            <a:ext cx="13117006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Жизнен цикъл за управление на проекти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FD897-BF44-04BE-A84C-20ADC376B4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6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g-BG" altLang="sl-SI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Концепция и иницииране на проекта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50417"/>
              </p:ext>
            </p:extLst>
          </p:nvPr>
        </p:nvGraphicFramePr>
        <p:xfrm>
          <a:off x="1744148" y="4588769"/>
          <a:ext cx="14493826" cy="3200400"/>
        </p:xfrm>
        <a:graphic>
          <a:graphicData uri="http://schemas.openxmlformats.org/drawingml/2006/table">
            <a:tbl>
              <a:tblPr/>
              <a:tblGrid>
                <a:gridCol w="7246913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7246913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за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5"/>
                        </a:rPr>
                        <a:t>Създай нов проект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Създайте и настойте нов проект в </a:t>
                      </a:r>
                      <a:r>
                        <a:rPr lang="en-US" sz="3200" dirty="0" err="1"/>
                        <a:t>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252555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6"/>
                        </a:rPr>
                        <a:t>Подгответе структура на проект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Създайте йерархия на проекта, в която да структурирате работата си в </a:t>
                      </a:r>
                      <a:r>
                        <a:rPr lang="en-US" sz="3200" dirty="0" err="1"/>
                        <a:t>OpenProject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1137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409859"/>
            <a:ext cx="146322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OpenProject </a:t>
            </a:r>
            <a:r>
              <a:rPr kumimoji="0" lang="bg-BG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поддържа първоначалната настройка и конфигурация на структурата на проекта</a:t>
            </a:r>
            <a:r>
              <a:rPr kumimoji="0" lang="sl-SI" altLang="sl-SI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545C68A5-02B5-ED97-B843-791DD897C5EE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4EB51-15A1-459D-3197-4D9A3499A5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0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sl-SI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Концепция и </a:t>
            </a:r>
            <a:r>
              <a:rPr kumimoji="0" lang="bg-BG" altLang="sl-SI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иницииране</a:t>
            </a:r>
            <a:r>
              <a:rPr kumimoji="0" lang="ru-RU" altLang="sl-SI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проекта</a:t>
            </a: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A85E972-C153-4B11-8179-6D8D7D27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755"/>
              </p:ext>
            </p:extLst>
          </p:nvPr>
        </p:nvGraphicFramePr>
        <p:xfrm>
          <a:off x="1744148" y="4587270"/>
          <a:ext cx="13800652" cy="2712720"/>
        </p:xfrm>
        <a:graphic>
          <a:graphicData uri="http://schemas.openxmlformats.org/drawingml/2006/table">
            <a:tbl>
              <a:tblPr/>
              <a:tblGrid>
                <a:gridCol w="6900326">
                  <a:extLst>
                    <a:ext uri="{9D8B030D-6E8A-4147-A177-3AD203B41FA5}">
                      <a16:colId xmlns:a16="http://schemas.microsoft.com/office/drawing/2014/main" val="2479674383"/>
                    </a:ext>
                  </a:extLst>
                </a:gridCol>
                <a:gridCol w="6900326">
                  <a:extLst>
                    <a:ext uri="{9D8B030D-6E8A-4147-A177-3AD203B41FA5}">
                      <a16:colId xmlns:a16="http://schemas.microsoft.com/office/drawing/2014/main" val="98684462"/>
                    </a:ext>
                  </a:extLst>
                </a:gridCol>
              </a:tblGrid>
              <a:tr h="486193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за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7320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5"/>
                        </a:rPr>
                        <a:t>Настройки на проекта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Създайте първи идеи, задачи, груби етапи.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50552"/>
                  </a:ext>
                </a:extLst>
              </a:tr>
              <a:tr h="486193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6"/>
                        </a:rPr>
                        <a:t>Добавяне на членове</a:t>
                      </a:r>
                      <a:endParaRPr lang="sl-SI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Поканете вашия екип да си сътрудничите в </a:t>
                      </a:r>
                      <a:r>
                        <a:rPr lang="en-US" sz="3200" dirty="0" err="1"/>
                        <a:t>OpenProject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9213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409859"/>
            <a:ext cx="146322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OpenProject </a:t>
            </a:r>
            <a:r>
              <a:rPr kumimoji="0" lang="bg-BG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поддържа първоначалната настройка и конфигурация на структурата на проекта</a:t>
            </a:r>
            <a:r>
              <a:rPr kumimoji="0" lang="ru-RU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72AE04B-CC93-422E-BFD2-CA0F65C088F2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E61B0F7-7CFD-6AFB-48B4-FEF8295E33DD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4BCAA-A520-F5D5-77C5-60A6A1101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1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60029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4000" b="1" dirty="0"/>
              <a:t>Дефиниране и планиране на проекта</a:t>
            </a:r>
            <a:endParaRPr kumimoji="0" lang="sl-SI" altLang="sl-SI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149" y="3409859"/>
            <a:ext cx="146322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200" dirty="0"/>
              <a:t>Създайте общ преглед на проекта с по-подробна информация, настройте своя план на проекта, структурирайте работата си, създайте пътна карта</a:t>
            </a:r>
            <a:endParaRPr kumimoji="0" lang="bg-BG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B5DE3F9-3AC8-4645-98AC-971BEDD71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35109"/>
              </p:ext>
            </p:extLst>
          </p:nvPr>
        </p:nvGraphicFramePr>
        <p:xfrm>
          <a:off x="1911600" y="4687396"/>
          <a:ext cx="13978890" cy="3291840"/>
        </p:xfrm>
        <a:graphic>
          <a:graphicData uri="http://schemas.openxmlformats.org/drawingml/2006/table">
            <a:tbl>
              <a:tblPr/>
              <a:tblGrid>
                <a:gridCol w="5977890">
                  <a:extLst>
                    <a:ext uri="{9D8B030D-6E8A-4147-A177-3AD203B41FA5}">
                      <a16:colId xmlns:a16="http://schemas.microsoft.com/office/drawing/2014/main" val="1348054168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38771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за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911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5"/>
                        </a:rPr>
                        <a:t>Преглед на глобалните проекти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Създайте преглед на проекта с важна информация за проекта.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708477"/>
                  </a:ext>
                </a:extLst>
              </a:tr>
              <a:tr h="305881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6"/>
                        </a:rPr>
                        <a:t>Структурирайте работата си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Създавайте работни пакети и структурирайте работата си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324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7"/>
                        </a:rPr>
                        <a:t>Планиране на пътна карта 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Създайте пътна карта за вашия проект.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831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94BA67B-1EBE-459D-A2C8-C6A8E5E31F91}"/>
              </a:ext>
            </a:extLst>
          </p:cNvPr>
          <p:cNvSpPr/>
          <p:nvPr/>
        </p:nvSpPr>
        <p:spPr>
          <a:xfrm>
            <a:off x="1744149" y="8186262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EE9F703A-C095-93F3-821A-64D413F9986A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CF31C-8E07-A9AA-C7D7-501A4E1525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3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226633" y="2382339"/>
            <a:ext cx="17556480" cy="5931285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765140" y="2703496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Стартиране или изпълнение на проекта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311557"/>
            <a:ext cx="1551839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sl-SI" sz="3200" dirty="0">
                <a:latin typeface="Arial" panose="020B0604020202020204" pitchFamily="34" charset="0"/>
              </a:rPr>
              <a:t>Управлявайте всички дейности по проекта като задачи, резултати, рискове, функции, грешки, заявки за промяна в работните пакети. Използвайте гъвкави информационни табла с вашите екипи. Документирайте срещи, споделяйте новини и т.н.</a:t>
            </a:r>
            <a:r>
              <a:rPr kumimoji="0" lang="sl-SI" altLang="sl-SI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82725"/>
              </p:ext>
            </p:extLst>
          </p:nvPr>
        </p:nvGraphicFramePr>
        <p:xfrm>
          <a:off x="1540821" y="5255026"/>
          <a:ext cx="15324651" cy="271272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5"/>
                        </a:rPr>
                        <a:t>Работни пакети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Създавайте и управлявайте всички резултати от проекта, задачи, функции, рискове и </a:t>
                      </a:r>
                      <a:r>
                        <a:rPr lang="bg-BG" sz="3200" dirty="0" err="1"/>
                        <a:t>др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788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6"/>
                        </a:rPr>
                        <a:t>Информационни табла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Управлявайте проектите си използвайки  информационни табла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0615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830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/>
          </a:p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D35C7AC-F071-D77F-F1DB-A0AB3A417BC8}"/>
              </a:ext>
            </a:extLst>
          </p:cNvPr>
          <p:cNvSpPr/>
          <p:nvPr/>
        </p:nvSpPr>
        <p:spPr>
          <a:xfrm>
            <a:off x="1765140" y="1334316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81F40-2F33-CD07-A2FA-7C5BECCB34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Стартиране или изпълнение на проекта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311557"/>
            <a:ext cx="1540040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sl-SI" sz="3200" dirty="0">
                <a:latin typeface="Arial" panose="020B0604020202020204" pitchFamily="34" charset="0"/>
              </a:rPr>
              <a:t>Управлявайте всички дейности по проекта като задачи, резултати, рискове, функции, грешки, заявки за промяна в работните пакети. Използвайте гъвкави информационни табла с вашите екипи. Документирайте срещи, споделяйте новини и т.н</a:t>
            </a:r>
            <a:r>
              <a:rPr lang="ru-RU" altLang="sl-SI" sz="3200" dirty="0">
                <a:latin typeface="Arial" panose="020B0604020202020204" pitchFamily="34" charset="0"/>
              </a:rPr>
              <a:t>…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08418"/>
              </p:ext>
            </p:extLst>
          </p:nvPr>
        </p:nvGraphicFramePr>
        <p:xfrm>
          <a:off x="1765140" y="5181600"/>
          <a:ext cx="16124654" cy="2225040"/>
        </p:xfrm>
        <a:graphic>
          <a:graphicData uri="http://schemas.openxmlformats.org/drawingml/2006/table">
            <a:tbl>
              <a:tblPr/>
              <a:tblGrid>
                <a:gridCol w="622268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901973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5"/>
                        </a:rPr>
                        <a:t>Срещи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Планирайте и документирайте вашите срещи по проекта и споделяйте протоколи с целия си екип.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34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6"/>
                        </a:rPr>
                        <a:t>Новини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Споделете новини за проекта с вашия екип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321678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4975074-72B1-312A-498E-98943E55221B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B5EDF-5F71-6BA2-B76E-E58FDCD57C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Стартиране или изпълнение на проекта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966" y="3311557"/>
            <a:ext cx="153246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sl-SI" sz="3200" dirty="0">
                <a:latin typeface="Arial" panose="020B0604020202020204" pitchFamily="34" charset="0"/>
              </a:rPr>
              <a:t>Управлявайте всички дейности по проекта като задачи, резултати, рискове, функции, грешки, заявки за промяна в работните пакети. Използвайте гъвкави информационни табла с вашите екипи. Документирайте срещи, споделяйте новини и т.н</a:t>
            </a:r>
            <a:r>
              <a:rPr lang="ru-RU" altLang="sl-SI" sz="3200" dirty="0">
                <a:latin typeface="Arial" panose="020B0604020202020204" pitchFamily="34" charset="0"/>
              </a:rPr>
              <a:t>…</a:t>
            </a:r>
            <a:endParaRPr kumimoji="0" lang="sl-SI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EA48BC4-01F4-4D7D-B517-B06AB400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19611"/>
              </p:ext>
            </p:extLst>
          </p:nvPr>
        </p:nvGraphicFramePr>
        <p:xfrm>
          <a:off x="1481674" y="5424670"/>
          <a:ext cx="15324651" cy="2133600"/>
        </p:xfrm>
        <a:graphic>
          <a:graphicData uri="http://schemas.openxmlformats.org/drawingml/2006/table">
            <a:tbl>
              <a:tblPr/>
              <a:tblGrid>
                <a:gridCol w="5913951">
                  <a:extLst>
                    <a:ext uri="{9D8B030D-6E8A-4147-A177-3AD203B41FA5}">
                      <a16:colId xmlns:a16="http://schemas.microsoft.com/office/drawing/2014/main" val="880597948"/>
                    </a:ext>
                  </a:extLst>
                </a:gridCol>
                <a:gridCol w="9410700">
                  <a:extLst>
                    <a:ext uri="{9D8B030D-6E8A-4147-A177-3AD203B41FA5}">
                      <a16:colId xmlns:a16="http://schemas.microsoft.com/office/drawing/2014/main" val="1615095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за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0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 err="1">
                          <a:hlinkClick r:id="rId5"/>
                        </a:rPr>
                        <a:t>Wiki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Документирайте цялата важна информация за проекта и я поддържайте актуална с вашия екип.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81586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6DDC44D-E5D2-4001-BBC4-965E968331ED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3332633-8985-531D-456F-99DD1F332B78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BAFDFC-EABA-C412-0F6A-59E3CA703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5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3"/>
          <p:cNvSpPr/>
          <p:nvPr/>
        </p:nvSpPr>
        <p:spPr>
          <a:xfrm>
            <a:off x="1784160" y="2828880"/>
            <a:ext cx="15741360" cy="37061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ru-RU" sz="3299" spc="-49" dirty="0">
                <a:solidFill>
                  <a:srgbClr val="000000"/>
                </a:solidFill>
                <a:latin typeface="Abhaya Libre Regular"/>
              </a:rPr>
              <a:t>Подкрепата на Европейската Комисия за създаването на тази публикация не представлява одобрение на съдържанието, което отразява само гледните точки на авторите. Комисията не носи отговорност за използването на съдържащата се в нея информация. </a:t>
            </a:r>
          </a:p>
          <a:p>
            <a:pPr algn="just">
              <a:lnSpc>
                <a:spcPts val="2380"/>
              </a:lnSpc>
            </a:pPr>
            <a:endParaRPr lang="en-US" sz="3299" spc="-49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619"/>
              </a:lnSpc>
            </a:pPr>
            <a:r>
              <a:rPr lang="bg-BG" sz="3299" spc="-49" dirty="0">
                <a:solidFill>
                  <a:srgbClr val="000000"/>
                </a:solidFill>
                <a:latin typeface="Abhaya Libre Regular"/>
              </a:rPr>
              <a:t>Проект </a:t>
            </a:r>
            <a:r>
              <a:rPr lang="en-US" sz="3300" b="0" strike="noStrike" spc="-49" dirty="0">
                <a:solidFill>
                  <a:srgbClr val="000000"/>
                </a:solidFill>
                <a:latin typeface="Abhaya Libre Regular"/>
              </a:rPr>
              <a:t>Nº: 2021-1-RO01-KA220-VET-000028118</a:t>
            </a: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461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3498"/>
              </a:lnSpc>
            </a:pPr>
            <a:endParaRPr lang="en-US" sz="33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4"/>
          <p:cNvPicPr/>
          <p:nvPr/>
        </p:nvPicPr>
        <p:blipFill>
          <a:blip r:embed="rId2"/>
          <a:stretch/>
        </p:blipFill>
        <p:spPr>
          <a:xfrm rot="17403600">
            <a:off x="-4782600" y="74480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69" name="Picture 5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6"/>
          <p:cNvPicPr/>
          <p:nvPr/>
        </p:nvPicPr>
        <p:blipFill>
          <a:blip r:embed="rId4"/>
          <a:stretch/>
        </p:blipFill>
        <p:spPr>
          <a:xfrm rot="20414400">
            <a:off x="-3467160" y="3531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7"/>
          <p:cNvPicPr/>
          <p:nvPr/>
        </p:nvPicPr>
        <p:blipFill>
          <a:blip r:embed="rId5"/>
          <a:stretch/>
        </p:blipFill>
        <p:spPr>
          <a:xfrm rot="14220600">
            <a:off x="3147120" y="89071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8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9"/>
          <p:cNvPicPr/>
          <p:nvPr/>
        </p:nvPicPr>
        <p:blipFill>
          <a:blip r:embed="rId7"/>
          <a:stretch/>
        </p:blipFill>
        <p:spPr>
          <a:xfrm rot="12652800">
            <a:off x="13507200" y="74779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11"/>
          <p:cNvPicPr/>
          <p:nvPr/>
        </p:nvPicPr>
        <p:blipFill>
          <a:blip r:embed="rId8"/>
          <a:stretch/>
        </p:blipFill>
        <p:spPr>
          <a:xfrm rot="6633000">
            <a:off x="15049080" y="414468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76" name="Group 12"/>
          <p:cNvGrpSpPr/>
          <p:nvPr/>
        </p:nvGrpSpPr>
        <p:grpSpPr>
          <a:xfrm>
            <a:off x="13890240" y="6582600"/>
            <a:ext cx="2900160" cy="807120"/>
            <a:chOff x="13890240" y="6582600"/>
            <a:chExt cx="2900160" cy="807120"/>
          </a:xfrm>
        </p:grpSpPr>
        <p:pic>
          <p:nvPicPr>
            <p:cNvPr id="77" name="Picture 13"/>
            <p:cNvPicPr/>
            <p:nvPr/>
          </p:nvPicPr>
          <p:blipFill>
            <a:blip r:embed="rId9"/>
            <a:stretch/>
          </p:blipFill>
          <p:spPr>
            <a:xfrm>
              <a:off x="13890240" y="658260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8" name="Picture 14"/>
            <p:cNvPicPr/>
            <p:nvPr/>
          </p:nvPicPr>
          <p:blipFill>
            <a:blip r:embed="rId9"/>
            <a:stretch/>
          </p:blipFill>
          <p:spPr>
            <a:xfrm>
              <a:off x="13890240" y="692604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14C8B3-6DE2-2690-D46E-086A10D663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0" y="6680609"/>
            <a:ext cx="6831024" cy="150544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47714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Изпълнение и контрол на проекта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78" y="3552358"/>
            <a:ext cx="144701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sl-SI" sz="3200" dirty="0">
                <a:latin typeface="Arial" panose="020B0604020202020204" pitchFamily="34" charset="0"/>
              </a:rPr>
              <a:t>Създавайте и управлявайте бюджети на проекти, проследявайте и оценявайте времето и разходите. Имате персонализирани отчети за точна, текуща представа за изпълнението на проекта и разпределените ресурси</a:t>
            </a:r>
            <a:endParaRPr kumimoji="0" lang="bg-BG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30844"/>
              </p:ext>
            </p:extLst>
          </p:nvPr>
        </p:nvGraphicFramePr>
        <p:xfrm>
          <a:off x="1906278" y="5329474"/>
          <a:ext cx="15267502" cy="2712720"/>
        </p:xfrm>
        <a:graphic>
          <a:graphicData uri="http://schemas.openxmlformats.org/drawingml/2006/table">
            <a:tbl>
              <a:tblPr/>
              <a:tblGrid>
                <a:gridCol w="5875851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9391651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5"/>
                        </a:rPr>
                        <a:t>Табло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Визуализирайте напредъка си в рамките на проекта.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480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6"/>
                        </a:rPr>
                        <a:t>Бюджети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Създавайте и управлявайте бюджети във вашия проект.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14213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36A3D4C-DF53-3596-1AB5-146A0C4F1E14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23DFD-B3AC-3356-1513-5ACC58B9BD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974523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Изпълнение и контрол на проекта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278" y="3565037"/>
            <a:ext cx="1531983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sl-SI" sz="2600" dirty="0">
                <a:latin typeface="Arial" panose="020B0604020202020204" pitchFamily="34" charset="0"/>
              </a:rPr>
              <a:t>Създавайте и управлявайте бюджети на проекти, проследявайте и оценявайте времето и разходите. Имате персонализирани отчети за точна, текуща представа за изпълнението на проекта и разпределените ресурси</a:t>
            </a:r>
            <a:endParaRPr kumimoji="0" lang="bg-BG" altLang="sl-SI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12A6D2A-D4C8-430A-B038-553632A28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30369"/>
              </p:ext>
            </p:extLst>
          </p:nvPr>
        </p:nvGraphicFramePr>
        <p:xfrm>
          <a:off x="1906278" y="4748917"/>
          <a:ext cx="15622445" cy="3835907"/>
        </p:xfrm>
        <a:graphic>
          <a:graphicData uri="http://schemas.openxmlformats.org/drawingml/2006/table">
            <a:tbl>
              <a:tblPr/>
              <a:tblGrid>
                <a:gridCol w="6012454">
                  <a:extLst>
                    <a:ext uri="{9D8B030D-6E8A-4147-A177-3AD203B41FA5}">
                      <a16:colId xmlns:a16="http://schemas.microsoft.com/office/drawing/2014/main" val="3103915060"/>
                    </a:ext>
                  </a:extLst>
                </a:gridCol>
                <a:gridCol w="9609991">
                  <a:extLst>
                    <a:ext uri="{9D8B030D-6E8A-4147-A177-3AD203B41FA5}">
                      <a16:colId xmlns:a16="http://schemas.microsoft.com/office/drawing/2014/main" val="2402692565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r>
                        <a:rPr lang="bg-BG" sz="2800" dirty="0"/>
                        <a:t>Особености</a:t>
                      </a:r>
                      <a:endParaRPr lang="sl-SI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dirty="0"/>
                        <a:t>Документация </a:t>
                      </a:r>
                      <a:endParaRPr lang="sl-SI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29636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r>
                        <a:rPr lang="bg-BG" sz="2800" dirty="0">
                          <a:hlinkClick r:id="rId5"/>
                        </a:rPr>
                        <a:t>Проследяване на времето</a:t>
                      </a:r>
                      <a:endParaRPr lang="sl-SI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dirty="0"/>
                        <a:t>Проследявайте времето за всяка работа в рамките на вашия проект.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08684"/>
                  </a:ext>
                </a:extLst>
              </a:tr>
              <a:tr h="574547">
                <a:tc>
                  <a:txBody>
                    <a:bodyPr/>
                    <a:lstStyle/>
                    <a:p>
                      <a:r>
                        <a:rPr lang="bg-BG" sz="2800" dirty="0">
                          <a:hlinkClick r:id="rId6"/>
                        </a:rPr>
                        <a:t>Проследяване на единични разходи</a:t>
                      </a:r>
                      <a:endParaRPr lang="sl-SI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dirty="0"/>
                        <a:t>Проследявайте единичните разходи за вашия проект.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403323"/>
                  </a:ext>
                </a:extLst>
              </a:tr>
              <a:tr h="1058376">
                <a:tc>
                  <a:txBody>
                    <a:bodyPr/>
                    <a:lstStyle/>
                    <a:p>
                      <a:r>
                        <a:rPr lang="bg-BG" sz="2800" dirty="0">
                          <a:hlinkClick r:id="rId7"/>
                        </a:rPr>
                        <a:t>Отчитане на времето и разходите</a:t>
                      </a:r>
                      <a:endParaRPr lang="sl-SI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2800" dirty="0"/>
                        <a:t>Проследявайте точни подробни отчети за текущото изразходвано време и разходи в рамките на вашия проект.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96732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1E672A75-6B93-4D19-A7E2-B57FBF1B89CC}"/>
              </a:ext>
            </a:extLst>
          </p:cNvPr>
          <p:cNvSpPr/>
          <p:nvPr/>
        </p:nvSpPr>
        <p:spPr>
          <a:xfrm>
            <a:off x="1909575" y="8608864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C767FF6-7836-BA9F-73EE-9C5AE665D67C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54999-01BA-BBE8-D1C5-BC4C515C04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90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914648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2956320"/>
            <a:ext cx="1024992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Приключване на проекта</a:t>
            </a:r>
            <a:endParaRPr lang="sl-SI" sz="40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49F66CB-32EB-4C4F-9FB8-9756BB5E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613" y="3722656"/>
            <a:ext cx="149597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3200" dirty="0"/>
              <a:t>Документирайте постиженията на проекта, научените уроци, най-добрите практики и лесно обобщавайте основните резултати от проекта. Архивирайте проекти за по-късна справка </a:t>
            </a:r>
            <a:endParaRPr kumimoji="0" lang="bg-BG" altLang="sl-SI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8FDBE9-55EE-47BD-B21E-2A3E90988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542834"/>
              </p:ext>
            </p:extLst>
          </p:nvPr>
        </p:nvGraphicFramePr>
        <p:xfrm>
          <a:off x="1911599" y="5348589"/>
          <a:ext cx="14757720" cy="3200400"/>
        </p:xfrm>
        <a:graphic>
          <a:graphicData uri="http://schemas.openxmlformats.org/drawingml/2006/table">
            <a:tbl>
              <a:tblPr/>
              <a:tblGrid>
                <a:gridCol w="6073140">
                  <a:extLst>
                    <a:ext uri="{9D8B030D-6E8A-4147-A177-3AD203B41FA5}">
                      <a16:colId xmlns:a16="http://schemas.microsoft.com/office/drawing/2014/main" val="602057072"/>
                    </a:ext>
                  </a:extLst>
                </a:gridCol>
                <a:gridCol w="8684580">
                  <a:extLst>
                    <a:ext uri="{9D8B030D-6E8A-4147-A177-3AD203B41FA5}">
                      <a16:colId xmlns:a16="http://schemas.microsoft.com/office/drawing/2014/main" val="2598487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sz="3200" dirty="0"/>
                        <a:t>Особености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Документация 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075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sz="3200" dirty="0">
                          <a:hlinkClick r:id="rId5"/>
                        </a:rPr>
                        <a:t>Wiki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Документирайте цялата подходяща информация за проекта, научените уроци, най-добрите практики, резултатите и др.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455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bg-BG" sz="3200" dirty="0">
                          <a:hlinkClick r:id="rId6"/>
                        </a:rPr>
                        <a:t>Архивиране на проекта</a:t>
                      </a:r>
                      <a:endParaRPr lang="sl-SI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3200" dirty="0"/>
                        <a:t>Архивирайте проекта си за допълнителни справки и документация</a:t>
                      </a:r>
                      <a:r>
                        <a:rPr lang="en-US" sz="32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997290"/>
                  </a:ext>
                </a:extLst>
              </a:tr>
            </a:tbl>
          </a:graphicData>
        </a:graphic>
      </p:graphicFrame>
      <p:sp>
        <p:nvSpPr>
          <p:cNvPr id="13" name="Pravokotnik 12">
            <a:extLst>
              <a:ext uri="{FF2B5EF4-FFF2-40B4-BE49-F238E27FC236}">
                <a16:creationId xmlns:a16="http://schemas.microsoft.com/office/drawing/2014/main" id="{045F083D-7896-4531-BAE5-4359AA3C418A}"/>
              </a:ext>
            </a:extLst>
          </p:cNvPr>
          <p:cNvSpPr/>
          <p:nvPr/>
        </p:nvSpPr>
        <p:spPr>
          <a:xfrm>
            <a:off x="1956613" y="8586524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CA01F68-FFE6-89F8-CA2C-A1A4D3E2F702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A7CD1-4814-AE82-C99B-838319DB74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4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67640" y="2634341"/>
            <a:ext cx="17556480" cy="5259979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11600" y="3220320"/>
            <a:ext cx="15176250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en-US" sz="4000" dirty="0" err="1"/>
              <a:t>OpenProject</a:t>
            </a:r>
            <a:r>
              <a:rPr lang="en-US" sz="4000" dirty="0"/>
              <a:t> </a:t>
            </a:r>
            <a:r>
              <a:rPr lang="ru-RU" sz="4000" dirty="0"/>
              <a:t>може да се използва в три различни версии –локално, като софтуер или като услуга</a:t>
            </a:r>
            <a:r>
              <a:rPr lang="en-US" sz="4000" dirty="0"/>
              <a:t>.</a:t>
            </a:r>
            <a:endParaRPr lang="sl-SI" sz="4000" b="1" dirty="0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CB1F6C3E-9EAE-401B-ABB8-9D16C93DC9F5}"/>
              </a:ext>
            </a:extLst>
          </p:cNvPr>
          <p:cNvSpPr/>
          <p:nvPr/>
        </p:nvSpPr>
        <p:spPr>
          <a:xfrm>
            <a:off x="1765140" y="8111490"/>
            <a:ext cx="883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Източник</a:t>
            </a:r>
            <a:r>
              <a:rPr lang="sl-SI" dirty="0"/>
              <a:t>: https://www.openproject.org/docs/getting-started/openproject-introduction/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87D14A-477A-45B2-AA3E-EF976267D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00" y="4535670"/>
            <a:ext cx="12649200" cy="2904423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6CF179CE-B34C-D8E8-5C08-BF8F13D39B05}"/>
              </a:ext>
            </a:extLst>
          </p:cNvPr>
          <p:cNvSpPr/>
          <p:nvPr/>
        </p:nvSpPr>
        <p:spPr>
          <a:xfrm>
            <a:off x="1911599" y="2058235"/>
            <a:ext cx="16376041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Глава 2: Управление на </a:t>
            </a:r>
            <a:r>
              <a:rPr lang="bg-BG" sz="6000" b="0" strike="noStrike" spc="-1" dirty="0">
                <a:solidFill>
                  <a:srgbClr val="000000"/>
                </a:solidFill>
                <a:latin typeface="Abhaya Libre Regular"/>
              </a:rPr>
              <a:t>проекти</a:t>
            </a:r>
            <a:r>
              <a:rPr lang="ru-RU" sz="6000" b="0" strike="noStrike" spc="-1" dirty="0">
                <a:solidFill>
                  <a:srgbClr val="000000"/>
                </a:solidFill>
                <a:latin typeface="Abhaya Libre Regular"/>
              </a:rPr>
              <a:t> с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24C0D-97B6-16D7-D93C-E9A58C021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6506" y="2906486"/>
            <a:ext cx="8460007" cy="428689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1" name="TextBox 9"/>
          <p:cNvSpPr/>
          <p:nvPr/>
        </p:nvSpPr>
        <p:spPr>
          <a:xfrm>
            <a:off x="1877189" y="1219910"/>
            <a:ext cx="14988472" cy="1422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"/>
              </a:rPr>
              <a:t>Глава 3: Практическо управление на проекти с </a:t>
            </a:r>
            <a:r>
              <a:rPr lang="en-US" sz="641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Box 10"/>
          <p:cNvSpPr/>
          <p:nvPr/>
        </p:nvSpPr>
        <p:spPr>
          <a:xfrm>
            <a:off x="2135846" y="3892026"/>
            <a:ext cx="7849075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Създай нов проект</a:t>
            </a:r>
            <a:r>
              <a:rPr lang="sl-SI" sz="4000" b="1" dirty="0"/>
              <a:t>:</a:t>
            </a:r>
          </a:p>
          <a:p>
            <a:r>
              <a:rPr lang="bg-BG" sz="4000" b="1" dirty="0"/>
              <a:t>Големият регионален проект ще има три подпроекта</a:t>
            </a:r>
            <a:r>
              <a:rPr lang="sl-SI" sz="4000" b="1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7D50A69-C478-49ED-BADC-F9E27671E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7754" y="2241518"/>
            <a:ext cx="7532174" cy="7926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B74002-4D08-1635-E3BC-67365791E1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29" y="9009722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66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 rot="19902991">
            <a:off x="858610" y="5302351"/>
            <a:ext cx="6317724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 rot="19920374">
            <a:off x="996246" y="5315619"/>
            <a:ext cx="7849075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Създаден е нов проект</a:t>
            </a:r>
            <a:r>
              <a:rPr lang="sl-SI" sz="4000" b="1" dirty="0"/>
              <a:t>: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B63957-A547-48D3-ABD5-79E471104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272" y="2752043"/>
            <a:ext cx="10398708" cy="6646887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A4658F9D-59BF-72BF-B036-673F4B149578}"/>
              </a:ext>
            </a:extLst>
          </p:cNvPr>
          <p:cNvSpPr/>
          <p:nvPr/>
        </p:nvSpPr>
        <p:spPr>
          <a:xfrm>
            <a:off x="1877189" y="1219910"/>
            <a:ext cx="14988472" cy="1422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"/>
              </a:rPr>
              <a:t>Глава 3: Практическо управление на проекти с </a:t>
            </a:r>
            <a:r>
              <a:rPr lang="en-US" sz="641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D2511-A946-DB57-7C5F-25C966828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71" y="9413520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57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grpSp>
        <p:nvGrpSpPr>
          <p:cNvPr id="178" name="Group 6"/>
          <p:cNvGrpSpPr/>
          <p:nvPr/>
        </p:nvGrpSpPr>
        <p:grpSpPr>
          <a:xfrm>
            <a:off x="1200169" y="2509099"/>
            <a:ext cx="6076037" cy="1596616"/>
            <a:chOff x="10225800" y="1650960"/>
            <a:chExt cx="7134840" cy="6977160"/>
          </a:xfrm>
        </p:grpSpPr>
        <p:sp>
          <p:nvSpPr>
            <p:cNvPr id="179" name="Freeform 7"/>
            <p:cNvSpPr/>
            <p:nvPr/>
          </p:nvSpPr>
          <p:spPr>
            <a:xfrm>
              <a:off x="10225800" y="1650960"/>
              <a:ext cx="7134840" cy="6977160"/>
            </a:xfrm>
            <a:custGeom>
              <a:avLst/>
              <a:gdLst>
                <a:gd name="textAreaLeft" fmla="*/ 0 w 7134840"/>
                <a:gd name="textAreaRight" fmla="*/ 7135200 w 7134840"/>
                <a:gd name="textAreaTop" fmla="*/ 0 h 6977160"/>
                <a:gd name="textAreaBottom" fmla="*/ 6977520 h 6977160"/>
              </a:gdLst>
              <a:ahLst/>
              <a:cxnLst/>
              <a:rect l="textAreaLeft" t="textAreaTop" r="textAreaRight" b="textAreaBottom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82" name="TextBox 10"/>
          <p:cNvSpPr/>
          <p:nvPr/>
        </p:nvSpPr>
        <p:spPr>
          <a:xfrm>
            <a:off x="1922924" y="2704883"/>
            <a:ext cx="7443792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Примерн</a:t>
            </a:r>
            <a:r>
              <a:rPr lang="en-US" sz="4000" b="1" dirty="0"/>
              <a:t>a </a:t>
            </a:r>
            <a:r>
              <a:rPr lang="bg-BG" sz="4000" b="1" dirty="0"/>
              <a:t>структура</a:t>
            </a:r>
            <a:endParaRPr lang="sl-SI" sz="4000" b="1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6F451BC-854C-490B-8098-4EC23B7AC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764" y="3484883"/>
            <a:ext cx="14988472" cy="641342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DC429783-FA12-6C57-19A6-9B4906726935}"/>
              </a:ext>
            </a:extLst>
          </p:cNvPr>
          <p:cNvSpPr/>
          <p:nvPr/>
        </p:nvSpPr>
        <p:spPr>
          <a:xfrm>
            <a:off x="1922924" y="973152"/>
            <a:ext cx="14988472" cy="1422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"/>
              </a:rPr>
              <a:t>Глава 3: Практическо управление на проекти с </a:t>
            </a:r>
            <a:r>
              <a:rPr lang="en-US" sz="641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A81E5-5A4A-CFAA-665A-7268B34E45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89" y="137530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4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3463450-A088-4A75-B2F2-C6024058D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189" y="3572445"/>
            <a:ext cx="11822482" cy="656909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755888"/>
            <a:ext cx="1514245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Пример за членове на проекта</a:t>
            </a:r>
            <a:endParaRPr lang="sl-SI" sz="4000" b="1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F032302A-4777-0877-0BC9-47182629CE42}"/>
              </a:ext>
            </a:extLst>
          </p:cNvPr>
          <p:cNvSpPr/>
          <p:nvPr/>
        </p:nvSpPr>
        <p:spPr>
          <a:xfrm>
            <a:off x="1877189" y="1219910"/>
            <a:ext cx="14988472" cy="1422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"/>
              </a:rPr>
              <a:t>Глава 3: Практическо управление на проекти с </a:t>
            </a:r>
            <a:r>
              <a:rPr lang="en-US" sz="641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DD1BC-B65D-17E1-2DD1-1D4EDC9183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394" y="9067090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96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3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B5E9292C-D0AF-41E4-9A2D-0BB7C74DC5F9}"/>
              </a:ext>
            </a:extLst>
          </p:cNvPr>
          <p:cNvSpPr/>
          <p:nvPr/>
        </p:nvSpPr>
        <p:spPr>
          <a:xfrm>
            <a:off x="1877189" y="2755888"/>
            <a:ext cx="14988472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Примерни срещи и протокол от срещата с членовете</a:t>
            </a:r>
            <a:endParaRPr lang="sl-SI" sz="4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1BC67A-0734-4A55-9733-74D7FF76C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189" y="3484914"/>
            <a:ext cx="12077700" cy="6543675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066E108D-A940-514D-EA53-2EDDDF3B03C2}"/>
              </a:ext>
            </a:extLst>
          </p:cNvPr>
          <p:cNvSpPr/>
          <p:nvPr/>
        </p:nvSpPr>
        <p:spPr>
          <a:xfrm>
            <a:off x="1877189" y="1219910"/>
            <a:ext cx="14988472" cy="1422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"/>
              </a:rPr>
              <a:t>Глава 3: Практическо управление на проекти с </a:t>
            </a:r>
            <a:r>
              <a:rPr lang="en-US" sz="641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8D460-C3F3-D67E-2A12-9D5C8AC09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325" y="9067090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80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/>
          <p:cNvPicPr/>
          <p:nvPr/>
        </p:nvPicPr>
        <p:blipFill>
          <a:blip r:embed="rId2"/>
          <a:stretch/>
        </p:blipFill>
        <p:spPr>
          <a:xfrm rot="17403600">
            <a:off x="-5811120" y="75938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/>
          <p:cNvPicPr/>
          <p:nvPr/>
        </p:nvPicPr>
        <p:blipFill>
          <a:blip r:embed="rId3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DAC2E1F-6446-425B-A9BB-801235C8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189" y="3386022"/>
            <a:ext cx="10695811" cy="658915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6C0850FB-760D-62F4-5EE6-04571D404D3B}"/>
              </a:ext>
            </a:extLst>
          </p:cNvPr>
          <p:cNvSpPr/>
          <p:nvPr/>
        </p:nvSpPr>
        <p:spPr>
          <a:xfrm>
            <a:off x="1877189" y="1219910"/>
            <a:ext cx="14988472" cy="14225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"/>
              </a:rPr>
              <a:t>Глава 3: Практическо управление на проекти с </a:t>
            </a:r>
            <a:r>
              <a:rPr lang="en-US" sz="6410" b="0" strike="noStrike" spc="-1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28168A9-ECEF-BEE9-1681-4296977800D5}"/>
              </a:ext>
            </a:extLst>
          </p:cNvPr>
          <p:cNvSpPr/>
          <p:nvPr/>
        </p:nvSpPr>
        <p:spPr>
          <a:xfrm>
            <a:off x="1877189" y="2770469"/>
            <a:ext cx="871215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r>
              <a:rPr lang="bg-BG" sz="4000" b="1" dirty="0"/>
              <a:t>Примерни настройки на проекта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B28E4-E309-9A79-0C0C-5C0BF8E20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288" y="9221694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/>
          <p:cNvPicPr/>
          <p:nvPr/>
        </p:nvPicPr>
        <p:blipFill>
          <a:blip r:embed="rId2"/>
          <a:stretch/>
        </p:blipFill>
        <p:spPr>
          <a:xfrm>
            <a:off x="180000" y="837360"/>
            <a:ext cx="17927280" cy="96357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3"/>
          <p:cNvPicPr/>
          <p:nvPr/>
        </p:nvPicPr>
        <p:blipFill>
          <a:blip r:embed="rId3"/>
          <a:stretch/>
        </p:blipFill>
        <p:spPr>
          <a:xfrm rot="1852800">
            <a:off x="6163920" y="-332676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4"/>
          <p:cNvPicPr/>
          <p:nvPr/>
        </p:nvPicPr>
        <p:blipFill>
          <a:blip r:embed="rId4"/>
          <a:stretch/>
        </p:blipFill>
        <p:spPr>
          <a:xfrm rot="1167600">
            <a:off x="16542000" y="7503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5"/>
          <p:cNvPicPr/>
          <p:nvPr/>
        </p:nvPicPr>
        <p:blipFill>
          <a:blip r:embed="rId5"/>
          <a:stretch/>
        </p:blipFill>
        <p:spPr>
          <a:xfrm rot="17403600">
            <a:off x="-5667480" y="811764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6"/>
          <p:cNvPicPr/>
          <p:nvPr/>
        </p:nvPicPr>
        <p:blipFill>
          <a:blip r:embed="rId6"/>
          <a:stretch/>
        </p:blipFill>
        <p:spPr>
          <a:xfrm>
            <a:off x="-642240" y="-255996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7"/>
          <p:cNvPicPr/>
          <p:nvPr/>
        </p:nvPicPr>
        <p:blipFill>
          <a:blip r:embed="rId6"/>
          <a:stretch/>
        </p:blipFill>
        <p:spPr>
          <a:xfrm>
            <a:off x="15371640" y="948816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"/>
          <p:cNvPicPr/>
          <p:nvPr/>
        </p:nvPicPr>
        <p:blipFill>
          <a:blip r:embed="rId7"/>
          <a:stretch/>
        </p:blipFill>
        <p:spPr>
          <a:xfrm rot="20414400">
            <a:off x="-3852720" y="1893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9"/>
          <p:cNvPicPr/>
          <p:nvPr/>
        </p:nvPicPr>
        <p:blipFill>
          <a:blip r:embed="rId8"/>
          <a:stretch/>
        </p:blipFill>
        <p:spPr>
          <a:xfrm rot="14220600">
            <a:off x="2804760" y="1036152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10"/>
          <p:cNvPicPr/>
          <p:nvPr/>
        </p:nvPicPr>
        <p:blipFill>
          <a:blip r:embed="rId9"/>
          <a:stretch/>
        </p:blipFill>
        <p:spPr>
          <a:xfrm rot="6633000">
            <a:off x="18127800" y="1731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88" name="Group 11"/>
          <p:cNvGrpSpPr/>
          <p:nvPr/>
        </p:nvGrpSpPr>
        <p:grpSpPr>
          <a:xfrm>
            <a:off x="3249360" y="1562760"/>
            <a:ext cx="3085920" cy="2796480"/>
            <a:chOff x="3249360" y="1562760"/>
            <a:chExt cx="3085920" cy="2796480"/>
          </a:xfrm>
        </p:grpSpPr>
        <p:sp>
          <p:nvSpPr>
            <p:cNvPr id="89" name="Freeform 12"/>
            <p:cNvSpPr/>
            <p:nvPr/>
          </p:nvSpPr>
          <p:spPr>
            <a:xfrm>
              <a:off x="3249360" y="17074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TextBox 13"/>
            <p:cNvSpPr/>
            <p:nvPr/>
          </p:nvSpPr>
          <p:spPr>
            <a:xfrm>
              <a:off x="3683520" y="15627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5709600" y="3007800"/>
            <a:ext cx="3085920" cy="2796480"/>
            <a:chOff x="5709600" y="3007800"/>
            <a:chExt cx="3085920" cy="2796480"/>
          </a:xfrm>
        </p:grpSpPr>
        <p:sp>
          <p:nvSpPr>
            <p:cNvPr id="92" name="Freeform 15"/>
            <p:cNvSpPr/>
            <p:nvPr/>
          </p:nvSpPr>
          <p:spPr>
            <a:xfrm>
              <a:off x="5709600" y="315252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TextBox 16"/>
            <p:cNvSpPr/>
            <p:nvPr/>
          </p:nvSpPr>
          <p:spPr>
            <a:xfrm>
              <a:off x="6143760" y="300780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4" name="Group 17"/>
          <p:cNvGrpSpPr/>
          <p:nvPr/>
        </p:nvGrpSpPr>
        <p:grpSpPr>
          <a:xfrm>
            <a:off x="2691720" y="4338000"/>
            <a:ext cx="3643560" cy="3301920"/>
            <a:chOff x="2691720" y="4338000"/>
            <a:chExt cx="3643560" cy="3301920"/>
          </a:xfrm>
        </p:grpSpPr>
        <p:sp>
          <p:nvSpPr>
            <p:cNvPr id="95" name="Freeform 18"/>
            <p:cNvSpPr/>
            <p:nvPr/>
          </p:nvSpPr>
          <p:spPr>
            <a:xfrm>
              <a:off x="2691720" y="4509000"/>
              <a:ext cx="3643560" cy="3130920"/>
            </a:xfrm>
            <a:custGeom>
              <a:avLst/>
              <a:gdLst>
                <a:gd name="textAreaLeft" fmla="*/ 0 w 3643560"/>
                <a:gd name="textAreaRight" fmla="*/ 3643920 w 3643560"/>
                <a:gd name="textAreaTop" fmla="*/ 0 h 3130920"/>
                <a:gd name="textAreaBottom" fmla="*/ 3131280 h 313092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TextBox 19"/>
            <p:cNvSpPr/>
            <p:nvPr/>
          </p:nvSpPr>
          <p:spPr>
            <a:xfrm>
              <a:off x="3204000" y="4338000"/>
              <a:ext cx="2618640" cy="330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7" name="Group 20"/>
          <p:cNvGrpSpPr/>
          <p:nvPr/>
        </p:nvGrpSpPr>
        <p:grpSpPr>
          <a:xfrm>
            <a:off x="5760000" y="6012360"/>
            <a:ext cx="3085920" cy="2796480"/>
            <a:chOff x="5760000" y="6012360"/>
            <a:chExt cx="3085920" cy="2796480"/>
          </a:xfrm>
        </p:grpSpPr>
        <p:sp>
          <p:nvSpPr>
            <p:cNvPr id="98" name="Freeform 21"/>
            <p:cNvSpPr/>
            <p:nvPr/>
          </p:nvSpPr>
          <p:spPr>
            <a:xfrm>
              <a:off x="5760000" y="61570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TextBox 22"/>
            <p:cNvSpPr/>
            <p:nvPr/>
          </p:nvSpPr>
          <p:spPr>
            <a:xfrm>
              <a:off x="6193800" y="60123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0" name="Group 23"/>
          <p:cNvGrpSpPr/>
          <p:nvPr/>
        </p:nvGrpSpPr>
        <p:grpSpPr>
          <a:xfrm>
            <a:off x="8182440" y="4334040"/>
            <a:ext cx="3085920" cy="2796480"/>
            <a:chOff x="8182440" y="4334040"/>
            <a:chExt cx="3085920" cy="2796480"/>
          </a:xfrm>
        </p:grpSpPr>
        <p:sp>
          <p:nvSpPr>
            <p:cNvPr id="101" name="Freeform 24"/>
            <p:cNvSpPr/>
            <p:nvPr/>
          </p:nvSpPr>
          <p:spPr>
            <a:xfrm>
              <a:off x="8182440" y="4478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TextBox 25"/>
            <p:cNvSpPr/>
            <p:nvPr/>
          </p:nvSpPr>
          <p:spPr>
            <a:xfrm>
              <a:off x="8616240" y="4334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3" name="Group 26"/>
          <p:cNvGrpSpPr/>
          <p:nvPr/>
        </p:nvGrpSpPr>
        <p:grpSpPr>
          <a:xfrm>
            <a:off x="10749240" y="3038040"/>
            <a:ext cx="3085920" cy="2796480"/>
            <a:chOff x="10749240" y="3038040"/>
            <a:chExt cx="3085920" cy="2796480"/>
          </a:xfrm>
        </p:grpSpPr>
        <p:sp>
          <p:nvSpPr>
            <p:cNvPr id="104" name="Freeform 27"/>
            <p:cNvSpPr/>
            <p:nvPr/>
          </p:nvSpPr>
          <p:spPr>
            <a:xfrm>
              <a:off x="10749240" y="318276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TextBox 28"/>
            <p:cNvSpPr/>
            <p:nvPr/>
          </p:nvSpPr>
          <p:spPr>
            <a:xfrm>
              <a:off x="11183400" y="303804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6" name="Group 29"/>
          <p:cNvGrpSpPr/>
          <p:nvPr/>
        </p:nvGrpSpPr>
        <p:grpSpPr>
          <a:xfrm>
            <a:off x="10749240" y="5839560"/>
            <a:ext cx="3085920" cy="2796480"/>
            <a:chOff x="10749240" y="5839560"/>
            <a:chExt cx="3085920" cy="2796480"/>
          </a:xfrm>
        </p:grpSpPr>
        <p:sp>
          <p:nvSpPr>
            <p:cNvPr id="107" name="Freeform 30"/>
            <p:cNvSpPr/>
            <p:nvPr/>
          </p:nvSpPr>
          <p:spPr>
            <a:xfrm>
              <a:off x="10749240" y="598428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Box 31"/>
            <p:cNvSpPr/>
            <p:nvPr/>
          </p:nvSpPr>
          <p:spPr>
            <a:xfrm>
              <a:off x="11183400" y="583956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9" name="Group 32"/>
          <p:cNvGrpSpPr/>
          <p:nvPr/>
        </p:nvGrpSpPr>
        <p:grpSpPr>
          <a:xfrm>
            <a:off x="13225680" y="4364280"/>
            <a:ext cx="3085920" cy="2796480"/>
            <a:chOff x="13225680" y="4364280"/>
            <a:chExt cx="3085920" cy="2796480"/>
          </a:xfrm>
        </p:grpSpPr>
        <p:sp>
          <p:nvSpPr>
            <p:cNvPr id="110" name="Freeform 33"/>
            <p:cNvSpPr/>
            <p:nvPr/>
          </p:nvSpPr>
          <p:spPr>
            <a:xfrm>
              <a:off x="13225680" y="4509000"/>
              <a:ext cx="3085920" cy="2651760"/>
            </a:xfrm>
            <a:custGeom>
              <a:avLst/>
              <a:gdLst>
                <a:gd name="textAreaLeft" fmla="*/ 0 w 3085920"/>
                <a:gd name="textAreaRight" fmla="*/ 3086280 w 3085920"/>
                <a:gd name="textAreaTop" fmla="*/ 0 h 2651760"/>
                <a:gd name="textAreaBottom" fmla="*/ 2652120 h 2651760"/>
              </a:gdLst>
              <a:ahLst/>
              <a:cxnLst/>
              <a:rect l="textAreaLeft" t="textAreaTop" r="textAreaRight" b="textAreaBottom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TextBox 34"/>
            <p:cNvSpPr/>
            <p:nvPr/>
          </p:nvSpPr>
          <p:spPr>
            <a:xfrm>
              <a:off x="13659480" y="4364280"/>
              <a:ext cx="2217600" cy="279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0760" tIns="50760" rIns="50760" bIns="50760" anchor="ctr">
              <a:noAutofit/>
            </a:bodyPr>
            <a:lstStyle/>
            <a:p>
              <a:pPr algn="ctr">
                <a:lnSpc>
                  <a:spcPts val="2659"/>
                </a:lnSpc>
              </a:pPr>
              <a:endParaRPr lang="en-US" sz="1800" b="0" strike="noStrike" spc="-1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112" name="Picture 35"/>
          <p:cNvPicPr/>
          <p:nvPr/>
        </p:nvPicPr>
        <p:blipFill>
          <a:blip r:embed="rId10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36"/>
          <p:cNvPicPr/>
          <p:nvPr/>
        </p:nvPicPr>
        <p:blipFill>
          <a:blip r:embed="rId11"/>
          <a:stretch/>
        </p:blipFill>
        <p:spPr>
          <a:xfrm>
            <a:off x="3687120" y="2559600"/>
            <a:ext cx="2210400" cy="9475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37"/>
          <p:cNvPicPr/>
          <p:nvPr/>
        </p:nvPicPr>
        <p:blipFill>
          <a:blip r:embed="rId12"/>
          <a:stretch/>
        </p:blipFill>
        <p:spPr>
          <a:xfrm>
            <a:off x="6243840" y="3864240"/>
            <a:ext cx="2017440" cy="128844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38"/>
          <p:cNvPicPr/>
          <p:nvPr/>
        </p:nvPicPr>
        <p:blipFill>
          <a:blip r:embed="rId13"/>
          <a:stretch/>
        </p:blipFill>
        <p:spPr>
          <a:xfrm>
            <a:off x="2989800" y="5655600"/>
            <a:ext cx="3047400" cy="79272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39"/>
          <p:cNvPicPr/>
          <p:nvPr/>
        </p:nvPicPr>
        <p:blipFill>
          <a:blip r:embed="rId14"/>
          <a:stretch/>
        </p:blipFill>
        <p:spPr>
          <a:xfrm>
            <a:off x="8630640" y="5274720"/>
            <a:ext cx="2189520" cy="93672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40"/>
          <p:cNvPicPr/>
          <p:nvPr/>
        </p:nvPicPr>
        <p:blipFill>
          <a:blip r:embed="rId15"/>
          <a:stretch/>
        </p:blipFill>
        <p:spPr>
          <a:xfrm>
            <a:off x="11121840" y="4169520"/>
            <a:ext cx="2340720" cy="69804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41"/>
          <p:cNvPicPr/>
          <p:nvPr/>
        </p:nvPicPr>
        <p:blipFill>
          <a:blip r:embed="rId16"/>
          <a:stretch/>
        </p:blipFill>
        <p:spPr>
          <a:xfrm>
            <a:off x="13225680" y="5274720"/>
            <a:ext cx="2940840" cy="110520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42"/>
          <p:cNvPicPr/>
          <p:nvPr/>
        </p:nvPicPr>
        <p:blipFill>
          <a:blip r:embed="rId17"/>
          <a:stretch/>
        </p:blipFill>
        <p:spPr>
          <a:xfrm>
            <a:off x="11121840" y="6279480"/>
            <a:ext cx="2425320" cy="20610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43"/>
          <p:cNvPicPr/>
          <p:nvPr/>
        </p:nvPicPr>
        <p:blipFill>
          <a:blip r:embed="rId18"/>
          <a:stretch/>
        </p:blipFill>
        <p:spPr>
          <a:xfrm>
            <a:off x="5831280" y="6271560"/>
            <a:ext cx="3014640" cy="2131560"/>
          </a:xfrm>
          <a:prstGeom prst="rect">
            <a:avLst/>
          </a:prstGeom>
          <a:ln w="0">
            <a:noFill/>
          </a:ln>
        </p:spPr>
      </p:pic>
      <p:sp>
        <p:nvSpPr>
          <p:cNvPr id="121" name="TextBox 44"/>
          <p:cNvSpPr/>
          <p:nvPr/>
        </p:nvSpPr>
        <p:spPr>
          <a:xfrm>
            <a:off x="6608880" y="1228680"/>
            <a:ext cx="828036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 Bold"/>
              </a:rPr>
              <a:t>Консорциум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67335-3B83-6380-EBDE-39E3AEF6035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/>
          <p:cNvPicPr/>
          <p:nvPr/>
        </p:nvPicPr>
        <p:blipFill>
          <a:blip r:embed="rId2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3"/>
          <p:cNvPicPr/>
          <p:nvPr/>
        </p:nvPicPr>
        <p:blipFill>
          <a:blip r:embed="rId3"/>
          <a:stretch/>
        </p:blipFill>
        <p:spPr>
          <a:xfrm rot="2229000">
            <a:off x="-3893760" y="-44679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4"/>
          <p:cNvPicPr/>
          <p:nvPr/>
        </p:nvPicPr>
        <p:blipFill>
          <a:blip r:embed="rId4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5"/>
          <p:cNvPicPr/>
          <p:nvPr/>
        </p:nvPicPr>
        <p:blipFill>
          <a:blip r:embed="rId5"/>
          <a:stretch/>
        </p:blipFill>
        <p:spPr>
          <a:xfrm rot="6633000">
            <a:off x="17605440" y="3001320"/>
            <a:ext cx="4880880" cy="48744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6"/>
          <p:cNvPicPr/>
          <p:nvPr/>
        </p:nvPicPr>
        <p:blipFill>
          <a:blip r:embed="rId6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81" name="TextBox 7"/>
          <p:cNvSpPr/>
          <p:nvPr/>
        </p:nvSpPr>
        <p:spPr>
          <a:xfrm>
            <a:off x="2216519" y="3721680"/>
            <a:ext cx="14690593" cy="8779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sl-SI" sz="3200" dirty="0" err="1"/>
              <a:t>OpenProject</a:t>
            </a:r>
            <a:r>
              <a:rPr lang="sl-SI" sz="3200" dirty="0"/>
              <a:t>, </a:t>
            </a:r>
            <a:r>
              <a:rPr lang="sl-SI" sz="3200" dirty="0">
                <a:hlinkClick r:id="rId7"/>
              </a:rPr>
              <a:t>https://www.openproject.org</a:t>
            </a:r>
            <a:endParaRPr lang="sl-SI" sz="3200" dirty="0"/>
          </a:p>
          <a:p>
            <a:pPr>
              <a:lnSpc>
                <a:spcPts val="3600"/>
              </a:lnSpc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TextBox 8"/>
          <p:cNvSpPr/>
          <p:nvPr/>
        </p:nvSpPr>
        <p:spPr>
          <a:xfrm>
            <a:off x="2216520" y="2282760"/>
            <a:ext cx="828036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 Bold"/>
              </a:rPr>
              <a:t>Изто</a:t>
            </a:r>
            <a:r>
              <a:rPr lang="bg-BG" sz="6410" spc="-1" dirty="0">
                <a:solidFill>
                  <a:srgbClr val="000000"/>
                </a:solidFill>
                <a:latin typeface="Abhaya Libre Regular Bold"/>
              </a:rPr>
              <a:t>ч</a:t>
            </a:r>
            <a:r>
              <a:rPr lang="bg-BG" sz="6410" b="0" strike="noStrike" spc="-1" dirty="0">
                <a:solidFill>
                  <a:srgbClr val="000000"/>
                </a:solidFill>
                <a:latin typeface="Abhaya Libre Regular Bold"/>
              </a:rPr>
              <a:t>ници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84" name="Group 10"/>
          <p:cNvGrpSpPr/>
          <p:nvPr/>
        </p:nvGrpSpPr>
        <p:grpSpPr>
          <a:xfrm>
            <a:off x="-906480" y="8854560"/>
            <a:ext cx="2900160" cy="807120"/>
            <a:chOff x="-906480" y="8854560"/>
            <a:chExt cx="2900160" cy="807120"/>
          </a:xfrm>
        </p:grpSpPr>
        <p:pic>
          <p:nvPicPr>
            <p:cNvPr id="285" name="Picture 11"/>
            <p:cNvPicPr/>
            <p:nvPr/>
          </p:nvPicPr>
          <p:blipFill>
            <a:blip r:embed="rId8"/>
            <a:stretch/>
          </p:blipFill>
          <p:spPr>
            <a:xfrm>
              <a:off x="-906480" y="885456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6" name="Picture 12"/>
            <p:cNvPicPr/>
            <p:nvPr/>
          </p:nvPicPr>
          <p:blipFill>
            <a:blip r:embed="rId8"/>
            <a:stretch/>
          </p:blipFill>
          <p:spPr>
            <a:xfrm>
              <a:off x="-906480" y="919800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F13BB0E-08A7-3052-4387-3CFD41ADA4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Box 2"/>
          <p:cNvSpPr/>
          <p:nvPr/>
        </p:nvSpPr>
        <p:spPr>
          <a:xfrm>
            <a:off x="2831040" y="4005000"/>
            <a:ext cx="12325320" cy="1663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2487"/>
              </a:lnSpc>
            </a:pPr>
            <a:r>
              <a:rPr lang="bg-BG" sz="14030" b="0" strike="noStrike" spc="-1" dirty="0">
                <a:solidFill>
                  <a:srgbClr val="000000"/>
                </a:solidFill>
                <a:latin typeface="Abhaya Libre Regular Bold Italics"/>
              </a:rPr>
              <a:t>Благодарим Ви</a:t>
            </a:r>
            <a:r>
              <a:rPr lang="en-US" sz="14030" b="0" strike="noStrike" spc="-1" dirty="0">
                <a:solidFill>
                  <a:srgbClr val="000000"/>
                </a:solidFill>
                <a:latin typeface="Abhaya Libre Regular Bold Italics"/>
              </a:rPr>
              <a:t>!</a:t>
            </a:r>
            <a:endParaRPr lang="en-US" sz="1403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Picture 3"/>
          <p:cNvPicPr/>
          <p:nvPr/>
        </p:nvPicPr>
        <p:blipFill>
          <a:blip r:embed="rId2"/>
          <a:stretch/>
        </p:blipFill>
        <p:spPr>
          <a:xfrm rot="1852800">
            <a:off x="5778360" y="-2562120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4"/>
          <p:cNvPicPr/>
          <p:nvPr/>
        </p:nvPicPr>
        <p:blipFill>
          <a:blip r:embed="rId3"/>
          <a:stretch/>
        </p:blipFill>
        <p:spPr>
          <a:xfrm rot="1167600">
            <a:off x="15049080" y="659412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5"/>
          <p:cNvPicPr/>
          <p:nvPr/>
        </p:nvPicPr>
        <p:blipFill>
          <a:blip r:embed="rId4"/>
          <a:stretch/>
        </p:blipFill>
        <p:spPr>
          <a:xfrm rot="17403600">
            <a:off x="-4479120" y="68616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6"/>
          <p:cNvPicPr/>
          <p:nvPr/>
        </p:nvPicPr>
        <p:blipFill>
          <a:blip r:embed="rId5"/>
          <a:stretch/>
        </p:blipFill>
        <p:spPr>
          <a:xfrm rot="2229000">
            <a:off x="14026320" y="-3785760"/>
            <a:ext cx="6835680" cy="67734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/>
          <p:cNvPicPr/>
          <p:nvPr/>
        </p:nvPicPr>
        <p:blipFill>
          <a:blip r:embed="rId6"/>
          <a:stretch/>
        </p:blipFill>
        <p:spPr>
          <a:xfrm rot="12585000">
            <a:off x="-336240" y="7597080"/>
            <a:ext cx="5099040" cy="1965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/>
          <p:cNvPicPr/>
          <p:nvPr/>
        </p:nvPicPr>
        <p:blipFill>
          <a:blip r:embed="rId7"/>
          <a:stretch/>
        </p:blipFill>
        <p:spPr>
          <a:xfrm>
            <a:off x="546120" y="-17942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/>
          <p:cNvPicPr/>
          <p:nvPr/>
        </p:nvPicPr>
        <p:blipFill>
          <a:blip r:embed="rId7"/>
          <a:stretch/>
        </p:blipFill>
        <p:spPr>
          <a:xfrm>
            <a:off x="13878360" y="857952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/>
          <p:cNvPicPr/>
          <p:nvPr/>
        </p:nvPicPr>
        <p:blipFill>
          <a:blip r:embed="rId8"/>
          <a:stretch/>
        </p:blipFill>
        <p:spPr>
          <a:xfrm rot="20414400">
            <a:off x="-3202920" y="12060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/>
          <p:cNvPicPr/>
          <p:nvPr/>
        </p:nvPicPr>
        <p:blipFill>
          <a:blip r:embed="rId9"/>
          <a:stretch/>
        </p:blipFill>
        <p:spPr>
          <a:xfrm rot="14220600">
            <a:off x="3993480" y="9105480"/>
            <a:ext cx="5810040" cy="58024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2"/>
          <p:cNvPicPr/>
          <p:nvPr/>
        </p:nvPicPr>
        <p:blipFill>
          <a:blip r:embed="rId10"/>
          <a:stretch/>
        </p:blipFill>
        <p:spPr>
          <a:xfrm rot="6633000">
            <a:off x="16634880" y="822960"/>
            <a:ext cx="4880880" cy="4874400"/>
          </a:xfrm>
          <a:prstGeom prst="rect">
            <a:avLst/>
          </a:prstGeom>
          <a:ln w="0">
            <a:noFill/>
          </a:ln>
        </p:spPr>
      </p:pic>
      <p:grpSp>
        <p:nvGrpSpPr>
          <p:cNvPr id="298" name="Group 13"/>
          <p:cNvGrpSpPr/>
          <p:nvPr/>
        </p:nvGrpSpPr>
        <p:grpSpPr>
          <a:xfrm>
            <a:off x="14267880" y="1219320"/>
            <a:ext cx="2900160" cy="807480"/>
            <a:chOff x="14267880" y="1219320"/>
            <a:chExt cx="2900160" cy="807480"/>
          </a:xfrm>
        </p:grpSpPr>
        <p:pic>
          <p:nvPicPr>
            <p:cNvPr id="299" name="Picture 14"/>
            <p:cNvPicPr/>
            <p:nvPr/>
          </p:nvPicPr>
          <p:blipFill>
            <a:blip r:embed="rId11"/>
            <a:stretch/>
          </p:blipFill>
          <p:spPr>
            <a:xfrm>
              <a:off x="14267880" y="1219320"/>
              <a:ext cx="2900160" cy="463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0" name="Picture 15"/>
            <p:cNvPicPr/>
            <p:nvPr/>
          </p:nvPicPr>
          <p:blipFill>
            <a:blip r:embed="rId11"/>
            <a:stretch/>
          </p:blipFill>
          <p:spPr>
            <a:xfrm>
              <a:off x="14267880" y="1563120"/>
              <a:ext cx="2900160" cy="46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1" name="TextBox 16"/>
          <p:cNvSpPr/>
          <p:nvPr/>
        </p:nvSpPr>
        <p:spPr>
          <a:xfrm>
            <a:off x="5272920" y="5611680"/>
            <a:ext cx="7441200" cy="286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1296"/>
              </a:lnSpc>
            </a:pPr>
            <a:r>
              <a:rPr lang="en-US" sz="8069" b="0" strike="noStrike" spc="-1">
                <a:solidFill>
                  <a:srgbClr val="04989E"/>
                </a:solidFill>
                <a:latin typeface="Abhaya Libre Regular Bold"/>
              </a:rPr>
              <a:t>@Regio.Digi.Hub</a:t>
            </a:r>
            <a:r>
              <a:rPr lang="en-US" sz="8069" b="0" strike="noStrike" spc="-1">
                <a:solidFill>
                  <a:srgbClr val="04989E"/>
                </a:solidFill>
                <a:latin typeface="Abhaya Libre Regular"/>
              </a:rPr>
              <a:t> </a:t>
            </a:r>
            <a:endParaRPr lang="en-US" sz="8069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AB7CD8-44C1-1361-2678-F21942F3983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2"/>
          <p:cNvSpPr/>
          <p:nvPr/>
        </p:nvSpPr>
        <p:spPr>
          <a:xfrm>
            <a:off x="8336880" y="2945879"/>
            <a:ext cx="9498838" cy="1693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ru-RU" sz="324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</p:txBody>
      </p:sp>
      <p:sp>
        <p:nvSpPr>
          <p:cNvPr id="124" name="TextBox 3"/>
          <p:cNvSpPr/>
          <p:nvPr/>
        </p:nvSpPr>
        <p:spPr>
          <a:xfrm>
            <a:off x="8336880" y="5827407"/>
            <a:ext cx="8960520" cy="539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bg-BG" sz="3240" spc="-49" dirty="0">
                <a:solidFill>
                  <a:srgbClr val="000000"/>
                </a:solidFill>
                <a:latin typeface="Abhaya Libre Regular"/>
              </a:rPr>
              <a:t>Практическо управление на проекти </a:t>
            </a:r>
            <a:r>
              <a:rPr lang="ru-RU" sz="3240" spc="-49" dirty="0">
                <a:solidFill>
                  <a:srgbClr val="000000"/>
                </a:solidFill>
                <a:latin typeface="Abhaya Libre Regular"/>
              </a:rPr>
              <a:t>с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sp>
        <p:nvSpPr>
          <p:cNvPr id="126" name="TextBox 5"/>
          <p:cNvSpPr/>
          <p:nvPr/>
        </p:nvSpPr>
        <p:spPr>
          <a:xfrm>
            <a:off x="8336880" y="4893236"/>
            <a:ext cx="9250080" cy="539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4533"/>
              </a:lnSpc>
            </a:pPr>
            <a:r>
              <a:rPr lang="bg-BG" sz="3240" spc="-49" dirty="0">
                <a:solidFill>
                  <a:srgbClr val="000000"/>
                </a:solidFill>
                <a:latin typeface="Abhaya Libre Regular"/>
              </a:rPr>
              <a:t>Управление на проекти с </a:t>
            </a:r>
            <a:r>
              <a:rPr lang="en-US" sz="3240" spc="-49" dirty="0" err="1">
                <a:solidFill>
                  <a:srgbClr val="000000"/>
                </a:solidFill>
                <a:latin typeface="Abhaya Libre Regular"/>
              </a:rPr>
              <a:t>OpenProject</a:t>
            </a:r>
            <a:endParaRPr lang="en-US" sz="3240" spc="-1" dirty="0">
              <a:solidFill>
                <a:srgbClr val="000000"/>
              </a:solidFill>
            </a:endParaRPr>
          </a:p>
        </p:txBody>
      </p:sp>
      <p:pic>
        <p:nvPicPr>
          <p:cNvPr id="129" name="Picture 8"/>
          <p:cNvPicPr/>
          <p:nvPr/>
        </p:nvPicPr>
        <p:blipFill>
          <a:blip r:embed="rId2"/>
          <a:stretch/>
        </p:blipFill>
        <p:spPr>
          <a:xfrm rot="12652800">
            <a:off x="7774974" y="8297152"/>
            <a:ext cx="5363640" cy="53636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9"/>
          <p:cNvPicPr/>
          <p:nvPr/>
        </p:nvPicPr>
        <p:blipFill>
          <a:blip r:embed="rId3"/>
          <a:stretch/>
        </p:blipFill>
        <p:spPr>
          <a:xfrm rot="11967600">
            <a:off x="-2174040" y="-1704960"/>
            <a:ext cx="5721480" cy="56692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10"/>
          <p:cNvPicPr/>
          <p:nvPr/>
        </p:nvPicPr>
        <p:blipFill>
          <a:blip r:embed="rId4"/>
          <a:stretch/>
        </p:blipFill>
        <p:spPr>
          <a:xfrm rot="6603600">
            <a:off x="5296320" y="-1040580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11"/>
          <p:cNvPicPr/>
          <p:nvPr/>
        </p:nvPicPr>
        <p:blipFill>
          <a:blip r:embed="rId5"/>
          <a:stretch/>
        </p:blipFill>
        <p:spPr>
          <a:xfrm rot="10800000">
            <a:off x="15414480" y="826488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12"/>
          <p:cNvPicPr/>
          <p:nvPr/>
        </p:nvPicPr>
        <p:blipFill>
          <a:blip r:embed="rId6"/>
          <a:stretch/>
        </p:blipFill>
        <p:spPr>
          <a:xfrm rot="10800000">
            <a:off x="2162160" y="-771840"/>
            <a:ext cx="2556000" cy="27507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13"/>
          <p:cNvPicPr/>
          <p:nvPr/>
        </p:nvPicPr>
        <p:blipFill>
          <a:blip r:embed="rId7"/>
          <a:stretch/>
        </p:blipFill>
        <p:spPr>
          <a:xfrm rot="9614400">
            <a:off x="17447760" y="6091560"/>
            <a:ext cx="4351680" cy="43459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4"/>
          <p:cNvPicPr/>
          <p:nvPr/>
        </p:nvPicPr>
        <p:blipFill>
          <a:blip r:embed="rId8"/>
          <a:stretch/>
        </p:blipFill>
        <p:spPr>
          <a:xfrm rot="3420600">
            <a:off x="5570640" y="-4349160"/>
            <a:ext cx="5810040" cy="5802480"/>
          </a:xfrm>
          <a:prstGeom prst="rect">
            <a:avLst/>
          </a:prstGeom>
          <a:ln w="0">
            <a:noFill/>
          </a:ln>
        </p:spPr>
      </p:pic>
      <p:sp>
        <p:nvSpPr>
          <p:cNvPr id="136" name="TextBox 15"/>
          <p:cNvSpPr/>
          <p:nvPr/>
        </p:nvSpPr>
        <p:spPr>
          <a:xfrm>
            <a:off x="787176" y="4705073"/>
            <a:ext cx="8280360" cy="7300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410" b="0" strike="noStrike" spc="-1" dirty="0">
                <a:solidFill>
                  <a:srgbClr val="000000"/>
                </a:solidFill>
                <a:latin typeface="Abhaya Libre Regular Bold"/>
              </a:rPr>
              <a:t>Съдържание</a:t>
            </a:r>
            <a:endParaRPr lang="en-US" sz="641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16"/>
          <p:cNvSpPr/>
          <p:nvPr/>
        </p:nvSpPr>
        <p:spPr>
          <a:xfrm>
            <a:off x="7008840" y="2855880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>
                <a:solidFill>
                  <a:srgbClr val="000000"/>
                </a:solidFill>
                <a:latin typeface="Abhaya Libre Regular"/>
              </a:rPr>
              <a:t>01</a:t>
            </a:r>
            <a:endParaRPr lang="en-US" sz="40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17"/>
          <p:cNvSpPr/>
          <p:nvPr/>
        </p:nvSpPr>
        <p:spPr>
          <a:xfrm>
            <a:off x="7008840" y="4755441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 dirty="0">
                <a:solidFill>
                  <a:srgbClr val="000000"/>
                </a:solidFill>
                <a:latin typeface="Abhaya Libre Regular"/>
              </a:rPr>
              <a:t>02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18"/>
          <p:cNvSpPr/>
          <p:nvPr/>
        </p:nvSpPr>
        <p:spPr>
          <a:xfrm>
            <a:off x="7008840" y="5729334"/>
            <a:ext cx="107928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5655"/>
              </a:lnSpc>
            </a:pPr>
            <a:r>
              <a:rPr lang="en-US" sz="4040" b="0" strike="noStrike" spc="-60" dirty="0">
                <a:solidFill>
                  <a:srgbClr val="000000"/>
                </a:solidFill>
                <a:latin typeface="Abhaya Libre Regular"/>
              </a:rPr>
              <a:t>03</a:t>
            </a:r>
            <a:endParaRPr lang="en-US" sz="404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22"/>
          <p:cNvPicPr/>
          <p:nvPr/>
        </p:nvPicPr>
        <p:blipFill>
          <a:blip r:embed="rId9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87B727-E72C-4ADC-D218-D40A6CA713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3" y="9180074"/>
            <a:ext cx="3418972" cy="7534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7"/>
          <p:cNvPicPr/>
          <p:nvPr/>
        </p:nvPicPr>
        <p:blipFill>
          <a:blip r:embed="rId2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sp>
        <p:nvSpPr>
          <p:cNvPr id="147" name="TextBox 4"/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1886542" y="4264432"/>
            <a:ext cx="15492480" cy="36020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3200" spc="-1" dirty="0">
                <a:solidFill>
                  <a:srgbClr val="000000"/>
                </a:solidFill>
              </a:rPr>
              <a:t>Идентифицирането на общите елементи за интелигентна специализация за различните сектори и основните регионални предизвикателства изисква систематичен анализ на съществуващите данни и ангажиране на заинтересованите страни. Ето някои стъпки, които можете да предприемете, за да идентифицирате тези общи черти</a:t>
            </a:r>
            <a:r>
              <a:rPr lang="ru-RU" sz="3200" spc="-1" dirty="0">
                <a:solidFill>
                  <a:srgbClr val="000000"/>
                </a:solidFill>
              </a:rPr>
              <a:t>:</a:t>
            </a:r>
            <a:endParaRPr lang="sl-SI" sz="3200" spc="-1" dirty="0">
              <a:solidFill>
                <a:srgbClr val="000000"/>
              </a:solidFill>
            </a:endParaRPr>
          </a:p>
        </p:txBody>
      </p:sp>
      <p:pic>
        <p:nvPicPr>
          <p:cNvPr id="149" name="Picture 6"/>
          <p:cNvPicPr/>
          <p:nvPr/>
        </p:nvPicPr>
        <p:blipFill>
          <a:blip r:embed="rId3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C743FD-EEDC-27C8-95D2-45E072E2C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53" y="9254026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86542" y="4228836"/>
            <a:ext cx="15492480" cy="4616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000" dirty="0"/>
              <a:t>Преглед на стратегиите за интелигентна специализация и на плановете за регионално развитие: Анализ на стратегиите за интелигентна специализация и на плановете за регионално развитие на различните сектори и региони, за да се определят приоритетните области в които да се инвестира и на които да се обърне внимание.</a:t>
            </a:r>
          </a:p>
          <a:p>
            <a:pPr marL="514350" indent="-514350" algn="just">
              <a:buAutoNum type="arabicPeriod"/>
            </a:pPr>
            <a:r>
              <a:rPr lang="ru-RU" sz="3000" dirty="0"/>
              <a:t>Извършване на SWOT анализ: Извършване на SWOT анализ (силни страни, слаби страни, възможности, заплахи) на различните сектори и региони, за да се идентифицират вътрешните и външните фактори, които влияят на тяхното развитие. Потърсете общи черти и припокриващи се фактори между различните сектори и региони.</a:t>
            </a:r>
            <a:endParaRPr lang="sl-SI" sz="3200" dirty="0"/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3B31635D-5377-3875-347D-E925B90DE47E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8F144-61D5-241D-71B2-C3CBB4939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51311" y="3423507"/>
            <a:ext cx="15492480" cy="4739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2800" dirty="0"/>
              <a:t>Ангажиране на заинтересованите страни: Ангажиране на заинтересованите страни в различни сектори и региони, включително промишлени асоциации, политици, изследователски екипи и лидери на общности. Проведете интервюта или фокус групи, за да съберете гледни точки за ключови регионални предизвикателства и възможности, както и за потенциални ниши за интелигентна специализация, които биха могли да отговорят на тези предизвикателства.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800" dirty="0"/>
              <a:t>Идентифициране на общи теми: Анализирайте данните от предходните стъпки, за да идентифицирате общи теми и области на припокриване между интелигентните ниши на всеки сектор и ключовите регионални предизвикателства. Потърсете възможности за привеждане на интелигентните ниши в съответствие с ключовите регионални предизвикателства, за да създадете синергии и да увеличите въздействието.</a:t>
            </a:r>
            <a:endParaRPr lang="sl-SI" sz="2800" dirty="0"/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C2A17C7-5724-51FF-A279-688A14139A53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B9ABA-4E21-571A-7641-513B950992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6"/>
          <p:cNvPicPr/>
          <p:nvPr/>
        </p:nvPicPr>
        <p:blipFill>
          <a:blip r:embed="rId2"/>
          <a:stretch/>
        </p:blipFill>
        <p:spPr>
          <a:xfrm rot="17403600">
            <a:off x="-4782600" y="7411680"/>
            <a:ext cx="11621880" cy="12387600"/>
          </a:xfrm>
          <a:prstGeom prst="rect">
            <a:avLst/>
          </a:prstGeom>
          <a:ln w="0">
            <a:noFill/>
          </a:ln>
        </p:spPr>
      </p:pic>
      <p:sp>
        <p:nvSpPr>
          <p:cNvPr id="148" name="TextBox 5"/>
          <p:cNvSpPr/>
          <p:nvPr/>
        </p:nvSpPr>
        <p:spPr>
          <a:xfrm>
            <a:off x="1886542" y="4273807"/>
            <a:ext cx="15492480" cy="4360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</a:pPr>
            <a:r>
              <a:rPr lang="bg-BG" sz="3200" spc="-1" dirty="0">
                <a:solidFill>
                  <a:srgbClr val="000000"/>
                </a:solidFill>
              </a:rPr>
              <a:t>Определяне на приоритетни области за инвестиции: </a:t>
            </a:r>
            <a:r>
              <a:rPr lang="ru-RU" sz="3200" spc="-1" dirty="0">
                <a:solidFill>
                  <a:srgbClr val="000000"/>
                </a:solidFill>
              </a:rPr>
              <a:t>Определяне на приоритетни области за инвестиции въз основа на потенциалното въздействие и осъществимостта. Вземете предвид фактори като наличност на ресурси, ниво на експертни познания и потенциал за сътрудничество между сектори и региони.</a:t>
            </a:r>
            <a:endParaRPr lang="en-US" sz="3200" spc="-1" dirty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359"/>
              </a:lnSpc>
              <a:buFont typeface="+mj-lt"/>
              <a:buAutoNum type="arabicPeriod" startAt="5"/>
            </a:pPr>
            <a:endParaRPr lang="en-US" sz="3200" spc="-1" dirty="0">
              <a:solidFill>
                <a:srgbClr val="000000"/>
              </a:solidFill>
            </a:endParaRPr>
          </a:p>
          <a:p>
            <a:pPr algn="just">
              <a:lnSpc>
                <a:spcPts val="3359"/>
              </a:lnSpc>
            </a:pPr>
            <a:r>
              <a:rPr lang="bg-BG" sz="3200" spc="-1" dirty="0">
                <a:solidFill>
                  <a:srgbClr val="000000"/>
                </a:solidFill>
              </a:rPr>
              <a:t>Следвайки тези стъпки, можете да идентифицирате общите елементи между нишите за интелигентна специализация на всеки сектор и основните регионални предизвикателства, които могат да помогнат за насочване на стратегии за регионално развитие и да увеличат максимално въздействието</a:t>
            </a:r>
            <a:endParaRPr lang="en-US" sz="3200" spc="-1" dirty="0">
              <a:solidFill>
                <a:srgbClr val="000000"/>
              </a:solidFill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 rot="1836600">
            <a:off x="0" y="-2006640"/>
            <a:ext cx="3333600" cy="358812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9"/>
          <p:cNvPicPr/>
          <p:nvPr/>
        </p:nvPicPr>
        <p:blipFill>
          <a:blip r:embed="rId4"/>
          <a:stretch/>
        </p:blipFill>
        <p:spPr>
          <a:xfrm>
            <a:off x="16418880" y="0"/>
            <a:ext cx="1868760" cy="1868760"/>
          </a:xfrm>
          <a:prstGeom prst="rect">
            <a:avLst/>
          </a:prstGeom>
          <a:ln w="0"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893CDE2D-A55A-6EE6-EE13-592F2EF73C04}"/>
              </a:ext>
            </a:extLst>
          </p:cNvPr>
          <p:cNvSpPr/>
          <p:nvPr/>
        </p:nvSpPr>
        <p:spPr>
          <a:xfrm>
            <a:off x="1886542" y="813633"/>
            <a:ext cx="14050143" cy="3464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ts val="5448"/>
              </a:lnSpc>
            </a:pPr>
            <a:r>
              <a:rPr lang="bg-BG" sz="6000" spc="-1" dirty="0">
                <a:solidFill>
                  <a:srgbClr val="000000"/>
                </a:solidFill>
                <a:latin typeface="Abhaya Libre Regular"/>
              </a:rPr>
              <a:t>Глава</a:t>
            </a:r>
            <a:r>
              <a:rPr lang="sl-SI" sz="6000" spc="-1" dirty="0">
                <a:solidFill>
                  <a:srgbClr val="000000"/>
                </a:solidFill>
                <a:latin typeface="Abhaya Libre Regular"/>
              </a:rPr>
              <a:t> 1: </a:t>
            </a:r>
            <a:r>
              <a:rPr lang="ru-RU" sz="6000" spc="-49" dirty="0">
                <a:solidFill>
                  <a:srgbClr val="000000"/>
                </a:solidFill>
                <a:latin typeface="Abhaya Libre Regular"/>
              </a:rPr>
              <a:t>Идентифициране на общите елементи за интелигентна специализация за различните сектори и основните регионални предизвикателства</a:t>
            </a:r>
          </a:p>
          <a:p>
            <a:pPr>
              <a:lnSpc>
                <a:spcPts val="5448"/>
              </a:lnSpc>
            </a:pPr>
            <a:endParaRPr lang="en-US" sz="6000" spc="-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D6D7A-A3B7-D896-749C-D1AA5231E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00" y="9297569"/>
            <a:ext cx="3418972" cy="7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5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</TotalTime>
  <Words>2915</Words>
  <Application>Microsoft Office PowerPoint</Application>
  <PresentationFormat>Custom</PresentationFormat>
  <Paragraphs>232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Abhaya Libre Regular</vt:lpstr>
      <vt:lpstr>Abhaya Libre Regular Bold</vt:lpstr>
      <vt:lpstr>Abhaya Libre Regular Bold Italics</vt:lpstr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</dc:title>
  <dc:subject/>
  <dc:creator>Ana Paraschiv</dc:creator>
  <dc:description/>
  <cp:lastModifiedBy>Radimira Radkova-Kireva</cp:lastModifiedBy>
  <cp:revision>109</cp:revision>
  <dcterms:created xsi:type="dcterms:W3CDTF">2006-08-16T00:00:00Z</dcterms:created>
  <dcterms:modified xsi:type="dcterms:W3CDTF">2023-07-10T14:03:18Z</dcterms:modified>
  <dc:identifier>DAFSGCxx1iQ</dc:identifier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Custom</vt:lpwstr>
  </property>
  <property fmtid="{D5CDD505-2E9C-101B-9397-08002B2CF9AE}" pid="4" name="Slides">
    <vt:i4>26</vt:i4>
  </property>
</Properties>
</file>