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57" r:id="rId3"/>
    <p:sldId id="258" r:id="rId4"/>
    <p:sldId id="259" r:id="rId5"/>
    <p:sldId id="260" r:id="rId6"/>
    <p:sldId id="261" r:id="rId7"/>
    <p:sldId id="309" r:id="rId8"/>
    <p:sldId id="262" r:id="rId9"/>
    <p:sldId id="282" r:id="rId10"/>
    <p:sldId id="263" r:id="rId11"/>
    <p:sldId id="283" r:id="rId12"/>
    <p:sldId id="308" r:id="rId13"/>
    <p:sldId id="286" r:id="rId14"/>
    <p:sldId id="287" r:id="rId15"/>
    <p:sldId id="288" r:id="rId16"/>
    <p:sldId id="289" r:id="rId17"/>
    <p:sldId id="310" r:id="rId18"/>
    <p:sldId id="275" r:id="rId19"/>
    <p:sldId id="291" r:id="rId20"/>
    <p:sldId id="306" r:id="rId21"/>
    <p:sldId id="265" r:id="rId22"/>
    <p:sldId id="266" r:id="rId23"/>
    <p:sldId id="267" r:id="rId24"/>
    <p:sldId id="268" r:id="rId25"/>
    <p:sldId id="292" r:id="rId26"/>
    <p:sldId id="273" r:id="rId27"/>
    <p:sldId id="295" r:id="rId28"/>
    <p:sldId id="296" r:id="rId29"/>
    <p:sldId id="305" r:id="rId30"/>
    <p:sldId id="297" r:id="rId31"/>
    <p:sldId id="298" r:id="rId32"/>
    <p:sldId id="307" r:id="rId33"/>
    <p:sldId id="299" r:id="rId34"/>
    <p:sldId id="300" r:id="rId35"/>
    <p:sldId id="301" r:id="rId36"/>
    <p:sldId id="302" r:id="rId37"/>
    <p:sldId id="303" r:id="rId38"/>
    <p:sldId id="304" r:id="rId39"/>
    <p:sldId id="270" r:id="rId40"/>
    <p:sldId id="271" r:id="rId41"/>
  </p:sldIdLst>
  <p:sldSz cx="18288000" cy="10287000"/>
  <p:notesSz cx="6858000" cy="9144000"/>
  <p:embeddedFontLst>
    <p:embeddedFont>
      <p:font typeface="Abhaya Libre" panose="020B0604020202020204" charset="0"/>
      <p:regular r:id="rId43"/>
      <p:bold r:id="rId44"/>
    </p:embeddedFont>
    <p:embeddedFont>
      <p:font typeface="Abhaya Libre Regular" panose="020B0604020202020204" charset="0"/>
      <p:regular r:id="rId45"/>
    </p:embeddedFont>
    <p:embeddedFont>
      <p:font typeface="Abhaya Libre Regular Bold" panose="020B0604020202020204" charset="0"/>
      <p:regular r:id="rId46"/>
    </p:embeddedFont>
    <p:embeddedFont>
      <p:font typeface="Abhaya Libre Regular Bold Italics" panose="020B0604020202020204" charset="0"/>
      <p:regular r:id="rId47"/>
    </p:embeddedFont>
    <p:embeddedFont>
      <p:font typeface="Baguet Script" panose="00000500000000000000" pitchFamily="2" charset="0"/>
      <p:regular r:id="rId48"/>
    </p:embeddedFont>
    <p:embeddedFont>
      <p:font typeface="Calibri" panose="020F050202020403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2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005" autoAdjust="0"/>
  </p:normalViewPr>
  <p:slideViewPr>
    <p:cSldViewPr>
      <p:cViewPr varScale="1">
        <p:scale>
          <a:sx n="26" d="100"/>
          <a:sy n="26" d="100"/>
        </p:scale>
        <p:origin x="111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82CEC-B7D2-4EE0-AC93-C25D6EB14B71}" type="datetimeFigureOut">
              <a:rPr lang="en-US" smtClean="0"/>
              <a:t>7/6/2023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C622A-8634-4ACC-9D08-359E5C98E047}" type="slidenum">
              <a:rPr lang="en-US" smtClean="0"/>
              <a:t>‹#›</a:t>
            </a:fld>
            <a:endParaRPr lang="en-US" dirty="0"/>
          </a:p>
        </p:txBody>
      </p:sp>
    </p:spTree>
    <p:extLst>
      <p:ext uri="{BB962C8B-B14F-4D97-AF65-F5344CB8AC3E}">
        <p14:creationId xmlns:p14="http://schemas.microsoft.com/office/powerpoint/2010/main" val="419403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64.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25.png"/><Relationship Id="rId4" Type="http://schemas.openxmlformats.org/officeDocument/2006/relationships/image" Target="../media/image57.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6.svg"/><Relationship Id="rId7" Type="http://schemas.openxmlformats.org/officeDocument/2006/relationships/image" Target="../media/image18.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4.svg"/><Relationship Id="rId12"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1.png"/><Relationship Id="rId5" Type="http://schemas.openxmlformats.org/officeDocument/2006/relationships/image" Target="../media/image70.svg"/><Relationship Id="rId10" Type="http://schemas.openxmlformats.org/officeDocument/2006/relationships/image" Target="../media/image11.png"/><Relationship Id="rId4" Type="http://schemas.openxmlformats.org/officeDocument/2006/relationships/image" Target="../media/image69.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6.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18" Type="http://schemas.openxmlformats.org/officeDocument/2006/relationships/image" Target="../media/image18.svg"/><Relationship Id="rId3" Type="http://schemas.openxmlformats.org/officeDocument/2006/relationships/image" Target="../media/image75.svg"/><Relationship Id="rId21" Type="http://schemas.openxmlformats.org/officeDocument/2006/relationships/image" Target="../media/image25.png"/><Relationship Id="rId7" Type="http://schemas.openxmlformats.org/officeDocument/2006/relationships/image" Target="../media/image79.svg"/><Relationship Id="rId12" Type="http://schemas.openxmlformats.org/officeDocument/2006/relationships/image" Target="../media/image83.svg"/><Relationship Id="rId17" Type="http://schemas.openxmlformats.org/officeDocument/2006/relationships/image" Target="../media/image17.png"/><Relationship Id="rId2" Type="http://schemas.openxmlformats.org/officeDocument/2006/relationships/image" Target="../media/image74.png"/><Relationship Id="rId16" Type="http://schemas.openxmlformats.org/officeDocument/2006/relationships/image" Target="../media/image87.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svg"/><Relationship Id="rId15" Type="http://schemas.openxmlformats.org/officeDocument/2006/relationships/image" Target="../media/image86.png"/><Relationship Id="rId10" Type="http://schemas.openxmlformats.org/officeDocument/2006/relationships/image" Target="../media/image11.png"/><Relationship Id="rId19" Type="http://schemas.openxmlformats.org/officeDocument/2006/relationships/image" Target="../media/image26.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5.sv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6.png"/><Relationship Id="rId18" Type="http://schemas.openxmlformats.org/officeDocument/2006/relationships/image" Target="../media/image18.svg"/><Relationship Id="rId3" Type="http://schemas.openxmlformats.org/officeDocument/2006/relationships/image" Target="../media/image77.svg"/><Relationship Id="rId21" Type="http://schemas.openxmlformats.org/officeDocument/2006/relationships/image" Target="../media/image88.png"/><Relationship Id="rId7" Type="http://schemas.openxmlformats.org/officeDocument/2006/relationships/image" Target="../media/image81.svg"/><Relationship Id="rId12" Type="http://schemas.openxmlformats.org/officeDocument/2006/relationships/image" Target="../media/image85.svg"/><Relationship Id="rId17" Type="http://schemas.openxmlformats.org/officeDocument/2006/relationships/image" Target="../media/image17.png"/><Relationship Id="rId2" Type="http://schemas.openxmlformats.org/officeDocument/2006/relationships/image" Target="../media/image76.png"/><Relationship Id="rId16" Type="http://schemas.openxmlformats.org/officeDocument/2006/relationships/image" Target="../media/image75.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9.svg"/><Relationship Id="rId15" Type="http://schemas.openxmlformats.org/officeDocument/2006/relationships/image" Target="../media/image74.png"/><Relationship Id="rId10" Type="http://schemas.openxmlformats.org/officeDocument/2006/relationships/image" Target="../media/image83.svg"/><Relationship Id="rId19" Type="http://schemas.openxmlformats.org/officeDocument/2006/relationships/image" Target="../media/image26.png"/><Relationship Id="rId4" Type="http://schemas.openxmlformats.org/officeDocument/2006/relationships/image" Target="../media/image78.png"/><Relationship Id="rId9" Type="http://schemas.openxmlformats.org/officeDocument/2006/relationships/image" Target="../media/image82.png"/><Relationship Id="rId14" Type="http://schemas.openxmlformats.org/officeDocument/2006/relationships/image" Target="../media/image87.svg"/><Relationship Id="rId22"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7.svg"/><Relationship Id="rId7" Type="http://schemas.openxmlformats.org/officeDocument/2006/relationships/image" Target="../media/image1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25.png"/><Relationship Id="rId5" Type="http://schemas.openxmlformats.org/officeDocument/2006/relationships/image" Target="../media/image74.png"/><Relationship Id="rId10" Type="http://schemas.openxmlformats.org/officeDocument/2006/relationships/image" Target="../media/image27.svg"/><Relationship Id="rId4" Type="http://schemas.openxmlformats.org/officeDocument/2006/relationships/image" Target="../media/image11.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91.png"/><Relationship Id="rId3" Type="http://schemas.openxmlformats.org/officeDocument/2006/relationships/image" Target="../media/image4.svg"/><Relationship Id="rId7" Type="http://schemas.openxmlformats.org/officeDocument/2006/relationships/image" Target="../media/image26.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9.png"/><Relationship Id="rId5" Type="http://schemas.openxmlformats.org/officeDocument/2006/relationships/image" Target="../media/image18.svg"/><Relationship Id="rId15" Type="http://schemas.openxmlformats.org/officeDocument/2006/relationships/image" Target="../media/image25.png"/><Relationship Id="rId10" Type="http://schemas.openxmlformats.org/officeDocument/2006/relationships/image" Target="../media/image72.svg"/><Relationship Id="rId4" Type="http://schemas.openxmlformats.org/officeDocument/2006/relationships/image" Target="../media/image17.png"/><Relationship Id="rId9" Type="http://schemas.openxmlformats.org/officeDocument/2006/relationships/image" Target="../media/image71.png"/><Relationship Id="rId14" Type="http://schemas.openxmlformats.org/officeDocument/2006/relationships/image" Target="../media/image92.sv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95.png"/><Relationship Id="rId3" Type="http://schemas.openxmlformats.org/officeDocument/2006/relationships/image" Target="../media/image4.svg"/><Relationship Id="rId7" Type="http://schemas.openxmlformats.org/officeDocument/2006/relationships/image" Target="../media/image26.png"/><Relationship Id="rId12" Type="http://schemas.openxmlformats.org/officeDocument/2006/relationships/image" Target="../media/image8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6.png"/><Relationship Id="rId5" Type="http://schemas.openxmlformats.org/officeDocument/2006/relationships/image" Target="../media/image18.svg"/><Relationship Id="rId15" Type="http://schemas.openxmlformats.org/officeDocument/2006/relationships/image" Target="../media/image25.png"/><Relationship Id="rId10" Type="http://schemas.openxmlformats.org/officeDocument/2006/relationships/image" Target="../media/image94.svg"/><Relationship Id="rId4" Type="http://schemas.openxmlformats.org/officeDocument/2006/relationships/image" Target="../media/image17.png"/><Relationship Id="rId9" Type="http://schemas.openxmlformats.org/officeDocument/2006/relationships/image" Target="../media/image93.png"/><Relationship Id="rId14" Type="http://schemas.openxmlformats.org/officeDocument/2006/relationships/image" Target="../media/image96.sv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99.png"/><Relationship Id="rId3" Type="http://schemas.openxmlformats.org/officeDocument/2006/relationships/image" Target="../media/image4.svg"/><Relationship Id="rId7" Type="http://schemas.openxmlformats.org/officeDocument/2006/relationships/image" Target="../media/image26.png"/><Relationship Id="rId12" Type="http://schemas.openxmlformats.org/officeDocument/2006/relationships/image" Target="../media/image9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3.png"/><Relationship Id="rId5" Type="http://schemas.openxmlformats.org/officeDocument/2006/relationships/image" Target="../media/image18.svg"/><Relationship Id="rId10" Type="http://schemas.openxmlformats.org/officeDocument/2006/relationships/image" Target="../media/image98.svg"/><Relationship Id="rId4" Type="http://schemas.openxmlformats.org/officeDocument/2006/relationships/image" Target="../media/image17.png"/><Relationship Id="rId9" Type="http://schemas.openxmlformats.org/officeDocument/2006/relationships/image" Target="../media/image97.png"/><Relationship Id="rId1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8.svg"/><Relationship Id="rId10" Type="http://schemas.openxmlformats.org/officeDocument/2006/relationships/image" Target="../media/image83.svg"/><Relationship Id="rId4" Type="http://schemas.openxmlformats.org/officeDocument/2006/relationships/image" Target="../media/image17.png"/><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3.png"/><Relationship Id="rId5" Type="http://schemas.openxmlformats.org/officeDocument/2006/relationships/image" Target="../media/image18.svg"/><Relationship Id="rId10" Type="http://schemas.openxmlformats.org/officeDocument/2006/relationships/image" Target="../media/image94.svg"/><Relationship Id="rId4" Type="http://schemas.openxmlformats.org/officeDocument/2006/relationships/image" Target="../media/image17.png"/><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8.png"/><Relationship Id="rId18" Type="http://schemas.openxmlformats.org/officeDocument/2006/relationships/image" Target="../media/image18.svg"/><Relationship Id="rId3" Type="http://schemas.openxmlformats.org/officeDocument/2006/relationships/image" Target="../media/image77.svg"/><Relationship Id="rId21" Type="http://schemas.openxmlformats.org/officeDocument/2006/relationships/image" Target="../media/image30.png"/><Relationship Id="rId7" Type="http://schemas.openxmlformats.org/officeDocument/2006/relationships/image" Target="../media/image103.svg"/><Relationship Id="rId12" Type="http://schemas.openxmlformats.org/officeDocument/2006/relationships/image" Target="../media/image107.svg"/><Relationship Id="rId17" Type="http://schemas.openxmlformats.org/officeDocument/2006/relationships/image" Target="../media/image17.png"/><Relationship Id="rId2" Type="http://schemas.openxmlformats.org/officeDocument/2006/relationships/image" Target="../media/image76.png"/><Relationship Id="rId16" Type="http://schemas.openxmlformats.org/officeDocument/2006/relationships/image" Target="../media/image75.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6.png"/><Relationship Id="rId5" Type="http://schemas.openxmlformats.org/officeDocument/2006/relationships/image" Target="../media/image101.svg"/><Relationship Id="rId15" Type="http://schemas.openxmlformats.org/officeDocument/2006/relationships/image" Target="../media/image74.png"/><Relationship Id="rId23" Type="http://schemas.openxmlformats.org/officeDocument/2006/relationships/image" Target="../media/image25.png"/><Relationship Id="rId10" Type="http://schemas.openxmlformats.org/officeDocument/2006/relationships/image" Target="../media/image105.svg"/><Relationship Id="rId19" Type="http://schemas.openxmlformats.org/officeDocument/2006/relationships/image" Target="../media/image26.png"/><Relationship Id="rId4" Type="http://schemas.openxmlformats.org/officeDocument/2006/relationships/image" Target="../media/image100.png"/><Relationship Id="rId9" Type="http://schemas.openxmlformats.org/officeDocument/2006/relationships/image" Target="../media/image104.png"/><Relationship Id="rId14" Type="http://schemas.openxmlformats.org/officeDocument/2006/relationships/image" Target="../media/image109.svg"/><Relationship Id="rId22"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74.pn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92.svg"/><Relationship Id="rId4" Type="http://schemas.openxmlformats.org/officeDocument/2006/relationships/image" Target="../media/image75.sv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8.png"/><Relationship Id="rId18" Type="http://schemas.openxmlformats.org/officeDocument/2006/relationships/image" Target="../media/image18.svg"/><Relationship Id="rId3" Type="http://schemas.openxmlformats.org/officeDocument/2006/relationships/image" Target="../media/image77.svg"/><Relationship Id="rId21" Type="http://schemas.openxmlformats.org/officeDocument/2006/relationships/image" Target="../media/image30.png"/><Relationship Id="rId7" Type="http://schemas.openxmlformats.org/officeDocument/2006/relationships/image" Target="../media/image103.svg"/><Relationship Id="rId12" Type="http://schemas.openxmlformats.org/officeDocument/2006/relationships/image" Target="../media/image107.svg"/><Relationship Id="rId17" Type="http://schemas.openxmlformats.org/officeDocument/2006/relationships/image" Target="../media/image17.png"/><Relationship Id="rId2" Type="http://schemas.openxmlformats.org/officeDocument/2006/relationships/image" Target="../media/image76.png"/><Relationship Id="rId16" Type="http://schemas.openxmlformats.org/officeDocument/2006/relationships/image" Target="../media/image75.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6.png"/><Relationship Id="rId5" Type="http://schemas.openxmlformats.org/officeDocument/2006/relationships/image" Target="../media/image101.svg"/><Relationship Id="rId15" Type="http://schemas.openxmlformats.org/officeDocument/2006/relationships/image" Target="../media/image74.png"/><Relationship Id="rId23" Type="http://schemas.openxmlformats.org/officeDocument/2006/relationships/image" Target="../media/image25.png"/><Relationship Id="rId10" Type="http://schemas.openxmlformats.org/officeDocument/2006/relationships/image" Target="../media/image105.svg"/><Relationship Id="rId19" Type="http://schemas.openxmlformats.org/officeDocument/2006/relationships/image" Target="../media/image26.png"/><Relationship Id="rId4" Type="http://schemas.openxmlformats.org/officeDocument/2006/relationships/image" Target="../media/image100.png"/><Relationship Id="rId9" Type="http://schemas.openxmlformats.org/officeDocument/2006/relationships/image" Target="../media/image104.png"/><Relationship Id="rId14" Type="http://schemas.openxmlformats.org/officeDocument/2006/relationships/image" Target="../media/image109.svg"/><Relationship Id="rId22" Type="http://schemas.openxmlformats.org/officeDocument/2006/relationships/image" Target="../media/image31.sv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8.png"/><Relationship Id="rId18" Type="http://schemas.openxmlformats.org/officeDocument/2006/relationships/image" Target="../media/image18.svg"/><Relationship Id="rId3" Type="http://schemas.openxmlformats.org/officeDocument/2006/relationships/image" Target="../media/image77.svg"/><Relationship Id="rId21" Type="http://schemas.openxmlformats.org/officeDocument/2006/relationships/image" Target="../media/image30.png"/><Relationship Id="rId7" Type="http://schemas.openxmlformats.org/officeDocument/2006/relationships/image" Target="../media/image103.svg"/><Relationship Id="rId12" Type="http://schemas.openxmlformats.org/officeDocument/2006/relationships/image" Target="../media/image107.svg"/><Relationship Id="rId17" Type="http://schemas.openxmlformats.org/officeDocument/2006/relationships/image" Target="../media/image17.png"/><Relationship Id="rId2" Type="http://schemas.openxmlformats.org/officeDocument/2006/relationships/image" Target="../media/image76.png"/><Relationship Id="rId16" Type="http://schemas.openxmlformats.org/officeDocument/2006/relationships/image" Target="../media/image75.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6.png"/><Relationship Id="rId5" Type="http://schemas.openxmlformats.org/officeDocument/2006/relationships/image" Target="../media/image101.svg"/><Relationship Id="rId15" Type="http://schemas.openxmlformats.org/officeDocument/2006/relationships/image" Target="../media/image74.png"/><Relationship Id="rId23" Type="http://schemas.openxmlformats.org/officeDocument/2006/relationships/image" Target="../media/image25.png"/><Relationship Id="rId10" Type="http://schemas.openxmlformats.org/officeDocument/2006/relationships/image" Target="../media/image105.svg"/><Relationship Id="rId19" Type="http://schemas.openxmlformats.org/officeDocument/2006/relationships/image" Target="../media/image26.png"/><Relationship Id="rId4" Type="http://schemas.openxmlformats.org/officeDocument/2006/relationships/image" Target="../media/image100.png"/><Relationship Id="rId9" Type="http://schemas.openxmlformats.org/officeDocument/2006/relationships/image" Target="../media/image104.png"/><Relationship Id="rId14" Type="http://schemas.openxmlformats.org/officeDocument/2006/relationships/image" Target="../media/image109.svg"/><Relationship Id="rId22" Type="http://schemas.openxmlformats.org/officeDocument/2006/relationships/image" Target="../media/image31.sv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27.svg"/><Relationship Id="rId12" Type="http://schemas.openxmlformats.org/officeDocument/2006/relationships/image" Target="../media/image14.svg"/><Relationship Id="rId17"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30.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9.svg"/><Relationship Id="rId14" Type="http://schemas.openxmlformats.org/officeDocument/2006/relationships/image" Target="../media/image10.svg"/></Relationships>
</file>

<file path=ppt/slides/_rels/slide3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8.svg"/><Relationship Id="rId10" Type="http://schemas.openxmlformats.org/officeDocument/2006/relationships/image" Target="../media/image111.svg"/><Relationship Id="rId4" Type="http://schemas.openxmlformats.org/officeDocument/2006/relationships/image" Target="../media/image17.pn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8.svg"/><Relationship Id="rId10" Type="http://schemas.openxmlformats.org/officeDocument/2006/relationships/image" Target="../media/image113.svg"/><Relationship Id="rId4" Type="http://schemas.openxmlformats.org/officeDocument/2006/relationships/image" Target="../media/image17.png"/><Relationship Id="rId9"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25.png"/><Relationship Id="rId4" Type="http://schemas.openxmlformats.org/officeDocument/2006/relationships/image" Target="../media/image57.pn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sv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114.jpg"/></Relationships>
</file>

<file path=ppt/slides/_rels/slide3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svg"/><Relationship Id="rId7" Type="http://schemas.openxmlformats.org/officeDocument/2006/relationships/image" Target="../media/image26.png"/><Relationship Id="rId12"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6.png"/><Relationship Id="rId5" Type="http://schemas.openxmlformats.org/officeDocument/2006/relationships/image" Target="../media/image18.svg"/><Relationship Id="rId10" Type="http://schemas.openxmlformats.org/officeDocument/2006/relationships/image" Target="../media/image115.png"/><Relationship Id="rId4" Type="http://schemas.openxmlformats.org/officeDocument/2006/relationships/image" Target="../media/image17.png"/><Relationship Id="rId9" Type="http://schemas.openxmlformats.org/officeDocument/2006/relationships/hyperlink" Target="https://www.youtube.com/watch?v=qLv9KEJID-U&amp;list=PLYK8JpvJRLjiYTxvbc0AlH-nl_JUHul0K&amp;index=4"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svg"/><Relationship Id="rId7" Type="http://schemas.openxmlformats.org/officeDocument/2006/relationships/image" Target="../media/image26.png"/><Relationship Id="rId12"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8.png"/><Relationship Id="rId5" Type="http://schemas.openxmlformats.org/officeDocument/2006/relationships/image" Target="../media/image18.svg"/><Relationship Id="rId10" Type="http://schemas.openxmlformats.org/officeDocument/2006/relationships/image" Target="../media/image117.png"/><Relationship Id="rId4" Type="http://schemas.openxmlformats.org/officeDocument/2006/relationships/image" Target="../media/image17.png"/><Relationship Id="rId9" Type="http://schemas.openxmlformats.org/officeDocument/2006/relationships/hyperlink" Target="https://www.youtube.com/watch?v=GJEXFGtWAZc&amp;list=PLYK8JpvJRLjiYTxvbc0AlH-nl_JUHul0K&amp;index=4"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26.png"/><Relationship Id="rId12" Type="http://schemas.openxmlformats.org/officeDocument/2006/relationships/image" Target="../media/image12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20.png"/><Relationship Id="rId5" Type="http://schemas.openxmlformats.org/officeDocument/2006/relationships/image" Target="../media/image18.svg"/><Relationship Id="rId10" Type="http://schemas.openxmlformats.org/officeDocument/2006/relationships/image" Target="../media/image119.png"/><Relationship Id="rId4" Type="http://schemas.openxmlformats.org/officeDocument/2006/relationships/image" Target="../media/image17.png"/><Relationship Id="rId9" Type="http://schemas.openxmlformats.org/officeDocument/2006/relationships/hyperlink" Target="https://www.youtube.com/watch?v=fC5unmvFbX0&amp;list=PLYK8JpvJRLjiYTxvbc0AlH-nl_JUHul0K&amp;index=8"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svg"/><Relationship Id="rId7" Type="http://schemas.openxmlformats.org/officeDocument/2006/relationships/image" Target="../media/image26.png"/><Relationship Id="rId12"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23.png"/><Relationship Id="rId5" Type="http://schemas.openxmlformats.org/officeDocument/2006/relationships/image" Target="../media/image18.svg"/><Relationship Id="rId10" Type="http://schemas.openxmlformats.org/officeDocument/2006/relationships/image" Target="../media/image122.png"/><Relationship Id="rId4" Type="http://schemas.openxmlformats.org/officeDocument/2006/relationships/image" Target="../media/image17.png"/><Relationship Id="rId9" Type="http://schemas.openxmlformats.org/officeDocument/2006/relationships/hyperlink" Target="https://www.youtube.com/watch?v=qtmvpduVPEI&amp;list=PLYK8JpvJRLjiYTxvbc0AlH-nl_JUHul0K&amp;index=10"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4.svg"/><Relationship Id="rId7" Type="http://schemas.openxmlformats.org/officeDocument/2006/relationships/image" Target="../media/image26.png"/><Relationship Id="rId12"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25.png"/><Relationship Id="rId5" Type="http://schemas.openxmlformats.org/officeDocument/2006/relationships/image" Target="../media/image18.svg"/><Relationship Id="rId10" Type="http://schemas.openxmlformats.org/officeDocument/2006/relationships/image" Target="../media/image124.png"/><Relationship Id="rId4" Type="http://schemas.openxmlformats.org/officeDocument/2006/relationships/image" Target="../media/image17.png"/><Relationship Id="rId9" Type="http://schemas.openxmlformats.org/officeDocument/2006/relationships/hyperlink" Target="https://www.youtube.com/watch?v=42QeXSnTsYc&amp;list=PLYK8JpvJRLjiYTxvbc0AlH-nl_JUHul0K&amp;index=7"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hyperlink" Target="https://ec.europa.eu/migrant-integration/sites/default/files/2020-07/SkillsAgenda.pdf" TargetMode="External"/><Relationship Id="rId18" Type="http://schemas.openxmlformats.org/officeDocument/2006/relationships/image" Target="../media/image25.png"/><Relationship Id="rId3" Type="http://schemas.openxmlformats.org/officeDocument/2006/relationships/image" Target="../media/image127.svg"/><Relationship Id="rId7" Type="http://schemas.openxmlformats.org/officeDocument/2006/relationships/image" Target="../media/image6.svg"/><Relationship Id="rId12" Type="http://schemas.openxmlformats.org/officeDocument/2006/relationships/image" Target="../media/image31.svg"/><Relationship Id="rId17" Type="http://schemas.openxmlformats.org/officeDocument/2006/relationships/hyperlink" Target="https://www.ilo.org/wcmsp5/groups/public/---ed_emp/---ifp_skills/documents/publication/wcms_564692.pdfm" TargetMode="External"/><Relationship Id="rId2" Type="http://schemas.openxmlformats.org/officeDocument/2006/relationships/image" Target="../media/image126.png"/><Relationship Id="rId16" Type="http://schemas.openxmlformats.org/officeDocument/2006/relationships/hyperlink" Target="https://www.etf.europa.eu/en/news-and-events/press/green-skills-awards-2022-winners-announced"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16.svg"/><Relationship Id="rId15" Type="http://schemas.openxmlformats.org/officeDocument/2006/relationships/hyperlink" Target="https://ec.europa.eu/newsroom/empl/items/741088/en" TargetMode="External"/><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129.svg"/><Relationship Id="rId14" Type="http://schemas.openxmlformats.org/officeDocument/2006/relationships/hyperlink" Target="https://www.cedefop.europa.eu/en/publications/3057"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7.svg"/><Relationship Id="rId18" Type="http://schemas.openxmlformats.org/officeDocument/2006/relationships/image" Target="../media/image11.png"/><Relationship Id="rId26" Type="http://schemas.openxmlformats.org/officeDocument/2006/relationships/image" Target="../media/image45.png"/><Relationship Id="rId3" Type="http://schemas.openxmlformats.org/officeDocument/2006/relationships/image" Target="../media/image33.svg"/><Relationship Id="rId21" Type="http://schemas.openxmlformats.org/officeDocument/2006/relationships/image" Target="../media/image40.png"/><Relationship Id="rId7" Type="http://schemas.openxmlformats.org/officeDocument/2006/relationships/image" Target="../media/image35.svg"/><Relationship Id="rId12" Type="http://schemas.openxmlformats.org/officeDocument/2006/relationships/image" Target="../media/image26.png"/><Relationship Id="rId17" Type="http://schemas.openxmlformats.org/officeDocument/2006/relationships/image" Target="../media/image29.svg"/><Relationship Id="rId25" Type="http://schemas.openxmlformats.org/officeDocument/2006/relationships/image" Target="../media/image44.png"/><Relationship Id="rId2" Type="http://schemas.openxmlformats.org/officeDocument/2006/relationships/image" Target="../media/image32.png"/><Relationship Id="rId16" Type="http://schemas.openxmlformats.org/officeDocument/2006/relationships/image" Target="../media/image28.png"/><Relationship Id="rId20"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24" Type="http://schemas.openxmlformats.org/officeDocument/2006/relationships/image" Target="../media/image43.png"/><Relationship Id="rId5" Type="http://schemas.openxmlformats.org/officeDocument/2006/relationships/image" Target="../media/image2.svg"/><Relationship Id="rId15" Type="http://schemas.openxmlformats.org/officeDocument/2006/relationships/image" Target="../media/image37.svg"/><Relationship Id="rId23" Type="http://schemas.openxmlformats.org/officeDocument/2006/relationships/image" Target="../media/image42.png"/><Relationship Id="rId10" Type="http://schemas.openxmlformats.org/officeDocument/2006/relationships/image" Target="../media/image5.png"/><Relationship Id="rId19"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6.png"/><Relationship Id="rId22" Type="http://schemas.openxmlformats.org/officeDocument/2006/relationships/image" Target="../media/image41.png"/><Relationship Id="rId27" Type="http://schemas.openxmlformats.org/officeDocument/2006/relationships/image" Target="../media/image25.png"/></Relationships>
</file>

<file path=ppt/slides/_rels/slide40.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6.svg"/><Relationship Id="rId18" Type="http://schemas.openxmlformats.org/officeDocument/2006/relationships/image" Target="../media/image140.png"/><Relationship Id="rId3" Type="http://schemas.openxmlformats.org/officeDocument/2006/relationships/image" Target="../media/image2.svg"/><Relationship Id="rId21" Type="http://schemas.openxmlformats.org/officeDocument/2006/relationships/image" Target="../media/image143.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39.svg"/><Relationship Id="rId2" Type="http://schemas.openxmlformats.org/officeDocument/2006/relationships/image" Target="../media/image1.png"/><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35.svg"/><Relationship Id="rId5" Type="http://schemas.openxmlformats.org/officeDocument/2006/relationships/image" Target="../media/image131.svg"/><Relationship Id="rId15" Type="http://schemas.openxmlformats.org/officeDocument/2006/relationships/image" Target="../media/image137.svg"/><Relationship Id="rId10" Type="http://schemas.openxmlformats.org/officeDocument/2006/relationships/image" Target="../media/image134.png"/><Relationship Id="rId19" Type="http://schemas.openxmlformats.org/officeDocument/2006/relationships/image" Target="../media/image141.svg"/><Relationship Id="rId4" Type="http://schemas.openxmlformats.org/officeDocument/2006/relationships/image" Target="../media/image130.png"/><Relationship Id="rId9" Type="http://schemas.openxmlformats.org/officeDocument/2006/relationships/image" Target="../media/image133.svg"/><Relationship Id="rId14" Type="http://schemas.openxmlformats.org/officeDocument/2006/relationships/image" Target="../media/image136.pn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7.svg"/><Relationship Id="rId3" Type="http://schemas.openxmlformats.org/officeDocument/2006/relationships/image" Target="../media/image14.svg"/><Relationship Id="rId7" Type="http://schemas.openxmlformats.org/officeDocument/2006/relationships/image" Target="../media/image47.svg"/><Relationship Id="rId12" Type="http://schemas.openxmlformats.org/officeDocument/2006/relationships/image" Target="../media/image26.png"/><Relationship Id="rId17" Type="http://schemas.openxmlformats.org/officeDocument/2006/relationships/image" Target="../media/image25.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51.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9.svg"/><Relationship Id="rId1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3.sv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25.png"/><Relationship Id="rId4" Type="http://schemas.openxmlformats.org/officeDocument/2006/relationships/image" Target="../media/image57.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63.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sp>
        <p:nvSpPr>
          <p:cNvPr id="9" name="TextBox 9"/>
          <p:cNvSpPr txBox="1"/>
          <p:nvPr/>
        </p:nvSpPr>
        <p:spPr>
          <a:xfrm>
            <a:off x="7752212" y="3460047"/>
            <a:ext cx="8114481" cy="4010713"/>
          </a:xfrm>
          <a:prstGeom prst="rect">
            <a:avLst/>
          </a:prstGeom>
        </p:spPr>
        <p:txBody>
          <a:bodyPr wrap="square" lIns="0" tIns="0" rIns="0" bIns="0" rtlCol="0" anchor="t">
            <a:spAutoFit/>
          </a:bodyPr>
          <a:lstStyle/>
          <a:p>
            <a:pPr>
              <a:lnSpc>
                <a:spcPts val="6300"/>
              </a:lnSpc>
            </a:pPr>
            <a:r>
              <a:rPr lang="bg-BG" sz="4500" dirty="0">
                <a:solidFill>
                  <a:srgbClr val="000000"/>
                </a:solidFill>
                <a:latin typeface="Abhaya Libre Regular"/>
              </a:rPr>
              <a:t>Подпомагане на регионалното развитие чрез изграждане на капацитет в системата на професионалното</a:t>
            </a:r>
            <a:r>
              <a:rPr lang="ru-RU" sz="4500" dirty="0">
                <a:solidFill>
                  <a:srgbClr val="000000"/>
                </a:solidFill>
                <a:latin typeface="Abhaya Libre Regular"/>
              </a:rPr>
              <a:t> образование и обучение (</a:t>
            </a:r>
            <a:r>
              <a:rPr lang="bg-BG" sz="4500" dirty="0">
                <a:solidFill>
                  <a:srgbClr val="000000"/>
                </a:solidFill>
                <a:latin typeface="Abhaya Libre Regular"/>
              </a:rPr>
              <a:t>ПОО)</a:t>
            </a:r>
            <a:endParaRPr lang="en-US" sz="4500" dirty="0">
              <a:solidFill>
                <a:srgbClr val="000000"/>
              </a:solidFill>
              <a:latin typeface="Abhaya Libre Regular"/>
            </a:endParaRPr>
          </a:p>
        </p:txBody>
      </p:sp>
      <p:pic>
        <p:nvPicPr>
          <p:cNvPr id="11" name="Picture 10">
            <a:extLst>
              <a:ext uri="{FF2B5EF4-FFF2-40B4-BE49-F238E27FC236}">
                <a16:creationId xmlns:a16="http://schemas.microsoft.com/office/drawing/2014/main" id="{BBE5C31A-0C32-C006-031C-348EFE6DE48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9600" y="9074207"/>
            <a:ext cx="3418972" cy="7534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grpSp>
        <p:nvGrpSpPr>
          <p:cNvPr id="6" name="Group 6"/>
          <p:cNvGrpSpPr>
            <a:grpSpLocks noChangeAspect="1"/>
          </p:cNvGrpSpPr>
          <p:nvPr/>
        </p:nvGrpSpPr>
        <p:grpSpPr>
          <a:xfrm>
            <a:off x="10602440" y="2325506"/>
            <a:ext cx="6688052" cy="679476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667012" y="2400300"/>
            <a:ext cx="8697543" cy="6523581"/>
          </a:xfrm>
          <a:prstGeom prst="rect">
            <a:avLst/>
          </a:prstGeom>
        </p:spPr>
        <p:txBody>
          <a:bodyPr wrap="square" lIns="0" tIns="0" rIns="0" bIns="0" rtlCol="0" anchor="t">
            <a:spAutoFit/>
          </a:bodyPr>
          <a:lstStyle/>
          <a:p>
            <a:pPr algn="just">
              <a:lnSpc>
                <a:spcPts val="3359"/>
              </a:lnSpc>
            </a:pPr>
            <a:r>
              <a:rPr lang="bg-BG" sz="2400" spc="-36" dirty="0">
                <a:solidFill>
                  <a:srgbClr val="000000"/>
                </a:solidFill>
                <a:latin typeface="Abhaya Libre Regular"/>
              </a:rPr>
              <a:t>Европейската</a:t>
            </a:r>
            <a:r>
              <a:rPr lang="ru-RU" sz="2400" spc="-36" dirty="0">
                <a:solidFill>
                  <a:srgbClr val="000000"/>
                </a:solidFill>
                <a:latin typeface="Abhaya Libre Regular"/>
              </a:rPr>
              <a:t> зелена сделка е един от приоритетите на Европейската комисия за периода 2019-2024 г. Всички 27 държави-членки на ЕС се ангажираха да превърнат ЕС в първия климатично неутрален континент до 2050 г. Това ще създаде нови възможности за иновации, инвестиции и работни места, както и до: намаляне на емисиите, създаване на работни места и растеж, справяне с енергийната бедност, намаляване на външната </a:t>
            </a:r>
            <a:r>
              <a:rPr lang="bg-BG" sz="2400" spc="-36" dirty="0">
                <a:solidFill>
                  <a:srgbClr val="000000"/>
                </a:solidFill>
                <a:latin typeface="Abhaya Libre Regular"/>
              </a:rPr>
              <a:t>енергийна</a:t>
            </a:r>
            <a:r>
              <a:rPr lang="ru-RU" sz="2400" spc="-36" dirty="0">
                <a:solidFill>
                  <a:srgbClr val="000000"/>
                </a:solidFill>
                <a:latin typeface="Abhaya Libre Regular"/>
              </a:rPr>
              <a:t> зависимост и подобряване на нашето здраве и благополучие.</a:t>
            </a:r>
          </a:p>
          <a:p>
            <a:pPr algn="just">
              <a:lnSpc>
                <a:spcPts val="3359"/>
              </a:lnSpc>
            </a:pPr>
            <a:r>
              <a:rPr lang="ru-RU" sz="2400" spc="-36" dirty="0">
                <a:solidFill>
                  <a:srgbClr val="000000"/>
                </a:solidFill>
                <a:latin typeface="Abhaya Libre Regular"/>
              </a:rPr>
              <a:t>Идентифицирането и предвиждането на уменията, необходими за екологизиране на икономиката и зелените работни места, означава, че заинтересованите страни трябва да адаптират своя  подход към стратегиите за умения. Устойчивото развитие налага нови потребности от умения, различни от миналото в много отрасли и професии.</a:t>
            </a:r>
            <a:endParaRPr lang="en-US" sz="2400" spc="-36" dirty="0">
              <a:solidFill>
                <a:srgbClr val="000000"/>
              </a:solidFill>
              <a:latin typeface="Abhaya Libre Regular"/>
            </a:endParaRPr>
          </a:p>
        </p:txBody>
      </p:sp>
      <p:sp>
        <p:nvSpPr>
          <p:cNvPr id="9" name="TextBox 9"/>
          <p:cNvSpPr txBox="1"/>
          <p:nvPr/>
        </p:nvSpPr>
        <p:spPr>
          <a:xfrm>
            <a:off x="1667013" y="1362721"/>
            <a:ext cx="9837088" cy="765979"/>
          </a:xfrm>
          <a:prstGeom prst="rect">
            <a:avLst/>
          </a:prstGeom>
        </p:spPr>
        <p:txBody>
          <a:bodyPr wrap="square" lIns="0" tIns="0" rIns="0" bIns="0" rtlCol="0" anchor="t">
            <a:spAutoFit/>
          </a:bodyPr>
          <a:lstStyle/>
          <a:p>
            <a:pPr>
              <a:lnSpc>
                <a:spcPts val="5449"/>
              </a:lnSpc>
            </a:pPr>
            <a:r>
              <a:rPr lang="bg-BG" sz="6410" dirty="0">
                <a:solidFill>
                  <a:srgbClr val="000000"/>
                </a:solidFill>
                <a:latin typeface="Abhaya Libre Regular"/>
              </a:rPr>
              <a:t>Европейска Зелена Сделка</a:t>
            </a:r>
            <a:r>
              <a:rPr lang="en-US" sz="6410" dirty="0">
                <a:solidFill>
                  <a:srgbClr val="000000"/>
                </a:solidFill>
                <a:latin typeface="Abhaya Libre Regular"/>
              </a:rPr>
              <a:t> </a:t>
            </a:r>
          </a:p>
        </p:txBody>
      </p:sp>
      <p:sp>
        <p:nvSpPr>
          <p:cNvPr id="12" name="TextBox 11">
            <a:extLst>
              <a:ext uri="{FF2B5EF4-FFF2-40B4-BE49-F238E27FC236}">
                <a16:creationId xmlns:a16="http://schemas.microsoft.com/office/drawing/2014/main" id="{773D4233-36C2-AAF5-CFC3-67C6551E7C3E}"/>
              </a:ext>
            </a:extLst>
          </p:cNvPr>
          <p:cNvSpPr txBox="1"/>
          <p:nvPr/>
        </p:nvSpPr>
        <p:spPr>
          <a:xfrm rot="738350">
            <a:off x="11145087" y="3949123"/>
            <a:ext cx="5609794" cy="3108543"/>
          </a:xfrm>
          <a:prstGeom prst="rect">
            <a:avLst/>
          </a:prstGeom>
          <a:noFill/>
        </p:spPr>
        <p:txBody>
          <a:bodyPr wrap="square">
            <a:spAutoFit/>
          </a:bodyPr>
          <a:lstStyle/>
          <a:p>
            <a:pPr algn="just"/>
            <a:r>
              <a:rPr lang="ru-RU" sz="2800" i="1" dirty="0">
                <a:solidFill>
                  <a:schemeClr val="accent5">
                    <a:lumMod val="75000"/>
                  </a:schemeClr>
                </a:solidFill>
                <a:latin typeface="Baguet Script" panose="020B0604020202020204" pitchFamily="2" charset="0"/>
              </a:rPr>
              <a:t>Преходът към зелената икономика и устойчивото развитие водят до икономическо преструктуриране и промени в заетостта. Новите работни места и задачи изискват различни умения.</a:t>
            </a:r>
            <a:endParaRPr lang="en-US" sz="2800" i="1" dirty="0">
              <a:solidFill>
                <a:schemeClr val="accent5">
                  <a:lumMod val="75000"/>
                </a:schemeClr>
              </a:solidFill>
              <a:latin typeface="Baguet Script" panose="020B0604020202020204" pitchFamily="2" charset="0"/>
            </a:endParaRPr>
          </a:p>
        </p:txBody>
      </p:sp>
      <p:pic>
        <p:nvPicPr>
          <p:cNvPr id="10" name="Picture 9">
            <a:extLst>
              <a:ext uri="{FF2B5EF4-FFF2-40B4-BE49-F238E27FC236}">
                <a16:creationId xmlns:a16="http://schemas.microsoft.com/office/drawing/2014/main" id="{AF55A8EE-9B3D-9B57-94C9-2FB557FFE8AB}"/>
              </a:ext>
            </a:extLst>
          </p:cNvPr>
          <p:cNvPicPr>
            <a:picLocks noChangeAspect="1"/>
          </p:cNvPicPr>
          <p:nvPr/>
        </p:nvPicPr>
        <p:blipFill>
          <a:blip r:embed="rId7"/>
          <a:stretch>
            <a:fillRect/>
          </a:stretch>
        </p:blipFill>
        <p:spPr>
          <a:xfrm>
            <a:off x="7543800" y="9120687"/>
            <a:ext cx="3420152" cy="74987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sp>
        <p:nvSpPr>
          <p:cNvPr id="8" name="TextBox 8"/>
          <p:cNvSpPr txBox="1"/>
          <p:nvPr/>
        </p:nvSpPr>
        <p:spPr>
          <a:xfrm>
            <a:off x="1447800" y="2685150"/>
            <a:ext cx="15392400" cy="3471463"/>
          </a:xfrm>
          <a:prstGeom prst="rect">
            <a:avLst/>
          </a:prstGeom>
        </p:spPr>
        <p:txBody>
          <a:bodyPr wrap="square" lIns="0" tIns="0" rIns="0" bIns="0" rtlCol="0" anchor="t">
            <a:spAutoFit/>
          </a:bodyPr>
          <a:lstStyle/>
          <a:p>
            <a:pPr algn="just">
              <a:lnSpc>
                <a:spcPts val="3359"/>
              </a:lnSpc>
            </a:pPr>
            <a:r>
              <a:rPr lang="ru-RU" sz="2400" spc="-36" dirty="0">
                <a:solidFill>
                  <a:srgbClr val="000000"/>
                </a:solidFill>
                <a:latin typeface="Abhaya Libre Regular"/>
              </a:rPr>
              <a:t>След </a:t>
            </a:r>
            <a:r>
              <a:rPr lang="bg-BG" sz="2400" spc="-36" dirty="0">
                <a:solidFill>
                  <a:srgbClr val="000000"/>
                </a:solidFill>
                <a:latin typeface="Abhaya Libre Regular"/>
              </a:rPr>
              <a:t>публикуването</a:t>
            </a:r>
            <a:r>
              <a:rPr lang="ru-RU" sz="2400" spc="-36" dirty="0">
                <a:solidFill>
                  <a:srgbClr val="000000"/>
                </a:solidFill>
                <a:latin typeface="Abhaya Libre Regular"/>
              </a:rPr>
              <a:t> на Европейската зелена сделка през 2019 г., ЕС представи набор от политики и мерки, за да насърчи инвестициите и усилията за справедлив и </a:t>
            </a:r>
            <a:r>
              <a:rPr lang="bg-BG" sz="2400" spc="-36" dirty="0">
                <a:solidFill>
                  <a:srgbClr val="000000"/>
                </a:solidFill>
                <a:latin typeface="Abhaya Libre Regular"/>
              </a:rPr>
              <a:t>приобщаващ</a:t>
            </a:r>
            <a:r>
              <a:rPr lang="ru-RU" sz="2400" spc="-36" dirty="0">
                <a:solidFill>
                  <a:srgbClr val="000000"/>
                </a:solidFill>
                <a:latin typeface="Abhaya Libre Regular"/>
              </a:rPr>
              <a:t> преход. Тези политики имат за цел дълбоко трансформиране на икономиката в областта на производството и потреблението. Това включва: декарбонизация на енергийната система, мобилизация на индустрията за климатично </a:t>
            </a:r>
            <a:r>
              <a:rPr lang="bg-BG" sz="2400" spc="-36" dirty="0">
                <a:solidFill>
                  <a:srgbClr val="000000"/>
                </a:solidFill>
                <a:latin typeface="Abhaya Libre Regular"/>
              </a:rPr>
              <a:t>неутрална</a:t>
            </a:r>
            <a:r>
              <a:rPr lang="ru-RU" sz="2400" spc="-36" dirty="0">
                <a:solidFill>
                  <a:srgbClr val="000000"/>
                </a:solidFill>
                <a:latin typeface="Abhaya Libre Regular"/>
              </a:rPr>
              <a:t> и </a:t>
            </a:r>
            <a:r>
              <a:rPr lang="bg-BG" sz="2400" spc="-36" dirty="0">
                <a:solidFill>
                  <a:srgbClr val="000000"/>
                </a:solidFill>
                <a:latin typeface="Abhaya Libre Regular"/>
              </a:rPr>
              <a:t>кръгова</a:t>
            </a:r>
            <a:r>
              <a:rPr lang="ru-RU" sz="2400" spc="-36" dirty="0">
                <a:solidFill>
                  <a:srgbClr val="000000"/>
                </a:solidFill>
                <a:latin typeface="Abhaya Libre Regular"/>
              </a:rPr>
              <a:t> икономика, </a:t>
            </a:r>
            <a:r>
              <a:rPr lang="bg-BG" sz="2400" spc="-36" dirty="0">
                <a:solidFill>
                  <a:srgbClr val="000000"/>
                </a:solidFill>
                <a:latin typeface="Abhaya Libre Regular"/>
              </a:rPr>
              <a:t>ангажиране</a:t>
            </a:r>
            <a:r>
              <a:rPr lang="ru-RU" sz="2400" spc="-36" dirty="0">
                <a:solidFill>
                  <a:srgbClr val="000000"/>
                </a:solidFill>
                <a:latin typeface="Abhaya Libre Regular"/>
              </a:rPr>
              <a:t> в ресурсно ефективни инвестиции в строителството, </a:t>
            </a:r>
            <a:r>
              <a:rPr lang="bg-BG" sz="2400" spc="-36" dirty="0">
                <a:solidFill>
                  <a:srgbClr val="000000"/>
                </a:solidFill>
                <a:latin typeface="Abhaya Libre Regular"/>
              </a:rPr>
              <a:t>опазване</a:t>
            </a:r>
            <a:r>
              <a:rPr lang="ru-RU" sz="2400" spc="-36" dirty="0">
                <a:solidFill>
                  <a:srgbClr val="000000"/>
                </a:solidFill>
                <a:latin typeface="Abhaya Libre Regular"/>
              </a:rPr>
              <a:t> на екосистемите и биоразнообразието и създаване на безопасна за здравето среда. Тъй като </a:t>
            </a:r>
            <a:r>
              <a:rPr lang="bg-BG" sz="2400" spc="-36" dirty="0">
                <a:solidFill>
                  <a:srgbClr val="000000"/>
                </a:solidFill>
                <a:latin typeface="Abhaya Libre Regular"/>
              </a:rPr>
              <a:t>преходът води до фундаментални </a:t>
            </a:r>
            <a:r>
              <a:rPr lang="ru-RU" sz="2400" spc="-36" dirty="0">
                <a:solidFill>
                  <a:srgbClr val="000000"/>
                </a:solidFill>
                <a:latin typeface="Abhaya Libre Regular"/>
              </a:rPr>
              <a:t>трансформации в европейския икономически модел, създават се нови работни места, докато </a:t>
            </a:r>
            <a:r>
              <a:rPr lang="bg-BG" sz="2400" spc="-36" dirty="0">
                <a:solidFill>
                  <a:srgbClr val="000000"/>
                </a:solidFill>
                <a:latin typeface="Abhaya Libre Regular"/>
              </a:rPr>
              <a:t>някои </a:t>
            </a:r>
            <a:r>
              <a:rPr lang="ru-RU" sz="2400" spc="-36" dirty="0">
                <a:solidFill>
                  <a:srgbClr val="000000"/>
                </a:solidFill>
                <a:latin typeface="Abhaya Libre Regular"/>
              </a:rPr>
              <a:t>работни места се заменят, а други се </a:t>
            </a:r>
            <a:r>
              <a:rPr lang="bg-BG" sz="2400" spc="-36" dirty="0">
                <a:solidFill>
                  <a:srgbClr val="000000"/>
                </a:solidFill>
                <a:latin typeface="Abhaya Libre Regular"/>
              </a:rPr>
              <a:t>предефинират</a:t>
            </a:r>
            <a:r>
              <a:rPr lang="ru-RU" sz="2400" spc="-36" dirty="0">
                <a:solidFill>
                  <a:srgbClr val="000000"/>
                </a:solidFill>
                <a:latin typeface="Abhaya Libre Regular"/>
              </a:rPr>
              <a:t>.</a:t>
            </a:r>
            <a:endParaRPr lang="en-US" sz="2400" spc="-36" dirty="0">
              <a:solidFill>
                <a:srgbClr val="000000"/>
              </a:solidFill>
              <a:latin typeface="Abhaya Libre Regular"/>
            </a:endParaRPr>
          </a:p>
        </p:txBody>
      </p:sp>
      <p:sp>
        <p:nvSpPr>
          <p:cNvPr id="9" name="TextBox 9"/>
          <p:cNvSpPr txBox="1"/>
          <p:nvPr/>
        </p:nvSpPr>
        <p:spPr>
          <a:xfrm>
            <a:off x="1883744" y="1681547"/>
            <a:ext cx="10905538" cy="765979"/>
          </a:xfrm>
          <a:prstGeom prst="rect">
            <a:avLst/>
          </a:prstGeom>
        </p:spPr>
        <p:txBody>
          <a:bodyPr wrap="square" lIns="0" tIns="0" rIns="0" bIns="0" rtlCol="0" anchor="t">
            <a:spAutoFit/>
          </a:bodyPr>
          <a:lstStyle/>
          <a:p>
            <a:pPr>
              <a:lnSpc>
                <a:spcPts val="5449"/>
              </a:lnSpc>
            </a:pPr>
            <a:r>
              <a:rPr lang="bg-BG" sz="6410" dirty="0">
                <a:solidFill>
                  <a:srgbClr val="000000"/>
                </a:solidFill>
                <a:latin typeface="Abhaya Libre Regular"/>
              </a:rPr>
              <a:t>Европейската зелена сделка</a:t>
            </a:r>
            <a:endParaRPr lang="en-US" sz="6410" dirty="0">
              <a:solidFill>
                <a:srgbClr val="000000"/>
              </a:solidFill>
              <a:latin typeface="Abhaya Libre Regular"/>
            </a:endParaRPr>
          </a:p>
        </p:txBody>
      </p:sp>
      <p:pic>
        <p:nvPicPr>
          <p:cNvPr id="19" name="Picture 18" descr="A picture containing map&#10;&#10;Description automatically generated">
            <a:extLst>
              <a:ext uri="{FF2B5EF4-FFF2-40B4-BE49-F238E27FC236}">
                <a16:creationId xmlns:a16="http://schemas.microsoft.com/office/drawing/2014/main" id="{651E1A09-1539-B73D-6A52-82ADD4D7AA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5276" y="5713651"/>
            <a:ext cx="6311900" cy="3485676"/>
          </a:xfrm>
          <a:prstGeom prst="rect">
            <a:avLst/>
          </a:prstGeom>
        </p:spPr>
      </p:pic>
      <p:pic>
        <p:nvPicPr>
          <p:cNvPr id="6" name="Picture 5">
            <a:extLst>
              <a:ext uri="{FF2B5EF4-FFF2-40B4-BE49-F238E27FC236}">
                <a16:creationId xmlns:a16="http://schemas.microsoft.com/office/drawing/2014/main" id="{5E6ABA3D-8901-514D-1965-D6144B0F4261}"/>
              </a:ext>
            </a:extLst>
          </p:cNvPr>
          <p:cNvPicPr>
            <a:picLocks noChangeAspect="1"/>
          </p:cNvPicPr>
          <p:nvPr/>
        </p:nvPicPr>
        <p:blipFill>
          <a:blip r:embed="rId8"/>
          <a:stretch>
            <a:fillRect/>
          </a:stretch>
        </p:blipFill>
        <p:spPr>
          <a:xfrm>
            <a:off x="7441150" y="9247343"/>
            <a:ext cx="3420152" cy="749873"/>
          </a:xfrm>
          <a:prstGeom prst="rect">
            <a:avLst/>
          </a:prstGeom>
        </p:spPr>
      </p:pic>
    </p:spTree>
    <p:extLst>
      <p:ext uri="{BB962C8B-B14F-4D97-AF65-F5344CB8AC3E}">
        <p14:creationId xmlns:p14="http://schemas.microsoft.com/office/powerpoint/2010/main" val="166070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472850" y="4299254"/>
            <a:ext cx="15342300" cy="157273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bg-BG" sz="7300" dirty="0">
                <a:solidFill>
                  <a:srgbClr val="04989E"/>
                </a:solidFill>
                <a:latin typeface="Abhaya Libre"/>
                <a:cs typeface="Abhaya Libre"/>
                <a:sym typeface="Abhaya Libre"/>
              </a:rPr>
              <a:t>Европейска програма за умения</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2" name="Picture 1">
            <a:extLst>
              <a:ext uri="{FF2B5EF4-FFF2-40B4-BE49-F238E27FC236}">
                <a16:creationId xmlns:a16="http://schemas.microsoft.com/office/drawing/2014/main" id="{A5CE2FDB-31E1-B6E5-EECD-CADD3FCB3663}"/>
              </a:ext>
            </a:extLst>
          </p:cNvPr>
          <p:cNvPicPr>
            <a:picLocks noChangeAspect="1"/>
          </p:cNvPicPr>
          <p:nvPr/>
        </p:nvPicPr>
        <p:blipFill>
          <a:blip r:embed="rId10"/>
          <a:stretch>
            <a:fillRect/>
          </a:stretch>
        </p:blipFill>
        <p:spPr>
          <a:xfrm>
            <a:off x="7810656" y="9339031"/>
            <a:ext cx="3420152" cy="74987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03B3B174-C255-A6A8-6279-63C4DBA62B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0993" y="2100484"/>
            <a:ext cx="6489495" cy="6621934"/>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8"/>
          <a:srcRect/>
          <a:stretch>
            <a:fillRect/>
          </a:stretch>
        </p:blipFill>
        <p:spPr>
          <a:xfrm>
            <a:off x="16418708" y="0"/>
            <a:ext cx="1869292" cy="1869292"/>
          </a:xfrm>
          <a:prstGeom prst="rect">
            <a:avLst/>
          </a:prstGeom>
        </p:spPr>
      </p:pic>
      <p:sp>
        <p:nvSpPr>
          <p:cNvPr id="8" name="TextBox 8"/>
          <p:cNvSpPr txBox="1"/>
          <p:nvPr/>
        </p:nvSpPr>
        <p:spPr>
          <a:xfrm>
            <a:off x="1671929" y="2550767"/>
            <a:ext cx="15337456" cy="6527428"/>
          </a:xfrm>
          <a:prstGeom prst="rect">
            <a:avLst/>
          </a:prstGeom>
        </p:spPr>
        <p:txBody>
          <a:bodyPr wrap="square" lIns="0" tIns="0" rIns="0" bIns="0" rtlCol="0" anchor="t">
            <a:spAutoFit/>
          </a:bodyPr>
          <a:lstStyle/>
          <a:p>
            <a:pPr algn="just">
              <a:lnSpc>
                <a:spcPts val="3359"/>
              </a:lnSpc>
            </a:pPr>
            <a:r>
              <a:rPr lang="ru-RU" sz="2500" spc="-36" dirty="0">
                <a:solidFill>
                  <a:srgbClr val="000000"/>
                </a:solidFill>
                <a:latin typeface="Abhaya Libre Regular"/>
              </a:rPr>
              <a:t>Европейската програма за уменията поставя амбициозни количествени цели за повишаване на квалификацията (усъвършенстване на наличните умения) и преквалификация (обучение в нови умения), които трябва да бъдат постигнати в рамките на следващите 5 години. Нейните 12 действия се фокусират върху придобиването на умения за работни места чрез работа в сътрудничество с държавите членки, предприятията и социалните партньори. Целта е да действат заедно за осъществяване на промяна чрез предоставяне на възможност на хората да се учат през целия живот и чрез използване на бюджета на ЕС като катализатор за мобилизиране на публични и частни инвестиции в уменията на хората.</a:t>
            </a:r>
          </a:p>
          <a:p>
            <a:pPr algn="just">
              <a:lnSpc>
                <a:spcPts val="3359"/>
              </a:lnSpc>
            </a:pPr>
            <a:r>
              <a:rPr lang="ru-RU" sz="2500" spc="-36" dirty="0">
                <a:solidFill>
                  <a:srgbClr val="000000"/>
                </a:solidFill>
                <a:latin typeface="Abhaya Libre Regular"/>
              </a:rPr>
              <a:t>Зеленият и </a:t>
            </a:r>
            <a:r>
              <a:rPr lang="bg-BG" sz="2500" spc="-36" dirty="0">
                <a:solidFill>
                  <a:srgbClr val="000000"/>
                </a:solidFill>
                <a:latin typeface="Abhaya Libre Regular"/>
              </a:rPr>
              <a:t>цифров</a:t>
            </a:r>
            <a:r>
              <a:rPr lang="ru-RU" sz="2500" spc="-36" dirty="0">
                <a:solidFill>
                  <a:srgbClr val="000000"/>
                </a:solidFill>
                <a:latin typeface="Abhaya Libre Regular"/>
              </a:rPr>
              <a:t> преход, придружени от демографски тенденции, променят начина по който живеем, работим и взаимодействаме. Искаме да гарантираме, че хората разполагат с нужните умения, за да се развиват. Пандемията от коронавирус ускори тези трансформации и предизвика нови кариерни предизвикателства за много хора в Европа. След кризата много европейци ще трябва да се преквалифицират, за да придобият нови умения или да подобрят наличните си умения, за да се адаптират към променения пазар на труда. Програмата за уменията има за цел да подобри актуалността на уменията в ЕС, за да засили устойчивата конкурентоспособност, да гарантира социалната справедливост и да изгради устойчивост. Това се постига чрез 12 "действия".</a:t>
            </a:r>
            <a:endParaRPr lang="en-US" sz="2500" spc="-36" dirty="0">
              <a:solidFill>
                <a:srgbClr val="000000"/>
              </a:solidFill>
              <a:latin typeface="Abhaya Libre Regular"/>
            </a:endParaRPr>
          </a:p>
        </p:txBody>
      </p:sp>
      <p:sp>
        <p:nvSpPr>
          <p:cNvPr id="9" name="TextBox 9"/>
          <p:cNvSpPr txBox="1"/>
          <p:nvPr/>
        </p:nvSpPr>
        <p:spPr>
          <a:xfrm>
            <a:off x="1667013" y="1700701"/>
            <a:ext cx="11820387" cy="765979"/>
          </a:xfrm>
          <a:prstGeom prst="rect">
            <a:avLst/>
          </a:prstGeom>
        </p:spPr>
        <p:txBody>
          <a:bodyPr wrap="square" lIns="0" tIns="0" rIns="0" bIns="0" rtlCol="0" anchor="t">
            <a:spAutoFit/>
          </a:bodyPr>
          <a:lstStyle/>
          <a:p>
            <a:pPr>
              <a:lnSpc>
                <a:spcPts val="5449"/>
              </a:lnSpc>
            </a:pPr>
            <a:r>
              <a:rPr lang="bg-BG" sz="6410" dirty="0">
                <a:solidFill>
                  <a:srgbClr val="000000"/>
                </a:solidFill>
                <a:latin typeface="Abhaya Libre Regular"/>
              </a:rPr>
              <a:t>Европейска програма за умения</a:t>
            </a:r>
            <a:endParaRPr lang="en-US" sz="6410" dirty="0">
              <a:solidFill>
                <a:srgbClr val="000000"/>
              </a:solidFill>
              <a:latin typeface="Abhaya Libre Regular"/>
            </a:endParaRPr>
          </a:p>
        </p:txBody>
      </p:sp>
      <p:pic>
        <p:nvPicPr>
          <p:cNvPr id="7" name="Picture 6">
            <a:extLst>
              <a:ext uri="{FF2B5EF4-FFF2-40B4-BE49-F238E27FC236}">
                <a16:creationId xmlns:a16="http://schemas.microsoft.com/office/drawing/2014/main" id="{33746EF2-457F-3644-4D60-F668155874B9}"/>
              </a:ext>
            </a:extLst>
          </p:cNvPr>
          <p:cNvPicPr>
            <a:picLocks noChangeAspect="1"/>
          </p:cNvPicPr>
          <p:nvPr/>
        </p:nvPicPr>
        <p:blipFill>
          <a:blip r:embed="rId9"/>
          <a:stretch>
            <a:fillRect/>
          </a:stretch>
        </p:blipFill>
        <p:spPr>
          <a:xfrm>
            <a:off x="8077200" y="9196753"/>
            <a:ext cx="3420152" cy="749873"/>
          </a:xfrm>
          <a:prstGeom prst="rect">
            <a:avLst/>
          </a:prstGeom>
        </p:spPr>
      </p:pic>
    </p:spTree>
    <p:extLst>
      <p:ext uri="{BB962C8B-B14F-4D97-AF65-F5344CB8AC3E}">
        <p14:creationId xmlns:p14="http://schemas.microsoft.com/office/powerpoint/2010/main" val="1883292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9144000" y="9351153"/>
            <a:ext cx="3710720" cy="779251"/>
          </a:xfrm>
          <a:prstGeom prst="rect">
            <a:avLst/>
          </a:prstGeom>
        </p:spPr>
      </p:pic>
      <p:sp>
        <p:nvSpPr>
          <p:cNvPr id="8" name="TextBox 8"/>
          <p:cNvSpPr txBox="1"/>
          <p:nvPr/>
        </p:nvSpPr>
        <p:spPr>
          <a:xfrm>
            <a:off x="1667013" y="2302041"/>
            <a:ext cx="15337456" cy="7395614"/>
          </a:xfrm>
          <a:prstGeom prst="rect">
            <a:avLst/>
          </a:prstGeom>
        </p:spPr>
        <p:txBody>
          <a:bodyPr wrap="square" lIns="0" tIns="0" rIns="0" bIns="0" rtlCol="0" anchor="t">
            <a:spAutoFit/>
          </a:bodyPr>
          <a:lstStyle/>
          <a:p>
            <a:pPr marL="457200" indent="-457200" algn="just">
              <a:lnSpc>
                <a:spcPts val="3359"/>
              </a:lnSpc>
              <a:buFont typeface="+mj-lt"/>
              <a:buAutoNum type="arabicPeriod"/>
            </a:pPr>
            <a:r>
              <a:rPr lang="bg-BG" sz="2400" b="1" spc="-36" dirty="0">
                <a:solidFill>
                  <a:srgbClr val="000000"/>
                </a:solidFill>
                <a:latin typeface="Abhaya Libre Regular"/>
              </a:rPr>
              <a:t>Пакт за умения </a:t>
            </a:r>
            <a:r>
              <a:rPr lang="bg-BG" sz="2400" spc="-36" dirty="0">
                <a:solidFill>
                  <a:srgbClr val="000000"/>
                </a:solidFill>
                <a:latin typeface="Abhaya Libre Regular"/>
              </a:rPr>
              <a:t>- Мобилизиране на всички партньори за повече и по-добри възможности за обучение и отключване на публични и частни инвестиции  умения и индустриални ек</a:t>
            </a:r>
            <a:r>
              <a:rPr lang="ru-RU" sz="2400" spc="-36" dirty="0">
                <a:solidFill>
                  <a:srgbClr val="000000"/>
                </a:solidFill>
                <a:latin typeface="Abhaya Libre Regular"/>
              </a:rPr>
              <a:t>осистеми.</a:t>
            </a:r>
          </a:p>
          <a:p>
            <a:pPr marL="457200" indent="-457200" algn="just">
              <a:lnSpc>
                <a:spcPts val="3359"/>
              </a:lnSpc>
              <a:buFont typeface="+mj-lt"/>
              <a:buAutoNum type="arabicPeriod"/>
            </a:pPr>
            <a:r>
              <a:rPr lang="bg-BG" sz="2400" b="1" spc="-36" dirty="0">
                <a:solidFill>
                  <a:srgbClr val="000000"/>
                </a:solidFill>
                <a:latin typeface="Abhaya Libre Regular"/>
              </a:rPr>
              <a:t>Укрепване на аналитичните данни за уменията </a:t>
            </a:r>
            <a:r>
              <a:rPr lang="bg-BG" sz="2400" spc="-36" dirty="0">
                <a:solidFill>
                  <a:srgbClr val="000000"/>
                </a:solidFill>
                <a:latin typeface="Abhaya Libre Regular"/>
              </a:rPr>
              <a:t>- </a:t>
            </a:r>
            <a:r>
              <a:rPr lang="ru-RU" sz="2400" spc="-36" dirty="0">
                <a:solidFill>
                  <a:srgbClr val="000000"/>
                </a:solidFill>
                <a:latin typeface="Abhaya Libre Regular"/>
              </a:rPr>
              <a:t>За да се развият умения за дадена работа, се нуждаем от онлайн информация в реално време за търсенето на умения, включително на регионално и секторно равнище, като използваме анализ на големи масиви от данни за свободните работни места и я направим широко достъпна.</a:t>
            </a:r>
          </a:p>
          <a:p>
            <a:pPr marL="457200" indent="-457200" algn="just">
              <a:lnSpc>
                <a:spcPts val="3359"/>
              </a:lnSpc>
              <a:buFont typeface="+mj-lt"/>
              <a:buAutoNum type="arabicPeriod"/>
            </a:pPr>
            <a:r>
              <a:rPr lang="bg-BG" sz="2400" b="1" spc="-36" dirty="0">
                <a:solidFill>
                  <a:srgbClr val="000000"/>
                </a:solidFill>
                <a:latin typeface="Abhaya Libre Regular"/>
              </a:rPr>
              <a:t>Подкрепа от ЕС за стратегически действия на национално равнище за повишаване на квалификацията </a:t>
            </a:r>
            <a:r>
              <a:rPr lang="bg-BG" sz="2400" spc="-36" dirty="0">
                <a:solidFill>
                  <a:srgbClr val="000000"/>
                </a:solidFill>
                <a:latin typeface="Abhaya Libre Regular"/>
              </a:rPr>
              <a:t>- Ще се работи с държавите членки по модерни и комплексни национални стратегии за умения и ще се обединят усилията с националните служби по заетостта, за да се реализират. Това може да бъде свързано с по-стратегически подход към законната миграция, насочена към по-добро привличане и задържане на таланти</a:t>
            </a:r>
            <a:r>
              <a:rPr lang="ru-RU" sz="2400" spc="-36" dirty="0">
                <a:solidFill>
                  <a:srgbClr val="000000"/>
                </a:solidFill>
                <a:latin typeface="Abhaya Libre Regular"/>
              </a:rPr>
              <a:t>.</a:t>
            </a:r>
          </a:p>
          <a:p>
            <a:pPr marL="457200" indent="-457200" algn="just">
              <a:lnSpc>
                <a:spcPts val="3359"/>
              </a:lnSpc>
              <a:buFont typeface="+mj-lt"/>
              <a:buAutoNum type="arabicPeriod"/>
            </a:pPr>
            <a:r>
              <a:rPr lang="ru-RU" sz="2400" b="1" spc="-36" dirty="0">
                <a:solidFill>
                  <a:srgbClr val="000000"/>
                </a:solidFill>
                <a:latin typeface="Abhaya Libre Regular"/>
              </a:rPr>
              <a:t>Предложение за Препоръка на Съвета относно професионалното образование и обучение за постигане на устойчива конкурентоспособност, социална справедливост и издръжливост </a:t>
            </a:r>
            <a:r>
              <a:rPr lang="bg-BG" sz="2400" spc="-36" dirty="0">
                <a:solidFill>
                  <a:srgbClr val="000000"/>
                </a:solidFill>
                <a:latin typeface="Abhaya Libre Regular"/>
              </a:rPr>
              <a:t>– Приемане на нов подход, който да направи професионалното образование и обучение по-модерно и привлекателно за всички учащите, гъвкаво и подходящо за цифровата ера и зелената трансформация</a:t>
            </a:r>
            <a:r>
              <a:rPr lang="ru-RU" sz="2400" spc="-36" dirty="0">
                <a:solidFill>
                  <a:srgbClr val="000000"/>
                </a:solidFill>
                <a:latin typeface="Abhaya Libre Regular"/>
              </a:rPr>
              <a:t>.</a:t>
            </a:r>
          </a:p>
          <a:p>
            <a:pPr marL="457200" indent="-457200" algn="just">
              <a:lnSpc>
                <a:spcPts val="3359"/>
              </a:lnSpc>
              <a:buFont typeface="+mj-lt"/>
              <a:buAutoNum type="arabicPeriod"/>
            </a:pPr>
            <a:r>
              <a:rPr lang="bg-BG" sz="2400" b="1" spc="-36" dirty="0">
                <a:solidFill>
                  <a:srgbClr val="000000"/>
                </a:solidFill>
                <a:latin typeface="Abhaya Libre Regular"/>
              </a:rPr>
              <a:t>Развитие на инициативата за Европейските университети и повишаване уменията на учените</a:t>
            </a:r>
            <a:r>
              <a:rPr lang="bg-BG" sz="2400" spc="-36" dirty="0">
                <a:solidFill>
                  <a:srgbClr val="000000"/>
                </a:solidFill>
                <a:latin typeface="Abhaya Libre Regular"/>
              </a:rPr>
              <a:t> - Създаване на дългосрочни транснационални алианси между висши учебни заведения в цяла Европа и развитие на основни умения за изследователи</a:t>
            </a:r>
            <a:r>
              <a:rPr lang="ru-RU" sz="2400" spc="-36" dirty="0">
                <a:solidFill>
                  <a:srgbClr val="000000"/>
                </a:solidFill>
                <a:latin typeface="Abhaya Libre Regular"/>
              </a:rPr>
              <a:t>.</a:t>
            </a:r>
            <a:endParaRPr lang="en-US" sz="2400" spc="-36" dirty="0">
              <a:solidFill>
                <a:srgbClr val="000000"/>
              </a:solidFill>
              <a:latin typeface="Abhaya Libre Regular"/>
            </a:endParaRPr>
          </a:p>
        </p:txBody>
      </p:sp>
      <p:sp>
        <p:nvSpPr>
          <p:cNvPr id="9" name="TextBox 9"/>
          <p:cNvSpPr txBox="1"/>
          <p:nvPr/>
        </p:nvSpPr>
        <p:spPr>
          <a:xfrm>
            <a:off x="1686678" y="777724"/>
            <a:ext cx="15001122" cy="1458476"/>
          </a:xfrm>
          <a:prstGeom prst="rect">
            <a:avLst/>
          </a:prstGeom>
        </p:spPr>
        <p:txBody>
          <a:bodyPr wrap="square" lIns="0" tIns="0" rIns="0" bIns="0" rtlCol="0" anchor="t">
            <a:spAutoFit/>
          </a:bodyPr>
          <a:lstStyle/>
          <a:p>
            <a:pPr>
              <a:lnSpc>
                <a:spcPts val="5449"/>
              </a:lnSpc>
            </a:pPr>
            <a:r>
              <a:rPr lang="bg-BG" sz="6410" dirty="0">
                <a:solidFill>
                  <a:srgbClr val="000000"/>
                </a:solidFill>
                <a:latin typeface="Abhaya Libre Regular"/>
              </a:rPr>
              <a:t>Европейската програма за умения включва следните действия:</a:t>
            </a:r>
            <a:endParaRPr lang="en-US" sz="6410" dirty="0">
              <a:solidFill>
                <a:srgbClr val="000000"/>
              </a:solidFill>
              <a:latin typeface="Abhaya Libre Regular"/>
            </a:endParaRPr>
          </a:p>
        </p:txBody>
      </p:sp>
    </p:spTree>
    <p:extLst>
      <p:ext uri="{BB962C8B-B14F-4D97-AF65-F5344CB8AC3E}">
        <p14:creationId xmlns:p14="http://schemas.microsoft.com/office/powerpoint/2010/main" val="351990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1" name="Picture 12">
            <a:extLst>
              <a:ext uri="{FF2B5EF4-FFF2-40B4-BE49-F238E27FC236}">
                <a16:creationId xmlns:a16="http://schemas.microsoft.com/office/drawing/2014/main" id="{974365BA-74FE-58DD-2AE5-13DF403096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9273" y="1439229"/>
            <a:ext cx="4880763" cy="4765400"/>
          </a:xfrm>
          <a:prstGeom prst="rect">
            <a:avLst/>
          </a:prstGeom>
        </p:spPr>
      </p:pic>
      <p:pic>
        <p:nvPicPr>
          <p:cNvPr id="14" name="Picture 12">
            <a:extLst>
              <a:ext uri="{FF2B5EF4-FFF2-40B4-BE49-F238E27FC236}">
                <a16:creationId xmlns:a16="http://schemas.microsoft.com/office/drawing/2014/main" id="{44161D79-D791-EEDC-D387-040D0BD90A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4546" y="2910843"/>
            <a:ext cx="2427503" cy="2370126"/>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10"/>
          <a:srcRect/>
          <a:stretch>
            <a:fillRect/>
          </a:stretch>
        </p:blipFill>
        <p:spPr>
          <a:xfrm>
            <a:off x="16418708" y="0"/>
            <a:ext cx="1869292" cy="1869292"/>
          </a:xfrm>
          <a:prstGeom prst="rect">
            <a:avLst/>
          </a:prstGeom>
        </p:spPr>
      </p:pic>
      <p:sp>
        <p:nvSpPr>
          <p:cNvPr id="8" name="TextBox 8"/>
          <p:cNvSpPr txBox="1"/>
          <p:nvPr/>
        </p:nvSpPr>
        <p:spPr>
          <a:xfrm>
            <a:off x="1667013" y="3555751"/>
            <a:ext cx="15337456" cy="1291379"/>
          </a:xfrm>
          <a:prstGeom prst="rect">
            <a:avLst/>
          </a:prstGeom>
        </p:spPr>
        <p:txBody>
          <a:bodyPr wrap="square" lIns="0" tIns="0" rIns="0" bIns="0" rtlCol="0" anchor="t">
            <a:spAutoFit/>
          </a:bodyPr>
          <a:lstStyle/>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7" name="TextBox 6">
            <a:extLst>
              <a:ext uri="{FF2B5EF4-FFF2-40B4-BE49-F238E27FC236}">
                <a16:creationId xmlns:a16="http://schemas.microsoft.com/office/drawing/2014/main" id="{18AE928D-6A18-C3E8-57C5-F654285D24CA}"/>
              </a:ext>
            </a:extLst>
          </p:cNvPr>
          <p:cNvSpPr txBox="1"/>
          <p:nvPr/>
        </p:nvSpPr>
        <p:spPr>
          <a:xfrm>
            <a:off x="1348217" y="3621755"/>
            <a:ext cx="15337455" cy="2062103"/>
          </a:xfrm>
          <a:prstGeom prst="rect">
            <a:avLst/>
          </a:prstGeom>
          <a:noFill/>
        </p:spPr>
        <p:txBody>
          <a:bodyPr wrap="square">
            <a:spAutoFit/>
          </a:bodyPr>
          <a:lstStyle/>
          <a:p>
            <a:pPr algn="just"/>
            <a:r>
              <a:rPr lang="en-US" sz="3200" b="1" dirty="0">
                <a:solidFill>
                  <a:schemeClr val="accent5">
                    <a:lumMod val="75000"/>
                  </a:schemeClr>
                </a:solidFill>
              </a:rPr>
              <a:t>6. </a:t>
            </a:r>
            <a:r>
              <a:rPr lang="bg-BG" sz="3200" b="1" dirty="0">
                <a:solidFill>
                  <a:schemeClr val="accent5">
                    <a:lumMod val="75000"/>
                  </a:schemeClr>
                </a:solidFill>
              </a:rPr>
              <a:t>Умения в подкрепа на зеления и цифровия преход – Разработване на набор от основни зелени умения, статистическо наблюдение на екологизирането на нашите работни места, повишаване на цифровите умения чрез план за действие за цифрово образование и курсове за обучение по ИКТ</a:t>
            </a:r>
            <a:r>
              <a:rPr lang="ru-RU" sz="3200" b="1" dirty="0">
                <a:solidFill>
                  <a:schemeClr val="accent5">
                    <a:lumMod val="75000"/>
                  </a:schemeClr>
                </a:solidFill>
              </a:rPr>
              <a:t>.</a:t>
            </a:r>
            <a:endParaRPr lang="en-US" sz="3200" b="1" dirty="0">
              <a:solidFill>
                <a:schemeClr val="accent5">
                  <a:lumMod val="75000"/>
                </a:schemeClr>
              </a:solidFill>
            </a:endParaRPr>
          </a:p>
        </p:txBody>
      </p:sp>
      <p:pic>
        <p:nvPicPr>
          <p:cNvPr id="10" name="Picture 12">
            <a:extLst>
              <a:ext uri="{FF2B5EF4-FFF2-40B4-BE49-F238E27FC236}">
                <a16:creationId xmlns:a16="http://schemas.microsoft.com/office/drawing/2014/main" id="{961B0D4F-D4E5-DD34-8363-8C00C4D95B0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12160" y="1877099"/>
            <a:ext cx="1788559" cy="1746284"/>
          </a:xfrm>
          <a:prstGeom prst="rect">
            <a:avLst/>
          </a:prstGeom>
        </p:spPr>
      </p:pic>
      <p:pic>
        <p:nvPicPr>
          <p:cNvPr id="12" name="Picture 12">
            <a:extLst>
              <a:ext uri="{FF2B5EF4-FFF2-40B4-BE49-F238E27FC236}">
                <a16:creationId xmlns:a16="http://schemas.microsoft.com/office/drawing/2014/main" id="{5DD335AE-E892-0008-988F-E74778E18C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511139" y="5928330"/>
            <a:ext cx="3920910" cy="3828234"/>
          </a:xfrm>
          <a:prstGeom prst="rect">
            <a:avLst/>
          </a:prstGeom>
        </p:spPr>
      </p:pic>
      <p:pic>
        <p:nvPicPr>
          <p:cNvPr id="13" name="Picture 12">
            <a:extLst>
              <a:ext uri="{FF2B5EF4-FFF2-40B4-BE49-F238E27FC236}">
                <a16:creationId xmlns:a16="http://schemas.microsoft.com/office/drawing/2014/main" id="{D1CAEAF9-6809-8F8A-6519-B99556D0DEE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102868" y="1041084"/>
            <a:ext cx="1788559" cy="1746284"/>
          </a:xfrm>
          <a:prstGeom prst="rect">
            <a:avLst/>
          </a:prstGeom>
        </p:spPr>
      </p:pic>
      <p:pic>
        <p:nvPicPr>
          <p:cNvPr id="15" name="Picture 12">
            <a:extLst>
              <a:ext uri="{FF2B5EF4-FFF2-40B4-BE49-F238E27FC236}">
                <a16:creationId xmlns:a16="http://schemas.microsoft.com/office/drawing/2014/main" id="{4E33A82D-9F71-8B74-3EE2-840969496E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687703" y="5755065"/>
            <a:ext cx="1788559" cy="1746284"/>
          </a:xfrm>
          <a:prstGeom prst="rect">
            <a:avLst/>
          </a:prstGeom>
        </p:spPr>
      </p:pic>
      <p:pic>
        <p:nvPicPr>
          <p:cNvPr id="6" name="Picture 5">
            <a:extLst>
              <a:ext uri="{FF2B5EF4-FFF2-40B4-BE49-F238E27FC236}">
                <a16:creationId xmlns:a16="http://schemas.microsoft.com/office/drawing/2014/main" id="{C2E16DC3-5D40-327E-CA97-DA5B5066D73F}"/>
              </a:ext>
            </a:extLst>
          </p:cNvPr>
          <p:cNvPicPr>
            <a:picLocks noChangeAspect="1"/>
          </p:cNvPicPr>
          <p:nvPr/>
        </p:nvPicPr>
        <p:blipFill>
          <a:blip r:embed="rId13"/>
          <a:stretch>
            <a:fillRect/>
          </a:stretch>
        </p:blipFill>
        <p:spPr>
          <a:xfrm>
            <a:off x="8102868" y="9006691"/>
            <a:ext cx="3420152" cy="749873"/>
          </a:xfrm>
          <a:prstGeom prst="rect">
            <a:avLst/>
          </a:prstGeom>
        </p:spPr>
      </p:pic>
    </p:spTree>
    <p:extLst>
      <p:ext uri="{BB962C8B-B14F-4D97-AF65-F5344CB8AC3E}">
        <p14:creationId xmlns:p14="http://schemas.microsoft.com/office/powerpoint/2010/main" val="368720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sp>
        <p:nvSpPr>
          <p:cNvPr id="8" name="TextBox 8"/>
          <p:cNvSpPr txBox="1"/>
          <p:nvPr/>
        </p:nvSpPr>
        <p:spPr>
          <a:xfrm>
            <a:off x="1295400" y="911786"/>
            <a:ext cx="15337456" cy="8707512"/>
          </a:xfrm>
          <a:prstGeom prst="rect">
            <a:avLst/>
          </a:prstGeom>
        </p:spPr>
        <p:txBody>
          <a:bodyPr wrap="square" lIns="0" tIns="0" rIns="0" bIns="0" rtlCol="0" anchor="t">
            <a:spAutoFit/>
          </a:bodyPr>
          <a:lstStyle/>
          <a:p>
            <a:pPr marL="457200" indent="-457200" algn="just">
              <a:lnSpc>
                <a:spcPts val="3359"/>
              </a:lnSpc>
              <a:buFont typeface="+mj-lt"/>
              <a:buAutoNum type="arabicPeriod" startAt="7"/>
            </a:pPr>
            <a:r>
              <a:rPr lang="bg-BG" sz="2500" b="1" spc="-36" dirty="0">
                <a:solidFill>
                  <a:srgbClr val="000000"/>
                </a:solidFill>
                <a:latin typeface="Abhaya Libre Regular"/>
              </a:rPr>
              <a:t>Увеличаване на завършилите STEM, насърчаване на предприемачески и трансверсални умения</a:t>
            </a:r>
            <a:r>
              <a:rPr lang="bg-BG" sz="2500" spc="-36" dirty="0">
                <a:solidFill>
                  <a:srgbClr val="000000"/>
                </a:solidFill>
                <a:latin typeface="Abhaya Libre Regular"/>
              </a:rPr>
              <a:t> - Насърчаване на младите хора, особено жените, да влязат в областта на науката, технологиите, инженерството и математиката. Повишаване на подкрепата за предприемачите и придобиването на трансверсални умения като сътрудничество и критично мислене</a:t>
            </a:r>
            <a:r>
              <a:rPr lang="ru-RU" sz="2500" spc="-36" dirty="0">
                <a:solidFill>
                  <a:srgbClr val="000000"/>
                </a:solidFill>
                <a:latin typeface="Abhaya Libre Regular"/>
              </a:rPr>
              <a:t>.</a:t>
            </a:r>
          </a:p>
          <a:p>
            <a:pPr marL="457200" indent="-457200" algn="just">
              <a:lnSpc>
                <a:spcPts val="3359"/>
              </a:lnSpc>
              <a:buFont typeface="+mj-lt"/>
              <a:buAutoNum type="arabicPeriod" startAt="7"/>
            </a:pPr>
            <a:r>
              <a:rPr lang="bg-BG" sz="2500" b="1" spc="-36" dirty="0">
                <a:solidFill>
                  <a:srgbClr val="000000"/>
                </a:solidFill>
                <a:latin typeface="Abhaya Libre Regular"/>
              </a:rPr>
              <a:t>Житейски умения</a:t>
            </a:r>
            <a:r>
              <a:rPr lang="bg-BG" sz="2500" spc="-36" dirty="0">
                <a:solidFill>
                  <a:srgbClr val="000000"/>
                </a:solidFill>
                <a:latin typeface="Abhaya Libre Regular"/>
              </a:rPr>
              <a:t>– Извън пазара на труда ще се подкрепя обучението както на млади, така и на възрастни хора, по въпроси като медийна грамотност, граждански компетентности и финансова, екологична и здравна грамотност.</a:t>
            </a:r>
          </a:p>
          <a:p>
            <a:pPr marL="457200" indent="-457200" algn="just">
              <a:lnSpc>
                <a:spcPts val="3359"/>
              </a:lnSpc>
              <a:buFont typeface="+mj-lt"/>
              <a:buAutoNum type="arabicPeriod" startAt="7"/>
            </a:pPr>
            <a:r>
              <a:rPr lang="ru-RU" sz="2500" b="1" spc="-36" dirty="0">
                <a:solidFill>
                  <a:srgbClr val="000000"/>
                </a:solidFill>
                <a:latin typeface="Abhaya Libre Regular"/>
              </a:rPr>
              <a:t>Инициатива относно </a:t>
            </a:r>
            <a:r>
              <a:rPr lang="bg-BG" sz="2500" b="1" spc="-36" dirty="0">
                <a:solidFill>
                  <a:srgbClr val="000000"/>
                </a:solidFill>
                <a:latin typeface="Abhaya Libre Regular"/>
              </a:rPr>
              <a:t>индивидуални</a:t>
            </a:r>
            <a:r>
              <a:rPr lang="ru-RU" sz="2500" b="1" spc="-36" dirty="0">
                <a:solidFill>
                  <a:srgbClr val="000000"/>
                </a:solidFill>
                <a:latin typeface="Abhaya Libre Regular"/>
              </a:rPr>
              <a:t> сметки</a:t>
            </a:r>
            <a:r>
              <a:rPr lang="en-US" sz="2500" b="1" spc="-36" dirty="0">
                <a:solidFill>
                  <a:srgbClr val="000000"/>
                </a:solidFill>
                <a:latin typeface="Abhaya Libre Regular"/>
              </a:rPr>
              <a:t> </a:t>
            </a:r>
            <a:r>
              <a:rPr lang="bg-BG" sz="2500" b="1" spc="-36" dirty="0">
                <a:solidFill>
                  <a:srgbClr val="000000"/>
                </a:solidFill>
                <a:latin typeface="Abhaya Libre Regular"/>
              </a:rPr>
              <a:t>за обучение</a:t>
            </a:r>
            <a:r>
              <a:rPr lang="ru-RU" sz="2500" spc="-36" dirty="0">
                <a:solidFill>
                  <a:srgbClr val="000000"/>
                </a:solidFill>
                <a:latin typeface="Abhaya Libre Regular"/>
              </a:rPr>
              <a:t> - </a:t>
            </a:r>
            <a:r>
              <a:rPr lang="bg-BG" sz="2500" spc="-36" dirty="0">
                <a:solidFill>
                  <a:srgbClr val="000000"/>
                </a:solidFill>
                <a:latin typeface="Abhaya Libre Regular"/>
              </a:rPr>
              <a:t>Ще се проучи дали и как преносимите и проверени по качество права на обучение могат да помогнат за стимулиране на ученето през целия живот за всички. </a:t>
            </a:r>
            <a:endParaRPr lang="ru-RU" sz="2500" spc="-36" dirty="0">
              <a:solidFill>
                <a:srgbClr val="000000"/>
              </a:solidFill>
              <a:latin typeface="Abhaya Libre Regular"/>
            </a:endParaRPr>
          </a:p>
          <a:p>
            <a:pPr marL="457200" indent="-457200" algn="just">
              <a:lnSpc>
                <a:spcPts val="3359"/>
              </a:lnSpc>
              <a:buFont typeface="+mj-lt"/>
              <a:buAutoNum type="arabicPeriod" startAt="7"/>
            </a:pPr>
            <a:r>
              <a:rPr lang="bg-BG" sz="2500" b="1" spc="-36" dirty="0">
                <a:solidFill>
                  <a:srgbClr val="000000"/>
                </a:solidFill>
                <a:latin typeface="Abhaya Libre Regular"/>
              </a:rPr>
              <a:t>Европейски подход към микроквалификациите - </a:t>
            </a:r>
            <a:r>
              <a:rPr lang="bg-BG" sz="2500" spc="-36" dirty="0">
                <a:solidFill>
                  <a:srgbClr val="000000"/>
                </a:solidFill>
                <a:latin typeface="Abhaya Libre Regular"/>
              </a:rPr>
              <a:t>Курсовете за обучение стават все по-кратки и по-целенасочени и често се провеждат онлайн. Създаване на европейски стандарти, които ще помогнат за признаването на резултатите от такова обучение</a:t>
            </a:r>
            <a:r>
              <a:rPr lang="ru-RU" sz="2500" spc="-36" dirty="0">
                <a:solidFill>
                  <a:srgbClr val="000000"/>
                </a:solidFill>
                <a:latin typeface="Abhaya Libre Regular"/>
              </a:rPr>
              <a:t>.</a:t>
            </a:r>
          </a:p>
          <a:p>
            <a:pPr marL="457200" indent="-457200" algn="just">
              <a:lnSpc>
                <a:spcPts val="3359"/>
              </a:lnSpc>
              <a:buFont typeface="+mj-lt"/>
              <a:buAutoNum type="arabicPeriod" startAt="7"/>
            </a:pPr>
            <a:r>
              <a:rPr lang="bg-BG" sz="2500" b="1" spc="-36" dirty="0">
                <a:solidFill>
                  <a:srgbClr val="000000"/>
                </a:solidFill>
                <a:latin typeface="Abhaya Libre Regular"/>
              </a:rPr>
              <a:t>Нова платформа "Европас"</a:t>
            </a:r>
            <a:r>
              <a:rPr lang="bg-BG" sz="2500" spc="-36" dirty="0">
                <a:solidFill>
                  <a:srgbClr val="000000"/>
                </a:solidFill>
                <a:latin typeface="Abhaya Libre Regular"/>
              </a:rPr>
              <a:t> - Комплексно обновената платформа "Европас" предлага онлайн инструменти и насоки за съставяне на автобиографии, предлага персонализирани работни места и възможности за обучение, предоставя информация за търсещите работа и е налична на 29 езика</a:t>
            </a:r>
            <a:r>
              <a:rPr lang="ru-RU" sz="2500" spc="-36" dirty="0">
                <a:solidFill>
                  <a:srgbClr val="000000"/>
                </a:solidFill>
                <a:latin typeface="Abhaya Libre Regular"/>
              </a:rPr>
              <a:t>.</a:t>
            </a:r>
          </a:p>
          <a:p>
            <a:pPr marL="457200" indent="-457200" algn="just">
              <a:lnSpc>
                <a:spcPts val="3359"/>
              </a:lnSpc>
              <a:buFont typeface="+mj-lt"/>
              <a:buAutoNum type="arabicPeriod" startAt="7"/>
            </a:pPr>
            <a:r>
              <a:rPr lang="bg-BG" sz="2500" b="1" spc="-36" dirty="0">
                <a:solidFill>
                  <a:srgbClr val="000000"/>
                </a:solidFill>
                <a:latin typeface="Abhaya Libre Regular"/>
              </a:rPr>
              <a:t>Подобряване</a:t>
            </a:r>
            <a:r>
              <a:rPr lang="ru-RU" sz="2500" b="1" spc="-36" dirty="0">
                <a:solidFill>
                  <a:srgbClr val="000000"/>
                </a:solidFill>
                <a:latin typeface="Abhaya Libre Regular"/>
              </a:rPr>
              <a:t> на рамката, блогоприятсваща отключване на инвестиции </a:t>
            </a:r>
            <a:r>
              <a:rPr lang="ru-RU" sz="2500" spc="-36" dirty="0">
                <a:solidFill>
                  <a:srgbClr val="000000"/>
                </a:solidFill>
                <a:latin typeface="Abhaya Libre Regular"/>
              </a:rPr>
              <a:t>- </a:t>
            </a:r>
            <a:r>
              <a:rPr lang="bg-BG" sz="2500" spc="-36" dirty="0">
                <a:solidFill>
                  <a:srgbClr val="000000"/>
                </a:solidFill>
                <a:latin typeface="Abhaya Libre Regular"/>
              </a:rPr>
              <a:t>Ключов елемент на Дневния ред за умения е значителното увеличение на бюджета на ЕС, който да стимулира държавите членки и частните участници да инвестират в умения. Ще работим за подобряване на прозрачността на </a:t>
            </a:r>
            <a:r>
              <a:rPr lang="ru-RU" sz="2500" spc="-36" dirty="0">
                <a:solidFill>
                  <a:srgbClr val="000000"/>
                </a:solidFill>
                <a:latin typeface="Abhaya Libre Regular"/>
              </a:rPr>
              <a:t>инвестициите в уменията и ще проучваме нови </a:t>
            </a:r>
            <a:r>
              <a:rPr lang="bg-BG" sz="2500" spc="-36" dirty="0">
                <a:solidFill>
                  <a:srgbClr val="000000"/>
                </a:solidFill>
                <a:latin typeface="Abhaya Libre Regular"/>
              </a:rPr>
              <a:t>финансови механизми.</a:t>
            </a:r>
            <a:endParaRPr lang="en-US" sz="2500" spc="-36" dirty="0">
              <a:solidFill>
                <a:srgbClr val="000000"/>
              </a:solidFill>
              <a:latin typeface="Abhaya Libre Regular"/>
            </a:endParaRPr>
          </a:p>
        </p:txBody>
      </p:sp>
      <p:pic>
        <p:nvPicPr>
          <p:cNvPr id="6" name="Picture 5">
            <a:extLst>
              <a:ext uri="{FF2B5EF4-FFF2-40B4-BE49-F238E27FC236}">
                <a16:creationId xmlns:a16="http://schemas.microsoft.com/office/drawing/2014/main" id="{4FFEB508-96E3-47BA-7601-148456416CA7}"/>
              </a:ext>
            </a:extLst>
          </p:cNvPr>
          <p:cNvPicPr>
            <a:picLocks noChangeAspect="1"/>
          </p:cNvPicPr>
          <p:nvPr/>
        </p:nvPicPr>
        <p:blipFill>
          <a:blip r:embed="rId7"/>
          <a:stretch>
            <a:fillRect/>
          </a:stretch>
        </p:blipFill>
        <p:spPr>
          <a:xfrm>
            <a:off x="12317500" y="9244361"/>
            <a:ext cx="3420152" cy="749873"/>
          </a:xfrm>
          <a:prstGeom prst="rect">
            <a:avLst/>
          </a:prstGeom>
        </p:spPr>
      </p:pic>
    </p:spTree>
    <p:extLst>
      <p:ext uri="{BB962C8B-B14F-4D97-AF65-F5344CB8AC3E}">
        <p14:creationId xmlns:p14="http://schemas.microsoft.com/office/powerpoint/2010/main" val="2124712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7" name="Google Shape;407;g1c0d571eb8a_0_167"/>
          <p:cNvPicPr preferRelativeResize="0"/>
          <p:nvPr/>
        </p:nvPicPr>
        <p:blipFill rotWithShape="1">
          <a:blip r:embed="rId5">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5">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5">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6">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6">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868294" y="3592273"/>
            <a:ext cx="15342300" cy="3145476"/>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bg-BG" sz="7300" dirty="0">
                <a:solidFill>
                  <a:srgbClr val="04989E"/>
                </a:solidFill>
                <a:latin typeface="Abhaya Libre"/>
                <a:cs typeface="Abhaya Libre"/>
                <a:sym typeface="Abhaya Libre"/>
              </a:rPr>
              <a:t>Зелени работни места и зелени умения</a:t>
            </a:r>
            <a:endParaRPr sz="100" dirty="0"/>
          </a:p>
        </p:txBody>
      </p:sp>
      <p:pic>
        <p:nvPicPr>
          <p:cNvPr id="414" name="Google Shape;414;g1c0d571eb8a_0_167"/>
          <p:cNvPicPr preferRelativeResize="0"/>
          <p:nvPr/>
        </p:nvPicPr>
        <p:blipFill rotWithShape="1">
          <a:blip r:embed="rId7">
            <a:alphaModFix/>
          </a:blip>
          <a:srcRect/>
          <a:stretch/>
        </p:blipFill>
        <p:spPr>
          <a:xfrm>
            <a:off x="16418708" y="0"/>
            <a:ext cx="1869291" cy="1869291"/>
          </a:xfrm>
          <a:prstGeom prst="rect">
            <a:avLst/>
          </a:prstGeom>
          <a:noFill/>
          <a:ln>
            <a:noFill/>
          </a:ln>
        </p:spPr>
      </p:pic>
      <p:pic>
        <p:nvPicPr>
          <p:cNvPr id="2" name="Picture 1">
            <a:extLst>
              <a:ext uri="{FF2B5EF4-FFF2-40B4-BE49-F238E27FC236}">
                <a16:creationId xmlns:a16="http://schemas.microsoft.com/office/drawing/2014/main" id="{23D9CEAB-9367-7239-9536-E2DA77A2AF25}"/>
              </a:ext>
            </a:extLst>
          </p:cNvPr>
          <p:cNvPicPr>
            <a:picLocks noChangeAspect="1"/>
          </p:cNvPicPr>
          <p:nvPr/>
        </p:nvPicPr>
        <p:blipFill>
          <a:blip r:embed="rId8"/>
          <a:stretch>
            <a:fillRect/>
          </a:stretch>
        </p:blipFill>
        <p:spPr>
          <a:xfrm>
            <a:off x="7703819" y="9339031"/>
            <a:ext cx="3420152" cy="74987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6463027" y="-3163651"/>
            <a:ext cx="5364129" cy="5364129"/>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84528" y="3196828"/>
            <a:ext cx="1380598" cy="1218378"/>
          </a:xfrm>
          <a:prstGeom prst="rect">
            <a:avLst/>
          </a:prstGeom>
        </p:spPr>
      </p:pic>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453787" y="8464118"/>
            <a:ext cx="955551" cy="1139256"/>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pic>
        <p:nvPicPr>
          <p:cNvPr id="20" name="Picture 20"/>
          <p:cNvPicPr>
            <a:picLocks noChangeAspect="1"/>
          </p:cNvPicPr>
          <p:nvPr/>
        </p:nvPicPr>
        <p:blipFill>
          <a:blip r:embed="rId10"/>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bg-BG" sz="3199" dirty="0">
                  <a:solidFill>
                    <a:srgbClr val="FEFEFE"/>
                  </a:solidFill>
                  <a:latin typeface="Abhaya Libre Regular"/>
                </a:rPr>
                <a:t>Зелена и дигитална трансформация</a:t>
              </a:r>
              <a:endParaRPr lang="en-US" sz="3199" dirty="0">
                <a:solidFill>
                  <a:srgbClr val="FEFEFE"/>
                </a:solidFill>
                <a:latin typeface="Abhaya Libre Regular"/>
              </a:endParaRPr>
            </a:p>
          </p:txBody>
        </p:sp>
      </p:grpSp>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593755" y="4990812"/>
            <a:ext cx="1265162" cy="1239858"/>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91414" y="1440853"/>
            <a:ext cx="1239858" cy="1239858"/>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166851" y="6706921"/>
            <a:ext cx="1215952" cy="1147554"/>
          </a:xfrm>
          <a:prstGeom prst="rect">
            <a:avLst/>
          </a:prstGeom>
        </p:spPr>
      </p:pic>
      <p:sp>
        <p:nvSpPr>
          <p:cNvPr id="31" name="TextBox 31"/>
          <p:cNvSpPr txBox="1"/>
          <p:nvPr/>
        </p:nvSpPr>
        <p:spPr>
          <a:xfrm>
            <a:off x="2028383" y="3182791"/>
            <a:ext cx="8854107" cy="5651547"/>
          </a:xfrm>
          <a:prstGeom prst="rect">
            <a:avLst/>
          </a:prstGeom>
        </p:spPr>
        <p:txBody>
          <a:bodyPr wrap="square" lIns="0" tIns="0" rIns="0" bIns="0" rtlCol="0" anchor="t">
            <a:spAutoFit/>
          </a:bodyPr>
          <a:lstStyle/>
          <a:p>
            <a:pPr algn="just">
              <a:lnSpc>
                <a:spcPts val="3359"/>
              </a:lnSpc>
            </a:pPr>
            <a:r>
              <a:rPr lang="bg-BG" sz="2400" spc="-36" dirty="0">
                <a:solidFill>
                  <a:srgbClr val="000000"/>
                </a:solidFill>
                <a:latin typeface="Abhaya Libre Regular"/>
              </a:rPr>
              <a:t>Организацията на обединените нации определя „зелените“ работни места като сектори и работни места, в които се минимизира създаването на отпадъци и замърсяването (UNEP и др., 2008 г.). Международната организация на труда (МОТ) включва в своята дефиниция на „зелените“ работни места всяка област, която има по-нисък от средния екологичен отпечатък (МОТ, 2012 г.). Статистическите агенции </a:t>
            </a:r>
            <a:r>
              <a:rPr lang="ru-RU" sz="2400" spc="-36" dirty="0">
                <a:solidFill>
                  <a:srgbClr val="000000"/>
                </a:solidFill>
                <a:latin typeface="Abhaya Libre Regular"/>
              </a:rPr>
              <a:t>в цял ​​св</a:t>
            </a:r>
            <a:r>
              <a:rPr lang="bg-BG" sz="2400" spc="-36" dirty="0">
                <a:solidFill>
                  <a:srgbClr val="000000"/>
                </a:solidFill>
                <a:latin typeface="Abhaya Libre Regular"/>
              </a:rPr>
              <a:t>ят</a:t>
            </a:r>
            <a:r>
              <a:rPr lang="ru-RU" sz="2400" spc="-36" dirty="0">
                <a:solidFill>
                  <a:srgbClr val="000000"/>
                </a:solidFill>
                <a:latin typeface="Abhaya Libre Regular"/>
              </a:rPr>
              <a:t> </a:t>
            </a:r>
            <a:r>
              <a:rPr lang="bg-BG" sz="2400" spc="-36" dirty="0">
                <a:solidFill>
                  <a:srgbClr val="000000"/>
                </a:solidFill>
                <a:latin typeface="Abhaya Libre Regular"/>
              </a:rPr>
              <a:t>обикновено фокусират върху дефиницията на сектора на екологичните стоки и услуги, за да определят „зелените“ работни места. Разликата между работни места и умения е важна, тъй като динамиката на пазара на труда при „зелените“ промени в икономиката е сложна и ще остане такава в бъдеще. Анализът на уменията предлага дезагрегирано равнище за изследване на тази динамика</a:t>
            </a:r>
            <a:r>
              <a:rPr lang="ru-RU" sz="2400" spc="-36" dirty="0">
                <a:solidFill>
                  <a:srgbClr val="000000"/>
                </a:solidFill>
                <a:latin typeface="Abhaya Libre Regular"/>
              </a:rPr>
              <a:t>.</a:t>
            </a:r>
            <a:endParaRPr lang="en-US" sz="2400" spc="-36" dirty="0">
              <a:solidFill>
                <a:srgbClr val="000000"/>
              </a:solidFill>
              <a:latin typeface="Abhaya Libre Regular"/>
            </a:endParaRPr>
          </a:p>
        </p:txBody>
      </p:sp>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2298596">
            <a:off x="-2562467" y="6946274"/>
            <a:ext cx="4352147" cy="4346443"/>
          </a:xfrm>
          <a:prstGeom prst="rect">
            <a:avLst/>
          </a:prstGeom>
        </p:spPr>
      </p:pic>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57830" y="7358583"/>
            <a:ext cx="5364129" cy="5364129"/>
          </a:xfrm>
          <a:prstGeom prst="rect">
            <a:avLst/>
          </a:prstGeom>
        </p:spPr>
      </p:pic>
      <p:sp>
        <p:nvSpPr>
          <p:cNvPr id="29" name="Текстово поле 28">
            <a:extLst>
              <a:ext uri="{FF2B5EF4-FFF2-40B4-BE49-F238E27FC236}">
                <a16:creationId xmlns:a16="http://schemas.microsoft.com/office/drawing/2014/main" id="{A6CD206B-38A9-AA5F-C224-2132E4BF98E3}"/>
              </a:ext>
            </a:extLst>
          </p:cNvPr>
          <p:cNvSpPr txBox="1"/>
          <p:nvPr/>
        </p:nvSpPr>
        <p:spPr>
          <a:xfrm>
            <a:off x="2362200" y="1428465"/>
            <a:ext cx="8273860" cy="1754326"/>
          </a:xfrm>
          <a:prstGeom prst="rect">
            <a:avLst/>
          </a:prstGeom>
          <a:noFill/>
        </p:spPr>
        <p:txBody>
          <a:bodyPr wrap="square">
            <a:spAutoFit/>
          </a:bodyPr>
          <a:lstStyle/>
          <a:p>
            <a:pPr algn="ctr"/>
            <a:r>
              <a:rPr lang="bg-BG"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Зелени работни места и зелени умения</a:t>
            </a:r>
          </a:p>
        </p:txBody>
      </p:sp>
      <p:pic>
        <p:nvPicPr>
          <p:cNvPr id="27" name="Picture 26">
            <a:extLst>
              <a:ext uri="{FF2B5EF4-FFF2-40B4-BE49-F238E27FC236}">
                <a16:creationId xmlns:a16="http://schemas.microsoft.com/office/drawing/2014/main" id="{658ABF7A-59C7-A12F-B282-44EE27C7590B}"/>
              </a:ext>
            </a:extLst>
          </p:cNvPr>
          <p:cNvPicPr>
            <a:picLocks noChangeAspect="1"/>
          </p:cNvPicPr>
          <p:nvPr/>
        </p:nvPicPr>
        <p:blipFill>
          <a:blip r:embed="rId21"/>
          <a:stretch>
            <a:fillRect/>
          </a:stretch>
        </p:blipFill>
        <p:spPr>
          <a:xfrm>
            <a:off x="5828391" y="8987350"/>
            <a:ext cx="3420152" cy="74987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84528" y="3196828"/>
            <a:ext cx="1380598" cy="121837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53787" y="8464118"/>
            <a:ext cx="955551" cy="1139256"/>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bg-BG" sz="3199" dirty="0">
                  <a:solidFill>
                    <a:srgbClr val="FEFEFE"/>
                  </a:solidFill>
                  <a:latin typeface="Abhaya Libre Regular"/>
                </a:rPr>
                <a:t>Зелена и дигитална трансформация</a:t>
              </a:r>
              <a:endParaRPr lang="en-US" sz="3199" dirty="0">
                <a:solidFill>
                  <a:srgbClr val="FEFEFE"/>
                </a:solidFill>
                <a:latin typeface="Abhaya Libre Regular"/>
              </a:endParaRPr>
            </a:p>
          </p:txBody>
        </p:sp>
      </p:grpSp>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93755" y="4990812"/>
            <a:ext cx="1265162" cy="1239858"/>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091414" y="1440853"/>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166851" y="6706921"/>
            <a:ext cx="1215952" cy="1147554"/>
          </a:xfrm>
          <a:prstGeom prst="rect">
            <a:avLst/>
          </a:prstGeom>
        </p:spPr>
      </p:pic>
      <p:sp>
        <p:nvSpPr>
          <p:cNvPr id="31" name="TextBox 31"/>
          <p:cNvSpPr txBox="1"/>
          <p:nvPr/>
        </p:nvSpPr>
        <p:spPr>
          <a:xfrm>
            <a:off x="2447970" y="3469088"/>
            <a:ext cx="8854107" cy="2163413"/>
          </a:xfrm>
          <a:prstGeom prst="rect">
            <a:avLst/>
          </a:prstGeom>
        </p:spPr>
        <p:txBody>
          <a:bodyPr wrap="square" lIns="0" tIns="0" rIns="0" bIns="0" rtlCol="0" anchor="t">
            <a:spAutoFit/>
          </a:bodyPr>
          <a:lstStyle/>
          <a:p>
            <a:pPr algn="just">
              <a:lnSpc>
                <a:spcPts val="3359"/>
              </a:lnSpc>
            </a:pPr>
            <a:r>
              <a:rPr lang="bg-BG" sz="2400" spc="-36" dirty="0">
                <a:solidFill>
                  <a:srgbClr val="000000"/>
                </a:solidFill>
                <a:latin typeface="Abhaya Libre Regular"/>
              </a:rPr>
              <a:t>Успешната трансформация към нискоемисионна икономика ще бъде възможна само ако работниците са в състояние да се адаптират и да прехвърлят от области с намаляваща заетост към други индустрии и ако човешкият капитал съществува и се максимизира, за да се развият нови отрасли</a:t>
            </a:r>
            <a:r>
              <a:rPr lang="ru-RU" sz="2400" spc="-36" dirty="0">
                <a:solidFill>
                  <a:srgbClr val="000000"/>
                </a:solidFill>
                <a:latin typeface="Abhaya Libre Regular"/>
              </a:rPr>
              <a:t>.</a:t>
            </a:r>
            <a:endParaRPr lang="en-US" sz="24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463027" y="-3163651"/>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140447" y="7189065"/>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pic>
        <p:nvPicPr>
          <p:cNvPr id="27" name="Picture 26">
            <a:extLst>
              <a:ext uri="{FF2B5EF4-FFF2-40B4-BE49-F238E27FC236}">
                <a16:creationId xmlns:a16="http://schemas.microsoft.com/office/drawing/2014/main" id="{E555E544-9B94-921C-2092-6BE144BB1378}"/>
              </a:ext>
            </a:extLst>
          </p:cNvPr>
          <p:cNvPicPr>
            <a:picLocks noChangeAspect="1"/>
          </p:cNvPicPr>
          <p:nvPr/>
        </p:nvPicPr>
        <p:blipFill>
          <a:blip r:embed="rId21"/>
          <a:stretch>
            <a:fillRect/>
          </a:stretch>
        </p:blipFill>
        <p:spPr>
          <a:xfrm>
            <a:off x="4730718" y="6054384"/>
            <a:ext cx="4032282" cy="3399054"/>
          </a:xfrm>
          <a:prstGeom prst="rect">
            <a:avLst/>
          </a:prstGeom>
        </p:spPr>
      </p:pic>
      <p:sp>
        <p:nvSpPr>
          <p:cNvPr id="28" name="Текстово поле 27">
            <a:extLst>
              <a:ext uri="{FF2B5EF4-FFF2-40B4-BE49-F238E27FC236}">
                <a16:creationId xmlns:a16="http://schemas.microsoft.com/office/drawing/2014/main" id="{F2411CEA-5E3C-0A9B-22C5-37D6AB16204B}"/>
              </a:ext>
            </a:extLst>
          </p:cNvPr>
          <p:cNvSpPr txBox="1"/>
          <p:nvPr/>
        </p:nvSpPr>
        <p:spPr>
          <a:xfrm>
            <a:off x="2362200" y="1428465"/>
            <a:ext cx="8273860" cy="1754326"/>
          </a:xfrm>
          <a:prstGeom prst="rect">
            <a:avLst/>
          </a:prstGeom>
          <a:noFill/>
        </p:spPr>
        <p:txBody>
          <a:bodyPr wrap="square">
            <a:spAutoFit/>
          </a:bodyPr>
          <a:lstStyle/>
          <a:p>
            <a:pPr algn="ctr"/>
            <a:r>
              <a:rPr lang="bg-BG"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Зелени работни места и зелени умения</a:t>
            </a:r>
          </a:p>
        </p:txBody>
      </p:sp>
      <p:pic>
        <p:nvPicPr>
          <p:cNvPr id="29" name="Picture 28">
            <a:extLst>
              <a:ext uri="{FF2B5EF4-FFF2-40B4-BE49-F238E27FC236}">
                <a16:creationId xmlns:a16="http://schemas.microsoft.com/office/drawing/2014/main" id="{99AC1B60-A820-4BCC-DDB5-045F5CA6673B}"/>
              </a:ext>
            </a:extLst>
          </p:cNvPr>
          <p:cNvPicPr>
            <a:picLocks noChangeAspect="1"/>
          </p:cNvPicPr>
          <p:nvPr/>
        </p:nvPicPr>
        <p:blipFill>
          <a:blip r:embed="rId22"/>
          <a:stretch>
            <a:fillRect/>
          </a:stretch>
        </p:blipFill>
        <p:spPr>
          <a:xfrm>
            <a:off x="9864979" y="9078501"/>
            <a:ext cx="3420152" cy="749873"/>
          </a:xfrm>
          <a:prstGeom prst="rect">
            <a:avLst/>
          </a:prstGeom>
        </p:spPr>
      </p:pic>
    </p:spTree>
    <p:extLst>
      <p:ext uri="{BB962C8B-B14F-4D97-AF65-F5344CB8AC3E}">
        <p14:creationId xmlns:p14="http://schemas.microsoft.com/office/powerpoint/2010/main" val="3791525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47893" y="3638013"/>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1435727" y="3799044"/>
            <a:ext cx="16095124" cy="2954655"/>
          </a:xfrm>
          <a:prstGeom prst="rect">
            <a:avLst/>
          </a:prstGeom>
        </p:spPr>
        <p:txBody>
          <a:bodyPr wrap="square" lIns="0" tIns="0" rIns="0" bIns="0" rtlCol="0" anchor="t">
            <a:spAutoFit/>
          </a:bodyPr>
          <a:lstStyle/>
          <a:p>
            <a:pPr algn="ctr"/>
            <a:r>
              <a:rPr lang="ru-RU" sz="4800" dirty="0">
                <a:solidFill>
                  <a:srgbClr val="04989E"/>
                </a:solidFill>
                <a:latin typeface="Abhaya Libre Regular"/>
              </a:rPr>
              <a:t>Адаптивност и преносими умения, позволяващи на служителите да усвоят и прилагат новите (нисковъглеродни) технологии и процеси, необходими за превръщане на работните им места в по-екологични</a:t>
            </a:r>
            <a:endParaRPr lang="bg-BG" sz="48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21" name="Picture 20">
            <a:extLst>
              <a:ext uri="{FF2B5EF4-FFF2-40B4-BE49-F238E27FC236}">
                <a16:creationId xmlns:a16="http://schemas.microsoft.com/office/drawing/2014/main" id="{89BA0456-1506-AC40-A668-5C6911864F51}"/>
              </a:ext>
            </a:extLst>
          </p:cNvPr>
          <p:cNvPicPr>
            <a:picLocks noChangeAspect="1"/>
          </p:cNvPicPr>
          <p:nvPr/>
        </p:nvPicPr>
        <p:blipFill>
          <a:blip r:embed="rId15"/>
          <a:stretch>
            <a:fillRect/>
          </a:stretch>
        </p:blipFill>
        <p:spPr>
          <a:xfrm>
            <a:off x="7516438" y="9339031"/>
            <a:ext cx="3420152" cy="74987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460886" y="4663524"/>
            <a:ext cx="7775659" cy="1894433"/>
          </a:xfrm>
          <a:prstGeom prst="rect">
            <a:avLst/>
          </a:prstGeom>
        </p:spPr>
      </p:pic>
      <p:grpSp>
        <p:nvGrpSpPr>
          <p:cNvPr id="5" name="Group 5"/>
          <p:cNvGrpSpPr/>
          <p:nvPr/>
        </p:nvGrpSpPr>
        <p:grpSpPr>
          <a:xfrm>
            <a:off x="16827300" y="2400905"/>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a:off x="16846385" y="3458680"/>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a:off x="16888524" y="4585774"/>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16888901" y="5774469"/>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16967391" y="6952157"/>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pic>
        <p:nvPicPr>
          <p:cNvPr id="20" name="Picture 20"/>
          <p:cNvPicPr>
            <a:picLocks noChangeAspect="1"/>
          </p:cNvPicPr>
          <p:nvPr/>
        </p:nvPicPr>
        <p:blipFill>
          <a:blip r:embed="rId4"/>
          <a:srcRect/>
          <a:stretch>
            <a:fillRect/>
          </a:stretch>
        </p:blipFill>
        <p:spPr>
          <a:xfrm>
            <a:off x="16418708" y="0"/>
            <a:ext cx="1869292" cy="1869292"/>
          </a:xfrm>
          <a:prstGeom prst="rect">
            <a:avLst/>
          </a:prstGeom>
        </p:spPr>
      </p:pic>
      <p:sp>
        <p:nvSpPr>
          <p:cNvPr id="31" name="TextBox 31"/>
          <p:cNvSpPr txBox="1"/>
          <p:nvPr/>
        </p:nvSpPr>
        <p:spPr>
          <a:xfrm>
            <a:off x="2693090" y="4317557"/>
            <a:ext cx="11480110" cy="1727396"/>
          </a:xfrm>
          <a:prstGeom prst="rect">
            <a:avLst/>
          </a:prstGeom>
        </p:spPr>
        <p:txBody>
          <a:bodyPr wrap="square" lIns="0" tIns="0" rIns="0" bIns="0" rtlCol="0" anchor="t">
            <a:spAutoFit/>
          </a:bodyPr>
          <a:lstStyle/>
          <a:p>
            <a:pPr algn="just">
              <a:lnSpc>
                <a:spcPts val="3359"/>
              </a:lnSpc>
            </a:pPr>
            <a:r>
              <a:rPr lang="bg-BG" sz="2400" spc="-36" dirty="0">
                <a:solidFill>
                  <a:srgbClr val="000000"/>
                </a:solidFill>
                <a:latin typeface="Abhaya Libre Regular"/>
              </a:rPr>
              <a:t>Идентифицирането, оценката и създаването на зелени умения са от съществено значение за прехода към нисковъглеродна икономика и за възможността да се капитализират всички социални, екологични и икономически ползи, които това носи</a:t>
            </a:r>
            <a:r>
              <a:rPr lang="ru-RU" sz="2400" spc="-36" dirty="0">
                <a:solidFill>
                  <a:srgbClr val="000000"/>
                </a:solidFill>
                <a:latin typeface="Abhaya Libre Regular"/>
              </a:rPr>
              <a:t>.</a:t>
            </a:r>
            <a:endParaRPr lang="en-US" sz="2400" spc="-36" dirty="0">
              <a:solidFill>
                <a:srgbClr val="000000"/>
              </a:solidFill>
              <a:latin typeface="Abhaya Libre Regular"/>
            </a:endParaRPr>
          </a:p>
        </p:txBody>
      </p:sp>
      <p:pic>
        <p:nvPicPr>
          <p:cNvPr id="32" name="Picture 3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52805">
            <a:off x="6463027" y="-3163651"/>
            <a:ext cx="5364129" cy="5364129"/>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719357">
            <a:off x="-2294741" y="6574675"/>
            <a:ext cx="4352147" cy="4346443"/>
          </a:xfrm>
          <a:prstGeom prst="rect">
            <a:avLst/>
          </a:prstGeom>
        </p:spPr>
      </p:pic>
      <p:pic>
        <p:nvPicPr>
          <p:cNvPr id="35"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52805">
            <a:off x="15516092" y="7910407"/>
            <a:ext cx="5364129" cy="5364129"/>
          </a:xfrm>
          <a:prstGeom prst="rect">
            <a:avLst/>
          </a:prstGeom>
        </p:spPr>
      </p:pic>
      <p:grpSp>
        <p:nvGrpSpPr>
          <p:cNvPr id="28" name="Group 6">
            <a:extLst>
              <a:ext uri="{FF2B5EF4-FFF2-40B4-BE49-F238E27FC236}">
                <a16:creationId xmlns:a16="http://schemas.microsoft.com/office/drawing/2014/main" id="{B9E556BB-C7E8-FDE5-7843-1A14D7DE2EA3}"/>
              </a:ext>
            </a:extLst>
          </p:cNvPr>
          <p:cNvGrpSpPr>
            <a:grpSpLocks noChangeAspect="1"/>
          </p:cNvGrpSpPr>
          <p:nvPr/>
        </p:nvGrpSpPr>
        <p:grpSpPr>
          <a:xfrm>
            <a:off x="2412629" y="6369950"/>
            <a:ext cx="12046976" cy="2640421"/>
            <a:chOff x="0" y="0"/>
            <a:chExt cx="4828540" cy="4716780"/>
          </a:xfrm>
        </p:grpSpPr>
        <p:sp>
          <p:nvSpPr>
            <p:cNvPr id="29" name="Freeform 7">
              <a:extLst>
                <a:ext uri="{FF2B5EF4-FFF2-40B4-BE49-F238E27FC236}">
                  <a16:creationId xmlns:a16="http://schemas.microsoft.com/office/drawing/2014/main" id="{7ED351D3-2AC8-8B73-EC70-DCF7417B5011}"/>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37" name="TextBox 36">
            <a:extLst>
              <a:ext uri="{FF2B5EF4-FFF2-40B4-BE49-F238E27FC236}">
                <a16:creationId xmlns:a16="http://schemas.microsoft.com/office/drawing/2014/main" id="{7C8E4CA9-ABF1-64E8-EA76-42D38D095666}"/>
              </a:ext>
            </a:extLst>
          </p:cNvPr>
          <p:cNvSpPr txBox="1"/>
          <p:nvPr/>
        </p:nvSpPr>
        <p:spPr>
          <a:xfrm>
            <a:off x="2893172" y="6654126"/>
            <a:ext cx="11335614" cy="2169825"/>
          </a:xfrm>
          <a:prstGeom prst="rect">
            <a:avLst/>
          </a:prstGeom>
          <a:noFill/>
        </p:spPr>
        <p:txBody>
          <a:bodyPr wrap="square">
            <a:spAutoFit/>
          </a:bodyPr>
          <a:lstStyle/>
          <a:p>
            <a:pPr algn="ctr"/>
            <a:r>
              <a:rPr lang="bg-BG" sz="4500" dirty="0">
                <a:solidFill>
                  <a:schemeClr val="accent5">
                    <a:lumMod val="50000"/>
                  </a:schemeClr>
                </a:solidFill>
                <a:latin typeface="Baguet Script" panose="00000500000000000000" pitchFamily="2" charset="0"/>
                <a:cs typeface="Abhaya Libre Regular" panose="020B0604020202020204" charset="0"/>
              </a:rPr>
              <a:t>Подкрепата на зелените умения е от съществено значение за прехода към нисковъглеродна икономика</a:t>
            </a:r>
            <a:r>
              <a:rPr lang="ru-RU" sz="4500" dirty="0">
                <a:solidFill>
                  <a:schemeClr val="accent5">
                    <a:lumMod val="50000"/>
                  </a:schemeClr>
                </a:solidFill>
                <a:latin typeface="Baguet Script" panose="00000500000000000000" pitchFamily="2" charset="0"/>
                <a:cs typeface="Abhaya Libre Regular" panose="020B0604020202020204" charset="0"/>
              </a:rPr>
              <a:t>.</a:t>
            </a:r>
            <a:endParaRPr lang="en-US" sz="4500" dirty="0">
              <a:solidFill>
                <a:schemeClr val="accent5">
                  <a:lumMod val="50000"/>
                </a:schemeClr>
              </a:solidFill>
              <a:latin typeface="Baguet Script" panose="00000500000000000000" pitchFamily="2" charset="0"/>
              <a:cs typeface="Abhaya Libre Regular" panose="020B0604020202020204" charset="0"/>
            </a:endParaRPr>
          </a:p>
        </p:txBody>
      </p:sp>
      <p:sp>
        <p:nvSpPr>
          <p:cNvPr id="3" name="Текстово поле 2">
            <a:extLst>
              <a:ext uri="{FF2B5EF4-FFF2-40B4-BE49-F238E27FC236}">
                <a16:creationId xmlns:a16="http://schemas.microsoft.com/office/drawing/2014/main" id="{724D09E0-5AD9-852C-B6A9-7E0818F54000}"/>
              </a:ext>
            </a:extLst>
          </p:cNvPr>
          <p:cNvSpPr txBox="1"/>
          <p:nvPr/>
        </p:nvSpPr>
        <p:spPr>
          <a:xfrm>
            <a:off x="4038600" y="2097935"/>
            <a:ext cx="8273860" cy="1754326"/>
          </a:xfrm>
          <a:prstGeom prst="rect">
            <a:avLst/>
          </a:prstGeom>
          <a:noFill/>
        </p:spPr>
        <p:txBody>
          <a:bodyPr wrap="square">
            <a:spAutoFit/>
          </a:bodyPr>
          <a:lstStyle/>
          <a:p>
            <a:pPr algn="ctr"/>
            <a:r>
              <a:rPr lang="bg-BG"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Зелени работни места и зелени умения</a:t>
            </a:r>
          </a:p>
        </p:txBody>
      </p:sp>
      <p:pic>
        <p:nvPicPr>
          <p:cNvPr id="4" name="Picture 3">
            <a:extLst>
              <a:ext uri="{FF2B5EF4-FFF2-40B4-BE49-F238E27FC236}">
                <a16:creationId xmlns:a16="http://schemas.microsoft.com/office/drawing/2014/main" id="{450142B2-5EBF-9D2D-4C3D-43C1CE8AD713}"/>
              </a:ext>
            </a:extLst>
          </p:cNvPr>
          <p:cNvPicPr>
            <a:picLocks noChangeAspect="1"/>
          </p:cNvPicPr>
          <p:nvPr/>
        </p:nvPicPr>
        <p:blipFill>
          <a:blip r:embed="rId11"/>
          <a:stretch>
            <a:fillRect/>
          </a:stretch>
        </p:blipFill>
        <p:spPr>
          <a:xfrm>
            <a:off x="6723069" y="9454766"/>
            <a:ext cx="3420152" cy="749873"/>
          </a:xfrm>
          <a:prstGeom prst="rect">
            <a:avLst/>
          </a:prstGeom>
        </p:spPr>
      </p:pic>
    </p:spTree>
    <p:extLst>
      <p:ext uri="{BB962C8B-B14F-4D97-AF65-F5344CB8AC3E}">
        <p14:creationId xmlns:p14="http://schemas.microsoft.com/office/powerpoint/2010/main" val="2507291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486535">
            <a:off x="15649943" y="7270367"/>
            <a:ext cx="4352147" cy="4346443"/>
          </a:xfrm>
          <a:prstGeom prst="rect">
            <a:avLst/>
          </a:prstGeom>
        </p:spPr>
      </p:pic>
      <p:sp>
        <p:nvSpPr>
          <p:cNvPr id="9" name="TextBox 9"/>
          <p:cNvSpPr txBox="1"/>
          <p:nvPr/>
        </p:nvSpPr>
        <p:spPr>
          <a:xfrm>
            <a:off x="2057400" y="743344"/>
            <a:ext cx="13801527" cy="1458476"/>
          </a:xfrm>
          <a:prstGeom prst="rect">
            <a:avLst/>
          </a:prstGeom>
        </p:spPr>
        <p:txBody>
          <a:bodyPr wrap="square" lIns="0" tIns="0" rIns="0" bIns="0" rtlCol="0" anchor="t">
            <a:spAutoFit/>
          </a:bodyPr>
          <a:lstStyle/>
          <a:p>
            <a:pPr algn="ctr">
              <a:lnSpc>
                <a:spcPts val="5449"/>
              </a:lnSpc>
            </a:pPr>
            <a:r>
              <a:rPr lang="ru-RU" sz="6410" dirty="0">
                <a:solidFill>
                  <a:srgbClr val="000000"/>
                </a:solidFill>
                <a:latin typeface="Abhaya Libre Regular"/>
              </a:rPr>
              <a:t>Подходът на ESCO в подкрепа на  зеления преход </a:t>
            </a:r>
          </a:p>
        </p:txBody>
      </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7013" y="2205284"/>
            <a:ext cx="1788559" cy="1746284"/>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69655" y="6343435"/>
            <a:ext cx="1814035" cy="1904046"/>
          </a:xfrm>
          <a:prstGeom prst="rect">
            <a:avLst/>
          </a:prstGeom>
        </p:spPr>
      </p:pic>
      <p:sp>
        <p:nvSpPr>
          <p:cNvPr id="21" name="TextBox 20">
            <a:extLst>
              <a:ext uri="{FF2B5EF4-FFF2-40B4-BE49-F238E27FC236}">
                <a16:creationId xmlns:a16="http://schemas.microsoft.com/office/drawing/2014/main" id="{A4F0913D-390F-A414-02A4-298839EA927F}"/>
              </a:ext>
            </a:extLst>
          </p:cNvPr>
          <p:cNvSpPr txBox="1"/>
          <p:nvPr/>
        </p:nvSpPr>
        <p:spPr>
          <a:xfrm>
            <a:off x="3587664" y="2332957"/>
            <a:ext cx="6908738" cy="1938992"/>
          </a:xfrm>
          <a:prstGeom prst="rect">
            <a:avLst/>
          </a:prstGeom>
          <a:noFill/>
        </p:spPr>
        <p:txBody>
          <a:bodyPr wrap="square">
            <a:spAutoFit/>
          </a:bodyPr>
          <a:lstStyle/>
          <a:p>
            <a:pPr algn="just"/>
            <a:r>
              <a:rPr lang="bg-BG" sz="2400" dirty="0">
                <a:latin typeface="Abhaya Libre Regular" panose="020B0604020202020204" charset="0"/>
                <a:cs typeface="Abhaya Libre Regular" panose="020B0604020202020204" charset="0"/>
              </a:rPr>
              <a:t>Преходът към зелена, нисковъглеродена отпечатък и ресурсно ефективна икономика е предизвикателство и възможност за европейския пазар на труда, която трябва да бъде преодоляна на ниво </a:t>
            </a:r>
            <a:r>
              <a:rPr lang="ru-RU" sz="2400" dirty="0">
                <a:latin typeface="Abhaya Libre Regular" panose="020B0604020202020204" charset="0"/>
                <a:cs typeface="Abhaya Libre Regular" panose="020B0604020202020204" charset="0"/>
              </a:rPr>
              <a:t>умения.</a:t>
            </a:r>
            <a:endParaRPr lang="en-US" sz="2400" dirty="0">
              <a:latin typeface="Abhaya Libre Regular" panose="020B0604020202020204" charset="0"/>
              <a:cs typeface="Abhaya Libre Regular" panose="020B0604020202020204" charset="0"/>
            </a:endParaRPr>
          </a:p>
        </p:txBody>
      </p:sp>
      <p:sp>
        <p:nvSpPr>
          <p:cNvPr id="23" name="TextBox 22">
            <a:extLst>
              <a:ext uri="{FF2B5EF4-FFF2-40B4-BE49-F238E27FC236}">
                <a16:creationId xmlns:a16="http://schemas.microsoft.com/office/drawing/2014/main" id="{848E789C-D337-FDCA-4BC3-E7175891A131}"/>
              </a:ext>
            </a:extLst>
          </p:cNvPr>
          <p:cNvSpPr txBox="1"/>
          <p:nvPr/>
        </p:nvSpPr>
        <p:spPr>
          <a:xfrm>
            <a:off x="1295400" y="4388331"/>
            <a:ext cx="9067800" cy="1938992"/>
          </a:xfrm>
          <a:prstGeom prst="rect">
            <a:avLst/>
          </a:prstGeom>
          <a:noFill/>
        </p:spPr>
        <p:txBody>
          <a:bodyPr wrap="square">
            <a:spAutoFit/>
          </a:bodyPr>
          <a:lstStyle/>
          <a:p>
            <a:pPr algn="just"/>
            <a:r>
              <a:rPr lang="ru-RU" sz="2400" dirty="0">
                <a:latin typeface="Abhaya Libre Regular" panose="020B0604020202020204" charset="0"/>
                <a:cs typeface="Abhaya Libre Regular" panose="020B0604020202020204" charset="0"/>
              </a:rPr>
              <a:t>За да се подпомогне успешно преквалификацията, е необходима усъвършенствана структура за предвиждане и осигуряване на обучение както за технически, така и за преносими умения. Класификацията ESCO вече играе централна роля като европейска таксономия на уменията и професиите.</a:t>
            </a:r>
            <a:endParaRPr lang="en-US" sz="2400" dirty="0">
              <a:latin typeface="Abhaya Libre Regular" panose="020B0604020202020204" charset="0"/>
              <a:cs typeface="Abhaya Libre Regular" panose="020B0604020202020204" charset="0"/>
            </a:endParaRPr>
          </a:p>
        </p:txBody>
      </p:sp>
      <p:sp>
        <p:nvSpPr>
          <p:cNvPr id="25" name="TextBox 24">
            <a:extLst>
              <a:ext uri="{FF2B5EF4-FFF2-40B4-BE49-F238E27FC236}">
                <a16:creationId xmlns:a16="http://schemas.microsoft.com/office/drawing/2014/main" id="{20EB45CF-61AE-C1E6-271A-846229A39FE8}"/>
              </a:ext>
            </a:extLst>
          </p:cNvPr>
          <p:cNvSpPr txBox="1"/>
          <p:nvPr/>
        </p:nvSpPr>
        <p:spPr>
          <a:xfrm>
            <a:off x="1119728" y="6495081"/>
            <a:ext cx="5922305" cy="1938992"/>
          </a:xfrm>
          <a:prstGeom prst="rect">
            <a:avLst/>
          </a:prstGeom>
          <a:noFill/>
        </p:spPr>
        <p:txBody>
          <a:bodyPr wrap="square">
            <a:spAutoFit/>
          </a:bodyPr>
          <a:lstStyle/>
          <a:p>
            <a:pPr algn="just"/>
            <a:r>
              <a:rPr lang="bg-BG" sz="2400" dirty="0">
                <a:latin typeface="Abhaya Libre Regular" panose="020B0604020202020204" charset="0"/>
                <a:cs typeface="Abhaya Libre Regular" panose="020B0604020202020204" charset="0"/>
              </a:rPr>
              <a:t>Не само предлага общ език за професии и умения, но също така предоставя връзки между тях, уточнявайки кои умения са от съществено значение или незадължителни за дадена професия</a:t>
            </a:r>
            <a:r>
              <a:rPr lang="ru-RU" sz="2400" dirty="0">
                <a:latin typeface="Abhaya Libre Regular" panose="020B0604020202020204" charset="0"/>
                <a:cs typeface="Abhaya Libre Regular" panose="020B0604020202020204" charset="0"/>
              </a:rPr>
              <a:t>.</a:t>
            </a:r>
            <a:endParaRPr lang="en-US" sz="2400" dirty="0">
              <a:latin typeface="Abhaya Libre Regular" panose="020B0604020202020204" charset="0"/>
              <a:cs typeface="Abhaya Libre Regular" panose="020B0604020202020204" charset="0"/>
            </a:endParaRPr>
          </a:p>
        </p:txBody>
      </p:sp>
      <p:pic>
        <p:nvPicPr>
          <p:cNvPr id="26" name="Picture 22">
            <a:extLst>
              <a:ext uri="{FF2B5EF4-FFF2-40B4-BE49-F238E27FC236}">
                <a16:creationId xmlns:a16="http://schemas.microsoft.com/office/drawing/2014/main" id="{A7AB5E78-670D-B3DA-BA49-7385EB7322C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496402" y="2316649"/>
            <a:ext cx="5922306" cy="6317126"/>
          </a:xfrm>
          <a:prstGeom prst="rect">
            <a:avLst/>
          </a:prstGeom>
        </p:spPr>
      </p:pic>
      <p:pic>
        <p:nvPicPr>
          <p:cNvPr id="7" name="Picture 6">
            <a:extLst>
              <a:ext uri="{FF2B5EF4-FFF2-40B4-BE49-F238E27FC236}">
                <a16:creationId xmlns:a16="http://schemas.microsoft.com/office/drawing/2014/main" id="{43E2FB98-342A-B66D-3602-9C74689C2A5B}"/>
              </a:ext>
            </a:extLst>
          </p:cNvPr>
          <p:cNvPicPr>
            <a:picLocks noChangeAspect="1"/>
          </p:cNvPicPr>
          <p:nvPr/>
        </p:nvPicPr>
        <p:blipFill>
          <a:blip r:embed="rId15"/>
          <a:stretch>
            <a:fillRect/>
          </a:stretch>
        </p:blipFill>
        <p:spPr>
          <a:xfrm>
            <a:off x="7369655" y="9068651"/>
            <a:ext cx="3420152" cy="74987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9" name="TextBox 9"/>
          <p:cNvSpPr txBox="1"/>
          <p:nvPr/>
        </p:nvSpPr>
        <p:spPr>
          <a:xfrm>
            <a:off x="2057400" y="774406"/>
            <a:ext cx="13599308" cy="1458476"/>
          </a:xfrm>
          <a:prstGeom prst="rect">
            <a:avLst/>
          </a:prstGeom>
        </p:spPr>
        <p:txBody>
          <a:bodyPr wrap="square" lIns="0" tIns="0" rIns="0" bIns="0" rtlCol="0" anchor="t">
            <a:spAutoFit/>
          </a:bodyPr>
          <a:lstStyle/>
          <a:p>
            <a:pPr algn="ctr">
              <a:lnSpc>
                <a:spcPts val="5449"/>
              </a:lnSpc>
            </a:pPr>
            <a:r>
              <a:rPr lang="ru-RU" sz="6410" dirty="0">
                <a:solidFill>
                  <a:srgbClr val="000000"/>
                </a:solidFill>
                <a:latin typeface="Abhaya Libre Regular"/>
              </a:rPr>
              <a:t>Подходът на ESCO в подкрепа на  зеления преход </a:t>
            </a:r>
          </a:p>
        </p:txBody>
      </p:sp>
      <p:grpSp>
        <p:nvGrpSpPr>
          <p:cNvPr id="10" name="Group 10"/>
          <p:cNvGrpSpPr/>
          <p:nvPr/>
        </p:nvGrpSpPr>
        <p:grpSpPr>
          <a:xfrm>
            <a:off x="15284589" y="2998043"/>
            <a:ext cx="1911617" cy="4329086"/>
            <a:chOff x="9380976" y="3048209"/>
            <a:chExt cx="2548823" cy="5772114"/>
          </a:xfrm>
        </p:grpSpPr>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80976" y="3048209"/>
              <a:ext cx="2301525" cy="2310188"/>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80976" y="6414871"/>
              <a:ext cx="2548823" cy="2405452"/>
            </a:xfrm>
            <a:prstGeom prst="rect">
              <a:avLst/>
            </a:prstGeom>
          </p:spPr>
        </p:pic>
      </p:grpSp>
      <p:sp>
        <p:nvSpPr>
          <p:cNvPr id="18" name="TextBox 17">
            <a:extLst>
              <a:ext uri="{FF2B5EF4-FFF2-40B4-BE49-F238E27FC236}">
                <a16:creationId xmlns:a16="http://schemas.microsoft.com/office/drawing/2014/main" id="{C0F251FC-63CF-9A37-7B55-5E7DC51F113B}"/>
              </a:ext>
            </a:extLst>
          </p:cNvPr>
          <p:cNvSpPr txBox="1"/>
          <p:nvPr/>
        </p:nvSpPr>
        <p:spPr>
          <a:xfrm>
            <a:off x="7543800" y="2489130"/>
            <a:ext cx="6513599" cy="6247864"/>
          </a:xfrm>
          <a:prstGeom prst="rect">
            <a:avLst/>
          </a:prstGeom>
          <a:noFill/>
        </p:spPr>
        <p:txBody>
          <a:bodyPr wrap="square">
            <a:spAutoFit/>
          </a:bodyPr>
          <a:lstStyle/>
          <a:p>
            <a:pPr algn="just"/>
            <a:r>
              <a:rPr lang="bg-BG" sz="2500" dirty="0">
                <a:latin typeface="Abhaya Libre Regular" panose="020B0604020202020204" charset="0"/>
                <a:cs typeface="Abhaya Libre Regular" panose="020B0604020202020204" charset="0"/>
              </a:rPr>
              <a:t>Тъ</a:t>
            </a:r>
            <a:r>
              <a:rPr lang="ru-RU" sz="2500" dirty="0">
                <a:latin typeface="Abhaya Libre Regular" panose="020B0604020202020204" charset="0"/>
                <a:cs typeface="Abhaya Libre Regular" panose="020B0604020202020204" charset="0"/>
              </a:rPr>
              <a:t>й </a:t>
            </a:r>
            <a:r>
              <a:rPr lang="bg-BG" sz="2500" dirty="0">
                <a:latin typeface="Abhaya Libre Regular" panose="020B0604020202020204" charset="0"/>
                <a:cs typeface="Abhaya Libre Regular" panose="020B0604020202020204" charset="0"/>
              </a:rPr>
              <a:t>като служителите се нуждаят от компетентности, които могат да отговорят на нуждите за намаляване на емисиите в работните практики, стълбът "Умения/Компетентности" е обогатен с допълнителна информация на ниво умения, за да може да се разграничат зелените умения и концепции за знания. Това означава, че в целия набор от умения на ESCO, някои от тях могат да бъдат филтрирани като зелени. ESCO предоставя също информация като типа им за повторна употреба и са свързани с професии. Всички концепции са преведени на 27 езика и са достъпни безплатно в различни формати</a:t>
            </a:r>
            <a:r>
              <a:rPr lang="ru-RU" sz="2500" dirty="0">
                <a:latin typeface="Abhaya Libre Regular" panose="020B0604020202020204" charset="0"/>
                <a:cs typeface="Abhaya Libre Regular" panose="020B0604020202020204" charset="0"/>
              </a:rPr>
              <a:t>.</a:t>
            </a:r>
            <a:endParaRPr lang="en-US" sz="2500" dirty="0">
              <a:latin typeface="Abhaya Libre Regular" panose="020B0604020202020204" charset="0"/>
              <a:cs typeface="Abhaya Libre Regular" panose="020B0604020202020204" charset="0"/>
            </a:endParaRPr>
          </a:p>
        </p:txBody>
      </p:sp>
      <p:pic>
        <p:nvPicPr>
          <p:cNvPr id="21" name="Picture 25">
            <a:extLst>
              <a:ext uri="{FF2B5EF4-FFF2-40B4-BE49-F238E27FC236}">
                <a16:creationId xmlns:a16="http://schemas.microsoft.com/office/drawing/2014/main" id="{E6F0CCEA-C7E9-E30C-A9D2-B7974ADD167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34992" y="2362591"/>
            <a:ext cx="4414692" cy="5561817"/>
          </a:xfrm>
          <a:prstGeom prst="rect">
            <a:avLst/>
          </a:prstGeom>
        </p:spPr>
      </p:pic>
      <p:pic>
        <p:nvPicPr>
          <p:cNvPr id="7" name="Picture 6">
            <a:extLst>
              <a:ext uri="{FF2B5EF4-FFF2-40B4-BE49-F238E27FC236}">
                <a16:creationId xmlns:a16="http://schemas.microsoft.com/office/drawing/2014/main" id="{3CCD9E8D-860E-D895-1DD0-61B26DA38C11}"/>
              </a:ext>
            </a:extLst>
          </p:cNvPr>
          <p:cNvPicPr>
            <a:picLocks noChangeAspect="1"/>
          </p:cNvPicPr>
          <p:nvPr/>
        </p:nvPicPr>
        <p:blipFill>
          <a:blip r:embed="rId15"/>
          <a:stretch>
            <a:fillRect/>
          </a:stretch>
        </p:blipFill>
        <p:spPr>
          <a:xfrm>
            <a:off x="7540171" y="9137657"/>
            <a:ext cx="3420152" cy="74987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7" name="TextBox 7"/>
          <p:cNvSpPr txBox="1"/>
          <p:nvPr/>
        </p:nvSpPr>
        <p:spPr>
          <a:xfrm>
            <a:off x="4521115" y="695645"/>
            <a:ext cx="9245769" cy="765979"/>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Определяне на умения</a:t>
            </a:r>
            <a:endParaRPr lang="en-US" sz="6410" dirty="0">
              <a:solidFill>
                <a:srgbClr val="000000"/>
              </a:solidFill>
              <a:latin typeface="Abhaya Libre Regular"/>
            </a:endParaRPr>
          </a:p>
        </p:txBody>
      </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732994" y="5594174"/>
            <a:ext cx="1595077" cy="1656582"/>
          </a:xfrm>
          <a:prstGeom prst="rect">
            <a:avLst/>
          </a:prstGeom>
        </p:spPr>
      </p:pic>
      <p:grpSp>
        <p:nvGrpSpPr>
          <p:cNvPr id="9" name="Group 9"/>
          <p:cNvGrpSpPr/>
          <p:nvPr/>
        </p:nvGrpSpPr>
        <p:grpSpPr>
          <a:xfrm>
            <a:off x="1028674" y="1752090"/>
            <a:ext cx="16065240" cy="7479407"/>
            <a:chOff x="240711" y="0"/>
            <a:chExt cx="21420320" cy="9972540"/>
          </a:xfrm>
        </p:grpSpPr>
        <p:sp>
          <p:nvSpPr>
            <p:cNvPr id="10" name="TextBox 10"/>
            <p:cNvSpPr txBox="1"/>
            <p:nvPr/>
          </p:nvSpPr>
          <p:spPr>
            <a:xfrm>
              <a:off x="11592023" y="7657314"/>
              <a:ext cx="10069008" cy="1721838"/>
            </a:xfrm>
            <a:prstGeom prst="rect">
              <a:avLst/>
            </a:prstGeom>
          </p:spPr>
          <p:txBody>
            <a:bodyPr lIns="0" tIns="0" rIns="0" bIns="0" rtlCol="0" anchor="t">
              <a:spAutoFit/>
            </a:bodyPr>
            <a:lstStyle/>
            <a:p>
              <a:pPr algn="just">
                <a:lnSpc>
                  <a:spcPts val="3359"/>
                </a:lnSpc>
              </a:pPr>
              <a:r>
                <a:rPr lang="ru-RU" sz="2400" spc="-36" dirty="0">
                  <a:solidFill>
                    <a:srgbClr val="000000"/>
                  </a:solidFill>
                  <a:latin typeface="Abhaya Libre Regular"/>
                </a:rPr>
                <a:t>При ръчно етикетиране всяко понятие се анализира според предпочитания термин, непрепоръчителните термини и описанието.</a:t>
              </a:r>
              <a:endParaRPr lang="en-US" sz="2400" spc="-36" dirty="0">
                <a:solidFill>
                  <a:srgbClr val="000000"/>
                </a:solidFill>
                <a:latin typeface="Abhaya Libre Regular"/>
              </a:endParaRPr>
            </a:p>
          </p:txBody>
        </p:sp>
        <p:sp>
          <p:nvSpPr>
            <p:cNvPr id="11" name="TextBox 11"/>
            <p:cNvSpPr txBox="1"/>
            <p:nvPr/>
          </p:nvSpPr>
          <p:spPr>
            <a:xfrm>
              <a:off x="15125146" y="5028358"/>
              <a:ext cx="6535885" cy="2303194"/>
            </a:xfrm>
            <a:prstGeom prst="rect">
              <a:avLst/>
            </a:prstGeom>
          </p:spPr>
          <p:txBody>
            <a:bodyPr wrap="square" lIns="0" tIns="0" rIns="0" bIns="0" rtlCol="0" anchor="t">
              <a:spAutoFit/>
            </a:bodyPr>
            <a:lstStyle/>
            <a:p>
              <a:pPr algn="just">
                <a:lnSpc>
                  <a:spcPts val="3359"/>
                </a:lnSpc>
              </a:pPr>
              <a:r>
                <a:rPr lang="bg-BG" sz="2400" spc="-36" dirty="0">
                  <a:solidFill>
                    <a:srgbClr val="000000"/>
                  </a:solidFill>
                  <a:latin typeface="Abhaya Libre Regular"/>
                </a:rPr>
                <a:t>С оглед на предпочитания термин и описание на умение или знание, класификаторът задава кафяв, бял или зелен етикет на понятието</a:t>
              </a:r>
              <a:r>
                <a:rPr lang="ru-RU" sz="2400" spc="-36" dirty="0">
                  <a:solidFill>
                    <a:srgbClr val="000000"/>
                  </a:solidFill>
                  <a:latin typeface="Abhaya Libre Regular"/>
                </a:rPr>
                <a:t>.</a:t>
              </a:r>
              <a:endParaRPr lang="en-US" sz="2400" spc="-36" dirty="0">
                <a:solidFill>
                  <a:srgbClr val="000000"/>
                </a:solidFill>
                <a:latin typeface="Abhaya Libre Regular"/>
              </a:endParaRPr>
            </a:p>
          </p:txBody>
        </p:sp>
        <p:sp>
          <p:nvSpPr>
            <p:cNvPr id="12" name="TextBox 12"/>
            <p:cNvSpPr txBox="1"/>
            <p:nvPr/>
          </p:nvSpPr>
          <p:spPr>
            <a:xfrm>
              <a:off x="10451546" y="2559094"/>
              <a:ext cx="11209485" cy="2303194"/>
            </a:xfrm>
            <a:prstGeom prst="rect">
              <a:avLst/>
            </a:prstGeom>
          </p:spPr>
          <p:txBody>
            <a:bodyPr wrap="square" lIns="0" tIns="0" rIns="0" bIns="0" rtlCol="0" anchor="t">
              <a:spAutoFit/>
            </a:bodyPr>
            <a:lstStyle/>
            <a:p>
              <a:pPr algn="just">
                <a:lnSpc>
                  <a:spcPts val="3359"/>
                </a:lnSpc>
              </a:pPr>
              <a:r>
                <a:rPr lang="ru-RU" sz="2400" spc="-36" dirty="0">
                  <a:solidFill>
                    <a:srgbClr val="000000"/>
                  </a:solidFill>
                  <a:latin typeface="Abhaya Libre Regular"/>
                </a:rPr>
                <a:t>За да създаде класификатора, Комисията създаде набор от данни за обучение, състоящ се от текстове за зелени и незелени дейности, предимно кратки фрази и определения, събрани от европейски и международни източници.</a:t>
              </a:r>
              <a:endParaRPr lang="en-US" sz="2400" spc="-36" dirty="0">
                <a:solidFill>
                  <a:srgbClr val="000000"/>
                </a:solidFill>
                <a:latin typeface="Abhaya Libre Regular"/>
              </a:endParaRPr>
            </a:p>
          </p:txBody>
        </p:sp>
        <p:sp>
          <p:nvSpPr>
            <p:cNvPr id="13" name="TextBox 13"/>
            <p:cNvSpPr txBox="1"/>
            <p:nvPr/>
          </p:nvSpPr>
          <p:spPr>
            <a:xfrm>
              <a:off x="10197240" y="520736"/>
              <a:ext cx="8516099" cy="1721838"/>
            </a:xfrm>
            <a:prstGeom prst="rect">
              <a:avLst/>
            </a:prstGeom>
          </p:spPr>
          <p:txBody>
            <a:bodyPr wrap="square" lIns="0" tIns="0" rIns="0" bIns="0" rtlCol="0" anchor="t">
              <a:spAutoFit/>
            </a:bodyPr>
            <a:lstStyle/>
            <a:p>
              <a:pPr algn="just">
                <a:lnSpc>
                  <a:spcPts val="3359"/>
                </a:lnSpc>
              </a:pPr>
              <a:r>
                <a:rPr lang="ru-RU" sz="2400" spc="-36" dirty="0">
                  <a:solidFill>
                    <a:srgbClr val="000000"/>
                  </a:solidFill>
                  <a:latin typeface="Abhaya Libre Regular"/>
                </a:rPr>
                <a:t>Етикетирането се състои в проверка дали концепцията за ESCO умения трябва да се счита за зелена</a:t>
              </a:r>
              <a:r>
                <a:rPr lang="en-US" sz="2400" spc="-36" dirty="0">
                  <a:solidFill>
                    <a:srgbClr val="000000"/>
                  </a:solidFill>
                  <a:latin typeface="Abhaya Libre Regular"/>
                </a:rPr>
                <a:t>.</a:t>
              </a:r>
            </a:p>
          </p:txBody>
        </p:sp>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8713339" y="0"/>
              <a:ext cx="2301525" cy="2310188"/>
            </a:xfrm>
            <a:prstGeom prst="rect">
              <a:avLst/>
            </a:prstGeom>
          </p:spPr>
        </p:pic>
        <p:sp>
          <p:nvSpPr>
            <p:cNvPr id="16" name="TextBox 16"/>
            <p:cNvSpPr txBox="1"/>
            <p:nvPr/>
          </p:nvSpPr>
          <p:spPr>
            <a:xfrm>
              <a:off x="240711" y="5925280"/>
              <a:ext cx="10599884" cy="4047260"/>
            </a:xfrm>
            <a:prstGeom prst="rect">
              <a:avLst/>
            </a:prstGeom>
          </p:spPr>
          <p:txBody>
            <a:bodyPr lIns="0" tIns="0" rIns="0" bIns="0" rtlCol="0" anchor="t">
              <a:spAutoFit/>
            </a:bodyPr>
            <a:lstStyle/>
            <a:p>
              <a:pPr algn="just">
                <a:lnSpc>
                  <a:spcPts val="3359"/>
                </a:lnSpc>
              </a:pPr>
              <a:r>
                <a:rPr lang="bg-BG" sz="2400" spc="-36" dirty="0">
                  <a:solidFill>
                    <a:srgbClr val="000000"/>
                  </a:solidFill>
                  <a:latin typeface="Abhaya Libre Regular"/>
                </a:rPr>
                <a:t>Концепциите за умения и знания се определят ръчно въз основа на дефиницията на зелените умения, предложена от Европейския център за развитие на професионалното образование и обучение (Cedefop): </a:t>
              </a:r>
              <a:r>
                <a:rPr lang="bg-BG" sz="2400" i="1" spc="-36" dirty="0">
                  <a:solidFill>
                    <a:srgbClr val="000000"/>
                  </a:solidFill>
                  <a:latin typeface="Abhaya Libre Regular"/>
                </a:rPr>
                <a:t>знанията, уменията, ценностите и отношенията, необходими за живот в общество, което намалява въздействието на човешката дейност върху околната среда (Cedefop, 2012</a:t>
              </a:r>
              <a:r>
                <a:rPr lang="ru-RU" sz="2400" i="1" spc="-36" dirty="0">
                  <a:solidFill>
                    <a:srgbClr val="000000"/>
                  </a:solidFill>
                  <a:latin typeface="Abhaya Libre Regular"/>
                </a:rPr>
                <a:t>).</a:t>
              </a:r>
              <a:endParaRPr lang="en-US" sz="2400" i="1" spc="-36" dirty="0">
                <a:solidFill>
                  <a:srgbClr val="000000"/>
                </a:solidFill>
                <a:latin typeface="Abhaya Libre Regular"/>
              </a:endParaRPr>
            </a:p>
          </p:txBody>
        </p:sp>
      </p:grpSp>
      <p:pic>
        <p:nvPicPr>
          <p:cNvPr id="19" name="Picture 18">
            <a:extLst>
              <a:ext uri="{FF2B5EF4-FFF2-40B4-BE49-F238E27FC236}">
                <a16:creationId xmlns:a16="http://schemas.microsoft.com/office/drawing/2014/main" id="{70D7241D-9920-E062-655E-E26AA0641A1B}"/>
              </a:ext>
            </a:extLst>
          </p:cNvPr>
          <p:cNvPicPr>
            <a:picLocks noChangeAspect="1"/>
          </p:cNvPicPr>
          <p:nvPr/>
        </p:nvPicPr>
        <p:blipFill>
          <a:blip r:embed="rId13"/>
          <a:stretch>
            <a:fillRect/>
          </a:stretch>
        </p:blipFill>
        <p:spPr>
          <a:xfrm>
            <a:off x="546159" y="1730032"/>
            <a:ext cx="7949912" cy="3892786"/>
          </a:xfrm>
          <a:prstGeom prst="rect">
            <a:avLst/>
          </a:prstGeom>
        </p:spPr>
      </p:pic>
      <p:pic>
        <p:nvPicPr>
          <p:cNvPr id="15" name="Picture 14">
            <a:extLst>
              <a:ext uri="{FF2B5EF4-FFF2-40B4-BE49-F238E27FC236}">
                <a16:creationId xmlns:a16="http://schemas.microsoft.com/office/drawing/2014/main" id="{115B1E58-9F99-1E4F-3CB0-3C03CBA083E1}"/>
              </a:ext>
            </a:extLst>
          </p:cNvPr>
          <p:cNvPicPr>
            <a:picLocks noChangeAspect="1"/>
          </p:cNvPicPr>
          <p:nvPr/>
        </p:nvPicPr>
        <p:blipFill>
          <a:blip r:embed="rId14"/>
          <a:stretch>
            <a:fillRect/>
          </a:stretch>
        </p:blipFill>
        <p:spPr>
          <a:xfrm>
            <a:off x="7949123" y="9352831"/>
            <a:ext cx="3420152" cy="74987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7" name="TextBox 7"/>
          <p:cNvSpPr txBox="1"/>
          <p:nvPr/>
        </p:nvSpPr>
        <p:spPr>
          <a:xfrm>
            <a:off x="4088428" y="2340196"/>
            <a:ext cx="10160169" cy="765979"/>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Определяне на умения</a:t>
            </a:r>
            <a:endParaRPr lang="en-US" sz="6410" dirty="0">
              <a:solidFill>
                <a:srgbClr val="000000"/>
              </a:solidFill>
              <a:latin typeface="Abhaya Libre Regular"/>
            </a:endParaRPr>
          </a:p>
        </p:txBody>
      </p:sp>
      <p:sp>
        <p:nvSpPr>
          <p:cNvPr id="16" name="TextBox 15">
            <a:extLst>
              <a:ext uri="{FF2B5EF4-FFF2-40B4-BE49-F238E27FC236}">
                <a16:creationId xmlns:a16="http://schemas.microsoft.com/office/drawing/2014/main" id="{54FF288C-E9D6-268F-9108-E9A67274B84A}"/>
              </a:ext>
            </a:extLst>
          </p:cNvPr>
          <p:cNvSpPr txBox="1"/>
          <p:nvPr/>
        </p:nvSpPr>
        <p:spPr>
          <a:xfrm>
            <a:off x="2235668" y="3907059"/>
            <a:ext cx="8606132" cy="4154984"/>
          </a:xfrm>
          <a:prstGeom prst="rect">
            <a:avLst/>
          </a:prstGeom>
          <a:noFill/>
        </p:spPr>
        <p:txBody>
          <a:bodyPr wrap="square">
            <a:spAutoFit/>
          </a:bodyPr>
          <a:lstStyle/>
          <a:p>
            <a:pPr algn="just"/>
            <a:r>
              <a:rPr lang="ru-RU" sz="2400" dirty="0">
                <a:latin typeface="Abhaya Libre Regular" panose="020B0604020202020204" charset="0"/>
                <a:cs typeface="Abhaya Libre Regular" panose="020B0604020202020204" charset="0"/>
              </a:rPr>
              <a:t>Дефинициите, събрани от европейски и международни </a:t>
            </a:r>
            <a:r>
              <a:rPr lang="bg-BG" sz="2400" dirty="0">
                <a:latin typeface="Abhaya Libre Regular" panose="020B0604020202020204" charset="0"/>
                <a:cs typeface="Abhaya Libre Regular" panose="020B0604020202020204" charset="0"/>
              </a:rPr>
              <a:t>източници</a:t>
            </a:r>
            <a:r>
              <a:rPr lang="ru-RU" sz="2400" dirty="0">
                <a:latin typeface="Abhaya Libre Regular" panose="020B0604020202020204" charset="0"/>
                <a:cs typeface="Abhaya Libre Regular" panose="020B0604020202020204" charset="0"/>
              </a:rPr>
              <a:t>, трябва да бъдат категоризирани в три </a:t>
            </a:r>
            <a:r>
              <a:rPr lang="bg-BG" sz="2400" dirty="0">
                <a:latin typeface="Abhaya Libre Regular" panose="020B0604020202020204" charset="0"/>
                <a:cs typeface="Abhaya Libre Regular" panose="020B0604020202020204" charset="0"/>
              </a:rPr>
              <a:t>групи</a:t>
            </a:r>
            <a:r>
              <a:rPr lang="ru-RU" sz="2400" dirty="0">
                <a:latin typeface="Abhaya Libre Regular" panose="020B0604020202020204" charset="0"/>
                <a:cs typeface="Abhaya Libre Regular" panose="020B0604020202020204" charset="0"/>
              </a:rPr>
              <a:t>:</a:t>
            </a:r>
          </a:p>
          <a:p>
            <a:pPr algn="just"/>
            <a:endParaRPr lang="ru-RU" sz="2400" dirty="0">
              <a:latin typeface="Abhaya Libre Regular" panose="020B0604020202020204" charset="0"/>
              <a:cs typeface="Abhaya Libre Regular" panose="020B0604020202020204" charset="0"/>
            </a:endParaRPr>
          </a:p>
          <a:p>
            <a:pPr marL="342900" indent="-342900" algn="just">
              <a:buFont typeface="Arial" panose="020B0604020202020204" pitchFamily="34" charset="0"/>
              <a:buChar char="•"/>
            </a:pPr>
            <a:r>
              <a:rPr lang="ru-RU" sz="2400" b="1" dirty="0">
                <a:latin typeface="Abhaya Libre Regular" panose="020B0604020202020204" charset="0"/>
                <a:cs typeface="Abhaya Libre Regular" panose="020B0604020202020204" charset="0"/>
              </a:rPr>
              <a:t>кафяви умения</a:t>
            </a:r>
            <a:r>
              <a:rPr lang="ru-RU" sz="2400" dirty="0">
                <a:latin typeface="Abhaya Libre Regular" panose="020B0604020202020204" charset="0"/>
                <a:cs typeface="Abhaya Libre Regular" panose="020B0604020202020204" charset="0"/>
              </a:rPr>
              <a:t>, които се определят като знания и умения, които </a:t>
            </a:r>
            <a:r>
              <a:rPr lang="bg-BG" sz="2400" dirty="0">
                <a:latin typeface="Abhaya Libre Regular" panose="020B0604020202020204" charset="0"/>
                <a:cs typeface="Abhaya Libre Regular" panose="020B0604020202020204" charset="0"/>
              </a:rPr>
              <a:t>увеличават</a:t>
            </a:r>
            <a:r>
              <a:rPr lang="ru-RU" sz="2400" dirty="0">
                <a:latin typeface="Abhaya Libre Regular" panose="020B0604020202020204" charset="0"/>
                <a:cs typeface="Abhaya Libre Regular" panose="020B0604020202020204" charset="0"/>
              </a:rPr>
              <a:t> въздействието на </a:t>
            </a:r>
            <a:r>
              <a:rPr lang="bg-BG" sz="2400" dirty="0">
                <a:latin typeface="Abhaya Libre Regular" panose="020B0604020202020204" charset="0"/>
                <a:cs typeface="Abhaya Libre Regular" panose="020B0604020202020204" charset="0"/>
              </a:rPr>
              <a:t>човешката</a:t>
            </a:r>
            <a:r>
              <a:rPr lang="ru-RU" sz="2400" dirty="0">
                <a:latin typeface="Abhaya Libre Regular" panose="020B0604020202020204" charset="0"/>
                <a:cs typeface="Abhaya Libre Regular" panose="020B0604020202020204" charset="0"/>
              </a:rPr>
              <a:t> дейност върху околната среда,</a:t>
            </a:r>
          </a:p>
          <a:p>
            <a:pPr marL="342900" indent="-342900" algn="just">
              <a:buFont typeface="Arial" panose="020B0604020202020204" pitchFamily="34" charset="0"/>
              <a:buChar char="•"/>
            </a:pPr>
            <a:r>
              <a:rPr lang="ru-RU" sz="2400" b="1" dirty="0">
                <a:latin typeface="Abhaya Libre Regular" panose="020B0604020202020204" charset="0"/>
                <a:cs typeface="Abhaya Libre Regular" panose="020B0604020202020204" charset="0"/>
              </a:rPr>
              <a:t>бели умения</a:t>
            </a:r>
            <a:r>
              <a:rPr lang="ru-RU" sz="2400" dirty="0">
                <a:latin typeface="Abhaya Libre Regular" panose="020B0604020202020204" charset="0"/>
                <a:cs typeface="Abhaya Libre Regular" panose="020B0604020202020204" charset="0"/>
              </a:rPr>
              <a:t>, които не </a:t>
            </a:r>
            <a:r>
              <a:rPr lang="bg-BG" sz="2400" dirty="0">
                <a:latin typeface="Abhaya Libre Regular" panose="020B0604020202020204" charset="0"/>
                <a:cs typeface="Abhaya Libre Regular" panose="020B0604020202020204" charset="0"/>
              </a:rPr>
              <a:t>увеличават</a:t>
            </a:r>
            <a:r>
              <a:rPr lang="ru-RU" sz="2400" dirty="0">
                <a:latin typeface="Abhaya Libre Regular" panose="020B0604020202020204" charset="0"/>
                <a:cs typeface="Abhaya Libre Regular" panose="020B0604020202020204" charset="0"/>
              </a:rPr>
              <a:t> и не намаляват въздействието на </a:t>
            </a:r>
            <a:r>
              <a:rPr lang="bg-BG" sz="2400" dirty="0">
                <a:latin typeface="Abhaya Libre Regular" panose="020B0604020202020204" charset="0"/>
                <a:cs typeface="Abhaya Libre Regular" panose="020B0604020202020204" charset="0"/>
              </a:rPr>
              <a:t>човешката</a:t>
            </a:r>
            <a:r>
              <a:rPr lang="ru-RU" sz="2400" dirty="0">
                <a:latin typeface="Abhaya Libre Regular" panose="020B0604020202020204" charset="0"/>
                <a:cs typeface="Abhaya Libre Regular" panose="020B0604020202020204" charset="0"/>
              </a:rPr>
              <a:t> дейност върху околната среда,</a:t>
            </a:r>
          </a:p>
          <a:p>
            <a:pPr marL="342900" indent="-342900" algn="just">
              <a:buFont typeface="Arial" panose="020B0604020202020204" pitchFamily="34" charset="0"/>
              <a:buChar char="•"/>
            </a:pPr>
            <a:r>
              <a:rPr lang="ru-RU" sz="2400" b="1" dirty="0">
                <a:latin typeface="Abhaya Libre Regular" panose="020B0604020202020204" charset="0"/>
                <a:cs typeface="Abhaya Libre Regular" panose="020B0604020202020204" charset="0"/>
              </a:rPr>
              <a:t>зелени умения</a:t>
            </a:r>
            <a:r>
              <a:rPr lang="ru-RU" sz="2400" dirty="0">
                <a:latin typeface="Abhaya Libre Regular" panose="020B0604020202020204" charset="0"/>
                <a:cs typeface="Abhaya Libre Regular" panose="020B0604020202020204" charset="0"/>
              </a:rPr>
              <a:t>, които намаляват въздействието на човешката дейност върху околната среда.</a:t>
            </a:r>
            <a:endParaRPr lang="en-US" sz="2400" dirty="0">
              <a:latin typeface="Abhaya Libre Regular" panose="020B0604020202020204" charset="0"/>
              <a:cs typeface="Abhaya Libre Regular" panose="020B0604020202020204" charset="0"/>
            </a:endParaRPr>
          </a:p>
        </p:txBody>
      </p:sp>
      <p:pic>
        <p:nvPicPr>
          <p:cNvPr id="19" name="Picture 24">
            <a:extLst>
              <a:ext uri="{FF2B5EF4-FFF2-40B4-BE49-F238E27FC236}">
                <a16:creationId xmlns:a16="http://schemas.microsoft.com/office/drawing/2014/main" id="{F9D05BF7-7A30-6296-52A4-545C3DBB0A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078487" y="3467100"/>
            <a:ext cx="4340221" cy="4253414"/>
          </a:xfrm>
          <a:prstGeom prst="rect">
            <a:avLst/>
          </a:prstGeom>
        </p:spPr>
      </p:pic>
      <p:pic>
        <p:nvPicPr>
          <p:cNvPr id="8" name="Picture 7">
            <a:extLst>
              <a:ext uri="{FF2B5EF4-FFF2-40B4-BE49-F238E27FC236}">
                <a16:creationId xmlns:a16="http://schemas.microsoft.com/office/drawing/2014/main" id="{D4708771-9CA5-70AE-953A-570ADFEB8669}"/>
              </a:ext>
            </a:extLst>
          </p:cNvPr>
          <p:cNvPicPr>
            <a:picLocks noChangeAspect="1"/>
          </p:cNvPicPr>
          <p:nvPr/>
        </p:nvPicPr>
        <p:blipFill>
          <a:blip r:embed="rId11"/>
          <a:stretch>
            <a:fillRect/>
          </a:stretch>
        </p:blipFill>
        <p:spPr>
          <a:xfrm>
            <a:off x="7162800" y="9267830"/>
            <a:ext cx="3420152" cy="74987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16" name="TextBox 15">
            <a:extLst>
              <a:ext uri="{FF2B5EF4-FFF2-40B4-BE49-F238E27FC236}">
                <a16:creationId xmlns:a16="http://schemas.microsoft.com/office/drawing/2014/main" id="{54FF288C-E9D6-268F-9108-E9A67274B84A}"/>
              </a:ext>
            </a:extLst>
          </p:cNvPr>
          <p:cNvSpPr txBox="1"/>
          <p:nvPr/>
        </p:nvSpPr>
        <p:spPr>
          <a:xfrm>
            <a:off x="2548858" y="3726686"/>
            <a:ext cx="8606132" cy="4154984"/>
          </a:xfrm>
          <a:prstGeom prst="rect">
            <a:avLst/>
          </a:prstGeom>
          <a:noFill/>
        </p:spPr>
        <p:txBody>
          <a:bodyPr wrap="square">
            <a:spAutoFit/>
          </a:bodyPr>
          <a:lstStyle/>
          <a:p>
            <a:pPr algn="just"/>
            <a:r>
              <a:rPr lang="ru-RU" sz="2400" dirty="0">
                <a:latin typeface="Abhaya Libre Regular" panose="020B0604020202020204" charset="0"/>
                <a:cs typeface="Abhaya Libre Regular" panose="020B0604020202020204" charset="0"/>
              </a:rPr>
              <a:t>Накрая списъкът с понятия, маркирани ръчно като зелени (първа стъпка), и понятията, класифицирани като зелени от  алгоритъма (втора стъпка), се сравняват.</a:t>
            </a:r>
          </a:p>
          <a:p>
            <a:pPr algn="just"/>
            <a:r>
              <a:rPr lang="ru-RU" sz="2400" dirty="0">
                <a:latin typeface="Abhaya Libre Regular" panose="020B0604020202020204" charset="0"/>
                <a:cs typeface="Abhaya Libre Regular" panose="020B0604020202020204" charset="0"/>
              </a:rPr>
              <a:t>Финалната валидация следва следните правила:</a:t>
            </a:r>
          </a:p>
          <a:p>
            <a:pPr marL="342900" indent="-342900" algn="just">
              <a:buFont typeface="Arial" panose="020B0604020202020204" pitchFamily="34" charset="0"/>
              <a:buChar char="•"/>
            </a:pPr>
            <a:r>
              <a:rPr lang="ru-RU" sz="2400" dirty="0">
                <a:latin typeface="Abhaya Libre Regular" panose="020B0604020202020204" charset="0"/>
                <a:cs typeface="Abhaya Libre Regular" panose="020B0604020202020204" charset="0"/>
              </a:rPr>
              <a:t>Ако и двата метода определят дадено понятие като зелено, то автоматично се приема за зелено.</a:t>
            </a:r>
          </a:p>
          <a:p>
            <a:pPr marL="342900" indent="-342900" algn="just">
              <a:buFont typeface="Arial" panose="020B0604020202020204" pitchFamily="34" charset="0"/>
              <a:buChar char="•"/>
            </a:pPr>
            <a:r>
              <a:rPr lang="ru-RU" sz="2400" dirty="0">
                <a:latin typeface="Abhaya Libre Regular" panose="020B0604020202020204" charset="0"/>
                <a:cs typeface="Abhaya Libre Regular" panose="020B0604020202020204" charset="0"/>
              </a:rPr>
              <a:t>Ако и двата метода определят дадено понятие като незелено, то автоматично се приема като незелено.</a:t>
            </a:r>
          </a:p>
          <a:p>
            <a:pPr marL="342900" indent="-342900" algn="just">
              <a:buFont typeface="Arial" panose="020B0604020202020204" pitchFamily="34" charset="0"/>
              <a:buChar char="•"/>
            </a:pPr>
            <a:r>
              <a:rPr lang="ru-RU" sz="2400" dirty="0">
                <a:latin typeface="Abhaya Libre Regular" panose="020B0604020202020204" charset="0"/>
                <a:cs typeface="Abhaya Libre Regular" panose="020B0604020202020204" charset="0"/>
              </a:rPr>
              <a:t>Ако само един от двата метода определи концепцията като зелена, тя се преглежда и след това се маркира като зелена или незелена.</a:t>
            </a:r>
            <a:endParaRPr lang="en-US" sz="2400" dirty="0">
              <a:latin typeface="Abhaya Libre Regular" panose="020B0604020202020204" charset="0"/>
              <a:cs typeface="Abhaya Libre Regular" panose="020B0604020202020204" charset="0"/>
            </a:endParaRPr>
          </a:p>
        </p:txBody>
      </p:sp>
      <p:pic>
        <p:nvPicPr>
          <p:cNvPr id="8" name="Picture 14">
            <a:extLst>
              <a:ext uri="{FF2B5EF4-FFF2-40B4-BE49-F238E27FC236}">
                <a16:creationId xmlns:a16="http://schemas.microsoft.com/office/drawing/2014/main" id="{AB82C416-C92C-88A6-D853-0A9FEAD472F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887200" y="3543909"/>
            <a:ext cx="3881518" cy="3896129"/>
          </a:xfrm>
          <a:prstGeom prst="rect">
            <a:avLst/>
          </a:prstGeom>
        </p:spPr>
      </p:pic>
      <p:sp>
        <p:nvSpPr>
          <p:cNvPr id="9" name="TextBox 7">
            <a:extLst>
              <a:ext uri="{FF2B5EF4-FFF2-40B4-BE49-F238E27FC236}">
                <a16:creationId xmlns:a16="http://schemas.microsoft.com/office/drawing/2014/main" id="{4D6C8DFE-F8DB-D983-5FED-2C7E3CFA4EF6}"/>
              </a:ext>
            </a:extLst>
          </p:cNvPr>
          <p:cNvSpPr txBox="1"/>
          <p:nvPr/>
        </p:nvSpPr>
        <p:spPr>
          <a:xfrm>
            <a:off x="4088428" y="2340196"/>
            <a:ext cx="10160169" cy="765979"/>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Определяне на умения</a:t>
            </a:r>
            <a:endParaRPr lang="en-US" sz="6410" dirty="0">
              <a:solidFill>
                <a:srgbClr val="000000"/>
              </a:solidFill>
              <a:latin typeface="Abhaya Libre Regular"/>
            </a:endParaRPr>
          </a:p>
        </p:txBody>
      </p:sp>
      <p:pic>
        <p:nvPicPr>
          <p:cNvPr id="7" name="Picture 6">
            <a:extLst>
              <a:ext uri="{FF2B5EF4-FFF2-40B4-BE49-F238E27FC236}">
                <a16:creationId xmlns:a16="http://schemas.microsoft.com/office/drawing/2014/main" id="{86BC496D-A45C-94CF-301F-8BE11DA0EDE4}"/>
              </a:ext>
            </a:extLst>
          </p:cNvPr>
          <p:cNvPicPr>
            <a:picLocks noChangeAspect="1"/>
          </p:cNvPicPr>
          <p:nvPr/>
        </p:nvPicPr>
        <p:blipFill>
          <a:blip r:embed="rId11"/>
          <a:stretch>
            <a:fillRect/>
          </a:stretch>
        </p:blipFill>
        <p:spPr>
          <a:xfrm>
            <a:off x="7709438" y="8712620"/>
            <a:ext cx="3420152" cy="749873"/>
          </a:xfrm>
          <a:prstGeom prst="rect">
            <a:avLst/>
          </a:prstGeom>
        </p:spPr>
      </p:pic>
    </p:spTree>
    <p:extLst>
      <p:ext uri="{BB962C8B-B14F-4D97-AF65-F5344CB8AC3E}">
        <p14:creationId xmlns:p14="http://schemas.microsoft.com/office/powerpoint/2010/main" val="1366102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5FDD3CB-EBA2-D88C-DDE9-BE25F9A23CCC}"/>
              </a:ext>
            </a:extLst>
          </p:cNvPr>
          <p:cNvGrpSpPr/>
          <p:nvPr/>
        </p:nvGrpSpPr>
        <p:grpSpPr>
          <a:xfrm>
            <a:off x="14748381" y="-642140"/>
            <a:ext cx="3544884" cy="7768323"/>
            <a:chOff x="-120832" y="-76200"/>
            <a:chExt cx="933632" cy="2045978"/>
          </a:xfrm>
        </p:grpSpPr>
        <p:sp>
          <p:nvSpPr>
            <p:cNvPr id="28" name="Freeform 22">
              <a:extLst>
                <a:ext uri="{FF2B5EF4-FFF2-40B4-BE49-F238E27FC236}">
                  <a16:creationId xmlns:a16="http://schemas.microsoft.com/office/drawing/2014/main" id="{63FF2C8C-0FC9-546C-8EB1-198946788E13}"/>
                </a:ext>
              </a:extLst>
            </p:cNvPr>
            <p:cNvSpPr/>
            <p:nvPr/>
          </p:nvSpPr>
          <p:spPr>
            <a:xfrm>
              <a:off x="-120832" y="1156978"/>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9" name="TextBox 23">
              <a:extLst>
                <a:ext uri="{FF2B5EF4-FFF2-40B4-BE49-F238E27FC236}">
                  <a16:creationId xmlns:a16="http://schemas.microsoft.com/office/drawing/2014/main" id="{B7336A00-41CC-CEE8-BEE9-BB367EE6FDAB}"/>
                </a:ext>
              </a:extLst>
            </p:cNvPr>
            <p:cNvSpPr txBox="1"/>
            <p:nvPr/>
          </p:nvSpPr>
          <p:spPr>
            <a:xfrm>
              <a:off x="0" y="-76200"/>
              <a:ext cx="812800" cy="889000"/>
            </a:xfrm>
            <a:prstGeom prst="rect">
              <a:avLst/>
            </a:prstGeom>
          </p:spPr>
          <p:txBody>
            <a:bodyPr lIns="50800" tIns="50800" rIns="50800" bIns="50800" rtlCol="0" anchor="ctr"/>
            <a:lstStyle/>
            <a:p>
              <a:pPr algn="ctr">
                <a:lnSpc>
                  <a:spcPts val="4479"/>
                </a:lnSpc>
              </a:pPr>
              <a:r>
                <a:rPr lang="bg-BG" sz="3199" dirty="0">
                  <a:solidFill>
                    <a:srgbClr val="FEFEFE"/>
                  </a:solidFill>
                  <a:latin typeface="Abhaya Libre Regular"/>
                </a:rPr>
                <a:t>Зелена и дигитална трансформация</a:t>
              </a:r>
              <a:endParaRPr lang="en-US" sz="3199" dirty="0">
                <a:solidFill>
                  <a:srgbClr val="FEFEFE"/>
                </a:solidFill>
                <a:latin typeface="Abhaya Libre Regular"/>
              </a:endParaRPr>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31122" y="5034331"/>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41430" y="6729788"/>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sp>
        <p:nvSpPr>
          <p:cNvPr id="23" name="TextBox 23"/>
          <p:cNvSpPr txBox="1"/>
          <p:nvPr/>
        </p:nvSpPr>
        <p:spPr>
          <a:xfrm>
            <a:off x="14770557" y="3680995"/>
            <a:ext cx="3086100" cy="3375422"/>
          </a:xfrm>
          <a:prstGeom prst="rect">
            <a:avLst/>
          </a:prstGeom>
        </p:spPr>
        <p:txBody>
          <a:bodyPr lIns="50800" tIns="50800" rIns="50800" bIns="50800" rtlCol="0" anchor="ctr"/>
          <a:lstStyle/>
          <a:p>
            <a:pPr algn="ctr">
              <a:lnSpc>
                <a:spcPts val="4479"/>
              </a:lnSpc>
            </a:pPr>
            <a:r>
              <a:rPr lang="bg-BG" sz="3199" dirty="0">
                <a:solidFill>
                  <a:srgbClr val="FEFEFE"/>
                </a:solidFill>
                <a:latin typeface="Abhaya Libre Regular"/>
              </a:rPr>
              <a:t>Зелена и дигитална трансформация</a:t>
            </a:r>
            <a:endParaRPr lang="en-US" sz="3199" dirty="0">
              <a:solidFill>
                <a:srgbClr val="FEFEFE"/>
              </a:solidFill>
              <a:latin typeface="Abhaya Libre Regular"/>
            </a:endParaRPr>
          </a:p>
        </p:txBody>
      </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30901" y="3242022"/>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2049788" y="2441549"/>
            <a:ext cx="8899201" cy="6523581"/>
          </a:xfrm>
          <a:prstGeom prst="rect">
            <a:avLst/>
          </a:prstGeom>
        </p:spPr>
        <p:txBody>
          <a:bodyPr lIns="0" tIns="0" rIns="0" bIns="0" rtlCol="0" anchor="t">
            <a:spAutoFit/>
          </a:bodyPr>
          <a:lstStyle/>
          <a:p>
            <a:pPr algn="just">
              <a:lnSpc>
                <a:spcPts val="3359"/>
              </a:lnSpc>
            </a:pPr>
            <a:r>
              <a:rPr lang="ru-RU" sz="2400" spc="-36" dirty="0">
                <a:solidFill>
                  <a:srgbClr val="000000"/>
                </a:solidFill>
                <a:latin typeface="Abhaya Libre Regular"/>
              </a:rPr>
              <a:t>Уменията за зелената икономика включват:</a:t>
            </a:r>
            <a:endParaRPr lang="en-GB" sz="2400" spc="-36" dirty="0">
              <a:solidFill>
                <a:srgbClr val="000000"/>
              </a:solidFill>
              <a:latin typeface="Abhaya Libre Regular"/>
            </a:endParaRPr>
          </a:p>
          <a:p>
            <a:pPr algn="just">
              <a:lnSpc>
                <a:spcPts val="3359"/>
              </a:lnSpc>
            </a:pPr>
            <a:endParaRPr lang="ru-RU"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ru-RU" sz="2400" spc="-36" dirty="0">
                <a:solidFill>
                  <a:srgbClr val="000000"/>
                </a:solidFill>
                <a:latin typeface="Abhaya Libre Regular"/>
              </a:rPr>
              <a:t>трансверсални умения, свързани с устойчиво мислене и действие, които са подходящи за всички икономически сектори и професии;</a:t>
            </a:r>
          </a:p>
          <a:p>
            <a:pPr marL="342900" indent="-342900" algn="just">
              <a:lnSpc>
                <a:spcPts val="3359"/>
              </a:lnSpc>
              <a:buFont typeface="Arial" panose="020B0604020202020204" pitchFamily="34" charset="0"/>
              <a:buChar char="•"/>
            </a:pPr>
            <a:r>
              <a:rPr lang="ru-RU" sz="2400" spc="-36" dirty="0">
                <a:solidFill>
                  <a:srgbClr val="000000"/>
                </a:solidFill>
                <a:latin typeface="Abhaya Libre Regular"/>
              </a:rPr>
              <a:t>специфични умения, необходими за адаптиране или прилагане на стандарти, процеси и услуги за опазване на екосистемите и биоразнообразието, както и за намаляване на енергийната, материална и водна консумация;</a:t>
            </a:r>
          </a:p>
          <a:p>
            <a:pPr marL="342900" indent="-342900" algn="just">
              <a:lnSpc>
                <a:spcPts val="3359"/>
              </a:lnSpc>
              <a:buFont typeface="Arial" panose="020B0604020202020204" pitchFamily="34" charset="0"/>
              <a:buChar char="•"/>
            </a:pPr>
            <a:r>
              <a:rPr lang="ru-RU" sz="2400" spc="-36" dirty="0">
                <a:solidFill>
                  <a:srgbClr val="000000"/>
                </a:solidFill>
                <a:latin typeface="Abhaya Libre Regular"/>
              </a:rPr>
              <a:t>високоспециализирани умения, необходими за разработване и прилагане на зелени технологии, като възобновяеми енергии, пречистване на отпадъчни води или рециклиране;</a:t>
            </a:r>
          </a:p>
          <a:p>
            <a:pPr marL="342900" indent="-342900" algn="just">
              <a:lnSpc>
                <a:spcPts val="3359"/>
              </a:lnSpc>
              <a:buFont typeface="Arial" panose="020B0604020202020204" pitchFamily="34" charset="0"/>
              <a:buChar char="•"/>
            </a:pPr>
            <a:r>
              <a:rPr lang="ru-RU" sz="2400" spc="-36" dirty="0">
                <a:solidFill>
                  <a:srgbClr val="000000"/>
                </a:solidFill>
                <a:latin typeface="Abhaya Libre Regular"/>
              </a:rPr>
              <a:t>уменията за зелената икономика се наричат също умения за зелени работни места, умения за зелен преход или зелени умения.</a:t>
            </a:r>
            <a:endParaRPr lang="en-US" sz="2400" spc="-36" dirty="0">
              <a:solidFill>
                <a:srgbClr val="000000"/>
              </a:solidFill>
              <a:latin typeface="Abhaya Libre Regular"/>
            </a:endParaRPr>
          </a:p>
        </p:txBody>
      </p:sp>
      <p:sp>
        <p:nvSpPr>
          <p:cNvPr id="31" name="TextBox 31"/>
          <p:cNvSpPr txBox="1"/>
          <p:nvPr/>
        </p:nvSpPr>
        <p:spPr>
          <a:xfrm>
            <a:off x="2573265" y="1752185"/>
            <a:ext cx="10111163" cy="557845"/>
          </a:xfrm>
          <a:prstGeom prst="rect">
            <a:avLst/>
          </a:prstGeom>
        </p:spPr>
        <p:txBody>
          <a:bodyPr wrap="square" lIns="0" tIns="0" rIns="0" bIns="0" rtlCol="0" anchor="t">
            <a:spAutoFit/>
          </a:bodyPr>
          <a:lstStyle/>
          <a:p>
            <a:pPr algn="just">
              <a:lnSpc>
                <a:spcPts val="3359"/>
              </a:lnSpc>
            </a:pPr>
            <a:r>
              <a:rPr lang="bg-BG" sz="6000" spc="-36" dirty="0">
                <a:solidFill>
                  <a:srgbClr val="000000"/>
                </a:solidFill>
                <a:latin typeface="Abhaya Libre Regular"/>
              </a:rPr>
              <a:t>Зелени умения</a:t>
            </a:r>
            <a:endParaRPr lang="en-US" sz="60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21" name="Picture 20">
            <a:extLst>
              <a:ext uri="{FF2B5EF4-FFF2-40B4-BE49-F238E27FC236}">
                <a16:creationId xmlns:a16="http://schemas.microsoft.com/office/drawing/2014/main" id="{0EB54E3B-DB8A-A351-7CC9-A851F7591800}"/>
              </a:ext>
            </a:extLst>
          </p:cNvPr>
          <p:cNvPicPr>
            <a:picLocks noChangeAspect="1"/>
          </p:cNvPicPr>
          <p:nvPr/>
        </p:nvPicPr>
        <p:blipFill>
          <a:blip r:embed="rId23"/>
          <a:stretch>
            <a:fillRect/>
          </a:stretch>
        </p:blipFill>
        <p:spPr>
          <a:xfrm>
            <a:off x="6629400" y="8978173"/>
            <a:ext cx="3420152" cy="74987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1"/>
          </p:cNvPicPr>
          <p:nvPr/>
        </p:nvPicPr>
        <p:blipFill>
          <a:blip r:embed="rId2"/>
          <a:srcRect/>
          <a:stretch>
            <a:fillRect/>
          </a:stretch>
        </p:blipFill>
        <p:spPr>
          <a:xfrm>
            <a:off x="16418708" y="0"/>
            <a:ext cx="1869292" cy="1869292"/>
          </a:xfrm>
          <a:prstGeom prst="rect">
            <a:avLst/>
          </a:prstGeom>
        </p:spPr>
      </p:pic>
      <p:sp>
        <p:nvSpPr>
          <p:cNvPr id="27" name="TextBox 27"/>
          <p:cNvSpPr txBox="1"/>
          <p:nvPr/>
        </p:nvSpPr>
        <p:spPr>
          <a:xfrm>
            <a:off x="1722713" y="1944979"/>
            <a:ext cx="11776147" cy="7395614"/>
          </a:xfrm>
          <a:prstGeom prst="rect">
            <a:avLst/>
          </a:prstGeom>
        </p:spPr>
        <p:txBody>
          <a:bodyPr wrap="square" lIns="0" tIns="0" rIns="0" bIns="0" rtlCol="0" anchor="t">
            <a:spAutoFit/>
          </a:bodyPr>
          <a:lstStyle/>
          <a:p>
            <a:pPr algn="just">
              <a:lnSpc>
                <a:spcPts val="3359"/>
              </a:lnSpc>
            </a:pPr>
            <a:r>
              <a:rPr lang="ru-RU" sz="2400" spc="-36" dirty="0">
                <a:solidFill>
                  <a:srgbClr val="000000"/>
                </a:solidFill>
                <a:latin typeface="Abhaya Libre Regular"/>
              </a:rPr>
              <a:t>Д-р Маргарита Павлова (2014) е класифицирала общите зелени умения в следните три категории:</a:t>
            </a:r>
          </a:p>
          <a:p>
            <a:pPr algn="just">
              <a:lnSpc>
                <a:spcPts val="3359"/>
              </a:lnSpc>
            </a:pPr>
            <a:endParaRPr lang="ru-RU" sz="2400" spc="-36" dirty="0">
              <a:solidFill>
                <a:srgbClr val="000000"/>
              </a:solidFill>
              <a:latin typeface="Abhaya Libre Regular"/>
            </a:endParaRPr>
          </a:p>
          <a:p>
            <a:pPr algn="just">
              <a:lnSpc>
                <a:spcPts val="3359"/>
              </a:lnSpc>
            </a:pPr>
            <a:r>
              <a:rPr lang="ru-RU" sz="2400" b="1" spc="-36" dirty="0">
                <a:solidFill>
                  <a:srgbClr val="000000"/>
                </a:solidFill>
                <a:latin typeface="Abhaya Libre Regular"/>
              </a:rPr>
              <a:t>Когнитивни компетентности</a:t>
            </a:r>
            <a:r>
              <a:rPr lang="ru-RU" sz="2400" spc="-36" dirty="0">
                <a:solidFill>
                  <a:srgbClr val="000000"/>
                </a:solidFill>
                <a:latin typeface="Abhaya Libre Regular"/>
              </a:rPr>
              <a:t> (например, екологична осведоменост и готовност за учене за устойчивото развитие, анализ на системите и риска, умения за оценка, тълкуване и разбиране на необходимостта от промяна и необходимите мерки, иновационни умения за откриване на възможности и създаване на нови стратегии за справяне със зелени предизвикателства).</a:t>
            </a:r>
          </a:p>
          <a:p>
            <a:pPr algn="just">
              <a:lnSpc>
                <a:spcPts val="3359"/>
              </a:lnSpc>
            </a:pPr>
            <a:r>
              <a:rPr lang="ru-RU" sz="2400" b="1" spc="-36" dirty="0">
                <a:solidFill>
                  <a:srgbClr val="000000"/>
                </a:solidFill>
                <a:latin typeface="Abhaya Libre Regular"/>
              </a:rPr>
              <a:t>Межличностни компетентности </a:t>
            </a:r>
            <a:r>
              <a:rPr lang="ru-RU" sz="2400" spc="-36" dirty="0">
                <a:solidFill>
                  <a:srgbClr val="000000"/>
                </a:solidFill>
                <a:latin typeface="Abhaya Libre Regular"/>
              </a:rPr>
              <a:t>(например, координация, управленски и бизнес умения за улесняване на холистични и междисциплинарни подходи, които обхващат икономически, социални и екологични цели, умения за комуникация и водене на преговори при обсъждане на противоречиви интереси в сложен контекст, маркетингови умения за насърчаване на по-екологични продукти и услуги).</a:t>
            </a:r>
          </a:p>
          <a:p>
            <a:pPr algn="just">
              <a:lnSpc>
                <a:spcPts val="3359"/>
              </a:lnSpc>
            </a:pPr>
            <a:r>
              <a:rPr lang="ru-RU" sz="2400" b="1" spc="-36" dirty="0">
                <a:solidFill>
                  <a:srgbClr val="000000"/>
                </a:solidFill>
                <a:latin typeface="Abhaya Libre Regular"/>
              </a:rPr>
              <a:t>Вътрешни компетентности </a:t>
            </a:r>
            <a:r>
              <a:rPr lang="ru-RU" sz="2400" spc="-36" dirty="0">
                <a:solidFill>
                  <a:srgbClr val="000000"/>
                </a:solidFill>
                <a:latin typeface="Abhaya Libre Regular"/>
              </a:rPr>
              <a:t>(адаптивност и преносими умения, които помагат на служителите да научат и прилагат нови технологии и процеси, необходими за зелената промяна на техните работни места, предприемачески умения за използване на възможностите, предоставени от нискоемисионните технологии).</a:t>
            </a:r>
            <a:endParaRPr lang="en-US" sz="2400" spc="-36" dirty="0">
              <a:solidFill>
                <a:srgbClr val="000000"/>
              </a:solidFill>
              <a:latin typeface="Abhaya Libre Regular"/>
            </a:endParaRPr>
          </a:p>
        </p:txBody>
      </p:sp>
      <p:sp>
        <p:nvSpPr>
          <p:cNvPr id="31" name="TextBox 31"/>
          <p:cNvSpPr txBox="1"/>
          <p:nvPr/>
        </p:nvSpPr>
        <p:spPr>
          <a:xfrm>
            <a:off x="2667000" y="1508248"/>
            <a:ext cx="10111163" cy="557845"/>
          </a:xfrm>
          <a:prstGeom prst="rect">
            <a:avLst/>
          </a:prstGeom>
        </p:spPr>
        <p:txBody>
          <a:bodyPr wrap="square" lIns="0" tIns="0" rIns="0" bIns="0" rtlCol="0" anchor="t">
            <a:spAutoFit/>
          </a:bodyPr>
          <a:lstStyle/>
          <a:p>
            <a:pPr algn="just">
              <a:lnSpc>
                <a:spcPts val="3359"/>
              </a:lnSpc>
            </a:pPr>
            <a:r>
              <a:rPr lang="bg-BG" sz="6000" spc="-36" dirty="0">
                <a:solidFill>
                  <a:srgbClr val="000000"/>
                </a:solidFill>
                <a:latin typeface="Abhaya Libre Regular"/>
              </a:rPr>
              <a:t>Зелени умения</a:t>
            </a:r>
            <a:endParaRPr lang="en-US" sz="6000" spc="-36" dirty="0">
              <a:solidFill>
                <a:srgbClr val="000000"/>
              </a:solidFill>
              <a:latin typeface="Abhaya Libre Regular"/>
            </a:endParaRPr>
          </a:p>
        </p:txBody>
      </p:sp>
      <p:pic>
        <p:nvPicPr>
          <p:cNvPr id="32" name="Picture 3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805">
            <a:off x="6246733" y="-3260924"/>
            <a:ext cx="5364129" cy="5364129"/>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805">
            <a:off x="15809063" y="6639137"/>
            <a:ext cx="5364129" cy="5364129"/>
          </a:xfrm>
          <a:prstGeom prst="rect">
            <a:avLst/>
          </a:prstGeom>
        </p:spPr>
      </p:pic>
      <p:pic>
        <p:nvPicPr>
          <p:cNvPr id="28" name="Picture 22">
            <a:extLst>
              <a:ext uri="{FF2B5EF4-FFF2-40B4-BE49-F238E27FC236}">
                <a16:creationId xmlns:a16="http://schemas.microsoft.com/office/drawing/2014/main" id="{085B4CBB-2FB5-41CB-523C-75E79C0A2D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554944" y="3314700"/>
            <a:ext cx="3857625" cy="4114800"/>
          </a:xfrm>
          <a:prstGeom prst="rect">
            <a:avLst/>
          </a:prstGeom>
        </p:spPr>
      </p:pic>
      <p:pic>
        <p:nvPicPr>
          <p:cNvPr id="2" name="Picture 1">
            <a:extLst>
              <a:ext uri="{FF2B5EF4-FFF2-40B4-BE49-F238E27FC236}">
                <a16:creationId xmlns:a16="http://schemas.microsoft.com/office/drawing/2014/main" id="{8A843E9B-4072-3F89-5FBF-40A558731697}"/>
              </a:ext>
            </a:extLst>
          </p:cNvPr>
          <p:cNvPicPr>
            <a:picLocks noChangeAspect="1"/>
          </p:cNvPicPr>
          <p:nvPr/>
        </p:nvPicPr>
        <p:blipFill>
          <a:blip r:embed="rId11"/>
          <a:stretch>
            <a:fillRect/>
          </a:stretch>
        </p:blipFill>
        <p:spPr>
          <a:xfrm>
            <a:off x="6553200" y="9321201"/>
            <a:ext cx="3420152" cy="749873"/>
          </a:xfrm>
          <a:prstGeom prst="rect">
            <a:avLst/>
          </a:prstGeom>
        </p:spPr>
      </p:pic>
    </p:spTree>
    <p:extLst>
      <p:ext uri="{BB962C8B-B14F-4D97-AF65-F5344CB8AC3E}">
        <p14:creationId xmlns:p14="http://schemas.microsoft.com/office/powerpoint/2010/main" val="3244199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2">
            <a:extLst>
              <a:ext uri="{FF2B5EF4-FFF2-40B4-BE49-F238E27FC236}">
                <a16:creationId xmlns:a16="http://schemas.microsoft.com/office/drawing/2014/main" id="{FAB15479-CD09-4F6A-C629-63BE4380E51A}"/>
              </a:ext>
            </a:extLst>
          </p:cNvPr>
          <p:cNvSpPr/>
          <p:nvPr/>
        </p:nvSpPr>
        <p:spPr>
          <a:xfrm>
            <a:off x="14818804" y="4243625"/>
            <a:ext cx="3220349" cy="30861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txBody>
          <a:bodyPr/>
          <a:lstStyle/>
          <a:p>
            <a:pPr marL="0" marR="0" lvl="0" indent="0" algn="ctr" defTabSz="914400" rtl="0" eaLnBrk="1" fontAlgn="auto" latinLnBrk="0" hangingPunct="1">
              <a:lnSpc>
                <a:spcPts val="4479"/>
              </a:lnSpc>
              <a:spcBef>
                <a:spcPts val="0"/>
              </a:spcBef>
              <a:spcAft>
                <a:spcPts val="0"/>
              </a:spcAft>
              <a:buClrTx/>
              <a:buSzTx/>
              <a:buFontTx/>
              <a:buNone/>
              <a:tabLst/>
              <a:defRPr/>
            </a:pPr>
            <a:endParaRPr kumimoji="0" lang="bg-BG" sz="3199" b="0" i="0" u="none" strike="noStrike" kern="1200" cap="none" spc="0" normalizeH="0" baseline="0" noProof="0" dirty="0">
              <a:ln>
                <a:noFill/>
              </a:ln>
              <a:solidFill>
                <a:srgbClr val="FEFEFE"/>
              </a:solidFill>
              <a:effectLst/>
              <a:uLnTx/>
              <a:uFillTx/>
              <a:latin typeface="Abhaya Libre Regular"/>
              <a:ea typeface="+mn-ea"/>
              <a:cs typeface="+mn-cs"/>
            </a:endParaRPr>
          </a:p>
          <a:p>
            <a:pPr marL="0" marR="0" lvl="0" indent="0" algn="ctr" defTabSz="914400" rtl="0" eaLnBrk="1" fontAlgn="auto" latinLnBrk="0" hangingPunct="1">
              <a:lnSpc>
                <a:spcPts val="4479"/>
              </a:lnSpc>
              <a:spcBef>
                <a:spcPts val="0"/>
              </a:spcBef>
              <a:spcAft>
                <a:spcPts val="0"/>
              </a:spcAft>
              <a:buClrTx/>
              <a:buSzTx/>
              <a:buFontTx/>
              <a:buNone/>
              <a:tabLst/>
              <a:defRPr/>
            </a:pPr>
            <a:r>
              <a:rPr kumimoji="0" lang="bg-BG" sz="3199" b="0" i="0" u="none" strike="noStrike" kern="1200" cap="none" spc="0" normalizeH="0" baseline="0" noProof="0" dirty="0">
                <a:ln>
                  <a:noFill/>
                </a:ln>
                <a:solidFill>
                  <a:srgbClr val="FEFEFE"/>
                </a:solidFill>
                <a:effectLst/>
                <a:uLnTx/>
                <a:uFillTx/>
                <a:latin typeface="Abhaya Libre Regular"/>
                <a:ea typeface="+mn-ea"/>
                <a:cs typeface="+mn-cs"/>
              </a:rPr>
              <a:t>Зелена и дигитална трансформация</a:t>
            </a:r>
            <a:endParaRPr kumimoji="0" lang="en-US" sz="3199" b="0" i="0" u="none" strike="noStrike" kern="1200" cap="none" spc="0" normalizeH="0" baseline="0" noProof="0" dirty="0">
              <a:ln>
                <a:noFill/>
              </a:ln>
              <a:solidFill>
                <a:srgbClr val="FEFEFE"/>
              </a:solidFill>
              <a:effectLst/>
              <a:uLnTx/>
              <a:uFillTx/>
              <a:latin typeface="Abhaya Libre Regular"/>
              <a:ea typeface="+mn-ea"/>
              <a:cs typeface="+mn-cs"/>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31122" y="5034331"/>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41430" y="6729788"/>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sp>
        <p:nvSpPr>
          <p:cNvPr id="23" name="TextBox 23"/>
          <p:cNvSpPr txBox="1"/>
          <p:nvPr/>
        </p:nvSpPr>
        <p:spPr>
          <a:xfrm>
            <a:off x="14770557" y="3680995"/>
            <a:ext cx="3086100" cy="3375422"/>
          </a:xfrm>
          <a:prstGeom prst="rect">
            <a:avLst/>
          </a:prstGeom>
        </p:spPr>
        <p:txBody>
          <a:bodyPr lIns="50800" tIns="50800" rIns="50800" bIns="50800" rtlCol="0" anchor="ctr"/>
          <a:lstStyle/>
          <a:p>
            <a:pPr algn="ctr">
              <a:lnSpc>
                <a:spcPts val="4479"/>
              </a:lnSpc>
            </a:pPr>
            <a:endParaRPr lang="en-US" sz="3199" dirty="0">
              <a:solidFill>
                <a:srgbClr val="FEFEFE"/>
              </a:solidFill>
              <a:latin typeface="Abhaya Libre Regular"/>
            </a:endParaRPr>
          </a:p>
        </p:txBody>
      </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30901" y="3242022"/>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2043535" y="3123552"/>
            <a:ext cx="9149989" cy="6087564"/>
          </a:xfrm>
          <a:prstGeom prst="rect">
            <a:avLst/>
          </a:prstGeom>
        </p:spPr>
        <p:txBody>
          <a:bodyPr wrap="square" lIns="0" tIns="0" rIns="0" bIns="0" rtlCol="0" anchor="t">
            <a:spAutoFit/>
          </a:bodyPr>
          <a:lstStyle/>
          <a:p>
            <a:pPr algn="just">
              <a:lnSpc>
                <a:spcPts val="3359"/>
              </a:lnSpc>
            </a:pPr>
            <a:r>
              <a:rPr lang="ru-RU" sz="2400" spc="-36" dirty="0">
                <a:solidFill>
                  <a:srgbClr val="000000"/>
                </a:solidFill>
                <a:latin typeface="Abhaya Libre Regular"/>
              </a:rPr>
              <a:t>Адаптивността се отнася до способността и мотивацията за справяне с непредсказуема, нова и бързо променяща се среда, като например успешно реагиране на кризисни ситуации и усвояване на нови роли, технологии и процеси. Справянето със стреса на работното място, адаптирането към различни личности, поведенчески модели и култури, както и физическата издръжливост на много различни условия на работа са примери за адаптивност и са пример за вътрешноличностни умения.</a:t>
            </a:r>
          </a:p>
          <a:p>
            <a:pPr algn="just">
              <a:lnSpc>
                <a:spcPts val="3359"/>
              </a:lnSpc>
            </a:pPr>
            <a:r>
              <a:rPr lang="ru-RU" sz="2400" spc="-36" dirty="0">
                <a:solidFill>
                  <a:srgbClr val="000000"/>
                </a:solidFill>
                <a:latin typeface="Abhaya Libre Regular"/>
              </a:rPr>
              <a:t>Задаването на въпроси е страхотен метод за научаване на повече и оспорване на установените начини на работа и е един от най-важните аспекти на адаптивността. Задавайте въпроси, които са добре проучени и поднесени по подходящ начин, за да гарантирате, че ще получите най-полезните отговори от хората, които според вас са адаптивни към различни ситуации.</a:t>
            </a:r>
            <a:endParaRPr lang="en-US" sz="2400" spc="-36" dirty="0">
              <a:solidFill>
                <a:srgbClr val="000000"/>
              </a:solidFill>
              <a:latin typeface="Abhaya Libre Regular"/>
            </a:endParaRPr>
          </a:p>
        </p:txBody>
      </p:sp>
      <p:sp>
        <p:nvSpPr>
          <p:cNvPr id="31" name="TextBox 31"/>
          <p:cNvSpPr txBox="1"/>
          <p:nvPr/>
        </p:nvSpPr>
        <p:spPr>
          <a:xfrm>
            <a:off x="2047913" y="1292296"/>
            <a:ext cx="10883046" cy="1846659"/>
          </a:xfrm>
          <a:prstGeom prst="rect">
            <a:avLst/>
          </a:prstGeom>
        </p:spPr>
        <p:txBody>
          <a:bodyPr wrap="square" lIns="0" tIns="0" rIns="0" bIns="0" rtlCol="0" anchor="t">
            <a:spAutoFit/>
          </a:bodyPr>
          <a:lstStyle/>
          <a:p>
            <a:pPr algn="just" defTabSz="640080"/>
            <a:r>
              <a:rPr lang="ru-RU" sz="6000" spc="-36" dirty="0">
                <a:solidFill>
                  <a:srgbClr val="000000"/>
                </a:solidFill>
                <a:latin typeface="Abhaya Libre Regular"/>
              </a:rPr>
              <a:t>Пример за вътрешноличностно умение – адаптивност</a:t>
            </a:r>
            <a:endParaRPr lang="en-US" sz="60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21" name="Picture 20">
            <a:extLst>
              <a:ext uri="{FF2B5EF4-FFF2-40B4-BE49-F238E27FC236}">
                <a16:creationId xmlns:a16="http://schemas.microsoft.com/office/drawing/2014/main" id="{50DB250D-59C9-F895-10F6-78C4C195FC0D}"/>
              </a:ext>
            </a:extLst>
          </p:cNvPr>
          <p:cNvPicPr>
            <a:picLocks noChangeAspect="1"/>
          </p:cNvPicPr>
          <p:nvPr/>
        </p:nvPicPr>
        <p:blipFill>
          <a:blip r:embed="rId23"/>
          <a:stretch>
            <a:fillRect/>
          </a:stretch>
        </p:blipFill>
        <p:spPr>
          <a:xfrm>
            <a:off x="7749486" y="9386687"/>
            <a:ext cx="3420152" cy="749873"/>
          </a:xfrm>
          <a:prstGeom prst="rect">
            <a:avLst/>
          </a:prstGeom>
        </p:spPr>
      </p:pic>
    </p:spTree>
    <p:extLst>
      <p:ext uri="{BB962C8B-B14F-4D97-AF65-F5344CB8AC3E}">
        <p14:creationId xmlns:p14="http://schemas.microsoft.com/office/powerpoint/2010/main" val="171734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31122" y="5034331"/>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41430" y="6729788"/>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sp>
        <p:nvSpPr>
          <p:cNvPr id="23" name="TextBox 23"/>
          <p:cNvSpPr txBox="1"/>
          <p:nvPr/>
        </p:nvSpPr>
        <p:spPr>
          <a:xfrm>
            <a:off x="14770557" y="3680995"/>
            <a:ext cx="3086100" cy="3375422"/>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Specialization</a:t>
            </a:r>
          </a:p>
        </p:txBody>
      </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30901" y="3242022"/>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2058785" y="3680995"/>
            <a:ext cx="9149989" cy="3471463"/>
          </a:xfrm>
          <a:prstGeom prst="rect">
            <a:avLst/>
          </a:prstGeom>
        </p:spPr>
        <p:txBody>
          <a:bodyPr wrap="square" lIns="0" tIns="0" rIns="0" bIns="0" rtlCol="0" anchor="t">
            <a:spAutoFit/>
          </a:bodyPr>
          <a:lstStyle/>
          <a:p>
            <a:pPr algn="just">
              <a:lnSpc>
                <a:spcPts val="3359"/>
              </a:lnSpc>
            </a:pPr>
            <a:r>
              <a:rPr lang="ru-RU" sz="2400" spc="-36" dirty="0">
                <a:solidFill>
                  <a:srgbClr val="000000"/>
                </a:solidFill>
                <a:latin typeface="Abhaya Libre Regular"/>
              </a:rPr>
              <a:t>Зелените професионални компетентности са технически умения, знания, ценности и отношения, необходими на работната сила, за да развива и подкрепя устойчиви социални, икономически и екологични резултати в бизнеса, промишлеността и общността.</a:t>
            </a:r>
          </a:p>
          <a:p>
            <a:pPr algn="just">
              <a:lnSpc>
                <a:spcPts val="3359"/>
              </a:lnSpc>
            </a:pPr>
            <a:r>
              <a:rPr lang="ru-RU" sz="2400" spc="-36" dirty="0">
                <a:solidFill>
                  <a:srgbClr val="000000"/>
                </a:solidFill>
                <a:latin typeface="Abhaya Libre Regular"/>
              </a:rPr>
              <a:t>Зелените професионални компетентности включват:</a:t>
            </a:r>
          </a:p>
          <a:p>
            <a:pPr marL="342900" indent="-342900" algn="just">
              <a:lnSpc>
                <a:spcPts val="3359"/>
              </a:lnSpc>
              <a:buFont typeface="Arial" panose="020B0604020202020204" pitchFamily="34" charset="0"/>
              <a:buChar char="•"/>
            </a:pPr>
            <a:r>
              <a:rPr lang="ru-RU" sz="2400" spc="-36" dirty="0">
                <a:solidFill>
                  <a:srgbClr val="000000"/>
                </a:solidFill>
                <a:latin typeface="Abhaya Libre Regular"/>
              </a:rPr>
              <a:t>Междупрофесионални основни зелени компетентности</a:t>
            </a:r>
          </a:p>
          <a:p>
            <a:pPr marL="342900" indent="-342900" algn="just">
              <a:lnSpc>
                <a:spcPts val="3359"/>
              </a:lnSpc>
              <a:buFont typeface="Arial" panose="020B0604020202020204" pitchFamily="34" charset="0"/>
              <a:buChar char="•"/>
            </a:pPr>
            <a:r>
              <a:rPr lang="ru-RU" sz="2400" spc="-36" dirty="0">
                <a:solidFill>
                  <a:srgbClr val="000000"/>
                </a:solidFill>
                <a:latin typeface="Abhaya Libre Regular"/>
              </a:rPr>
              <a:t>Задълбочени специфични професионални компетенции за работа със "зелени" материали, технологии и процеси.</a:t>
            </a:r>
            <a:endParaRPr lang="en-US" sz="2400" spc="-36" dirty="0">
              <a:solidFill>
                <a:srgbClr val="000000"/>
              </a:solidFill>
              <a:latin typeface="Abhaya Libre Regular"/>
            </a:endParaRPr>
          </a:p>
        </p:txBody>
      </p:sp>
      <p:sp>
        <p:nvSpPr>
          <p:cNvPr id="31" name="TextBox 31"/>
          <p:cNvSpPr txBox="1"/>
          <p:nvPr/>
        </p:nvSpPr>
        <p:spPr>
          <a:xfrm>
            <a:off x="2151952" y="1738997"/>
            <a:ext cx="8852033" cy="1846659"/>
          </a:xfrm>
          <a:prstGeom prst="rect">
            <a:avLst/>
          </a:prstGeom>
        </p:spPr>
        <p:txBody>
          <a:bodyPr wrap="square" lIns="0" tIns="0" rIns="0" bIns="0" rtlCol="0" anchor="t">
            <a:spAutoFit/>
          </a:bodyPr>
          <a:lstStyle/>
          <a:p>
            <a:pPr algn="just"/>
            <a:r>
              <a:rPr lang="bg-BG" sz="6000" spc="-36" dirty="0">
                <a:solidFill>
                  <a:srgbClr val="000000"/>
                </a:solidFill>
                <a:latin typeface="Abhaya Libre Regular"/>
              </a:rPr>
              <a:t>Зелените професионални компетентности</a:t>
            </a: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5755" y="-1596240"/>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21" name="Picture 20">
            <a:extLst>
              <a:ext uri="{FF2B5EF4-FFF2-40B4-BE49-F238E27FC236}">
                <a16:creationId xmlns:a16="http://schemas.microsoft.com/office/drawing/2014/main" id="{DB901676-97DE-F91B-8596-5E8AA4FAB051}"/>
              </a:ext>
            </a:extLst>
          </p:cNvPr>
          <p:cNvPicPr>
            <a:picLocks noChangeAspect="1"/>
          </p:cNvPicPr>
          <p:nvPr/>
        </p:nvPicPr>
        <p:blipFill>
          <a:blip r:embed="rId23"/>
          <a:stretch>
            <a:fillRect/>
          </a:stretch>
        </p:blipFill>
        <p:spPr>
          <a:xfrm>
            <a:off x="7009912" y="8987350"/>
            <a:ext cx="3420152" cy="749873"/>
          </a:xfrm>
          <a:prstGeom prst="rect">
            <a:avLst/>
          </a:prstGeom>
        </p:spPr>
      </p:pic>
      <p:grpSp>
        <p:nvGrpSpPr>
          <p:cNvPr id="40" name="Group 39">
            <a:extLst>
              <a:ext uri="{FF2B5EF4-FFF2-40B4-BE49-F238E27FC236}">
                <a16:creationId xmlns:a16="http://schemas.microsoft.com/office/drawing/2014/main" id="{6240CEEF-3168-AF8F-16F1-7B66195E6FFB}"/>
              </a:ext>
            </a:extLst>
          </p:cNvPr>
          <p:cNvGrpSpPr/>
          <p:nvPr/>
        </p:nvGrpSpPr>
        <p:grpSpPr>
          <a:xfrm>
            <a:off x="14762001" y="3773781"/>
            <a:ext cx="3118043" cy="3375422"/>
            <a:chOff x="-120832" y="1127824"/>
            <a:chExt cx="821213" cy="889000"/>
          </a:xfrm>
        </p:grpSpPr>
        <p:sp>
          <p:nvSpPr>
            <p:cNvPr id="41" name="Freeform 22">
              <a:extLst>
                <a:ext uri="{FF2B5EF4-FFF2-40B4-BE49-F238E27FC236}">
                  <a16:creationId xmlns:a16="http://schemas.microsoft.com/office/drawing/2014/main" id="{61F83F03-B1AC-E061-4590-4FEF2DB77C7A}"/>
                </a:ext>
              </a:extLst>
            </p:cNvPr>
            <p:cNvSpPr/>
            <p:nvPr/>
          </p:nvSpPr>
          <p:spPr>
            <a:xfrm>
              <a:off x="-120832" y="1156978"/>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42" name="TextBox 23">
              <a:extLst>
                <a:ext uri="{FF2B5EF4-FFF2-40B4-BE49-F238E27FC236}">
                  <a16:creationId xmlns:a16="http://schemas.microsoft.com/office/drawing/2014/main" id="{0CE38905-C01E-4FFE-4DB2-B4C0E7E3588A}"/>
                </a:ext>
              </a:extLst>
            </p:cNvPr>
            <p:cNvSpPr txBox="1"/>
            <p:nvPr/>
          </p:nvSpPr>
          <p:spPr>
            <a:xfrm>
              <a:off x="-112419" y="1127824"/>
              <a:ext cx="812800" cy="889000"/>
            </a:xfrm>
            <a:prstGeom prst="rect">
              <a:avLst/>
            </a:prstGeom>
          </p:spPr>
          <p:txBody>
            <a:bodyPr lIns="50800" tIns="50800" rIns="50800" bIns="50800" rtlCol="0" anchor="ctr"/>
            <a:lstStyle/>
            <a:p>
              <a:pPr algn="ctr">
                <a:lnSpc>
                  <a:spcPts val="4479"/>
                </a:lnSpc>
              </a:pPr>
              <a:r>
                <a:rPr lang="bg-BG" sz="3199" dirty="0">
                  <a:solidFill>
                    <a:srgbClr val="FEFEFE"/>
                  </a:solidFill>
                  <a:latin typeface="Abhaya Libre Regular"/>
                </a:rPr>
                <a:t>Зелена и дигитална трансформация</a:t>
              </a:r>
              <a:endParaRPr lang="en-US" sz="3199" dirty="0">
                <a:solidFill>
                  <a:srgbClr val="FEFEFE"/>
                </a:solidFill>
                <a:latin typeface="Abhaya Libre Regular"/>
              </a:endParaRPr>
            </a:p>
          </p:txBody>
        </p:sp>
      </p:grpSp>
    </p:spTree>
    <p:extLst>
      <p:ext uri="{BB962C8B-B14F-4D97-AF65-F5344CB8AC3E}">
        <p14:creationId xmlns:p14="http://schemas.microsoft.com/office/powerpoint/2010/main" val="143875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3" name="TextBox 3"/>
          <p:cNvSpPr txBox="1"/>
          <p:nvPr/>
        </p:nvSpPr>
        <p:spPr>
          <a:xfrm>
            <a:off x="1828800" y="2735789"/>
            <a:ext cx="13608325" cy="4310732"/>
          </a:xfrm>
          <a:prstGeom prst="rect">
            <a:avLst/>
          </a:prstGeom>
        </p:spPr>
        <p:txBody>
          <a:bodyPr wrap="square" lIns="0" tIns="0" rIns="0" bIns="0" rtlCol="0" anchor="t">
            <a:spAutoFit/>
          </a:bodyPr>
          <a:lstStyle/>
          <a:p>
            <a:pPr algn="just">
              <a:lnSpc>
                <a:spcPts val="4619"/>
              </a:lnSpc>
            </a:pPr>
            <a:r>
              <a:rPr lang="bg-BG" sz="3299" spc="-49" dirty="0">
                <a:solidFill>
                  <a:srgbClr val="000000"/>
                </a:solidFill>
                <a:latin typeface="Abhaya Libre Regular"/>
              </a:rPr>
              <a:t>Подкрепата на Европейската Комисия за създаването на тази публикация не представлява одобрение на съдържанието, което отразява само гледните точки на авторите. Комисията не носи отговорност </a:t>
            </a:r>
            <a:r>
              <a:rPr lang="ru-RU" sz="3299" spc="-49" dirty="0">
                <a:solidFill>
                  <a:srgbClr val="000000"/>
                </a:solidFill>
                <a:latin typeface="Abhaya Libre Regular"/>
              </a:rPr>
              <a:t>за използването на съдържащата се в нея информация</a:t>
            </a:r>
            <a:r>
              <a:rPr lang="bg-BG" sz="3299" spc="-49" dirty="0">
                <a:solidFill>
                  <a:srgbClr val="000000"/>
                </a:solidFill>
                <a:latin typeface="Abhaya Libre Regular"/>
              </a:rPr>
              <a:t>. </a:t>
            </a:r>
            <a:endParaRPr lang="en-US" sz="3299" spc="-49" dirty="0">
              <a:solidFill>
                <a:srgbClr val="000000"/>
              </a:solidFill>
              <a:latin typeface="Abhaya Libre Regular"/>
            </a:endParaRPr>
          </a:p>
          <a:p>
            <a:pPr algn="just">
              <a:lnSpc>
                <a:spcPts val="2380"/>
              </a:lnSpc>
            </a:pPr>
            <a:endParaRPr lang="en-US" sz="3299" spc="-49" dirty="0">
              <a:solidFill>
                <a:srgbClr val="000000"/>
              </a:solidFill>
              <a:latin typeface="Abhaya Libre Regular"/>
            </a:endParaRPr>
          </a:p>
          <a:p>
            <a:pPr algn="just">
              <a:lnSpc>
                <a:spcPts val="4619"/>
              </a:lnSpc>
            </a:pPr>
            <a:r>
              <a:rPr lang="bg-BG" sz="3299" spc="-49" dirty="0">
                <a:solidFill>
                  <a:srgbClr val="000000"/>
                </a:solidFill>
                <a:latin typeface="Abhaya Libre Regular"/>
              </a:rPr>
              <a:t>Проект</a:t>
            </a:r>
            <a:r>
              <a:rPr lang="en-US" sz="3299" spc="-49" dirty="0">
                <a:solidFill>
                  <a:srgbClr val="000000"/>
                </a:solidFill>
                <a:latin typeface="Abhaya Libre Regular"/>
              </a:rPr>
              <a:t> Nº: 2021-1-RO01-KA220-VET-000028118</a:t>
            </a:r>
          </a:p>
          <a:p>
            <a:pPr algn="just">
              <a:lnSpc>
                <a:spcPts val="4619"/>
              </a:lnSpc>
            </a:pPr>
            <a:endParaRPr lang="en-US" sz="3299" spc="-49" dirty="0">
              <a:solidFill>
                <a:srgbClr val="000000"/>
              </a:solidFill>
              <a:latin typeface="Abhaya Libre Regular"/>
            </a:endParaRPr>
          </a:p>
          <a:p>
            <a:pPr>
              <a:lnSpc>
                <a:spcPts val="3499"/>
              </a:lnSpc>
            </a:pPr>
            <a:endParaRPr lang="en-US" sz="3299" spc="-49" dirty="0">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199"/>
            <a:ext cx="4352147" cy="43464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458151"/>
              <a:ext cx="3867430" cy="618789"/>
            </a:xfrm>
            <a:prstGeom prst="rect">
              <a:avLst/>
            </a:prstGeom>
          </p:spPr>
        </p:pic>
      </p:grpSp>
      <p:pic>
        <p:nvPicPr>
          <p:cNvPr id="15" name="Picture 14">
            <a:extLst>
              <a:ext uri="{FF2B5EF4-FFF2-40B4-BE49-F238E27FC236}">
                <a16:creationId xmlns:a16="http://schemas.microsoft.com/office/drawing/2014/main" id="{E6CB89B2-CFF8-C132-3D9E-F9E2047E6298}"/>
              </a:ext>
            </a:extLst>
          </p:cNvPr>
          <p:cNvPicPr>
            <a:picLocks noChangeAspect="1"/>
          </p:cNvPicPr>
          <p:nvPr/>
        </p:nvPicPr>
        <p:blipFill>
          <a:blip r:embed="rId17"/>
          <a:stretch>
            <a:fillRect/>
          </a:stretch>
        </p:blipFill>
        <p:spPr>
          <a:xfrm>
            <a:off x="2021755" y="6512185"/>
            <a:ext cx="7047901" cy="154526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7" name="TextBox 7"/>
          <p:cNvSpPr txBox="1"/>
          <p:nvPr/>
        </p:nvSpPr>
        <p:spPr>
          <a:xfrm>
            <a:off x="1696067" y="2180334"/>
            <a:ext cx="8280738" cy="765979"/>
          </a:xfrm>
          <a:prstGeom prst="rect">
            <a:avLst/>
          </a:prstGeom>
        </p:spPr>
        <p:txBody>
          <a:bodyPr lIns="0" tIns="0" rIns="0" bIns="0" rtlCol="0" anchor="t">
            <a:spAutoFit/>
          </a:bodyPr>
          <a:lstStyle/>
          <a:p>
            <a:pPr algn="ctr">
              <a:lnSpc>
                <a:spcPts val="5449"/>
              </a:lnSpc>
            </a:pPr>
            <a:r>
              <a:rPr lang="en-US" sz="6410" dirty="0">
                <a:solidFill>
                  <a:srgbClr val="000000"/>
                </a:solidFill>
                <a:latin typeface="Abhaya Libre Regular"/>
              </a:rPr>
              <a:t> </a:t>
            </a:r>
            <a:r>
              <a:rPr lang="bg-BG" sz="6410" dirty="0">
                <a:solidFill>
                  <a:srgbClr val="000000"/>
                </a:solidFill>
                <a:latin typeface="Abhaya Libre Regular"/>
              </a:rPr>
              <a:t>Таксономия</a:t>
            </a:r>
            <a:endParaRPr lang="en-US" sz="6410" dirty="0">
              <a:solidFill>
                <a:srgbClr val="000000"/>
              </a:solidFill>
              <a:latin typeface="Abhaya Libre Regular"/>
            </a:endParaRPr>
          </a:p>
        </p:txBody>
      </p:sp>
      <p:sp>
        <p:nvSpPr>
          <p:cNvPr id="16" name="TextBox 15">
            <a:extLst>
              <a:ext uri="{FF2B5EF4-FFF2-40B4-BE49-F238E27FC236}">
                <a16:creationId xmlns:a16="http://schemas.microsoft.com/office/drawing/2014/main" id="{54FF288C-E9D6-268F-9108-E9A67274B84A}"/>
              </a:ext>
            </a:extLst>
          </p:cNvPr>
          <p:cNvSpPr txBox="1"/>
          <p:nvPr/>
        </p:nvSpPr>
        <p:spPr>
          <a:xfrm>
            <a:off x="1533370" y="2946313"/>
            <a:ext cx="8606132" cy="5632311"/>
          </a:xfrm>
          <a:prstGeom prst="rect">
            <a:avLst/>
          </a:prstGeom>
          <a:noFill/>
        </p:spPr>
        <p:txBody>
          <a:bodyPr wrap="square">
            <a:spAutoFit/>
          </a:bodyPr>
          <a:lstStyle/>
          <a:p>
            <a:pPr algn="just"/>
            <a:r>
              <a:rPr lang="ru-RU" sz="2400" dirty="0">
                <a:latin typeface="Abhaya Libre Regular" panose="020B0604020202020204" charset="0"/>
                <a:cs typeface="Abhaya Libre Regular" panose="020B0604020202020204" charset="0"/>
              </a:rPr>
              <a:t>Европейската комисия публикува таксономия (система за класификация) на уменията за зеления преход в Европейската система за умения, компетентности, квалификации и професии (</a:t>
            </a:r>
            <a:r>
              <a:rPr lang="en-US" sz="2400" dirty="0">
                <a:latin typeface="Abhaya Libre Regular" panose="020B0604020202020204" charset="0"/>
                <a:cs typeface="Abhaya Libre Regular" panose="020B0604020202020204" charset="0"/>
              </a:rPr>
              <a:t>European Skills, Competences, Qualifications and Occupations - </a:t>
            </a:r>
            <a:r>
              <a:rPr lang="ru-RU" sz="2400" dirty="0">
                <a:latin typeface="Abhaya Libre Regular" panose="020B0604020202020204" charset="0"/>
                <a:cs typeface="Abhaya Libre Regular" panose="020B0604020202020204" charset="0"/>
              </a:rPr>
              <a:t>ESCO).</a:t>
            </a:r>
          </a:p>
          <a:p>
            <a:pPr algn="just"/>
            <a:endParaRPr lang="ru-RU" sz="2400" dirty="0">
              <a:latin typeface="Abhaya Libre Regular" panose="020B0604020202020204" charset="0"/>
              <a:cs typeface="Abhaya Libre Regular" panose="020B0604020202020204" charset="0"/>
            </a:endParaRPr>
          </a:p>
          <a:p>
            <a:pPr algn="just"/>
            <a:r>
              <a:rPr lang="ru-RU" sz="2400" dirty="0">
                <a:latin typeface="Abhaya Libre Regular" panose="020B0604020202020204" charset="0"/>
                <a:cs typeface="Abhaya Libre Regular" panose="020B0604020202020204" charset="0"/>
              </a:rPr>
              <a:t>Таксономията допринася за </a:t>
            </a:r>
            <a:r>
              <a:rPr lang="bg-BG" sz="2400" dirty="0">
                <a:latin typeface="Abhaya Libre Regular" panose="020B0604020202020204" charset="0"/>
                <a:cs typeface="Abhaya Libre Regular" panose="020B0604020202020204" charset="0"/>
              </a:rPr>
              <a:t>общото</a:t>
            </a:r>
            <a:r>
              <a:rPr lang="ru-RU" sz="2400" dirty="0">
                <a:latin typeface="Abhaya Libre Regular" panose="020B0604020202020204" charset="0"/>
                <a:cs typeface="Abhaya Libre Regular" panose="020B0604020202020204" charset="0"/>
              </a:rPr>
              <a:t> </a:t>
            </a:r>
            <a:r>
              <a:rPr lang="bg-BG" sz="2400" dirty="0">
                <a:latin typeface="Abhaya Libre Regular" panose="020B0604020202020204" charset="0"/>
                <a:cs typeface="Abhaya Libre Regular" panose="020B0604020202020204" charset="0"/>
              </a:rPr>
              <a:t>разбиране</a:t>
            </a:r>
            <a:r>
              <a:rPr lang="ru-RU" sz="2400" dirty="0">
                <a:latin typeface="Abhaya Libre Regular" panose="020B0604020202020204" charset="0"/>
                <a:cs typeface="Abhaya Libre Regular" panose="020B0604020202020204" charset="0"/>
              </a:rPr>
              <a:t> за това кои умения са необходими за успешен и справедлив зелен преход на пазара на труда. ESCO предоставя информация относно кои умения и понятия на знания са задължителни или опционални за конкретни професии. По този начин тя помага за идентифициране на «зелените» елементи, които трябва да бъдат част от програмите за професионално образование и обучение (ПОО) за подготовка за тези професии.</a:t>
            </a:r>
            <a:endParaRPr lang="en-US" sz="2400" dirty="0">
              <a:latin typeface="Abhaya Libre Regular" panose="020B0604020202020204" charset="0"/>
              <a:cs typeface="Abhaya Libre Regular" panose="020B0604020202020204" charset="0"/>
            </a:endParaRPr>
          </a:p>
        </p:txBody>
      </p:sp>
      <p:grpSp>
        <p:nvGrpSpPr>
          <p:cNvPr id="17" name="Group 7">
            <a:extLst>
              <a:ext uri="{FF2B5EF4-FFF2-40B4-BE49-F238E27FC236}">
                <a16:creationId xmlns:a16="http://schemas.microsoft.com/office/drawing/2014/main" id="{8BF0889F-1DE8-2392-D6E5-A3E417CA0A8E}"/>
              </a:ext>
            </a:extLst>
          </p:cNvPr>
          <p:cNvGrpSpPr>
            <a:grpSpLocks noChangeAspect="1"/>
          </p:cNvGrpSpPr>
          <p:nvPr/>
        </p:nvGrpSpPr>
        <p:grpSpPr>
          <a:xfrm>
            <a:off x="10180103" y="2845913"/>
            <a:ext cx="6922077" cy="5077446"/>
            <a:chOff x="0" y="0"/>
            <a:chExt cx="4198620" cy="3079750"/>
          </a:xfrm>
        </p:grpSpPr>
        <p:sp>
          <p:nvSpPr>
            <p:cNvPr id="18" name="Freeform 8">
              <a:extLst>
                <a:ext uri="{FF2B5EF4-FFF2-40B4-BE49-F238E27FC236}">
                  <a16:creationId xmlns:a16="http://schemas.microsoft.com/office/drawing/2014/main" id="{7972A884-089E-EBDD-FA17-9A252296775A}"/>
                </a:ext>
              </a:extLst>
            </p:cNvPr>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pic>
        <p:nvPicPr>
          <p:cNvPr id="9" name="Picture 24">
            <a:extLst>
              <a:ext uri="{FF2B5EF4-FFF2-40B4-BE49-F238E27FC236}">
                <a16:creationId xmlns:a16="http://schemas.microsoft.com/office/drawing/2014/main" id="{B1014478-D90D-8645-5109-477B039D03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106400" y="3853305"/>
            <a:ext cx="1455676" cy="3240837"/>
          </a:xfrm>
          <a:prstGeom prst="rect">
            <a:avLst/>
          </a:prstGeom>
        </p:spPr>
      </p:pic>
      <p:pic>
        <p:nvPicPr>
          <p:cNvPr id="8" name="Picture 7">
            <a:extLst>
              <a:ext uri="{FF2B5EF4-FFF2-40B4-BE49-F238E27FC236}">
                <a16:creationId xmlns:a16="http://schemas.microsoft.com/office/drawing/2014/main" id="{88968392-FFA8-B3FC-9ABD-A348EEA74E32}"/>
              </a:ext>
            </a:extLst>
          </p:cNvPr>
          <p:cNvPicPr>
            <a:picLocks noChangeAspect="1"/>
          </p:cNvPicPr>
          <p:nvPr/>
        </p:nvPicPr>
        <p:blipFill>
          <a:blip r:embed="rId11"/>
          <a:stretch>
            <a:fillRect/>
          </a:stretch>
        </p:blipFill>
        <p:spPr>
          <a:xfrm>
            <a:off x="6443782" y="9182100"/>
            <a:ext cx="3420152" cy="749873"/>
          </a:xfrm>
          <a:prstGeom prst="rect">
            <a:avLst/>
          </a:prstGeom>
        </p:spPr>
      </p:pic>
    </p:spTree>
    <p:extLst>
      <p:ext uri="{BB962C8B-B14F-4D97-AF65-F5344CB8AC3E}">
        <p14:creationId xmlns:p14="http://schemas.microsoft.com/office/powerpoint/2010/main" val="1351339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97943" y="8337466"/>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6200" y="-2039828"/>
            <a:ext cx="3334026" cy="3588482"/>
          </a:xfrm>
          <a:prstGeom prst="rect">
            <a:avLst/>
          </a:prstGeom>
        </p:spPr>
      </p:pic>
      <p:pic>
        <p:nvPicPr>
          <p:cNvPr id="4" name="Picture 4"/>
          <p:cNvPicPr>
            <a:picLocks noChangeAspect="1"/>
          </p:cNvPicPr>
          <p:nvPr/>
        </p:nvPicPr>
        <p:blipFill>
          <a:blip r:embed="rId6"/>
          <a:srcRect/>
          <a:stretch>
            <a:fillRect/>
          </a:stretch>
        </p:blipFill>
        <p:spPr>
          <a:xfrm>
            <a:off x="16494908" y="-32867"/>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92041" y="8014858"/>
            <a:ext cx="4352147" cy="4346443"/>
          </a:xfrm>
          <a:prstGeom prst="rect">
            <a:avLst/>
          </a:prstGeom>
        </p:spPr>
      </p:pic>
      <p:sp>
        <p:nvSpPr>
          <p:cNvPr id="7" name="TextBox 7"/>
          <p:cNvSpPr txBox="1"/>
          <p:nvPr/>
        </p:nvSpPr>
        <p:spPr>
          <a:xfrm>
            <a:off x="5070395" y="2022590"/>
            <a:ext cx="8280738" cy="765979"/>
          </a:xfrm>
          <a:prstGeom prst="rect">
            <a:avLst/>
          </a:prstGeom>
        </p:spPr>
        <p:txBody>
          <a:bodyPr lIns="0" tIns="0" rIns="0" bIns="0" rtlCol="0" anchor="t">
            <a:spAutoFit/>
          </a:bodyPr>
          <a:lstStyle/>
          <a:p>
            <a:pPr algn="ctr">
              <a:lnSpc>
                <a:spcPts val="5449"/>
              </a:lnSpc>
            </a:pPr>
            <a:r>
              <a:rPr lang="bg-BG" sz="6410" dirty="0">
                <a:solidFill>
                  <a:srgbClr val="000000"/>
                </a:solidFill>
                <a:latin typeface="Abhaya Libre Regular"/>
              </a:rPr>
              <a:t>Таксономия</a:t>
            </a:r>
            <a:r>
              <a:rPr lang="en-US" sz="6410" dirty="0">
                <a:solidFill>
                  <a:srgbClr val="000000"/>
                </a:solidFill>
                <a:latin typeface="Abhaya Libre Regular"/>
              </a:rPr>
              <a:t> </a:t>
            </a:r>
          </a:p>
        </p:txBody>
      </p:sp>
      <p:sp>
        <p:nvSpPr>
          <p:cNvPr id="16" name="TextBox 15">
            <a:extLst>
              <a:ext uri="{FF2B5EF4-FFF2-40B4-BE49-F238E27FC236}">
                <a16:creationId xmlns:a16="http://schemas.microsoft.com/office/drawing/2014/main" id="{54FF288C-E9D6-268F-9108-E9A67274B84A}"/>
              </a:ext>
            </a:extLst>
          </p:cNvPr>
          <p:cNvSpPr txBox="1"/>
          <p:nvPr/>
        </p:nvSpPr>
        <p:spPr>
          <a:xfrm>
            <a:off x="1497376" y="3301150"/>
            <a:ext cx="16078200" cy="461665"/>
          </a:xfrm>
          <a:prstGeom prst="rect">
            <a:avLst/>
          </a:prstGeom>
          <a:noFill/>
        </p:spPr>
        <p:txBody>
          <a:bodyPr wrap="square">
            <a:spAutoFit/>
          </a:bodyPr>
          <a:lstStyle/>
          <a:p>
            <a:pPr algn="just"/>
            <a:r>
              <a:rPr lang="bg-BG" sz="2400" dirty="0">
                <a:latin typeface="Abhaya Libre Regular" panose="020B0604020202020204" charset="0"/>
                <a:cs typeface="Abhaya Libre Regular" panose="020B0604020202020204" charset="0"/>
              </a:rPr>
              <a:t>Таксономията включва:</a:t>
            </a:r>
            <a:endParaRPr lang="en-US" sz="2400" dirty="0">
              <a:latin typeface="Abhaya Libre Regular" panose="020B0604020202020204" charset="0"/>
              <a:cs typeface="Abhaya Libre Regular" panose="020B0604020202020204" charset="0"/>
            </a:endParaRPr>
          </a:p>
        </p:txBody>
      </p:sp>
      <p:pic>
        <p:nvPicPr>
          <p:cNvPr id="9" name="Picture 6">
            <a:extLst>
              <a:ext uri="{FF2B5EF4-FFF2-40B4-BE49-F238E27FC236}">
                <a16:creationId xmlns:a16="http://schemas.microsoft.com/office/drawing/2014/main" id="{17C9D71F-85CC-3653-79B3-188D682799B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777360" y="4019091"/>
            <a:ext cx="13518231" cy="3773839"/>
          </a:xfrm>
          <a:prstGeom prst="rect">
            <a:avLst/>
          </a:prstGeom>
        </p:spPr>
      </p:pic>
      <p:sp>
        <p:nvSpPr>
          <p:cNvPr id="12" name="TextBox 11">
            <a:extLst>
              <a:ext uri="{FF2B5EF4-FFF2-40B4-BE49-F238E27FC236}">
                <a16:creationId xmlns:a16="http://schemas.microsoft.com/office/drawing/2014/main" id="{73C0D339-32AE-0DEC-88A1-CE34DC638DC1}"/>
              </a:ext>
            </a:extLst>
          </p:cNvPr>
          <p:cNvSpPr txBox="1"/>
          <p:nvPr/>
        </p:nvSpPr>
        <p:spPr>
          <a:xfrm>
            <a:off x="1104900" y="8012720"/>
            <a:ext cx="16078200" cy="830997"/>
          </a:xfrm>
          <a:prstGeom prst="rect">
            <a:avLst/>
          </a:prstGeom>
          <a:noFill/>
        </p:spPr>
        <p:txBody>
          <a:bodyPr wrap="square" rtlCol="0">
            <a:spAutoFit/>
          </a:bodyPr>
          <a:lstStyle/>
          <a:p>
            <a:r>
              <a:rPr lang="ru-RU" sz="2400" dirty="0">
                <a:latin typeface="Abhaya Libre Regular" panose="020B0604020202020204" charset="0"/>
                <a:cs typeface="Abhaya Libre Regular" panose="020B0604020202020204" charset="0"/>
              </a:rPr>
              <a:t>Примерите за „зелени умения“ включват информация как да се провеждат енергийни одити, да се измерва устойчивостта на туристическите дейности, както и обучение на персонала по програми за рециклиране.</a:t>
            </a:r>
            <a:endParaRPr lang="en-US" sz="2400" dirty="0"/>
          </a:p>
        </p:txBody>
      </p:sp>
      <p:sp>
        <p:nvSpPr>
          <p:cNvPr id="13" name="TextBox 12">
            <a:extLst>
              <a:ext uri="{FF2B5EF4-FFF2-40B4-BE49-F238E27FC236}">
                <a16:creationId xmlns:a16="http://schemas.microsoft.com/office/drawing/2014/main" id="{1E19DE39-A406-BF8B-30B3-33A303EEF570}"/>
              </a:ext>
            </a:extLst>
          </p:cNvPr>
          <p:cNvSpPr txBox="1"/>
          <p:nvPr/>
        </p:nvSpPr>
        <p:spPr>
          <a:xfrm>
            <a:off x="3500794" y="5222086"/>
            <a:ext cx="2347734" cy="1323439"/>
          </a:xfrm>
          <a:prstGeom prst="rect">
            <a:avLst/>
          </a:prstGeom>
          <a:noFill/>
        </p:spPr>
        <p:txBody>
          <a:bodyPr wrap="square" rtlCol="0">
            <a:spAutoFit/>
          </a:bodyPr>
          <a:lstStyle/>
          <a:p>
            <a:pPr algn="ctr"/>
            <a:r>
              <a:rPr lang="en-US" sz="4000" dirty="0">
                <a:latin typeface="Abhaya Libre Regular" panose="020B0604020202020204" charset="0"/>
                <a:cs typeface="Abhaya Libre Regular" panose="020B0604020202020204" charset="0"/>
              </a:rPr>
              <a:t>381 </a:t>
            </a:r>
            <a:r>
              <a:rPr lang="bg-BG" sz="4000" dirty="0">
                <a:latin typeface="Abhaya Libre Regular" panose="020B0604020202020204" charset="0"/>
                <a:cs typeface="Abhaya Libre Regular" panose="020B0604020202020204" charset="0"/>
              </a:rPr>
              <a:t>умения</a:t>
            </a:r>
            <a:endParaRPr lang="en-US" sz="4000" dirty="0">
              <a:latin typeface="Abhaya Libre Regular" panose="020B0604020202020204" charset="0"/>
              <a:cs typeface="Abhaya Libre Regular" panose="020B0604020202020204" charset="0"/>
            </a:endParaRPr>
          </a:p>
        </p:txBody>
      </p:sp>
      <p:sp>
        <p:nvSpPr>
          <p:cNvPr id="14" name="TextBox 13">
            <a:extLst>
              <a:ext uri="{FF2B5EF4-FFF2-40B4-BE49-F238E27FC236}">
                <a16:creationId xmlns:a16="http://schemas.microsoft.com/office/drawing/2014/main" id="{D707F881-E343-ABA6-778B-1966583C653E}"/>
              </a:ext>
            </a:extLst>
          </p:cNvPr>
          <p:cNvSpPr txBox="1"/>
          <p:nvPr/>
        </p:nvSpPr>
        <p:spPr>
          <a:xfrm>
            <a:off x="7723224" y="4914309"/>
            <a:ext cx="2930834" cy="1938992"/>
          </a:xfrm>
          <a:prstGeom prst="rect">
            <a:avLst/>
          </a:prstGeom>
          <a:noFill/>
        </p:spPr>
        <p:txBody>
          <a:bodyPr wrap="square" rtlCol="0">
            <a:spAutoFit/>
          </a:bodyPr>
          <a:lstStyle/>
          <a:p>
            <a:pPr algn="ctr"/>
            <a:r>
              <a:rPr lang="en-US" sz="4000" dirty="0">
                <a:latin typeface="Abhaya Libre Regular" panose="020B0604020202020204" charset="0"/>
                <a:cs typeface="Abhaya Libre Regular" panose="020B0604020202020204" charset="0"/>
              </a:rPr>
              <a:t>185 </a:t>
            </a:r>
            <a:r>
              <a:rPr lang="bg-BG" sz="4000" dirty="0">
                <a:latin typeface="Abhaya Libre Regular" panose="020B0604020202020204" charset="0"/>
                <a:cs typeface="Abhaya Libre Regular" panose="020B0604020202020204" charset="0"/>
              </a:rPr>
              <a:t>концепции за знания</a:t>
            </a:r>
            <a:endParaRPr lang="en-US" sz="4000" dirty="0">
              <a:latin typeface="Abhaya Libre Regular" panose="020B0604020202020204" charset="0"/>
              <a:cs typeface="Abhaya Libre Regular" panose="020B0604020202020204" charset="0"/>
            </a:endParaRPr>
          </a:p>
        </p:txBody>
      </p:sp>
      <p:sp>
        <p:nvSpPr>
          <p:cNvPr id="15" name="TextBox 14">
            <a:extLst>
              <a:ext uri="{FF2B5EF4-FFF2-40B4-BE49-F238E27FC236}">
                <a16:creationId xmlns:a16="http://schemas.microsoft.com/office/drawing/2014/main" id="{D649633F-7487-D8A4-C2AB-E4AB353D9069}"/>
              </a:ext>
            </a:extLst>
          </p:cNvPr>
          <p:cNvSpPr txBox="1"/>
          <p:nvPr/>
        </p:nvSpPr>
        <p:spPr>
          <a:xfrm>
            <a:off x="12101471" y="5012108"/>
            <a:ext cx="3429000" cy="1815882"/>
          </a:xfrm>
          <a:prstGeom prst="rect">
            <a:avLst/>
          </a:prstGeom>
          <a:noFill/>
        </p:spPr>
        <p:txBody>
          <a:bodyPr wrap="square" rtlCol="0">
            <a:spAutoFit/>
          </a:bodyPr>
          <a:lstStyle/>
          <a:p>
            <a:pPr algn="ctr"/>
            <a:r>
              <a:rPr lang="en-US" sz="4000" dirty="0">
                <a:latin typeface="Abhaya Libre Regular" panose="020B0604020202020204" charset="0"/>
                <a:cs typeface="Abhaya Libre Regular" panose="020B0604020202020204" charset="0"/>
              </a:rPr>
              <a:t>5 </a:t>
            </a:r>
            <a:r>
              <a:rPr lang="bg-BG" sz="3600" dirty="0">
                <a:latin typeface="Abhaya Libre Regular" panose="020B0604020202020204" charset="0"/>
                <a:cs typeface="Abhaya Libre Regular" panose="020B0604020202020204" charset="0"/>
              </a:rPr>
              <a:t>трансверсални умения</a:t>
            </a:r>
            <a:endParaRPr lang="en-US" sz="4000" dirty="0">
              <a:latin typeface="Abhaya Libre Regular" panose="020B0604020202020204" charset="0"/>
              <a:cs typeface="Abhaya Libre Regular" panose="020B0604020202020204" charset="0"/>
            </a:endParaRPr>
          </a:p>
        </p:txBody>
      </p:sp>
      <p:pic>
        <p:nvPicPr>
          <p:cNvPr id="8" name="Picture 7">
            <a:extLst>
              <a:ext uri="{FF2B5EF4-FFF2-40B4-BE49-F238E27FC236}">
                <a16:creationId xmlns:a16="http://schemas.microsoft.com/office/drawing/2014/main" id="{65A090A5-2E22-02FD-FDC0-1399D4572A5B}"/>
              </a:ext>
            </a:extLst>
          </p:cNvPr>
          <p:cNvPicPr>
            <a:picLocks noChangeAspect="1"/>
          </p:cNvPicPr>
          <p:nvPr/>
        </p:nvPicPr>
        <p:blipFill>
          <a:blip r:embed="rId11"/>
          <a:stretch>
            <a:fillRect/>
          </a:stretch>
        </p:blipFill>
        <p:spPr>
          <a:xfrm>
            <a:off x="7723224" y="9258300"/>
            <a:ext cx="3420152" cy="749873"/>
          </a:xfrm>
          <a:prstGeom prst="rect">
            <a:avLst/>
          </a:prstGeom>
        </p:spPr>
      </p:pic>
    </p:spTree>
    <p:extLst>
      <p:ext uri="{BB962C8B-B14F-4D97-AF65-F5344CB8AC3E}">
        <p14:creationId xmlns:p14="http://schemas.microsoft.com/office/powerpoint/2010/main" val="2838025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7" y="4413808"/>
            <a:ext cx="15342300" cy="157273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bg-BG" sz="7300" dirty="0">
                <a:solidFill>
                  <a:srgbClr val="04989E"/>
                </a:solidFill>
                <a:latin typeface="Abhaya Libre"/>
                <a:ea typeface="Abhaya Libre"/>
                <a:cs typeface="Abhaya Libre"/>
                <a:sym typeface="Abhaya Libre"/>
              </a:rPr>
              <a:t>Примери за добри практики</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2" name="Picture 1">
            <a:extLst>
              <a:ext uri="{FF2B5EF4-FFF2-40B4-BE49-F238E27FC236}">
                <a16:creationId xmlns:a16="http://schemas.microsoft.com/office/drawing/2014/main" id="{D6BB8743-D11C-D951-5428-F597E9628BE1}"/>
              </a:ext>
            </a:extLst>
          </p:cNvPr>
          <p:cNvPicPr>
            <a:picLocks noChangeAspect="1"/>
          </p:cNvPicPr>
          <p:nvPr/>
        </p:nvPicPr>
        <p:blipFill>
          <a:blip r:embed="rId10"/>
          <a:stretch>
            <a:fillRect/>
          </a:stretch>
        </p:blipFill>
        <p:spPr>
          <a:xfrm>
            <a:off x="7433924" y="9377131"/>
            <a:ext cx="3420152" cy="74987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9" name="TextBox 9"/>
          <p:cNvSpPr txBox="1"/>
          <p:nvPr/>
        </p:nvSpPr>
        <p:spPr>
          <a:xfrm>
            <a:off x="1842046" y="1435566"/>
            <a:ext cx="13801527" cy="765979"/>
          </a:xfrm>
          <a:prstGeom prst="rect">
            <a:avLst/>
          </a:prstGeom>
        </p:spPr>
        <p:txBody>
          <a:bodyPr wrap="square" lIns="0" tIns="0" rIns="0" bIns="0" rtlCol="0" anchor="t">
            <a:spAutoFit/>
          </a:bodyPr>
          <a:lstStyle/>
          <a:p>
            <a:pPr algn="ctr">
              <a:lnSpc>
                <a:spcPts val="5449"/>
              </a:lnSpc>
            </a:pPr>
            <a:r>
              <a:rPr lang="bg-BG" sz="6410" dirty="0">
                <a:solidFill>
                  <a:srgbClr val="000000"/>
                </a:solidFill>
                <a:latin typeface="Abhaya Libre Regular"/>
              </a:rPr>
              <a:t>Награда за зелени умения</a:t>
            </a:r>
            <a:endParaRPr lang="en-US" sz="6410" dirty="0">
              <a:solidFill>
                <a:srgbClr val="000000"/>
              </a:solidFill>
              <a:latin typeface="Abhaya Libre Regular"/>
            </a:endParaRPr>
          </a:p>
        </p:txBody>
      </p:sp>
      <p:sp>
        <p:nvSpPr>
          <p:cNvPr id="23" name="TextBox 22">
            <a:extLst>
              <a:ext uri="{FF2B5EF4-FFF2-40B4-BE49-F238E27FC236}">
                <a16:creationId xmlns:a16="http://schemas.microsoft.com/office/drawing/2014/main" id="{848E789C-D337-FDCA-4BC3-E7175891A131}"/>
              </a:ext>
            </a:extLst>
          </p:cNvPr>
          <p:cNvSpPr txBox="1"/>
          <p:nvPr/>
        </p:nvSpPr>
        <p:spPr>
          <a:xfrm>
            <a:off x="1371599" y="2935843"/>
            <a:ext cx="7371210" cy="5632311"/>
          </a:xfrm>
          <a:prstGeom prst="rect">
            <a:avLst/>
          </a:prstGeom>
          <a:noFill/>
        </p:spPr>
        <p:txBody>
          <a:bodyPr wrap="square">
            <a:spAutoFit/>
          </a:bodyPr>
          <a:lstStyle/>
          <a:p>
            <a:pPr algn="just"/>
            <a:r>
              <a:rPr lang="ru-RU" sz="2400" dirty="0">
                <a:latin typeface="Abhaya Libre Regular" panose="020B0604020202020204" charset="0"/>
                <a:cs typeface="Abhaya Libre Regular" panose="020B0604020202020204" charset="0"/>
              </a:rPr>
              <a:t>Наградата за зелени умения е ежегоден конкурс, който отличава проекти от цял свят, които са пример за иновации и творчество в областта на зелените умения и образованието. Десетте финалисти, включени в краткия списък, обхващат редица екологични и устойчиви въпроси и всички са насочени към разработване на програми за обучение, които подпомагат прехода към устойчиви, въглеродно неутрални и кръгови икономики и общества. Наградата, озаглавена "Зеленият преход: образование, обучение и умения", помога да се покажат проектите, които дават идеи и вдъхновение за създателите на политики и практиците в областта на образованието и обучението в съседните на ЕС държави и извън тях.</a:t>
            </a:r>
            <a:endParaRPr lang="en-US" sz="2400" dirty="0">
              <a:latin typeface="Abhaya Libre Regular" panose="020B0604020202020204" charset="0"/>
              <a:cs typeface="Abhaya Libre Regular" panose="020B0604020202020204" charset="0"/>
            </a:endParaRPr>
          </a:p>
        </p:txBody>
      </p:sp>
      <p:pic>
        <p:nvPicPr>
          <p:cNvPr id="11" name="Picture 10" descr="A picture containing porcelain&#10;&#10;Description automatically generated">
            <a:extLst>
              <a:ext uri="{FF2B5EF4-FFF2-40B4-BE49-F238E27FC236}">
                <a16:creationId xmlns:a16="http://schemas.microsoft.com/office/drawing/2014/main" id="{1F1E0D18-F464-0381-7B5D-D2BC2D2A8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3390900"/>
            <a:ext cx="7623952" cy="4282672"/>
          </a:xfrm>
          <a:prstGeom prst="rect">
            <a:avLst/>
          </a:prstGeom>
        </p:spPr>
      </p:pic>
      <p:pic>
        <p:nvPicPr>
          <p:cNvPr id="7" name="Picture 6">
            <a:extLst>
              <a:ext uri="{FF2B5EF4-FFF2-40B4-BE49-F238E27FC236}">
                <a16:creationId xmlns:a16="http://schemas.microsoft.com/office/drawing/2014/main" id="{ACC7B0DE-2140-836F-FE77-3D4A6BF052E3}"/>
              </a:ext>
            </a:extLst>
          </p:cNvPr>
          <p:cNvPicPr>
            <a:picLocks noChangeAspect="1"/>
          </p:cNvPicPr>
          <p:nvPr/>
        </p:nvPicPr>
        <p:blipFill>
          <a:blip r:embed="rId10"/>
          <a:stretch>
            <a:fillRect/>
          </a:stretch>
        </p:blipFill>
        <p:spPr>
          <a:xfrm>
            <a:off x="7032733" y="8927515"/>
            <a:ext cx="3420152" cy="749873"/>
          </a:xfrm>
          <a:prstGeom prst="rect">
            <a:avLst/>
          </a:prstGeom>
        </p:spPr>
      </p:pic>
    </p:spTree>
    <p:extLst>
      <p:ext uri="{BB962C8B-B14F-4D97-AF65-F5344CB8AC3E}">
        <p14:creationId xmlns:p14="http://schemas.microsoft.com/office/powerpoint/2010/main" val="1679631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485183"/>
            <a:ext cx="13801527" cy="1442703"/>
          </a:xfrm>
          <a:prstGeom prst="rect">
            <a:avLst/>
          </a:prstGeom>
        </p:spPr>
        <p:txBody>
          <a:bodyPr wrap="square" lIns="0" tIns="0" rIns="0" bIns="0" rtlCol="0" anchor="t">
            <a:spAutoFit/>
          </a:bodyPr>
          <a:lstStyle/>
          <a:p>
            <a:pPr algn="ctr">
              <a:lnSpc>
                <a:spcPts val="5449"/>
              </a:lnSpc>
            </a:pPr>
            <a:r>
              <a:rPr lang="ru-RU" sz="6000" dirty="0">
                <a:latin typeface="Abhaya Libre Regular" panose="020B0604020202020204" charset="0"/>
                <a:cs typeface="Abhaya Libre Regular" panose="020B0604020202020204" charset="0"/>
              </a:rPr>
              <a:t>Пример от Молдова </a:t>
            </a:r>
            <a:r>
              <a:rPr lang="en-US" sz="6000" dirty="0">
                <a:latin typeface="Abhaya Libre Regular" panose="020B0604020202020204" charset="0"/>
                <a:cs typeface="Abhaya Libre Regular" panose="020B0604020202020204" charset="0"/>
              </a:rPr>
              <a:t>–</a:t>
            </a:r>
            <a:r>
              <a:rPr lang="ru-RU" sz="6000" dirty="0">
                <a:latin typeface="Abhaya Libre Regular" panose="020B0604020202020204" charset="0"/>
                <a:cs typeface="Abhaya Libre Regular" panose="020B0604020202020204" charset="0"/>
              </a:rPr>
              <a:t> обучение на зелени треньори</a:t>
            </a:r>
            <a:endParaRPr lang="en-US" sz="6410" dirty="0">
              <a:solidFill>
                <a:srgbClr val="000000"/>
              </a:solidFill>
              <a:latin typeface="Abhaya Libre Regular"/>
            </a:endParaRPr>
          </a:p>
        </p:txBody>
      </p:sp>
      <p:sp>
        <p:nvSpPr>
          <p:cNvPr id="23" name="TextBox 22">
            <a:extLst>
              <a:ext uri="{FF2B5EF4-FFF2-40B4-BE49-F238E27FC236}">
                <a16:creationId xmlns:a16="http://schemas.microsoft.com/office/drawing/2014/main" id="{848E789C-D337-FDCA-4BC3-E7175891A131}"/>
              </a:ext>
            </a:extLst>
          </p:cNvPr>
          <p:cNvSpPr txBox="1"/>
          <p:nvPr/>
        </p:nvSpPr>
        <p:spPr>
          <a:xfrm>
            <a:off x="914400" y="2019394"/>
            <a:ext cx="10439400" cy="7478970"/>
          </a:xfrm>
          <a:prstGeom prst="rect">
            <a:avLst/>
          </a:prstGeom>
          <a:noFill/>
        </p:spPr>
        <p:txBody>
          <a:bodyPr wrap="square">
            <a:spAutoFit/>
          </a:bodyPr>
          <a:lstStyle/>
          <a:p>
            <a:pPr algn="just"/>
            <a:r>
              <a:rPr lang="ru-RU" sz="2400" dirty="0">
                <a:latin typeface="Abhaya Libre Regular" panose="020B0604020202020204" charset="0"/>
                <a:cs typeface="Abhaya Libre Regular" panose="020B0604020202020204" charset="0"/>
              </a:rPr>
              <a:t>Интегриран проект в Молдова, отговарящ на необходимостта от разработване на учебни планове за устойчивост за преподаватели по професионално образование и обучение (ПОО) и дисциплини, свързани със строителството, с цел подобряване на наличието на зелени умения и подкрепа на зелената трансформация на строителния сектор.</a:t>
            </a:r>
          </a:p>
          <a:p>
            <a:pPr algn="just"/>
            <a:endParaRPr lang="ru-RU" sz="2400" dirty="0">
              <a:latin typeface="Abhaya Libre Regular" panose="020B0604020202020204" charset="0"/>
              <a:cs typeface="Abhaya Libre Regular" panose="020B0604020202020204" charset="0"/>
            </a:endParaRPr>
          </a:p>
          <a:p>
            <a:pPr algn="just"/>
            <a:r>
              <a:rPr lang="ru-RU" sz="2400" dirty="0">
                <a:latin typeface="Abhaya Libre Regular" panose="020B0604020202020204" charset="0"/>
                <a:cs typeface="Abhaya Libre Regular" panose="020B0604020202020204" charset="0"/>
              </a:rPr>
              <a:t>Програмата разполага с четири модула и осем учебни плана, предназначени за преподавателите от ПОО, които ще споделят актуалните си познания и умения с учениците в следните области: екологично образование, зелени строителни материали, енергийна ефективност и управление на отпадъци. Новите учебни планове са разработени, за да се справят с предизвикателствата пред които е изправен строителният сектор като част от зелената трансформация и ще позволят по-устойчиви строителни проекти в бъдеще. Очаква се над 6 000 ученици да се възползват от този проект, а до момента 45 преподаватели успешно са завършили програмата. Програмата включва учебни посещения, достъп до научни материали и участие в конференции и семинари.</a:t>
            </a:r>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hlinkClick r:id="rId9"/>
              </a:rPr>
              <a:t>https://www.youtube.com/watch?v=qLv9KEJID-U&amp;list=PLYK8JpvJRLjiYTxvbc0AlH-nl_JUHul0K&amp;index=4</a:t>
            </a:r>
            <a:r>
              <a:rPr lang="en-US" sz="2400" dirty="0">
                <a:latin typeface="Abhaya Libre Regular" panose="020B0604020202020204" charset="0"/>
                <a:cs typeface="Abhaya Libre Regular" panose="020B0604020202020204" charset="0"/>
              </a:rPr>
              <a:t> </a:t>
            </a:r>
          </a:p>
        </p:txBody>
      </p:sp>
      <p:pic>
        <p:nvPicPr>
          <p:cNvPr id="12" name="Picture 11">
            <a:extLst>
              <a:ext uri="{FF2B5EF4-FFF2-40B4-BE49-F238E27FC236}">
                <a16:creationId xmlns:a16="http://schemas.microsoft.com/office/drawing/2014/main" id="{7CEB1477-376A-7AE7-2D39-888C29DD4ED3}"/>
              </a:ext>
            </a:extLst>
          </p:cNvPr>
          <p:cNvPicPr>
            <a:picLocks noChangeAspect="1"/>
          </p:cNvPicPr>
          <p:nvPr/>
        </p:nvPicPr>
        <p:blipFill>
          <a:blip r:embed="rId10"/>
          <a:stretch>
            <a:fillRect/>
          </a:stretch>
        </p:blipFill>
        <p:spPr>
          <a:xfrm>
            <a:off x="11963400" y="2324330"/>
            <a:ext cx="5028536" cy="2554327"/>
          </a:xfrm>
          <a:prstGeom prst="rect">
            <a:avLst/>
          </a:prstGeom>
        </p:spPr>
      </p:pic>
      <p:pic>
        <p:nvPicPr>
          <p:cNvPr id="14" name="Picture 13">
            <a:extLst>
              <a:ext uri="{FF2B5EF4-FFF2-40B4-BE49-F238E27FC236}">
                <a16:creationId xmlns:a16="http://schemas.microsoft.com/office/drawing/2014/main" id="{9CA70C86-74E8-5AEF-440B-D8377CEF91E7}"/>
              </a:ext>
            </a:extLst>
          </p:cNvPr>
          <p:cNvPicPr>
            <a:picLocks noChangeAspect="1"/>
          </p:cNvPicPr>
          <p:nvPr/>
        </p:nvPicPr>
        <p:blipFill>
          <a:blip r:embed="rId11"/>
          <a:stretch>
            <a:fillRect/>
          </a:stretch>
        </p:blipFill>
        <p:spPr>
          <a:xfrm>
            <a:off x="11963400" y="5275101"/>
            <a:ext cx="5086350" cy="2524125"/>
          </a:xfrm>
          <a:prstGeom prst="rect">
            <a:avLst/>
          </a:prstGeom>
        </p:spPr>
      </p:pic>
      <p:pic>
        <p:nvPicPr>
          <p:cNvPr id="7" name="Picture 6">
            <a:extLst>
              <a:ext uri="{FF2B5EF4-FFF2-40B4-BE49-F238E27FC236}">
                <a16:creationId xmlns:a16="http://schemas.microsoft.com/office/drawing/2014/main" id="{34EC6ADF-5643-BA88-C5BD-C9C99239FBB1}"/>
              </a:ext>
            </a:extLst>
          </p:cNvPr>
          <p:cNvPicPr>
            <a:picLocks noChangeAspect="1"/>
          </p:cNvPicPr>
          <p:nvPr/>
        </p:nvPicPr>
        <p:blipFill>
          <a:blip r:embed="rId12"/>
          <a:stretch>
            <a:fillRect/>
          </a:stretch>
        </p:blipFill>
        <p:spPr>
          <a:xfrm>
            <a:off x="7764468" y="9046501"/>
            <a:ext cx="3420152" cy="749873"/>
          </a:xfrm>
          <a:prstGeom prst="rect">
            <a:avLst/>
          </a:prstGeom>
        </p:spPr>
      </p:pic>
    </p:spTree>
    <p:extLst>
      <p:ext uri="{BB962C8B-B14F-4D97-AF65-F5344CB8AC3E}">
        <p14:creationId xmlns:p14="http://schemas.microsoft.com/office/powerpoint/2010/main" val="1577601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308777"/>
            <a:ext cx="13801527" cy="1458476"/>
          </a:xfrm>
          <a:prstGeom prst="rect">
            <a:avLst/>
          </a:prstGeom>
        </p:spPr>
        <p:txBody>
          <a:bodyPr wrap="square" lIns="0" tIns="0" rIns="0" bIns="0" rtlCol="0" anchor="t">
            <a:spAutoFit/>
          </a:bodyPr>
          <a:lstStyle/>
          <a:p>
            <a:pPr algn="ctr">
              <a:lnSpc>
                <a:spcPts val="5449"/>
              </a:lnSpc>
            </a:pPr>
            <a:r>
              <a:rPr lang="ru-RU" sz="6000" dirty="0">
                <a:latin typeface="Abhaya Libre Regular" panose="020B0604020202020204" charset="0"/>
                <a:cs typeface="Abhaya Libre Regular" panose="020B0604020202020204" charset="0"/>
              </a:rPr>
              <a:t>Пример от Ирландия</a:t>
            </a:r>
            <a:r>
              <a:rPr lang="en-US" sz="6000" dirty="0">
                <a:latin typeface="Abhaya Libre Regular" panose="020B0604020202020204" charset="0"/>
                <a:cs typeface="Abhaya Libre Regular" panose="020B0604020202020204" charset="0"/>
              </a:rPr>
              <a:t> – 50 </a:t>
            </a:r>
            <a:r>
              <a:rPr lang="bg-BG" sz="6000" dirty="0">
                <a:latin typeface="Abhaya Libre Regular" panose="020B0604020202020204" charset="0"/>
                <a:cs typeface="Abhaya Libre Regular" panose="020B0604020202020204" charset="0"/>
              </a:rPr>
              <a:t>нюанса по-зелено</a:t>
            </a: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531671" y="1652823"/>
            <a:ext cx="10851761" cy="7478970"/>
          </a:xfrm>
          <a:prstGeom prst="rect">
            <a:avLst/>
          </a:prstGeom>
          <a:noFill/>
        </p:spPr>
        <p:txBody>
          <a:bodyPr wrap="square">
            <a:spAutoFit/>
          </a:bodyPr>
          <a:lstStyle/>
          <a:p>
            <a:pPr algn="just"/>
            <a:r>
              <a:rPr lang="ru-RU" sz="2400" dirty="0">
                <a:latin typeface="Abhaya Libre Regular" panose="020B0604020202020204" charset="0"/>
                <a:cs typeface="Abhaya Libre Regular" panose="020B0604020202020204" charset="0"/>
              </a:rPr>
              <a:t>Динамична компания за екологично образование и обучение в Ирландия, предлагаща онлайн програми за училища, университети и бизнеси, за да помогне на учениците и организациите да постигнат целите си в областта на околната среда. Работейки на международно ниво, нейните акредитирани обучителни програми повишават знанията и стимулират студентите си да си сътрудничат и да предприемат реални действия, както и подкрепят бизнеси да извършват промени с голямо въздействие. </a:t>
            </a:r>
          </a:p>
          <a:p>
            <a:pPr algn="just"/>
            <a:endParaRPr lang="ru-RU" sz="2400" dirty="0">
              <a:latin typeface="Abhaya Libre Regular" panose="020B0604020202020204" charset="0"/>
              <a:cs typeface="Abhaya Libre Regular" panose="020B0604020202020204" charset="0"/>
            </a:endParaRPr>
          </a:p>
          <a:p>
            <a:pPr algn="just"/>
            <a:r>
              <a:rPr lang="ru-RU" sz="2400" dirty="0">
                <a:latin typeface="Abhaya Libre Regular" panose="020B0604020202020204" charset="0"/>
                <a:cs typeface="Abhaya Libre Regular" panose="020B0604020202020204" charset="0"/>
              </a:rPr>
              <a:t>С поставената цел да направи хотела си "най-зеленият в Ирландия", Ракел Нобоа използва своя опит, за да насърчи екологичната осведоменост и зелените умения в ирландския хотелски сектор. Тя е основател и изпълнителен директор на Fifty Shades Greener, международна компания за образование и обучение, която помага на бизнесите да преминат към зелени практики. Нейната мисия е "да направи екологичното образование достъпно за всички възрастови групи и отрасли" и в тази връзка тя е разработила програми за компании, както и за начално, сертификат за управление на екологичната устойчивост в хотелиерството на ниво 4, а в момента се разработва курс на ниво 7.</a:t>
            </a:r>
          </a:p>
          <a:p>
            <a:pPr algn="just"/>
            <a:r>
              <a:rPr lang="en-US" sz="2400" dirty="0">
                <a:latin typeface="Abhaya Libre Regular" panose="020B0604020202020204" charset="0"/>
                <a:cs typeface="Abhaya Libre Regular" panose="020B0604020202020204" charset="0"/>
                <a:hlinkClick r:id="rId9"/>
              </a:rPr>
              <a:t>https://www.youtube.com/watch?v=GJEXFGtWAZc&amp;list=PLYK8JpvJRLjiYTxvbc0AlH-nl_JUHul0K&amp;index=4</a:t>
            </a:r>
            <a:r>
              <a:rPr lang="en-US" sz="2400" dirty="0">
                <a:latin typeface="Abhaya Libre Regular" panose="020B0604020202020204" charset="0"/>
                <a:cs typeface="Abhaya Libre Regular" panose="020B0604020202020204" charset="0"/>
              </a:rPr>
              <a:t> </a:t>
            </a:r>
          </a:p>
        </p:txBody>
      </p:sp>
      <p:pic>
        <p:nvPicPr>
          <p:cNvPr id="8" name="Picture 7">
            <a:extLst>
              <a:ext uri="{FF2B5EF4-FFF2-40B4-BE49-F238E27FC236}">
                <a16:creationId xmlns:a16="http://schemas.microsoft.com/office/drawing/2014/main" id="{A4A4E116-E1DA-8D76-7453-FA5EC680D613}"/>
              </a:ext>
            </a:extLst>
          </p:cNvPr>
          <p:cNvPicPr>
            <a:picLocks noChangeAspect="1"/>
          </p:cNvPicPr>
          <p:nvPr/>
        </p:nvPicPr>
        <p:blipFill>
          <a:blip r:embed="rId10"/>
          <a:stretch>
            <a:fillRect/>
          </a:stretch>
        </p:blipFill>
        <p:spPr>
          <a:xfrm>
            <a:off x="11567270" y="5143500"/>
            <a:ext cx="5288634" cy="2661600"/>
          </a:xfrm>
          <a:prstGeom prst="rect">
            <a:avLst/>
          </a:prstGeom>
        </p:spPr>
      </p:pic>
      <p:pic>
        <p:nvPicPr>
          <p:cNvPr id="10" name="Picture 9">
            <a:extLst>
              <a:ext uri="{FF2B5EF4-FFF2-40B4-BE49-F238E27FC236}">
                <a16:creationId xmlns:a16="http://schemas.microsoft.com/office/drawing/2014/main" id="{162C6FB9-A131-05C8-C23E-CD6BE7791106}"/>
              </a:ext>
            </a:extLst>
          </p:cNvPr>
          <p:cNvPicPr>
            <a:picLocks noChangeAspect="1"/>
          </p:cNvPicPr>
          <p:nvPr/>
        </p:nvPicPr>
        <p:blipFill>
          <a:blip r:embed="rId11"/>
          <a:stretch>
            <a:fillRect/>
          </a:stretch>
        </p:blipFill>
        <p:spPr>
          <a:xfrm>
            <a:off x="13058382" y="2500950"/>
            <a:ext cx="2316681" cy="2085013"/>
          </a:xfrm>
          <a:prstGeom prst="rect">
            <a:avLst/>
          </a:prstGeom>
        </p:spPr>
      </p:pic>
      <p:pic>
        <p:nvPicPr>
          <p:cNvPr id="7" name="Picture 6">
            <a:extLst>
              <a:ext uri="{FF2B5EF4-FFF2-40B4-BE49-F238E27FC236}">
                <a16:creationId xmlns:a16="http://schemas.microsoft.com/office/drawing/2014/main" id="{F4514562-93CA-D500-8371-E747647EDF9C}"/>
              </a:ext>
            </a:extLst>
          </p:cNvPr>
          <p:cNvPicPr>
            <a:picLocks noChangeAspect="1"/>
          </p:cNvPicPr>
          <p:nvPr/>
        </p:nvPicPr>
        <p:blipFill>
          <a:blip r:embed="rId12"/>
          <a:stretch>
            <a:fillRect/>
          </a:stretch>
        </p:blipFill>
        <p:spPr>
          <a:xfrm>
            <a:off x="7945137" y="9126188"/>
            <a:ext cx="3420152" cy="749873"/>
          </a:xfrm>
          <a:prstGeom prst="rect">
            <a:avLst/>
          </a:prstGeom>
        </p:spPr>
      </p:pic>
    </p:spTree>
    <p:extLst>
      <p:ext uri="{BB962C8B-B14F-4D97-AF65-F5344CB8AC3E}">
        <p14:creationId xmlns:p14="http://schemas.microsoft.com/office/powerpoint/2010/main" val="1126208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140054"/>
            <a:ext cx="13801527" cy="1458476"/>
          </a:xfrm>
          <a:prstGeom prst="rect">
            <a:avLst/>
          </a:prstGeom>
        </p:spPr>
        <p:txBody>
          <a:bodyPr wrap="square" lIns="0" tIns="0" rIns="0" bIns="0" rtlCol="0" anchor="t">
            <a:spAutoFit/>
          </a:bodyPr>
          <a:lstStyle/>
          <a:p>
            <a:pPr algn="ctr">
              <a:lnSpc>
                <a:spcPts val="5449"/>
              </a:lnSpc>
            </a:pPr>
            <a:r>
              <a:rPr lang="ru-RU" sz="6000" dirty="0">
                <a:latin typeface="Abhaya Libre Regular" panose="020B0604020202020204" charset="0"/>
                <a:cs typeface="Abhaya Libre Regular" panose="020B0604020202020204" charset="0"/>
              </a:rPr>
              <a:t>Пример от Йордания - Създаване на зелена земя</a:t>
            </a:r>
            <a:endParaRPr lang="en-US" sz="6410" dirty="0">
              <a:solidFill>
                <a:srgbClr val="000000"/>
              </a:solidFill>
              <a:latin typeface="Abhaya Libre Regular"/>
            </a:endParaRPr>
          </a:p>
        </p:txBody>
      </p:sp>
      <p:sp>
        <p:nvSpPr>
          <p:cNvPr id="23" name="TextBox 22">
            <a:extLst>
              <a:ext uri="{FF2B5EF4-FFF2-40B4-BE49-F238E27FC236}">
                <a16:creationId xmlns:a16="http://schemas.microsoft.com/office/drawing/2014/main" id="{848E789C-D337-FDCA-4BC3-E7175891A131}"/>
              </a:ext>
            </a:extLst>
          </p:cNvPr>
          <p:cNvSpPr txBox="1"/>
          <p:nvPr/>
        </p:nvSpPr>
        <p:spPr>
          <a:xfrm>
            <a:off x="1132374" y="2720758"/>
            <a:ext cx="8593016" cy="6370975"/>
          </a:xfrm>
          <a:prstGeom prst="rect">
            <a:avLst/>
          </a:prstGeom>
          <a:noFill/>
        </p:spPr>
        <p:txBody>
          <a:bodyPr wrap="square">
            <a:spAutoFit/>
          </a:bodyPr>
          <a:lstStyle/>
          <a:p>
            <a:pPr algn="just"/>
            <a:r>
              <a:rPr lang="ru-RU" sz="2400" dirty="0">
                <a:latin typeface="Abhaya Libre Regular" panose="020B0604020202020204" charset="0"/>
                <a:cs typeface="Abhaya Libre Regular" panose="020B0604020202020204" charset="0"/>
              </a:rPr>
              <a:t>Съвместен проект от Йордания, който има за цел да превърне сушата земя в зелена земя. Включването на фермери, кооперативи, студенти и асоциации ще улесни споделянето на ключови познания и умения във включваща и равнопоставена образователна среда.</a:t>
            </a:r>
          </a:p>
          <a:p>
            <a:pPr algn="just"/>
            <a:endParaRPr lang="ru-RU" sz="2400" dirty="0">
              <a:latin typeface="Abhaya Libre Regular" panose="020B0604020202020204" charset="0"/>
              <a:cs typeface="Abhaya Libre Regular" panose="020B0604020202020204" charset="0"/>
            </a:endParaRPr>
          </a:p>
          <a:p>
            <a:pPr algn="just"/>
            <a:r>
              <a:rPr lang="ru-RU" sz="2400" dirty="0">
                <a:latin typeface="Abhaya Libre Regular" panose="020B0604020202020204" charset="0"/>
                <a:cs typeface="Abhaya Libre Regular" panose="020B0604020202020204" charset="0"/>
              </a:rPr>
              <a:t>В резултат на рециклирането на водата в Ал Хашимия (Зарка) е създадена градина, която функционира като общностен център, в който заинтересованите страни от общността, кооперациите и студентите могат да обменят устойчиви практики (като събиране на дъждовна вода) и да организират обучения и семинари. Целта е този проект да се разшири, за да се озелени още повече земя и да се включи изграждането на градини с кладенци за къщите и използването на «сивата» вода за напояване.</a:t>
            </a:r>
          </a:p>
          <a:p>
            <a:pPr algn="just"/>
            <a:r>
              <a:rPr lang="en-US" sz="2400" dirty="0">
                <a:latin typeface="Abhaya Libre Regular" panose="020B0604020202020204" charset="0"/>
                <a:cs typeface="Abhaya Libre Regular" panose="020B0604020202020204" charset="0"/>
                <a:hlinkClick r:id="rId9"/>
              </a:rPr>
              <a:t>https://www.youtube.com/watch?v=fC5unmvFbX0&amp;list=PLYK8JpvJRLjiYTxvbc0AlH-nl_JUHul0K&amp;index=8</a:t>
            </a:r>
            <a:r>
              <a:rPr lang="en-US" sz="2400" dirty="0">
                <a:latin typeface="Abhaya Libre Regular" panose="020B0604020202020204" charset="0"/>
                <a:cs typeface="Abhaya Libre Regular" panose="020B0604020202020204" charset="0"/>
              </a:rPr>
              <a:t> </a:t>
            </a:r>
          </a:p>
        </p:txBody>
      </p:sp>
      <p:pic>
        <p:nvPicPr>
          <p:cNvPr id="13" name="Picture 12">
            <a:extLst>
              <a:ext uri="{FF2B5EF4-FFF2-40B4-BE49-F238E27FC236}">
                <a16:creationId xmlns:a16="http://schemas.microsoft.com/office/drawing/2014/main" id="{B828C738-CE85-3C50-06BF-0F3A566E61FB}"/>
              </a:ext>
            </a:extLst>
          </p:cNvPr>
          <p:cNvPicPr>
            <a:picLocks noChangeAspect="1"/>
          </p:cNvPicPr>
          <p:nvPr/>
        </p:nvPicPr>
        <p:blipFill>
          <a:blip r:embed="rId10"/>
          <a:stretch>
            <a:fillRect/>
          </a:stretch>
        </p:blipFill>
        <p:spPr>
          <a:xfrm>
            <a:off x="10270674" y="3094171"/>
            <a:ext cx="7143750" cy="3666944"/>
          </a:xfrm>
          <a:prstGeom prst="rect">
            <a:avLst/>
          </a:prstGeom>
        </p:spPr>
      </p:pic>
      <p:pic>
        <p:nvPicPr>
          <p:cNvPr id="14" name="Picture 21">
            <a:extLst>
              <a:ext uri="{FF2B5EF4-FFF2-40B4-BE49-F238E27FC236}">
                <a16:creationId xmlns:a16="http://schemas.microsoft.com/office/drawing/2014/main" id="{E17493FD-4663-D56F-A960-91F55F0046F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5760">
            <a:off x="12984217" y="7104077"/>
            <a:ext cx="1716664" cy="1751698"/>
          </a:xfrm>
          <a:prstGeom prst="rect">
            <a:avLst/>
          </a:prstGeom>
        </p:spPr>
      </p:pic>
      <p:pic>
        <p:nvPicPr>
          <p:cNvPr id="7" name="Picture 6">
            <a:extLst>
              <a:ext uri="{FF2B5EF4-FFF2-40B4-BE49-F238E27FC236}">
                <a16:creationId xmlns:a16="http://schemas.microsoft.com/office/drawing/2014/main" id="{323597FB-8C45-E8CE-208F-9C8856995E7A}"/>
              </a:ext>
            </a:extLst>
          </p:cNvPr>
          <p:cNvPicPr>
            <a:picLocks noChangeAspect="1"/>
          </p:cNvPicPr>
          <p:nvPr/>
        </p:nvPicPr>
        <p:blipFill>
          <a:blip r:embed="rId13"/>
          <a:stretch>
            <a:fillRect/>
          </a:stretch>
        </p:blipFill>
        <p:spPr>
          <a:xfrm>
            <a:off x="6392957" y="9216467"/>
            <a:ext cx="3420152" cy="749873"/>
          </a:xfrm>
          <a:prstGeom prst="rect">
            <a:avLst/>
          </a:prstGeom>
        </p:spPr>
      </p:pic>
    </p:spTree>
    <p:extLst>
      <p:ext uri="{BB962C8B-B14F-4D97-AF65-F5344CB8AC3E}">
        <p14:creationId xmlns:p14="http://schemas.microsoft.com/office/powerpoint/2010/main" val="676768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104847"/>
            <a:ext cx="13801527" cy="1458476"/>
          </a:xfrm>
          <a:prstGeom prst="rect">
            <a:avLst/>
          </a:prstGeom>
        </p:spPr>
        <p:txBody>
          <a:bodyPr wrap="square" lIns="0" tIns="0" rIns="0" bIns="0" rtlCol="0" anchor="t">
            <a:spAutoFit/>
          </a:bodyPr>
          <a:lstStyle/>
          <a:p>
            <a:pPr algn="ctr">
              <a:lnSpc>
                <a:spcPts val="5449"/>
              </a:lnSpc>
            </a:pPr>
            <a:r>
              <a:rPr lang="ru-RU" sz="6000" dirty="0">
                <a:latin typeface="Abhaya Libre Regular" panose="020B0604020202020204" charset="0"/>
                <a:cs typeface="Abhaya Libre Regular" panose="020B0604020202020204" charset="0"/>
              </a:rPr>
              <a:t>Пример от Хърватия - "Зелените промени"</a:t>
            </a: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914400" y="2705467"/>
            <a:ext cx="9906000" cy="6740307"/>
          </a:xfrm>
          <a:prstGeom prst="rect">
            <a:avLst/>
          </a:prstGeom>
          <a:noFill/>
        </p:spPr>
        <p:txBody>
          <a:bodyPr wrap="square">
            <a:spAutoFit/>
          </a:bodyPr>
          <a:lstStyle/>
          <a:p>
            <a:pPr algn="just"/>
            <a:r>
              <a:rPr lang="ru-RU" sz="2400" dirty="0">
                <a:latin typeface="Abhaya Libre Regular" panose="020B0604020202020204" charset="0"/>
                <a:cs typeface="Abhaya Libre Regular" panose="020B0604020202020204" charset="0"/>
              </a:rPr>
              <a:t>Едногодишна програма за международно сътрудничество между училища в Хърватия, Турция и Армения, която има за цел да повиши осведомеността и разбирането за устойчивото развитие и зелените технологии. Теоретичните и практическите дейности са разработени, за да подобрят познанията и уменията на учениците и да им помогнат да приемат зелен начин на живот, който ще има положителен ефект както на местно, така и на глобално ниво.</a:t>
            </a:r>
          </a:p>
          <a:p>
            <a:pPr algn="just"/>
            <a:endParaRPr lang="ru-RU" sz="2400" dirty="0">
              <a:latin typeface="Abhaya Libre Regular" panose="020B0604020202020204" charset="0"/>
              <a:cs typeface="Abhaya Libre Regular" panose="020B0604020202020204" charset="0"/>
            </a:endParaRPr>
          </a:p>
          <a:p>
            <a:pPr algn="just"/>
            <a:r>
              <a:rPr lang="ru-RU" sz="2400" dirty="0">
                <a:latin typeface="Abhaya Libre Regular" panose="020B0604020202020204" charset="0"/>
                <a:cs typeface="Abhaya Libre Regular" panose="020B0604020202020204" charset="0"/>
              </a:rPr>
              <a:t>Проектът "Зелените промени" включва 79 ученика и 15 учители от пет начални и средни училища в Хърватия, Турция и Армения. Разработен в контекста на 17-те Цели за устойчиво развитие, дейностите на проекта ще насърчават ученето, сътрудничеството, равенството и приобщаването и ще засилят партньорството между училищата и техните местни общности. В рамките на проекта ще се провеждат и работилници по </a:t>
            </a:r>
            <a:r>
              <a:rPr lang="bg-BG" sz="2400" dirty="0">
                <a:latin typeface="Abhaya Libre Regular" panose="020B0604020202020204" charset="0"/>
                <a:cs typeface="Abhaya Libre Regular" panose="020B0604020202020204" charset="0"/>
              </a:rPr>
              <a:t>екологично</a:t>
            </a:r>
            <a:r>
              <a:rPr lang="ru-RU" sz="2400" dirty="0">
                <a:latin typeface="Abhaya Libre Regular" panose="020B0604020202020204" charset="0"/>
                <a:cs typeface="Abhaya Libre Regular" panose="020B0604020202020204" charset="0"/>
              </a:rPr>
              <a:t> инженерство, които ще подпомагат учениците да научат повече за зелените технологии.</a:t>
            </a:r>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hlinkClick r:id="rId9"/>
              </a:rPr>
              <a:t>https://www.youtube.com/watch?v=qtmvpduVPEI&amp;list=PLYK8JpvJRLjiYTxvbc0AlH-nl_JUHul0K&amp;index=10</a:t>
            </a:r>
            <a:r>
              <a:rPr lang="en-US" sz="2400" dirty="0">
                <a:latin typeface="Abhaya Libre Regular" panose="020B0604020202020204" charset="0"/>
                <a:cs typeface="Abhaya Libre Regular" panose="020B0604020202020204" charset="0"/>
              </a:rPr>
              <a:t> </a:t>
            </a:r>
          </a:p>
        </p:txBody>
      </p:sp>
      <p:pic>
        <p:nvPicPr>
          <p:cNvPr id="8" name="Picture 7">
            <a:extLst>
              <a:ext uri="{FF2B5EF4-FFF2-40B4-BE49-F238E27FC236}">
                <a16:creationId xmlns:a16="http://schemas.microsoft.com/office/drawing/2014/main" id="{F502AC26-4611-D006-58E5-27E3BF8754B3}"/>
              </a:ext>
            </a:extLst>
          </p:cNvPr>
          <p:cNvPicPr>
            <a:picLocks noChangeAspect="1"/>
          </p:cNvPicPr>
          <p:nvPr/>
        </p:nvPicPr>
        <p:blipFill>
          <a:blip r:embed="rId10"/>
          <a:stretch>
            <a:fillRect/>
          </a:stretch>
        </p:blipFill>
        <p:spPr>
          <a:xfrm>
            <a:off x="11128654" y="5393633"/>
            <a:ext cx="6303170" cy="3145616"/>
          </a:xfrm>
          <a:prstGeom prst="rect">
            <a:avLst/>
          </a:prstGeom>
        </p:spPr>
      </p:pic>
      <p:pic>
        <p:nvPicPr>
          <p:cNvPr id="10" name="Picture 9">
            <a:extLst>
              <a:ext uri="{FF2B5EF4-FFF2-40B4-BE49-F238E27FC236}">
                <a16:creationId xmlns:a16="http://schemas.microsoft.com/office/drawing/2014/main" id="{A6CD3ACB-43B0-E441-6E74-4BD8435FEECD}"/>
              </a:ext>
            </a:extLst>
          </p:cNvPr>
          <p:cNvPicPr>
            <a:picLocks noChangeAspect="1"/>
          </p:cNvPicPr>
          <p:nvPr/>
        </p:nvPicPr>
        <p:blipFill>
          <a:blip r:embed="rId11"/>
          <a:stretch>
            <a:fillRect/>
          </a:stretch>
        </p:blipFill>
        <p:spPr>
          <a:xfrm>
            <a:off x="13551704" y="2009786"/>
            <a:ext cx="1457070" cy="3243353"/>
          </a:xfrm>
          <a:prstGeom prst="rect">
            <a:avLst/>
          </a:prstGeom>
        </p:spPr>
      </p:pic>
      <p:pic>
        <p:nvPicPr>
          <p:cNvPr id="7" name="Picture 6">
            <a:extLst>
              <a:ext uri="{FF2B5EF4-FFF2-40B4-BE49-F238E27FC236}">
                <a16:creationId xmlns:a16="http://schemas.microsoft.com/office/drawing/2014/main" id="{EBC19671-EB08-651D-74B0-46F6FF97BEEE}"/>
              </a:ext>
            </a:extLst>
          </p:cNvPr>
          <p:cNvPicPr>
            <a:picLocks noChangeAspect="1"/>
          </p:cNvPicPr>
          <p:nvPr/>
        </p:nvPicPr>
        <p:blipFill>
          <a:blip r:embed="rId12"/>
          <a:stretch>
            <a:fillRect/>
          </a:stretch>
        </p:blipFill>
        <p:spPr>
          <a:xfrm>
            <a:off x="6443782" y="9255505"/>
            <a:ext cx="3420152" cy="749873"/>
          </a:xfrm>
          <a:prstGeom prst="rect">
            <a:avLst/>
          </a:prstGeom>
        </p:spPr>
      </p:pic>
    </p:spTree>
    <p:extLst>
      <p:ext uri="{BB962C8B-B14F-4D97-AF65-F5344CB8AC3E}">
        <p14:creationId xmlns:p14="http://schemas.microsoft.com/office/powerpoint/2010/main" val="1284339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14497">
            <a:off x="17215841" y="8047725"/>
            <a:ext cx="4352147" cy="4346443"/>
          </a:xfrm>
          <a:prstGeom prst="rect">
            <a:avLst/>
          </a:prstGeom>
        </p:spPr>
      </p:pic>
      <p:sp>
        <p:nvSpPr>
          <p:cNvPr id="9" name="TextBox 9"/>
          <p:cNvSpPr txBox="1"/>
          <p:nvPr/>
        </p:nvSpPr>
        <p:spPr>
          <a:xfrm>
            <a:off x="1905000" y="233811"/>
            <a:ext cx="13801527" cy="1458476"/>
          </a:xfrm>
          <a:prstGeom prst="rect">
            <a:avLst/>
          </a:prstGeom>
        </p:spPr>
        <p:txBody>
          <a:bodyPr wrap="square" lIns="0" tIns="0" rIns="0" bIns="0" rtlCol="0" anchor="t">
            <a:spAutoFit/>
          </a:bodyPr>
          <a:lstStyle/>
          <a:p>
            <a:pPr algn="ctr">
              <a:lnSpc>
                <a:spcPts val="5449"/>
              </a:lnSpc>
            </a:pPr>
            <a:r>
              <a:rPr lang="ru-RU" sz="6000" dirty="0">
                <a:latin typeface="Abhaya Libre Regular" panose="020B0604020202020204" charset="0"/>
                <a:cs typeface="Abhaya Libre Regular" panose="020B0604020202020204" charset="0"/>
              </a:rPr>
              <a:t>Пример от Нидерландия - "Синята точка Дордрехт"</a:t>
            </a:r>
            <a:endParaRPr lang="en-US" sz="6410" dirty="0">
              <a:solidFill>
                <a:srgbClr val="000000"/>
              </a:solidFill>
              <a:latin typeface="Abhaya Libre Regular"/>
            </a:endParaRPr>
          </a:p>
        </p:txBody>
      </p:sp>
      <p:sp>
        <p:nvSpPr>
          <p:cNvPr id="23" name="TextBox 22">
            <a:extLst>
              <a:ext uri="{FF2B5EF4-FFF2-40B4-BE49-F238E27FC236}">
                <a16:creationId xmlns:a16="http://schemas.microsoft.com/office/drawing/2014/main" id="{848E789C-D337-FDCA-4BC3-E7175891A131}"/>
              </a:ext>
            </a:extLst>
          </p:cNvPr>
          <p:cNvSpPr txBox="1"/>
          <p:nvPr/>
        </p:nvSpPr>
        <p:spPr>
          <a:xfrm>
            <a:off x="136062" y="1681226"/>
            <a:ext cx="10875296" cy="7848302"/>
          </a:xfrm>
          <a:prstGeom prst="rect">
            <a:avLst/>
          </a:prstGeom>
          <a:noFill/>
        </p:spPr>
        <p:txBody>
          <a:bodyPr wrap="square">
            <a:spAutoFit/>
          </a:bodyPr>
          <a:lstStyle/>
          <a:p>
            <a:pPr algn="just"/>
            <a:r>
              <a:rPr lang="ru-RU" sz="2400" dirty="0">
                <a:latin typeface="Abhaya Libre Regular" panose="020B0604020202020204" charset="0"/>
                <a:cs typeface="Abhaya Libre Regular" panose="020B0604020202020204" charset="0"/>
              </a:rPr>
              <a:t>Интегриран център в Нидерландия, който има за цел да създаде среда, в която експертите в областта на водите, зелените пространства и климата могат да си сътрудничат със заинтересованите страни от общността, с цел да намерят иновативни решения за основните обществени предизвикателства като изменението на климата и загубата на биоразнообразие. Действайки като фасилитатор, включването на училища, бизнеси и правителства ще насърчи споделянето на знания и умения, необходими за подкрепа на прехода към зелена икономика.</a:t>
            </a:r>
          </a:p>
          <a:p>
            <a:pPr algn="just"/>
            <a:endParaRPr lang="ru-RU" sz="2400" dirty="0">
              <a:latin typeface="Abhaya Libre Regular" panose="020B0604020202020204" charset="0"/>
              <a:cs typeface="Abhaya Libre Regular" panose="020B0604020202020204" charset="0"/>
            </a:endParaRPr>
          </a:p>
          <a:p>
            <a:pPr algn="just"/>
            <a:r>
              <a:rPr lang="ru-RU" sz="2400" dirty="0">
                <a:latin typeface="Abhaya Libre Regular" panose="020B0604020202020204" charset="0"/>
                <a:cs typeface="Abhaya Libre Regular" panose="020B0604020202020204" charset="0"/>
              </a:rPr>
              <a:t>"Синята точка Дордрехт" е общност за ученици, учители, професионалисти и правителства, фокусирана върху синьо-зелени теми, включително качество на водата, водна безопасност, потъването и устойчивитте на климата градове. Целта е да се създаде място за срещи (както онлайн, така и във физически обект) за развиване на зелени умения и възможност за хората да се заемат със социалните предизвикателства на бъдещето, като климатична приспособяемост и биоразнообразие. Сътрудничеството в тази среда също ще помогне на младите хора да се включат на пазара на зелените работни места, като гарантира, че разполагат с необходимите зелени умения и ги свързва с работодатели и партньори.</a:t>
            </a:r>
          </a:p>
          <a:p>
            <a:pPr algn="just"/>
            <a:r>
              <a:rPr lang="en-US" sz="2400" dirty="0">
                <a:latin typeface="Abhaya Libre Regular" panose="020B0604020202020204" charset="0"/>
                <a:cs typeface="Abhaya Libre Regular" panose="020B0604020202020204" charset="0"/>
                <a:hlinkClick r:id="rId9"/>
              </a:rPr>
              <a:t>https://www.youtube.com/watch?v=42QeXSnTsYc&amp;list=PLYK8JpvJRLjiYTxvbc0AlH-nl_JUHul0K&amp;index=7</a:t>
            </a:r>
            <a:r>
              <a:rPr lang="en-US" sz="2400" dirty="0">
                <a:latin typeface="Abhaya Libre Regular" panose="020B0604020202020204" charset="0"/>
                <a:cs typeface="Abhaya Libre Regular" panose="020B0604020202020204" charset="0"/>
              </a:rPr>
              <a:t> </a:t>
            </a:r>
          </a:p>
        </p:txBody>
      </p:sp>
      <p:pic>
        <p:nvPicPr>
          <p:cNvPr id="11" name="Picture 10">
            <a:extLst>
              <a:ext uri="{FF2B5EF4-FFF2-40B4-BE49-F238E27FC236}">
                <a16:creationId xmlns:a16="http://schemas.microsoft.com/office/drawing/2014/main" id="{7F620986-FD78-7949-174F-8C2F5696161C}"/>
              </a:ext>
            </a:extLst>
          </p:cNvPr>
          <p:cNvPicPr>
            <a:picLocks noChangeAspect="1"/>
          </p:cNvPicPr>
          <p:nvPr/>
        </p:nvPicPr>
        <p:blipFill>
          <a:blip r:embed="rId10"/>
          <a:stretch>
            <a:fillRect/>
          </a:stretch>
        </p:blipFill>
        <p:spPr>
          <a:xfrm>
            <a:off x="11011358" y="5579913"/>
            <a:ext cx="6167320" cy="3122169"/>
          </a:xfrm>
          <a:prstGeom prst="rect">
            <a:avLst/>
          </a:prstGeom>
        </p:spPr>
      </p:pic>
      <p:pic>
        <p:nvPicPr>
          <p:cNvPr id="12" name="Picture 11">
            <a:extLst>
              <a:ext uri="{FF2B5EF4-FFF2-40B4-BE49-F238E27FC236}">
                <a16:creationId xmlns:a16="http://schemas.microsoft.com/office/drawing/2014/main" id="{36DE2297-E136-1874-A839-7963BDD46F69}"/>
              </a:ext>
            </a:extLst>
          </p:cNvPr>
          <p:cNvPicPr>
            <a:picLocks noChangeAspect="1"/>
          </p:cNvPicPr>
          <p:nvPr/>
        </p:nvPicPr>
        <p:blipFill>
          <a:blip r:embed="rId11"/>
          <a:stretch>
            <a:fillRect/>
          </a:stretch>
        </p:blipFill>
        <p:spPr>
          <a:xfrm>
            <a:off x="12722443" y="2180334"/>
            <a:ext cx="2475191" cy="3121423"/>
          </a:xfrm>
          <a:prstGeom prst="rect">
            <a:avLst/>
          </a:prstGeom>
        </p:spPr>
      </p:pic>
      <p:pic>
        <p:nvPicPr>
          <p:cNvPr id="7" name="Picture 6">
            <a:extLst>
              <a:ext uri="{FF2B5EF4-FFF2-40B4-BE49-F238E27FC236}">
                <a16:creationId xmlns:a16="http://schemas.microsoft.com/office/drawing/2014/main" id="{3162572E-1440-76D1-1CBC-1D5FFAD80945}"/>
              </a:ext>
            </a:extLst>
          </p:cNvPr>
          <p:cNvPicPr>
            <a:picLocks noChangeAspect="1"/>
          </p:cNvPicPr>
          <p:nvPr/>
        </p:nvPicPr>
        <p:blipFill>
          <a:blip r:embed="rId12"/>
          <a:stretch>
            <a:fillRect/>
          </a:stretch>
        </p:blipFill>
        <p:spPr>
          <a:xfrm>
            <a:off x="7064970" y="9303316"/>
            <a:ext cx="3420152" cy="749873"/>
          </a:xfrm>
          <a:prstGeom prst="rect">
            <a:avLst/>
          </a:prstGeom>
        </p:spPr>
      </p:pic>
    </p:spTree>
    <p:extLst>
      <p:ext uri="{BB962C8B-B14F-4D97-AF65-F5344CB8AC3E}">
        <p14:creationId xmlns:p14="http://schemas.microsoft.com/office/powerpoint/2010/main" val="3401691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8" name="TextBox 8"/>
          <p:cNvSpPr txBox="1"/>
          <p:nvPr/>
        </p:nvSpPr>
        <p:spPr>
          <a:xfrm>
            <a:off x="2216659" y="2282815"/>
            <a:ext cx="8280738" cy="770736"/>
          </a:xfrm>
          <a:prstGeom prst="rect">
            <a:avLst/>
          </a:prstGeom>
        </p:spPr>
        <p:txBody>
          <a:bodyPr lIns="0" tIns="0" rIns="0" bIns="0" rtlCol="0" anchor="t">
            <a:spAutoFit/>
          </a:bodyPr>
          <a:lstStyle/>
          <a:p>
            <a:pPr>
              <a:lnSpc>
                <a:spcPts val="5449"/>
              </a:lnSpc>
            </a:pPr>
            <a:r>
              <a:rPr lang="bg-BG" sz="6410" dirty="0">
                <a:solidFill>
                  <a:srgbClr val="000000"/>
                </a:solidFill>
                <a:latin typeface="Abhaya Libre Regular Bold"/>
              </a:rPr>
              <a:t>Източници:</a:t>
            </a:r>
            <a:endParaRPr lang="en-US" sz="6410" dirty="0">
              <a:solidFill>
                <a:srgbClr val="000000"/>
              </a:solidFill>
              <a:latin typeface="Abhaya Libre Regular Bold"/>
            </a:endParaRPr>
          </a:p>
        </p:txBody>
      </p:sp>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458151"/>
              <a:ext cx="3867430" cy="618789"/>
            </a:xfrm>
            <a:prstGeom prst="rect">
              <a:avLst/>
            </a:prstGeom>
          </p:spPr>
        </p:pic>
      </p:grpSp>
      <p:sp>
        <p:nvSpPr>
          <p:cNvPr id="14" name="TextBox 13">
            <a:extLst>
              <a:ext uri="{FF2B5EF4-FFF2-40B4-BE49-F238E27FC236}">
                <a16:creationId xmlns:a16="http://schemas.microsoft.com/office/drawing/2014/main" id="{433F5B7E-CEB5-A38B-5D1A-5F0A2826011C}"/>
              </a:ext>
            </a:extLst>
          </p:cNvPr>
          <p:cNvSpPr txBox="1"/>
          <p:nvPr/>
        </p:nvSpPr>
        <p:spPr>
          <a:xfrm>
            <a:off x="2032000" y="3458945"/>
            <a:ext cx="14224000" cy="3416320"/>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3"/>
              </a:rPr>
              <a:t>https://commission.europa.eu/strategy-and-policy/priorities-2019-2024/european-green-deal_en</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3"/>
              </a:rPr>
              <a:t>https://ec.europa.eu/migrant-integration/sites/default/files/2020-07/SkillsAgenda.pdf</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4"/>
              </a:rPr>
              <a:t>https://www.cedefop.europa.eu/en/publications/3057</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5"/>
              </a:rPr>
              <a:t>https://ec.europa.eu/newsroom/empl/items/741088/en</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6"/>
              </a:rPr>
              <a:t>https://www.etf.europa.eu/en/news-and-events/press/green-skills-awards-2022-winners-announced</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7"/>
              </a:rPr>
              <a:t>https://www.ilo.org/wcmsp5/groups/public/---ed_emp/---ifp_skills/documents/publication/wcms_564692.pdfm</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endParaRPr lang="en-US" sz="2400" dirty="0">
              <a:latin typeface="Abhaya Libre Regular" panose="020B0604020202020204" charset="0"/>
              <a:cs typeface="Abhaya Libre Regular" panose="020B0604020202020204" charset="0"/>
            </a:endParaRPr>
          </a:p>
        </p:txBody>
      </p:sp>
      <p:pic>
        <p:nvPicPr>
          <p:cNvPr id="7" name="Picture 6">
            <a:extLst>
              <a:ext uri="{FF2B5EF4-FFF2-40B4-BE49-F238E27FC236}">
                <a16:creationId xmlns:a16="http://schemas.microsoft.com/office/drawing/2014/main" id="{E02C5D4A-64E8-4271-C973-B98165570625}"/>
              </a:ext>
            </a:extLst>
          </p:cNvPr>
          <p:cNvPicPr>
            <a:picLocks noChangeAspect="1"/>
          </p:cNvPicPr>
          <p:nvPr/>
        </p:nvPicPr>
        <p:blipFill>
          <a:blip r:embed="rId18"/>
          <a:stretch>
            <a:fillRect/>
          </a:stretch>
        </p:blipFill>
        <p:spPr>
          <a:xfrm>
            <a:off x="7239000" y="9054600"/>
            <a:ext cx="3420152" cy="74987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dirty="0"/>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dirty="0"/>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dirty="0"/>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dirty="0"/>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dirty="0"/>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dirty="0"/>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dirty="0"/>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dirty="0"/>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rtlCol="0" anchor="t">
            <a:spAutoFit/>
          </a:bodyPr>
          <a:lstStyle/>
          <a:p>
            <a:pPr>
              <a:lnSpc>
                <a:spcPts val="5449"/>
              </a:lnSpc>
            </a:pPr>
            <a:r>
              <a:rPr lang="bg-BG" sz="6410" dirty="0">
                <a:solidFill>
                  <a:srgbClr val="000000"/>
                </a:solidFill>
                <a:latin typeface="Abhaya Libre Regular Bold"/>
              </a:rPr>
              <a:t>Консорциум</a:t>
            </a:r>
            <a:endParaRPr lang="en-US" sz="6410" dirty="0">
              <a:solidFill>
                <a:srgbClr val="000000"/>
              </a:solidFill>
              <a:latin typeface="Abhaya Libre Regular Bold"/>
            </a:endParaRPr>
          </a:p>
        </p:txBody>
      </p:sp>
      <p:pic>
        <p:nvPicPr>
          <p:cNvPr id="46" name="Picture 45">
            <a:extLst>
              <a:ext uri="{FF2B5EF4-FFF2-40B4-BE49-F238E27FC236}">
                <a16:creationId xmlns:a16="http://schemas.microsoft.com/office/drawing/2014/main" id="{A06FFAD6-A9B0-F8EC-BB86-4313A47D3BEA}"/>
              </a:ext>
            </a:extLst>
          </p:cNvPr>
          <p:cNvPicPr>
            <a:picLocks noChangeAspect="1"/>
          </p:cNvPicPr>
          <p:nvPr/>
        </p:nvPicPr>
        <p:blipFill>
          <a:blip r:embed="rId27"/>
          <a:stretch>
            <a:fillRect/>
          </a:stretch>
        </p:blipFill>
        <p:spPr>
          <a:xfrm>
            <a:off x="7848287" y="9221702"/>
            <a:ext cx="3420152" cy="74987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429540" y="4172017"/>
            <a:ext cx="13428921" cy="1742015"/>
          </a:xfrm>
          <a:prstGeom prst="rect">
            <a:avLst/>
          </a:prstGeom>
        </p:spPr>
        <p:txBody>
          <a:bodyPr wrap="square" lIns="0" tIns="0" rIns="0" bIns="0" rtlCol="0" anchor="t">
            <a:spAutoFit/>
          </a:bodyPr>
          <a:lstStyle/>
          <a:p>
            <a:pPr algn="ctr">
              <a:lnSpc>
                <a:spcPts val="12486"/>
              </a:lnSpc>
            </a:pPr>
            <a:r>
              <a:rPr lang="bg-BG" sz="14030" dirty="0">
                <a:solidFill>
                  <a:srgbClr val="000000"/>
                </a:solidFill>
                <a:latin typeface="Abhaya Libre Regular Bold Italics"/>
              </a:rPr>
              <a:t>Благодарим Ви!</a:t>
            </a:r>
            <a:endParaRPr lang="en-US" sz="14030" dirty="0">
              <a:solidFill>
                <a:srgbClr val="000000"/>
              </a:solidFill>
              <a:latin typeface="Abhaya Libre Regular Bold Italics"/>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rtlCol="0" anchor="t">
            <a:spAutoFit/>
          </a:bodyPr>
          <a:lstStyle/>
          <a:p>
            <a:pPr algn="ctr">
              <a:lnSpc>
                <a:spcPts val="11295"/>
              </a:lnSpc>
              <a:spcBef>
                <a:spcPct val="0"/>
              </a:spcBef>
            </a:pPr>
            <a:r>
              <a:rPr lang="en-US" sz="8068" dirty="0">
                <a:solidFill>
                  <a:srgbClr val="04989E"/>
                </a:solidFill>
                <a:latin typeface="Abhaya Libre Regular Bold"/>
              </a:rPr>
              <a:t>@Regio.Digi.Hub</a:t>
            </a:r>
            <a:r>
              <a:rPr lang="en-US" sz="8068" dirty="0">
                <a:solidFill>
                  <a:srgbClr val="04989E"/>
                </a:solidFill>
                <a:latin typeface="Abhaya Libre Regular"/>
              </a:rPr>
              <a:t> </a:t>
            </a:r>
          </a:p>
        </p:txBody>
      </p:sp>
      <p:pic>
        <p:nvPicPr>
          <p:cNvPr id="18" name="Picture 17">
            <a:extLst>
              <a:ext uri="{FF2B5EF4-FFF2-40B4-BE49-F238E27FC236}">
                <a16:creationId xmlns:a16="http://schemas.microsoft.com/office/drawing/2014/main" id="{60C39475-A7F6-D022-89D5-85CEF95C9D82}"/>
              </a:ext>
            </a:extLst>
          </p:cNvPr>
          <p:cNvPicPr>
            <a:picLocks noChangeAspect="1"/>
          </p:cNvPicPr>
          <p:nvPr/>
        </p:nvPicPr>
        <p:blipFill>
          <a:blip r:embed="rId22"/>
          <a:stretch>
            <a:fillRect/>
          </a:stretch>
        </p:blipFill>
        <p:spPr>
          <a:xfrm>
            <a:off x="7919330" y="8936495"/>
            <a:ext cx="3420152" cy="7498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8336714" y="2945792"/>
            <a:ext cx="4684714" cy="555910"/>
          </a:xfrm>
          <a:prstGeom prst="rect">
            <a:avLst/>
          </a:prstGeom>
        </p:spPr>
        <p:txBody>
          <a:bodyPr lIns="0" tIns="0" rIns="0" bIns="0" rtlCol="0" anchor="t">
            <a:spAutoFit/>
          </a:bodyPr>
          <a:lstStyle/>
          <a:p>
            <a:pPr>
              <a:lnSpc>
                <a:spcPts val="4534"/>
              </a:lnSpc>
            </a:pPr>
            <a:r>
              <a:rPr lang="bg-BG" sz="3238" spc="-48" dirty="0">
                <a:solidFill>
                  <a:srgbClr val="000000"/>
                </a:solidFill>
                <a:latin typeface="Abhaya Libre Regular"/>
              </a:rPr>
              <a:t>Въведение</a:t>
            </a:r>
            <a:endParaRPr lang="en-US" sz="3238" spc="-48" dirty="0">
              <a:solidFill>
                <a:srgbClr val="000000"/>
              </a:solidFill>
              <a:latin typeface="Abhaya Libre Regular"/>
            </a:endParaRPr>
          </a:p>
        </p:txBody>
      </p:sp>
      <p:sp>
        <p:nvSpPr>
          <p:cNvPr id="3" name="TextBox 3"/>
          <p:cNvSpPr txBox="1"/>
          <p:nvPr/>
        </p:nvSpPr>
        <p:spPr>
          <a:xfrm>
            <a:off x="8336714" y="4702588"/>
            <a:ext cx="6065086" cy="557397"/>
          </a:xfrm>
          <a:prstGeom prst="rect">
            <a:avLst/>
          </a:prstGeom>
        </p:spPr>
        <p:txBody>
          <a:bodyPr wrap="square" lIns="0" tIns="0" rIns="0" bIns="0" rtlCol="0" anchor="t">
            <a:spAutoFit/>
          </a:bodyPr>
          <a:lstStyle/>
          <a:p>
            <a:pPr>
              <a:lnSpc>
                <a:spcPts val="4534"/>
              </a:lnSpc>
            </a:pPr>
            <a:r>
              <a:rPr lang="bg-BG" sz="3238" spc="-48" dirty="0">
                <a:solidFill>
                  <a:srgbClr val="000000"/>
                </a:solidFill>
                <a:latin typeface="Abhaya Libre Regular"/>
              </a:rPr>
              <a:t>Европейска програма за умения</a:t>
            </a:r>
            <a:endParaRPr lang="en-US" sz="3238" spc="-48" dirty="0">
              <a:solidFill>
                <a:srgbClr val="000000"/>
              </a:solidFill>
              <a:latin typeface="Abhaya Libre Regular"/>
            </a:endParaRPr>
          </a:p>
        </p:txBody>
      </p:sp>
      <p:sp>
        <p:nvSpPr>
          <p:cNvPr id="4" name="TextBox 4"/>
          <p:cNvSpPr txBox="1"/>
          <p:nvPr/>
        </p:nvSpPr>
        <p:spPr>
          <a:xfrm>
            <a:off x="8336714" y="6555376"/>
            <a:ext cx="5455486" cy="557397"/>
          </a:xfrm>
          <a:prstGeom prst="rect">
            <a:avLst/>
          </a:prstGeom>
        </p:spPr>
        <p:txBody>
          <a:bodyPr wrap="square" lIns="0" tIns="0" rIns="0" bIns="0" rtlCol="0" anchor="t">
            <a:spAutoFit/>
          </a:bodyPr>
          <a:lstStyle/>
          <a:p>
            <a:pPr>
              <a:lnSpc>
                <a:spcPts val="4534"/>
              </a:lnSpc>
            </a:pPr>
            <a:r>
              <a:rPr lang="bg-BG" sz="3238" spc="-48" dirty="0">
                <a:solidFill>
                  <a:srgbClr val="000000"/>
                </a:solidFill>
                <a:latin typeface="Abhaya Libre Regular"/>
              </a:rPr>
              <a:t>Примери за добри практики</a:t>
            </a:r>
            <a:endParaRPr lang="en-US" sz="3238" spc="-48" dirty="0">
              <a:solidFill>
                <a:srgbClr val="000000"/>
              </a:solidFill>
              <a:latin typeface="Abhaya Libre Regular"/>
            </a:endParaRPr>
          </a:p>
        </p:txBody>
      </p:sp>
      <p:sp>
        <p:nvSpPr>
          <p:cNvPr id="5" name="TextBox 5"/>
          <p:cNvSpPr txBox="1"/>
          <p:nvPr/>
        </p:nvSpPr>
        <p:spPr>
          <a:xfrm>
            <a:off x="8336714" y="3824190"/>
            <a:ext cx="5074486" cy="557397"/>
          </a:xfrm>
          <a:prstGeom prst="rect">
            <a:avLst/>
          </a:prstGeom>
        </p:spPr>
        <p:txBody>
          <a:bodyPr wrap="square" lIns="0" tIns="0" rIns="0" bIns="0" rtlCol="0" anchor="t">
            <a:spAutoFit/>
          </a:bodyPr>
          <a:lstStyle/>
          <a:p>
            <a:pPr>
              <a:lnSpc>
                <a:spcPts val="4534"/>
              </a:lnSpc>
            </a:pPr>
            <a:r>
              <a:rPr lang="bg-BG" sz="3238" spc="-48" dirty="0">
                <a:solidFill>
                  <a:srgbClr val="000000"/>
                </a:solidFill>
                <a:latin typeface="Abhaya Libre Regular"/>
              </a:rPr>
              <a:t>Европейска зелена сделка</a:t>
            </a:r>
            <a:endParaRPr lang="en-US" sz="3238" spc="-48" dirty="0">
              <a:solidFill>
                <a:srgbClr val="000000"/>
              </a:solidFill>
              <a:latin typeface="Abhaya Libre Regular"/>
            </a:endParaRPr>
          </a:p>
        </p:txBody>
      </p:sp>
      <p:sp>
        <p:nvSpPr>
          <p:cNvPr id="6" name="TextBox 6"/>
          <p:cNvSpPr txBox="1"/>
          <p:nvPr/>
        </p:nvSpPr>
        <p:spPr>
          <a:xfrm>
            <a:off x="8336713" y="5680234"/>
            <a:ext cx="7077371" cy="557397"/>
          </a:xfrm>
          <a:prstGeom prst="rect">
            <a:avLst/>
          </a:prstGeom>
        </p:spPr>
        <p:txBody>
          <a:bodyPr wrap="square" lIns="0" tIns="0" rIns="0" bIns="0" rtlCol="0" anchor="t">
            <a:spAutoFit/>
          </a:bodyPr>
          <a:lstStyle/>
          <a:p>
            <a:pPr>
              <a:lnSpc>
                <a:spcPts val="4534"/>
              </a:lnSpc>
            </a:pPr>
            <a:r>
              <a:rPr lang="bg-BG" sz="3238" spc="-48" dirty="0">
                <a:solidFill>
                  <a:srgbClr val="000000"/>
                </a:solidFill>
                <a:latin typeface="Abhaya Libre Regular"/>
              </a:rPr>
              <a:t>Зелени работни места и зелени умения</a:t>
            </a:r>
            <a:endParaRPr lang="en-US" sz="3238" spc="-48" dirty="0">
              <a:solidFill>
                <a:srgbClr val="000000"/>
              </a:solidFill>
              <a:latin typeface="Abhaya Libre Regular"/>
            </a:endParaRPr>
          </a:p>
        </p:txBody>
      </p:sp>
      <p:sp>
        <p:nvSpPr>
          <p:cNvPr id="7" name="TextBox 7"/>
          <p:cNvSpPr txBox="1"/>
          <p:nvPr/>
        </p:nvSpPr>
        <p:spPr>
          <a:xfrm>
            <a:off x="8336714" y="7371683"/>
            <a:ext cx="4684714" cy="555910"/>
          </a:xfrm>
          <a:prstGeom prst="rect">
            <a:avLst/>
          </a:prstGeom>
        </p:spPr>
        <p:txBody>
          <a:bodyPr lIns="0" tIns="0" rIns="0" bIns="0" rtlCol="0" anchor="t">
            <a:spAutoFit/>
          </a:bodyPr>
          <a:lstStyle/>
          <a:p>
            <a:pPr>
              <a:lnSpc>
                <a:spcPts val="4534"/>
              </a:lnSpc>
            </a:pPr>
            <a:r>
              <a:rPr lang="bg-BG" sz="3238" spc="-48" dirty="0">
                <a:solidFill>
                  <a:srgbClr val="000000"/>
                </a:solidFill>
                <a:latin typeface="Abhaya Libre Regular"/>
              </a:rPr>
              <a:t>Източници</a:t>
            </a:r>
            <a:endParaRPr lang="en-US" sz="3238" spc="-48" dirty="0">
              <a:solidFill>
                <a:srgbClr val="000000"/>
              </a:solidFill>
              <a:latin typeface="Abhaya Libre Regular"/>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758776" y="7487543"/>
            <a:ext cx="5364129" cy="536412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606138" y="-4333035"/>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rtlCol="0" anchor="t">
            <a:spAutoFit/>
          </a:bodyPr>
          <a:lstStyle/>
          <a:p>
            <a:pPr>
              <a:lnSpc>
                <a:spcPts val="5449"/>
              </a:lnSpc>
            </a:pPr>
            <a:r>
              <a:rPr lang="bg-BG" sz="6410" dirty="0">
                <a:solidFill>
                  <a:srgbClr val="000000"/>
                </a:solidFill>
                <a:latin typeface="Abhaya Libre Regular Bold"/>
              </a:rPr>
              <a:t>Съдържание</a:t>
            </a:r>
            <a:endParaRPr lang="en-US" sz="6410" dirty="0">
              <a:solidFill>
                <a:srgbClr val="000000"/>
              </a:solidFill>
              <a:latin typeface="Abhaya Libre Regular Bold"/>
            </a:endParaRPr>
          </a:p>
        </p:txBody>
      </p:sp>
      <p:sp>
        <p:nvSpPr>
          <p:cNvPr id="16" name="TextBox 16"/>
          <p:cNvSpPr txBox="1"/>
          <p:nvPr/>
        </p:nvSpPr>
        <p:spPr>
          <a:xfrm>
            <a:off x="7008829" y="2855939"/>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01</a:t>
            </a:r>
          </a:p>
        </p:txBody>
      </p:sp>
      <p:sp>
        <p:nvSpPr>
          <p:cNvPr id="17" name="TextBox 17"/>
          <p:cNvSpPr txBox="1"/>
          <p:nvPr/>
        </p:nvSpPr>
        <p:spPr>
          <a:xfrm>
            <a:off x="7008829" y="3642267"/>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02</a:t>
            </a:r>
          </a:p>
        </p:txBody>
      </p:sp>
      <p:sp>
        <p:nvSpPr>
          <p:cNvPr id="18" name="TextBox 18"/>
          <p:cNvSpPr txBox="1"/>
          <p:nvPr/>
        </p:nvSpPr>
        <p:spPr>
          <a:xfrm>
            <a:off x="7008829" y="4612735"/>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03</a:t>
            </a:r>
          </a:p>
        </p:txBody>
      </p:sp>
      <p:sp>
        <p:nvSpPr>
          <p:cNvPr id="19" name="TextBox 19"/>
          <p:cNvSpPr txBox="1"/>
          <p:nvPr/>
        </p:nvSpPr>
        <p:spPr>
          <a:xfrm>
            <a:off x="7008829" y="5586475"/>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04</a:t>
            </a:r>
          </a:p>
        </p:txBody>
      </p:sp>
      <p:sp>
        <p:nvSpPr>
          <p:cNvPr id="20" name="TextBox 20"/>
          <p:cNvSpPr txBox="1"/>
          <p:nvPr/>
        </p:nvSpPr>
        <p:spPr>
          <a:xfrm>
            <a:off x="7008829" y="6430809"/>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05</a:t>
            </a:r>
          </a:p>
        </p:txBody>
      </p:sp>
      <p:sp>
        <p:nvSpPr>
          <p:cNvPr id="21" name="TextBox 21"/>
          <p:cNvSpPr txBox="1"/>
          <p:nvPr/>
        </p:nvSpPr>
        <p:spPr>
          <a:xfrm>
            <a:off x="7008829" y="7309207"/>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4" name="Picture 23">
            <a:extLst>
              <a:ext uri="{FF2B5EF4-FFF2-40B4-BE49-F238E27FC236}">
                <a16:creationId xmlns:a16="http://schemas.microsoft.com/office/drawing/2014/main" id="{269D8C09-2057-EEB6-64E3-335F2D38DC3C}"/>
              </a:ext>
            </a:extLst>
          </p:cNvPr>
          <p:cNvPicPr>
            <a:picLocks noChangeAspect="1"/>
          </p:cNvPicPr>
          <p:nvPr/>
        </p:nvPicPr>
        <p:blipFill>
          <a:blip r:embed="rId17"/>
          <a:stretch>
            <a:fillRect/>
          </a:stretch>
        </p:blipFill>
        <p:spPr>
          <a:xfrm>
            <a:off x="7748978" y="9221248"/>
            <a:ext cx="3420152" cy="74987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911525" y="2052507"/>
            <a:ext cx="8280738" cy="770736"/>
          </a:xfrm>
          <a:prstGeom prst="rect">
            <a:avLst/>
          </a:prstGeom>
        </p:spPr>
        <p:txBody>
          <a:bodyPr lIns="0" tIns="0" rIns="0" bIns="0" rtlCol="0" anchor="t">
            <a:spAutoFit/>
          </a:bodyPr>
          <a:lstStyle/>
          <a:p>
            <a:pPr>
              <a:lnSpc>
                <a:spcPts val="5449"/>
              </a:lnSpc>
            </a:pPr>
            <a:r>
              <a:rPr lang="bg-BG" sz="6410" dirty="0">
                <a:solidFill>
                  <a:srgbClr val="000000"/>
                </a:solidFill>
                <a:latin typeface="Abhaya Libre Regular"/>
              </a:rPr>
              <a:t>Въведение</a:t>
            </a:r>
            <a:endParaRPr lang="en-US" sz="6410" dirty="0">
              <a:solidFill>
                <a:srgbClr val="000000"/>
              </a:solidFill>
              <a:latin typeface="Abhaya Libre Regular"/>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8" name="TextBox 8"/>
          <p:cNvSpPr txBox="1"/>
          <p:nvPr/>
        </p:nvSpPr>
        <p:spPr>
          <a:xfrm>
            <a:off x="1911525" y="3031565"/>
            <a:ext cx="8280738" cy="679032"/>
          </a:xfrm>
          <a:prstGeom prst="rect">
            <a:avLst/>
          </a:prstGeom>
        </p:spPr>
        <p:txBody>
          <a:bodyPr lIns="0" tIns="0" rIns="0" bIns="0" rtlCol="0" anchor="t">
            <a:spAutoFit/>
          </a:bodyPr>
          <a:lstStyle/>
          <a:p>
            <a:pPr>
              <a:lnSpc>
                <a:spcPts val="5460"/>
              </a:lnSpc>
            </a:pPr>
            <a:r>
              <a:rPr lang="bg-BG" sz="3900" dirty="0">
                <a:solidFill>
                  <a:srgbClr val="000000"/>
                </a:solidFill>
                <a:latin typeface="Abhaya Libre Regular"/>
              </a:rPr>
              <a:t>Околна среда</a:t>
            </a:r>
            <a:endParaRPr lang="en-US" sz="3900" dirty="0">
              <a:solidFill>
                <a:srgbClr val="000000"/>
              </a:solidFill>
              <a:latin typeface="Abhaya Libre Regular"/>
            </a:endParaRPr>
          </a:p>
        </p:txBody>
      </p:sp>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4" name="Picture 13" descr="A person holding a baby&#10;&#10;Description automatically generated with low confidence">
            <a:extLst>
              <a:ext uri="{FF2B5EF4-FFF2-40B4-BE49-F238E27FC236}">
                <a16:creationId xmlns:a16="http://schemas.microsoft.com/office/drawing/2014/main" id="{5D89C02E-32A3-339A-FE52-7D02B1CF45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5638" y="3795275"/>
            <a:ext cx="6915150" cy="461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5"/>
          <p:cNvSpPr txBox="1"/>
          <p:nvPr/>
        </p:nvSpPr>
        <p:spPr>
          <a:xfrm>
            <a:off x="1911525" y="4061878"/>
            <a:ext cx="7536037" cy="4343497"/>
          </a:xfrm>
          <a:prstGeom prst="rect">
            <a:avLst/>
          </a:prstGeom>
        </p:spPr>
        <p:txBody>
          <a:bodyPr wrap="square" lIns="0" tIns="0" rIns="0" bIns="0" rtlCol="0" anchor="t">
            <a:spAutoFit/>
          </a:bodyPr>
          <a:lstStyle/>
          <a:p>
            <a:pPr algn="just">
              <a:lnSpc>
                <a:spcPts val="3359"/>
              </a:lnSpc>
            </a:pPr>
            <a:r>
              <a:rPr lang="bg-BG" sz="2400" spc="-36" dirty="0">
                <a:solidFill>
                  <a:srgbClr val="000000"/>
                </a:solidFill>
                <a:latin typeface="Abhaya Libre Regular"/>
              </a:rPr>
              <a:t>Околната среда може да се разглежда като система от пет компонента, която се състои от: атмосфера, хидросфера, литосфера, почва и организми.</a:t>
            </a:r>
          </a:p>
          <a:p>
            <a:pPr algn="just">
              <a:lnSpc>
                <a:spcPts val="3359"/>
              </a:lnSpc>
            </a:pPr>
            <a:r>
              <a:rPr lang="bg-BG" sz="2400" spc="-36" dirty="0">
                <a:solidFill>
                  <a:srgbClr val="000000"/>
                </a:solidFill>
                <a:latin typeface="Abhaya Libre Regular"/>
              </a:rPr>
              <a:t>Връзката между живите същества и заобикалящата ги околната среда е взаимна, така че средата въздейства върху живите организми чрез физични, биологични, химични и други фактори, въздействайки им значително.</a:t>
            </a:r>
          </a:p>
          <a:p>
            <a:pPr algn="just">
              <a:lnSpc>
                <a:spcPts val="3359"/>
              </a:lnSpc>
            </a:pPr>
            <a:r>
              <a:rPr lang="bg-BG" sz="2400" spc="-36" dirty="0">
                <a:solidFill>
                  <a:srgbClr val="000000"/>
                </a:solidFill>
                <a:latin typeface="Abhaya Libre Regular"/>
              </a:rPr>
              <a:t>Ако има дисбаланс в екосистемата, всички живи организми, които живеят в нея, страдат</a:t>
            </a:r>
            <a:r>
              <a:rPr lang="ru-RU" sz="2400" spc="-36" dirty="0">
                <a:solidFill>
                  <a:srgbClr val="000000"/>
                </a:solidFill>
                <a:latin typeface="Abhaya Libre Regular"/>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7" y="4391699"/>
            <a:ext cx="15342300" cy="157273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bg-BG" sz="7300" dirty="0">
                <a:solidFill>
                  <a:srgbClr val="04989E"/>
                </a:solidFill>
                <a:latin typeface="Abhaya Libre"/>
                <a:ea typeface="Abhaya Libre"/>
                <a:cs typeface="Abhaya Libre"/>
                <a:sym typeface="Abhaya Libre"/>
              </a:rPr>
              <a:t>Европейска зелена сделка</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3" name="Picture 2">
            <a:extLst>
              <a:ext uri="{FF2B5EF4-FFF2-40B4-BE49-F238E27FC236}">
                <a16:creationId xmlns:a16="http://schemas.microsoft.com/office/drawing/2014/main" id="{1D5C01A0-AE08-24FA-29AD-AF1B05E0EF58}"/>
              </a:ext>
            </a:extLst>
          </p:cNvPr>
          <p:cNvPicPr>
            <a:picLocks noChangeAspect="1"/>
          </p:cNvPicPr>
          <p:nvPr/>
        </p:nvPicPr>
        <p:blipFill>
          <a:blip r:embed="rId10"/>
          <a:stretch>
            <a:fillRect/>
          </a:stretch>
        </p:blipFill>
        <p:spPr>
          <a:xfrm>
            <a:off x="7676397" y="9303551"/>
            <a:ext cx="3420152" cy="74987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4">
            <a:extLst>
              <a:ext uri="{FF2B5EF4-FFF2-40B4-BE49-F238E27FC236}">
                <a16:creationId xmlns:a16="http://schemas.microsoft.com/office/drawing/2014/main" id="{43FCDA63-538C-4FB3-911D-7DF75B599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6">
            <a:extLst>
              <a:ext uri="{FF2B5EF4-FFF2-40B4-BE49-F238E27FC236}">
                <a16:creationId xmlns:a16="http://schemas.microsoft.com/office/drawing/2014/main" id="{C0F36B17-8009-453B-9C49-36A9D6F9D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custGeom>
            <a:avLst/>
            <a:gdLst>
              <a:gd name="connsiteX0" fmla="*/ 5765387 w 12192000"/>
              <a:gd name="connsiteY0" fmla="*/ 552984 h 6858000"/>
              <a:gd name="connsiteX1" fmla="*/ 5743549 w 12192000"/>
              <a:gd name="connsiteY1" fmla="*/ 567982 h 6858000"/>
              <a:gd name="connsiteX2" fmla="*/ 5865186 w 12192000"/>
              <a:gd name="connsiteY2" fmla="*/ 624212 h 6858000"/>
              <a:gd name="connsiteX3" fmla="*/ 5674970 w 12192000"/>
              <a:gd name="connsiteY3" fmla="*/ 594618 h 6858000"/>
              <a:gd name="connsiteX4" fmla="*/ 5671722 w 12192000"/>
              <a:gd name="connsiteY4" fmla="*/ 613739 h 6858000"/>
              <a:gd name="connsiteX5" fmla="*/ 5887746 w 12192000"/>
              <a:gd name="connsiteY5" fmla="*/ 686133 h 6858000"/>
              <a:gd name="connsiteX6" fmla="*/ 5868434 w 12192000"/>
              <a:gd name="connsiteY6" fmla="*/ 697289 h 6858000"/>
              <a:gd name="connsiteX7" fmla="*/ 5753657 w 12192000"/>
              <a:gd name="connsiteY7" fmla="*/ 669287 h 6858000"/>
              <a:gd name="connsiteX8" fmla="*/ 5730555 w 12192000"/>
              <a:gd name="connsiteY8" fmla="*/ 676572 h 6858000"/>
              <a:gd name="connsiteX9" fmla="*/ 5741924 w 12192000"/>
              <a:gd name="connsiteY9" fmla="*/ 710491 h 6858000"/>
              <a:gd name="connsiteX10" fmla="*/ 5791735 w 12192000"/>
              <a:gd name="connsiteY10" fmla="*/ 723695 h 6858000"/>
              <a:gd name="connsiteX11" fmla="*/ 5869339 w 12192000"/>
              <a:gd name="connsiteY11" fmla="*/ 803376 h 6858000"/>
              <a:gd name="connsiteX12" fmla="*/ 5751851 w 12192000"/>
              <a:gd name="connsiteY12" fmla="*/ 793813 h 6858000"/>
              <a:gd name="connsiteX13" fmla="*/ 5731096 w 12192000"/>
              <a:gd name="connsiteY13" fmla="*/ 813164 h 6858000"/>
              <a:gd name="connsiteX14" fmla="*/ 5723155 w 12192000"/>
              <a:gd name="connsiteY14" fmla="*/ 838206 h 6858000"/>
              <a:gd name="connsiteX15" fmla="*/ 5677677 w 12192000"/>
              <a:gd name="connsiteY15" fmla="*/ 858922 h 6858000"/>
              <a:gd name="connsiteX16" fmla="*/ 5749146 w 12192000"/>
              <a:gd name="connsiteY16" fmla="*/ 882143 h 6858000"/>
              <a:gd name="connsiteX17" fmla="*/ 5672804 w 12192000"/>
              <a:gd name="connsiteY17" fmla="*/ 882143 h 6858000"/>
              <a:gd name="connsiteX18" fmla="*/ 5626987 w 12192000"/>
              <a:gd name="connsiteY18" fmla="*/ 862565 h 6858000"/>
              <a:gd name="connsiteX19" fmla="*/ 5611575 w 12192000"/>
              <a:gd name="connsiteY19" fmla="*/ 860624 h 6858000"/>
              <a:gd name="connsiteX20" fmla="*/ 5629275 w 12192000"/>
              <a:gd name="connsiteY20" fmla="*/ 904875 h 6858000"/>
              <a:gd name="connsiteX21" fmla="*/ 5648325 w 12192000"/>
              <a:gd name="connsiteY21" fmla="*/ 981075 h 6858000"/>
              <a:gd name="connsiteX22" fmla="*/ 5646577 w 12192000"/>
              <a:gd name="connsiteY22" fmla="*/ 1001285 h 6858000"/>
              <a:gd name="connsiteX23" fmla="*/ 5653179 w 12192000"/>
              <a:gd name="connsiteY23" fmla="*/ 1004447 h 6858000"/>
              <a:gd name="connsiteX24" fmla="*/ 5710342 w 12192000"/>
              <a:gd name="connsiteY24" fmla="*/ 1041501 h 6858000"/>
              <a:gd name="connsiteX25" fmla="*/ 5685076 w 12192000"/>
              <a:gd name="connsiteY25" fmla="*/ 1084982 h 6858000"/>
              <a:gd name="connsiteX26" fmla="*/ 5788666 w 12192000"/>
              <a:gd name="connsiteY26" fmla="*/ 1132334 h 6858000"/>
              <a:gd name="connsiteX27" fmla="*/ 5814113 w 12192000"/>
              <a:gd name="connsiteY27" fmla="*/ 1179230 h 6858000"/>
              <a:gd name="connsiteX28" fmla="*/ 5782171 w 12192000"/>
              <a:gd name="connsiteY28" fmla="*/ 1175133 h 6858000"/>
              <a:gd name="connsiteX29" fmla="*/ 5754739 w 12192000"/>
              <a:gd name="connsiteY29" fmla="*/ 1184011 h 6858000"/>
              <a:gd name="connsiteX30" fmla="*/ 5766109 w 12192000"/>
              <a:gd name="connsiteY30" fmla="*/ 1243656 h 6858000"/>
              <a:gd name="connsiteX31" fmla="*/ 5912470 w 12192000"/>
              <a:gd name="connsiteY31" fmla="*/ 1320604 h 6858000"/>
              <a:gd name="connsiteX32" fmla="*/ 5925644 w 12192000"/>
              <a:gd name="connsiteY32" fmla="*/ 1345645 h 6858000"/>
              <a:gd name="connsiteX33" fmla="*/ 5908138 w 12192000"/>
              <a:gd name="connsiteY33" fmla="*/ 1363402 h 6858000"/>
              <a:gd name="connsiteX34" fmla="*/ 5860855 w 12192000"/>
              <a:gd name="connsiteY34" fmla="*/ 1372508 h 6858000"/>
              <a:gd name="connsiteX35" fmla="*/ 5927087 w 12192000"/>
              <a:gd name="connsiteY35" fmla="*/ 1457878 h 6858000"/>
              <a:gd name="connsiteX36" fmla="*/ 5951271 w 12192000"/>
              <a:gd name="connsiteY36" fmla="*/ 1481553 h 6858000"/>
              <a:gd name="connsiteX37" fmla="*/ 5992599 w 12192000"/>
              <a:gd name="connsiteY37" fmla="*/ 1518207 h 6858000"/>
              <a:gd name="connsiteX38" fmla="*/ 5993321 w 12192000"/>
              <a:gd name="connsiteY38" fmla="*/ 1529362 h 6858000"/>
              <a:gd name="connsiteX39" fmla="*/ 5937015 w 12192000"/>
              <a:gd name="connsiteY39" fmla="*/ 1568746 h 6858000"/>
              <a:gd name="connsiteX40" fmla="*/ 5835410 w 12192000"/>
              <a:gd name="connsiteY40" fmla="*/ 1558045 h 6858000"/>
              <a:gd name="connsiteX41" fmla="*/ 5985561 w 12192000"/>
              <a:gd name="connsiteY41" fmla="*/ 1616780 h 6858000"/>
              <a:gd name="connsiteX42" fmla="*/ 5499552 w 12192000"/>
              <a:gd name="connsiteY42" fmla="*/ 1476774 h 6858000"/>
              <a:gd name="connsiteX43" fmla="*/ 5530593 w 12192000"/>
              <a:gd name="connsiteY43" fmla="*/ 1513425 h 6858000"/>
              <a:gd name="connsiteX44" fmla="*/ 5700597 w 12192000"/>
              <a:gd name="connsiteY44" fmla="*/ 1609949 h 6858000"/>
              <a:gd name="connsiteX45" fmla="*/ 5748782 w 12192000"/>
              <a:gd name="connsiteY45" fmla="*/ 1670507 h 6858000"/>
              <a:gd name="connsiteX46" fmla="*/ 5799315 w 12192000"/>
              <a:gd name="connsiteY46" fmla="*/ 1703970 h 6858000"/>
              <a:gd name="connsiteX47" fmla="*/ 5870240 w 12192000"/>
              <a:gd name="connsiteY47" fmla="*/ 1703289 h 6858000"/>
              <a:gd name="connsiteX48" fmla="*/ 5920591 w 12192000"/>
              <a:gd name="connsiteY48" fmla="*/ 1754738 h 6858000"/>
              <a:gd name="connsiteX49" fmla="*/ 5868074 w 12192000"/>
              <a:gd name="connsiteY49" fmla="*/ 1765665 h 6858000"/>
              <a:gd name="connsiteX50" fmla="*/ 5806533 w 12192000"/>
              <a:gd name="connsiteY50" fmla="*/ 1757242 h 6858000"/>
              <a:gd name="connsiteX51" fmla="*/ 5673706 w 12192000"/>
              <a:gd name="connsiteY51" fmla="*/ 1759972 h 6858000"/>
              <a:gd name="connsiteX52" fmla="*/ 5597548 w 12192000"/>
              <a:gd name="connsiteY52" fmla="*/ 1769990 h 6858000"/>
              <a:gd name="connsiteX53" fmla="*/ 5422491 w 12192000"/>
              <a:gd name="connsiteY53" fmla="*/ 1752916 h 6858000"/>
              <a:gd name="connsiteX54" fmla="*/ 5432778 w 12192000"/>
              <a:gd name="connsiteY54" fmla="*/ 1796626 h 6858000"/>
              <a:gd name="connsiteX55" fmla="*/ 5426281 w 12192000"/>
              <a:gd name="connsiteY55" fmla="*/ 1834644 h 6858000"/>
              <a:gd name="connsiteX56" fmla="*/ 5423754 w 12192000"/>
              <a:gd name="connsiteY56" fmla="*/ 1917282 h 6858000"/>
              <a:gd name="connsiteX57" fmla="*/ 5425378 w 12192000"/>
              <a:gd name="connsiteY57" fmla="*/ 1930714 h 6858000"/>
              <a:gd name="connsiteX58" fmla="*/ 5386217 w 12192000"/>
              <a:gd name="connsiteY58" fmla="*/ 1939365 h 6858000"/>
              <a:gd name="connsiteX59" fmla="*/ 5619566 w 12192000"/>
              <a:gd name="connsiteY59" fmla="*/ 2111243 h 6858000"/>
              <a:gd name="connsiteX60" fmla="*/ 5463640 w 12192000"/>
              <a:gd name="connsiteY60" fmla="*/ 2067533 h 6858000"/>
              <a:gd name="connsiteX61" fmla="*/ 5442523 w 12192000"/>
              <a:gd name="connsiteY61" fmla="*/ 2139700 h 6858000"/>
              <a:gd name="connsiteX62" fmla="*/ 5515794 w 12192000"/>
              <a:gd name="connsiteY62" fmla="*/ 2203898 h 6858000"/>
              <a:gd name="connsiteX63" fmla="*/ 5542865 w 12192000"/>
              <a:gd name="connsiteY63" fmla="*/ 2330929 h 6858000"/>
              <a:gd name="connsiteX64" fmla="*/ 5529691 w 12192000"/>
              <a:gd name="connsiteY64" fmla="*/ 2447031 h 6858000"/>
              <a:gd name="connsiteX65" fmla="*/ 5498289 w 12192000"/>
              <a:gd name="connsiteY65" fmla="*/ 2483910 h 6858000"/>
              <a:gd name="connsiteX66" fmla="*/ 5452810 w 12192000"/>
              <a:gd name="connsiteY66" fmla="*/ 2550157 h 6858000"/>
              <a:gd name="connsiteX67" fmla="*/ 5424658 w 12192000"/>
              <a:gd name="connsiteY67" fmla="*/ 2591135 h 6858000"/>
              <a:gd name="connsiteX68" fmla="*/ 5326841 w 12192000"/>
              <a:gd name="connsiteY68" fmla="*/ 2575200 h 6858000"/>
              <a:gd name="connsiteX69" fmla="*/ 5457322 w 12192000"/>
              <a:gd name="connsiteY69" fmla="*/ 2679238 h 6858000"/>
              <a:gd name="connsiteX70" fmla="*/ 5351566 w 12192000"/>
              <a:gd name="connsiteY70" fmla="*/ 2666261 h 6858000"/>
              <a:gd name="connsiteX71" fmla="*/ 5317096 w 12192000"/>
              <a:gd name="connsiteY71" fmla="*/ 2673546 h 6858000"/>
              <a:gd name="connsiteX72" fmla="*/ 5336768 w 12192000"/>
              <a:gd name="connsiteY72" fmla="*/ 2707238 h 6858000"/>
              <a:gd name="connsiteX73" fmla="*/ 5414369 w 12192000"/>
              <a:gd name="connsiteY73" fmla="*/ 2764378 h 6858000"/>
              <a:gd name="connsiteX74" fmla="*/ 5574268 w 12192000"/>
              <a:gd name="connsiteY74" fmla="*/ 2919184 h 6858000"/>
              <a:gd name="connsiteX75" fmla="*/ 5419422 w 12192000"/>
              <a:gd name="connsiteY75" fmla="*/ 2848157 h 6858000"/>
              <a:gd name="connsiteX76" fmla="*/ 5582568 w 12192000"/>
              <a:gd name="connsiteY76" fmla="*/ 3007285 h 6858000"/>
              <a:gd name="connsiteX77" fmla="*/ 5618844 w 12192000"/>
              <a:gd name="connsiteY77" fmla="*/ 3060100 h 6858000"/>
              <a:gd name="connsiteX78" fmla="*/ 5692115 w 12192000"/>
              <a:gd name="connsiteY78" fmla="*/ 3191228 h 6858000"/>
              <a:gd name="connsiteX79" fmla="*/ 5688506 w 12192000"/>
              <a:gd name="connsiteY79" fmla="*/ 3206025 h 6858000"/>
              <a:gd name="connsiteX80" fmla="*/ 5603864 w 12192000"/>
              <a:gd name="connsiteY80" fmla="*/ 3184854 h 6858000"/>
              <a:gd name="connsiteX81" fmla="*/ 5713591 w 12192000"/>
              <a:gd name="connsiteY81" fmla="*/ 3295040 h 6858000"/>
              <a:gd name="connsiteX82" fmla="*/ 5826927 w 12192000"/>
              <a:gd name="connsiteY82" fmla="*/ 3379724 h 6858000"/>
              <a:gd name="connsiteX83" fmla="*/ 5746436 w 12192000"/>
              <a:gd name="connsiteY83" fmla="*/ 3366750 h 6858000"/>
              <a:gd name="connsiteX84" fmla="*/ 5635807 w 12192000"/>
              <a:gd name="connsiteY84" fmla="*/ 3318259 h 6858000"/>
              <a:gd name="connsiteX85" fmla="*/ 5597367 w 12192000"/>
              <a:gd name="connsiteY85" fmla="*/ 3336472 h 6858000"/>
              <a:gd name="connsiteX86" fmla="*/ 5702221 w 12192000"/>
              <a:gd name="connsiteY86" fmla="*/ 3416605 h 6858000"/>
              <a:gd name="connsiteX87" fmla="*/ 5762317 w 12192000"/>
              <a:gd name="connsiteY87" fmla="*/ 3453714 h 6858000"/>
              <a:gd name="connsiteX88" fmla="*/ 5786319 w 12192000"/>
              <a:gd name="connsiteY88" fmla="*/ 3482169 h 6858000"/>
              <a:gd name="connsiteX89" fmla="*/ 5854901 w 12192000"/>
              <a:gd name="connsiteY89" fmla="*/ 3583703 h 6858000"/>
              <a:gd name="connsiteX90" fmla="*/ 6056305 w 12192000"/>
              <a:gd name="connsiteY90" fmla="*/ 3694570 h 6858000"/>
              <a:gd name="connsiteX91" fmla="*/ 6244716 w 12192000"/>
              <a:gd name="connsiteY91" fmla="*/ 3832301 h 6858000"/>
              <a:gd name="connsiteX92" fmla="*/ 6391802 w 12192000"/>
              <a:gd name="connsiteY92" fmla="*/ 3918125 h 6858000"/>
              <a:gd name="connsiteX93" fmla="*/ 6763572 w 12192000"/>
              <a:gd name="connsiteY93" fmla="*/ 4028537 h 6858000"/>
              <a:gd name="connsiteX94" fmla="*/ 8173592 w 12192000"/>
              <a:gd name="connsiteY94" fmla="*/ 3279560 h 6858000"/>
              <a:gd name="connsiteX95" fmla="*/ 8191458 w 12192000"/>
              <a:gd name="connsiteY95" fmla="*/ 3257248 h 6858000"/>
              <a:gd name="connsiteX96" fmla="*/ 8259856 w 12192000"/>
              <a:gd name="connsiteY96" fmla="*/ 3173245 h 6858000"/>
              <a:gd name="connsiteX97" fmla="*/ 8317969 w 12192000"/>
              <a:gd name="connsiteY97" fmla="*/ 3097663 h 6858000"/>
              <a:gd name="connsiteX98" fmla="*/ 8287650 w 12192000"/>
              <a:gd name="connsiteY98" fmla="*/ 3072166 h 6858000"/>
              <a:gd name="connsiteX99" fmla="*/ 8328617 w 12192000"/>
              <a:gd name="connsiteY99" fmla="*/ 3000000 h 6858000"/>
              <a:gd name="connsiteX100" fmla="*/ 8458917 w 12192000"/>
              <a:gd name="connsiteY100" fmla="*/ 2777583 h 6858000"/>
              <a:gd name="connsiteX101" fmla="*/ 8516125 w 12192000"/>
              <a:gd name="connsiteY101" fmla="*/ 2728639 h 6858000"/>
              <a:gd name="connsiteX102" fmla="*/ 8585788 w 12192000"/>
              <a:gd name="connsiteY102" fmla="*/ 2605478 h 6858000"/>
              <a:gd name="connsiteX103" fmla="*/ 8595714 w 12192000"/>
              <a:gd name="connsiteY103" fmla="*/ 2577023 h 6858000"/>
              <a:gd name="connsiteX104" fmla="*/ 8581457 w 12192000"/>
              <a:gd name="connsiteY104" fmla="*/ 2540823 h 6858000"/>
              <a:gd name="connsiteX105" fmla="*/ 8570809 w 12192000"/>
              <a:gd name="connsiteY105" fmla="*/ 2504399 h 6858000"/>
              <a:gd name="connsiteX106" fmla="*/ 8584705 w 12192000"/>
              <a:gd name="connsiteY106" fmla="*/ 2493699 h 6858000"/>
              <a:gd name="connsiteX107" fmla="*/ 8674038 w 12192000"/>
              <a:gd name="connsiteY107" fmla="*/ 2475260 h 6858000"/>
              <a:gd name="connsiteX108" fmla="*/ 8622243 w 12192000"/>
              <a:gd name="connsiteY108" fmla="*/ 2406054 h 6858000"/>
              <a:gd name="connsiteX109" fmla="*/ 8530925 w 12192000"/>
              <a:gd name="connsiteY109" fmla="*/ 2302926 h 6858000"/>
              <a:gd name="connsiteX110" fmla="*/ 8489417 w 12192000"/>
              <a:gd name="connsiteY110" fmla="*/ 2229622 h 6858000"/>
              <a:gd name="connsiteX111" fmla="*/ 8484543 w 12192000"/>
              <a:gd name="connsiteY111" fmla="*/ 2164058 h 6858000"/>
              <a:gd name="connsiteX112" fmla="*/ 8402970 w 12192000"/>
              <a:gd name="connsiteY112" fmla="*/ 2125358 h 6858000"/>
              <a:gd name="connsiteX113" fmla="*/ 8479670 w 12192000"/>
              <a:gd name="connsiteY113" fmla="*/ 1986716 h 6858000"/>
              <a:gd name="connsiteX114" fmla="*/ 8487432 w 12192000"/>
              <a:gd name="connsiteY114" fmla="*/ 1958032 h 6858000"/>
              <a:gd name="connsiteX115" fmla="*/ 8441412 w 12192000"/>
              <a:gd name="connsiteY115" fmla="*/ 1855361 h 6858000"/>
              <a:gd name="connsiteX116" fmla="*/ 8433831 w 12192000"/>
              <a:gd name="connsiteY116" fmla="*/ 1838969 h 6858000"/>
              <a:gd name="connsiteX117" fmla="*/ 8416868 w 12192000"/>
              <a:gd name="connsiteY117" fmla="*/ 1806187 h 6858000"/>
              <a:gd name="connsiteX118" fmla="*/ 8368140 w 12192000"/>
              <a:gd name="connsiteY118" fmla="*/ 1798219 h 6858000"/>
              <a:gd name="connsiteX119" fmla="*/ 8393405 w 12192000"/>
              <a:gd name="connsiteY119" fmla="*/ 1774999 h 6858000"/>
              <a:gd name="connsiteX120" fmla="*/ 8442495 w 12192000"/>
              <a:gd name="connsiteY120" fmla="*/ 1696458 h 6858000"/>
              <a:gd name="connsiteX121" fmla="*/ 8409828 w 12192000"/>
              <a:gd name="connsiteY121" fmla="*/ 1621332 h 6858000"/>
              <a:gd name="connsiteX122" fmla="*/ 8407664 w 12192000"/>
              <a:gd name="connsiteY122" fmla="*/ 1579899 h 6858000"/>
              <a:gd name="connsiteX123" fmla="*/ 8462707 w 12192000"/>
              <a:gd name="connsiteY123" fmla="*/ 1526857 h 6858000"/>
              <a:gd name="connsiteX124" fmla="*/ 8504215 w 12192000"/>
              <a:gd name="connsiteY124" fmla="*/ 1505913 h 6858000"/>
              <a:gd name="connsiteX125" fmla="*/ 8523345 w 12192000"/>
              <a:gd name="connsiteY125" fmla="*/ 1475863 h 6858000"/>
              <a:gd name="connsiteX126" fmla="*/ 8500786 w 12192000"/>
              <a:gd name="connsiteY126" fmla="*/ 1450820 h 6858000"/>
              <a:gd name="connsiteX127" fmla="*/ 8400624 w 12192000"/>
              <a:gd name="connsiteY127" fmla="*/ 1391176 h 6858000"/>
              <a:gd name="connsiteX128" fmla="*/ 8454585 w 12192000"/>
              <a:gd name="connsiteY128" fmla="*/ 1341319 h 6858000"/>
              <a:gd name="connsiteX129" fmla="*/ 8172509 w 12192000"/>
              <a:gd name="connsiteY129" fmla="*/ 1106153 h 6858000"/>
              <a:gd name="connsiteX130" fmla="*/ 8138399 w 12192000"/>
              <a:gd name="connsiteY130" fmla="*/ 1070184 h 6858000"/>
              <a:gd name="connsiteX131" fmla="*/ 7957388 w 12192000"/>
              <a:gd name="connsiteY131" fmla="*/ 982992 h 6858000"/>
              <a:gd name="connsiteX132" fmla="*/ 7771142 w 12192000"/>
              <a:gd name="connsiteY132" fmla="*/ 921300 h 6858000"/>
              <a:gd name="connsiteX133" fmla="*/ 7900539 w 12192000"/>
              <a:gd name="connsiteY133" fmla="*/ 791082 h 6858000"/>
              <a:gd name="connsiteX134" fmla="*/ 7702923 w 12192000"/>
              <a:gd name="connsiteY134" fmla="*/ 760803 h 6858000"/>
              <a:gd name="connsiteX135" fmla="*/ 7683614 w 12192000"/>
              <a:gd name="connsiteY135" fmla="*/ 761714 h 6858000"/>
              <a:gd name="connsiteX136" fmla="*/ 7295600 w 12192000"/>
              <a:gd name="connsiteY136" fmla="*/ 741680 h 6858000"/>
              <a:gd name="connsiteX137" fmla="*/ 6739388 w 12192000"/>
              <a:gd name="connsiteY137" fmla="*/ 675206 h 6858000"/>
              <a:gd name="connsiteX138" fmla="*/ 6279006 w 12192000"/>
              <a:gd name="connsiteY138" fmla="*/ 635367 h 6858000"/>
              <a:gd name="connsiteX139" fmla="*/ 5788847 w 12192000"/>
              <a:gd name="connsiteY139" fmla="*/ 557964 h 6858000"/>
              <a:gd name="connsiteX140" fmla="*/ 5765387 w 12192000"/>
              <a:gd name="connsiteY140" fmla="*/ 552984 h 6858000"/>
              <a:gd name="connsiteX141" fmla="*/ 0 w 12192000"/>
              <a:gd name="connsiteY141" fmla="*/ 0 h 6858000"/>
              <a:gd name="connsiteX142" fmla="*/ 768106 w 12192000"/>
              <a:gd name="connsiteY142" fmla="*/ 0 h 6858000"/>
              <a:gd name="connsiteX143" fmla="*/ 767098 w 12192000"/>
              <a:gd name="connsiteY143" fmla="*/ 10118 h 6858000"/>
              <a:gd name="connsiteX144" fmla="*/ 756850 w 12192000"/>
              <a:gd name="connsiteY144" fmla="*/ 43654 h 6858000"/>
              <a:gd name="connsiteX145" fmla="*/ 768357 w 12192000"/>
              <a:gd name="connsiteY145" fmla="*/ 76852 h 6858000"/>
              <a:gd name="connsiteX146" fmla="*/ 882077 w 12192000"/>
              <a:gd name="connsiteY146" fmla="*/ 237315 h 6858000"/>
              <a:gd name="connsiteX147" fmla="*/ 761133 w 12192000"/>
              <a:gd name="connsiteY147" fmla="*/ 282106 h 6858000"/>
              <a:gd name="connsiteX148" fmla="*/ 753907 w 12192000"/>
              <a:gd name="connsiteY148" fmla="*/ 357988 h 6858000"/>
              <a:gd name="connsiteX149" fmla="*/ 692364 w 12192000"/>
              <a:gd name="connsiteY149" fmla="*/ 442830 h 6858000"/>
              <a:gd name="connsiteX150" fmla="*/ 556972 w 12192000"/>
              <a:gd name="connsiteY150" fmla="*/ 562188 h 6858000"/>
              <a:gd name="connsiteX151" fmla="*/ 480177 w 12192000"/>
              <a:gd name="connsiteY151" fmla="*/ 642286 h 6858000"/>
              <a:gd name="connsiteX152" fmla="*/ 612627 w 12192000"/>
              <a:gd name="connsiteY152" fmla="*/ 663627 h 6858000"/>
              <a:gd name="connsiteX153" fmla="*/ 633230 w 12192000"/>
              <a:gd name="connsiteY153" fmla="*/ 676011 h 6858000"/>
              <a:gd name="connsiteX154" fmla="*/ 617443 w 12192000"/>
              <a:gd name="connsiteY154" fmla="*/ 718168 h 6858000"/>
              <a:gd name="connsiteX155" fmla="*/ 596304 w 12192000"/>
              <a:gd name="connsiteY155" fmla="*/ 760064 h 6858000"/>
              <a:gd name="connsiteX156" fmla="*/ 611021 w 12192000"/>
              <a:gd name="connsiteY156" fmla="*/ 792998 h 6858000"/>
              <a:gd name="connsiteX157" fmla="*/ 714308 w 12192000"/>
              <a:gd name="connsiteY157" fmla="*/ 935543 h 6858000"/>
              <a:gd name="connsiteX158" fmla="*/ 799128 w 12192000"/>
              <a:gd name="connsiteY158" fmla="*/ 992190 h 6858000"/>
              <a:gd name="connsiteX159" fmla="*/ 992317 w 12192000"/>
              <a:gd name="connsiteY159" fmla="*/ 1249612 h 6858000"/>
              <a:gd name="connsiteX160" fmla="*/ 1053058 w 12192000"/>
              <a:gd name="connsiteY160" fmla="*/ 1333136 h 6858000"/>
              <a:gd name="connsiteX161" fmla="*/ 1008104 w 12192000"/>
              <a:gd name="connsiteY161" fmla="*/ 1362645 h 6858000"/>
              <a:gd name="connsiteX162" fmla="*/ 1094265 w 12192000"/>
              <a:gd name="connsiteY162" fmla="*/ 1450123 h 6858000"/>
              <a:gd name="connsiteX163" fmla="*/ 1195677 w 12192000"/>
              <a:gd name="connsiteY163" fmla="*/ 1547347 h 6858000"/>
              <a:gd name="connsiteX164" fmla="*/ 1222166 w 12192000"/>
              <a:gd name="connsiteY164" fmla="*/ 1573170 h 6858000"/>
              <a:gd name="connsiteX165" fmla="*/ 3312738 w 12192000"/>
              <a:gd name="connsiteY165" fmla="*/ 2440024 h 6858000"/>
              <a:gd name="connsiteX166" fmla="*/ 3863944 w 12192000"/>
              <a:gd name="connsiteY166" fmla="*/ 2312235 h 6858000"/>
              <a:gd name="connsiteX167" fmla="*/ 4082022 w 12192000"/>
              <a:gd name="connsiteY167" fmla="*/ 2212904 h 6858000"/>
              <a:gd name="connsiteX168" fmla="*/ 4361371 w 12192000"/>
              <a:gd name="connsiteY168" fmla="*/ 2053496 h 6858000"/>
              <a:gd name="connsiteX169" fmla="*/ 4659987 w 12192000"/>
              <a:gd name="connsiteY169" fmla="*/ 1925180 h 6858000"/>
              <a:gd name="connsiteX170" fmla="*/ 4761667 w 12192000"/>
              <a:gd name="connsiteY170" fmla="*/ 1807667 h 6858000"/>
              <a:gd name="connsiteX171" fmla="*/ 4797253 w 12192000"/>
              <a:gd name="connsiteY171" fmla="*/ 1774733 h 6858000"/>
              <a:gd name="connsiteX172" fmla="*/ 4886356 w 12192000"/>
              <a:gd name="connsiteY172" fmla="*/ 1731784 h 6858000"/>
              <a:gd name="connsiteX173" fmla="*/ 5041818 w 12192000"/>
              <a:gd name="connsiteY173" fmla="*/ 1639039 h 6858000"/>
              <a:gd name="connsiteX174" fmla="*/ 4984824 w 12192000"/>
              <a:gd name="connsiteY174" fmla="*/ 1617960 h 6858000"/>
              <a:gd name="connsiteX175" fmla="*/ 4820800 w 12192000"/>
              <a:gd name="connsiteY175" fmla="*/ 1674082 h 6858000"/>
              <a:gd name="connsiteX176" fmla="*/ 4701459 w 12192000"/>
              <a:gd name="connsiteY176" fmla="*/ 1689099 h 6858000"/>
              <a:gd name="connsiteX177" fmla="*/ 4869498 w 12192000"/>
              <a:gd name="connsiteY177" fmla="*/ 1591086 h 6858000"/>
              <a:gd name="connsiteX178" fmla="*/ 5032185 w 12192000"/>
              <a:gd name="connsiteY178" fmla="*/ 1463559 h 6858000"/>
              <a:gd name="connsiteX179" fmla="*/ 4906692 w 12192000"/>
              <a:gd name="connsiteY179" fmla="*/ 1488062 h 6858000"/>
              <a:gd name="connsiteX180" fmla="*/ 4901340 w 12192000"/>
              <a:gd name="connsiteY180" fmla="*/ 1470936 h 6858000"/>
              <a:gd name="connsiteX181" fmla="*/ 5009976 w 12192000"/>
              <a:gd name="connsiteY181" fmla="*/ 1319171 h 6858000"/>
              <a:gd name="connsiteX182" fmla="*/ 5063760 w 12192000"/>
              <a:gd name="connsiteY182" fmla="*/ 1258044 h 6858000"/>
              <a:gd name="connsiteX183" fmla="*/ 5305648 w 12192000"/>
              <a:gd name="connsiteY183" fmla="*/ 1073871 h 6858000"/>
              <a:gd name="connsiteX184" fmla="*/ 5076067 w 12192000"/>
              <a:gd name="connsiteY184" fmla="*/ 1156077 h 6858000"/>
              <a:gd name="connsiteX185" fmla="*/ 5313141 w 12192000"/>
              <a:gd name="connsiteY185" fmla="*/ 976907 h 6858000"/>
              <a:gd name="connsiteX186" fmla="*/ 5428196 w 12192000"/>
              <a:gd name="connsiteY186" fmla="*/ 910774 h 6858000"/>
              <a:gd name="connsiteX187" fmla="*/ 5457363 w 12192000"/>
              <a:gd name="connsiteY187" fmla="*/ 871779 h 6858000"/>
              <a:gd name="connsiteX188" fmla="*/ 5406256 w 12192000"/>
              <a:gd name="connsiteY188" fmla="*/ 863347 h 6858000"/>
              <a:gd name="connsiteX189" fmla="*/ 5249456 w 12192000"/>
              <a:gd name="connsiteY189" fmla="*/ 878367 h 6858000"/>
              <a:gd name="connsiteX190" fmla="*/ 5442914 w 12192000"/>
              <a:gd name="connsiteY190" fmla="*/ 757955 h 6858000"/>
              <a:gd name="connsiteX191" fmla="*/ 5297887 w 12192000"/>
              <a:gd name="connsiteY191" fmla="*/ 776398 h 6858000"/>
              <a:gd name="connsiteX192" fmla="*/ 5256146 w 12192000"/>
              <a:gd name="connsiteY192" fmla="*/ 728971 h 6858000"/>
              <a:gd name="connsiteX193" fmla="*/ 5188716 w 12192000"/>
              <a:gd name="connsiteY193" fmla="*/ 652298 h 6858000"/>
              <a:gd name="connsiteX194" fmla="*/ 5142160 w 12192000"/>
              <a:gd name="connsiteY194" fmla="*/ 609614 h 6858000"/>
              <a:gd name="connsiteX195" fmla="*/ 5122626 w 12192000"/>
              <a:gd name="connsiteY195" fmla="*/ 475239 h 6858000"/>
              <a:gd name="connsiteX196" fmla="*/ 5162763 w 12192000"/>
              <a:gd name="connsiteY196" fmla="*/ 328215 h 6858000"/>
              <a:gd name="connsiteX197" fmla="*/ 5271399 w 12192000"/>
              <a:gd name="connsiteY197" fmla="*/ 253914 h 6858000"/>
              <a:gd name="connsiteX198" fmla="*/ 5240091 w 12192000"/>
              <a:gd name="connsiteY198" fmla="*/ 170389 h 6858000"/>
              <a:gd name="connsiteX199" fmla="*/ 5008904 w 12192000"/>
              <a:gd name="connsiteY199" fmla="*/ 220979 h 6858000"/>
              <a:gd name="connsiteX200" fmla="*/ 5354881 w 12192000"/>
              <a:gd name="connsiteY200" fmla="*/ 22050 h 6858000"/>
              <a:gd name="connsiteX201" fmla="*/ 5296818 w 12192000"/>
              <a:gd name="connsiteY201" fmla="*/ 12038 h 6858000"/>
              <a:gd name="connsiteX202" fmla="*/ 5297018 w 12192000"/>
              <a:gd name="connsiteY202" fmla="*/ 3177 h 6858000"/>
              <a:gd name="connsiteX203" fmla="*/ 5298067 w 12192000"/>
              <a:gd name="connsiteY203" fmla="*/ 0 h 6858000"/>
              <a:gd name="connsiteX204" fmla="*/ 8958468 w 12192000"/>
              <a:gd name="connsiteY204" fmla="*/ 0 h 6858000"/>
              <a:gd name="connsiteX205" fmla="*/ 8936439 w 12192000"/>
              <a:gd name="connsiteY205" fmla="*/ 18562 h 6858000"/>
              <a:gd name="connsiteX206" fmla="*/ 8934304 w 12192000"/>
              <a:gd name="connsiteY206" fmla="*/ 46608 h 6858000"/>
              <a:gd name="connsiteX207" fmla="*/ 9027240 w 12192000"/>
              <a:gd name="connsiteY207" fmla="*/ 113638 h 6858000"/>
              <a:gd name="connsiteX208" fmla="*/ 8854734 w 12192000"/>
              <a:gd name="connsiteY208" fmla="*/ 193826 h 6858000"/>
              <a:gd name="connsiteX209" fmla="*/ 8815880 w 12192000"/>
              <a:gd name="connsiteY209" fmla="*/ 227493 h 6858000"/>
              <a:gd name="connsiteX210" fmla="*/ 8848828 w 12192000"/>
              <a:gd name="connsiteY210" fmla="*/ 267894 h 6858000"/>
              <a:gd name="connsiteX211" fmla="*/ 8920315 w 12192000"/>
              <a:gd name="connsiteY211" fmla="*/ 296052 h 6858000"/>
              <a:gd name="connsiteX212" fmla="*/ 9015115 w 12192000"/>
              <a:gd name="connsiteY212" fmla="*/ 367363 h 6858000"/>
              <a:gd name="connsiteX213" fmla="*/ 9011388 w 12192000"/>
              <a:gd name="connsiteY213" fmla="*/ 423067 h 6858000"/>
              <a:gd name="connsiteX214" fmla="*/ 8955127 w 12192000"/>
              <a:gd name="connsiteY214" fmla="*/ 524068 h 6858000"/>
              <a:gd name="connsiteX215" fmla="*/ 9039672 w 12192000"/>
              <a:gd name="connsiteY215" fmla="*/ 629661 h 6858000"/>
              <a:gd name="connsiteX216" fmla="*/ 9083187 w 12192000"/>
              <a:gd name="connsiteY216" fmla="*/ 660880 h 6858000"/>
              <a:gd name="connsiteX217" fmla="*/ 8999263 w 12192000"/>
              <a:gd name="connsiteY217" fmla="*/ 671592 h 6858000"/>
              <a:gd name="connsiteX218" fmla="*/ 8970048 w 12192000"/>
              <a:gd name="connsiteY218" fmla="*/ 715664 h 6858000"/>
              <a:gd name="connsiteX219" fmla="*/ 8956992 w 12192000"/>
              <a:gd name="connsiteY219" fmla="*/ 737702 h 6858000"/>
              <a:gd name="connsiteX220" fmla="*/ 8877733 w 12192000"/>
              <a:gd name="connsiteY220" fmla="*/ 875737 h 6858000"/>
              <a:gd name="connsiteX221" fmla="*/ 8891100 w 12192000"/>
              <a:gd name="connsiteY221" fmla="*/ 914300 h 6858000"/>
              <a:gd name="connsiteX222" fmla="*/ 9023199 w 12192000"/>
              <a:gd name="connsiteY222" fmla="*/ 1100695 h 6858000"/>
              <a:gd name="connsiteX223" fmla="*/ 8882708 w 12192000"/>
              <a:gd name="connsiteY223" fmla="*/ 1152725 h 6858000"/>
              <a:gd name="connsiteX224" fmla="*/ 8874315 w 12192000"/>
              <a:gd name="connsiteY224" fmla="*/ 1240870 h 6858000"/>
              <a:gd name="connsiteX225" fmla="*/ 8802826 w 12192000"/>
              <a:gd name="connsiteY225" fmla="*/ 1339424 h 6858000"/>
              <a:gd name="connsiteX226" fmla="*/ 8645552 w 12192000"/>
              <a:gd name="connsiteY226" fmla="*/ 1478072 h 6858000"/>
              <a:gd name="connsiteX227" fmla="*/ 8556347 w 12192000"/>
              <a:gd name="connsiteY227" fmla="*/ 1571114 h 6858000"/>
              <a:gd name="connsiteX228" fmla="*/ 8710202 w 12192000"/>
              <a:gd name="connsiteY228" fmla="*/ 1595904 h 6858000"/>
              <a:gd name="connsiteX229" fmla="*/ 8734135 w 12192000"/>
              <a:gd name="connsiteY229" fmla="*/ 1610290 h 6858000"/>
              <a:gd name="connsiteX230" fmla="*/ 8715797 w 12192000"/>
              <a:gd name="connsiteY230" fmla="*/ 1659260 h 6858000"/>
              <a:gd name="connsiteX231" fmla="*/ 8691242 w 12192000"/>
              <a:gd name="connsiteY231" fmla="*/ 1707927 h 6858000"/>
              <a:gd name="connsiteX232" fmla="*/ 8708337 w 12192000"/>
              <a:gd name="connsiteY232" fmla="*/ 1746183 h 6858000"/>
              <a:gd name="connsiteX233" fmla="*/ 8828316 w 12192000"/>
              <a:gd name="connsiteY233" fmla="*/ 1911765 h 6858000"/>
              <a:gd name="connsiteX234" fmla="*/ 8926844 w 12192000"/>
              <a:gd name="connsiteY234" fmla="*/ 1977567 h 6858000"/>
              <a:gd name="connsiteX235" fmla="*/ 9151255 w 12192000"/>
              <a:gd name="connsiteY235" fmla="*/ 2276592 h 6858000"/>
              <a:gd name="connsiteX236" fmla="*/ 9221812 w 12192000"/>
              <a:gd name="connsiteY236" fmla="*/ 2373614 h 6858000"/>
              <a:gd name="connsiteX237" fmla="*/ 9169593 w 12192000"/>
              <a:gd name="connsiteY237" fmla="*/ 2407892 h 6858000"/>
              <a:gd name="connsiteX238" fmla="*/ 9269679 w 12192000"/>
              <a:gd name="connsiteY238" fmla="*/ 2509507 h 6858000"/>
              <a:gd name="connsiteX239" fmla="*/ 9387480 w 12192000"/>
              <a:gd name="connsiteY239" fmla="*/ 2622444 h 6858000"/>
              <a:gd name="connsiteX240" fmla="*/ 9418250 w 12192000"/>
              <a:gd name="connsiteY240" fmla="*/ 2652440 h 6858000"/>
              <a:gd name="connsiteX241" fmla="*/ 11846684 w 12192000"/>
              <a:gd name="connsiteY241" fmla="*/ 3659389 h 6858000"/>
              <a:gd name="connsiteX242" fmla="*/ 12172890 w 12192000"/>
              <a:gd name="connsiteY242" fmla="*/ 3610878 h 6858000"/>
              <a:gd name="connsiteX243" fmla="*/ 12192000 w 12192000"/>
              <a:gd name="connsiteY243" fmla="*/ 3605403 h 6858000"/>
              <a:gd name="connsiteX244" fmla="*/ 12192000 w 12192000"/>
              <a:gd name="connsiteY244" fmla="*/ 6858000 h 6858000"/>
              <a:gd name="connsiteX245" fmla="*/ 2667892 w 12192000"/>
              <a:gd name="connsiteY245" fmla="*/ 6858000 h 6858000"/>
              <a:gd name="connsiteX246" fmla="*/ 2654380 w 12192000"/>
              <a:gd name="connsiteY246" fmla="*/ 6849405 h 6858000"/>
              <a:gd name="connsiteX247" fmla="*/ 2517472 w 12192000"/>
              <a:gd name="connsiteY247" fmla="*/ 6768410 h 6858000"/>
              <a:gd name="connsiteX248" fmla="*/ 2863768 w 12192000"/>
              <a:gd name="connsiteY248" fmla="*/ 6678867 h 6858000"/>
              <a:gd name="connsiteX249" fmla="*/ 3200332 w 12192000"/>
              <a:gd name="connsiteY249" fmla="*/ 6552312 h 6858000"/>
              <a:gd name="connsiteX250" fmla="*/ 3263755 w 12192000"/>
              <a:gd name="connsiteY250" fmla="*/ 6500106 h 6858000"/>
              <a:gd name="connsiteX251" fmla="*/ 3788234 w 12192000"/>
              <a:gd name="connsiteY251" fmla="*/ 6158777 h 6858000"/>
              <a:gd name="connsiteX252" fmla="*/ 3687901 w 12192000"/>
              <a:gd name="connsiteY252" fmla="*/ 6086412 h 6858000"/>
              <a:gd name="connsiteX253" fmla="*/ 3874137 w 12192000"/>
              <a:gd name="connsiteY253" fmla="*/ 5999841 h 6858000"/>
              <a:gd name="connsiteX254" fmla="*/ 3916083 w 12192000"/>
              <a:gd name="connsiteY254" fmla="*/ 5963494 h 6858000"/>
              <a:gd name="connsiteX255" fmla="*/ 3880513 w 12192000"/>
              <a:gd name="connsiteY255" fmla="*/ 5919878 h 6858000"/>
              <a:gd name="connsiteX256" fmla="*/ 3803335 w 12192000"/>
              <a:gd name="connsiteY256" fmla="*/ 5889479 h 6858000"/>
              <a:gd name="connsiteX257" fmla="*/ 3700990 w 12192000"/>
              <a:gd name="connsiteY257" fmla="*/ 5812491 h 6858000"/>
              <a:gd name="connsiteX258" fmla="*/ 3705014 w 12192000"/>
              <a:gd name="connsiteY258" fmla="*/ 5752353 h 6858000"/>
              <a:gd name="connsiteX259" fmla="*/ 3765753 w 12192000"/>
              <a:gd name="connsiteY259" fmla="*/ 5643313 h 6858000"/>
              <a:gd name="connsiteX260" fmla="*/ 3674479 w 12192000"/>
              <a:gd name="connsiteY260" fmla="*/ 5529315 h 6858000"/>
              <a:gd name="connsiteX261" fmla="*/ 3627501 w 12192000"/>
              <a:gd name="connsiteY261" fmla="*/ 5495612 h 6858000"/>
              <a:gd name="connsiteX262" fmla="*/ 3718104 w 12192000"/>
              <a:gd name="connsiteY262" fmla="*/ 5484048 h 6858000"/>
              <a:gd name="connsiteX263" fmla="*/ 3749644 w 12192000"/>
              <a:gd name="connsiteY263" fmla="*/ 5436467 h 6858000"/>
              <a:gd name="connsiteX264" fmla="*/ 3763740 w 12192000"/>
              <a:gd name="connsiteY264" fmla="*/ 5412675 h 6858000"/>
              <a:gd name="connsiteX265" fmla="*/ 3849307 w 12192000"/>
              <a:gd name="connsiteY265" fmla="*/ 5263654 h 6858000"/>
              <a:gd name="connsiteX266" fmla="*/ 3834876 w 12192000"/>
              <a:gd name="connsiteY266" fmla="*/ 5222021 h 6858000"/>
              <a:gd name="connsiteX267" fmla="*/ 3692263 w 12192000"/>
              <a:gd name="connsiteY267" fmla="*/ 5020790 h 6858000"/>
              <a:gd name="connsiteX268" fmla="*/ 3843936 w 12192000"/>
              <a:gd name="connsiteY268" fmla="*/ 4964619 h 6858000"/>
              <a:gd name="connsiteX269" fmla="*/ 3852997 w 12192000"/>
              <a:gd name="connsiteY269" fmla="*/ 4869458 h 6858000"/>
              <a:gd name="connsiteX270" fmla="*/ 3930177 w 12192000"/>
              <a:gd name="connsiteY270" fmla="*/ 4763060 h 6858000"/>
              <a:gd name="connsiteX271" fmla="*/ 4099968 w 12192000"/>
              <a:gd name="connsiteY271" fmla="*/ 4613376 h 6858000"/>
              <a:gd name="connsiteX272" fmla="*/ 4196274 w 12192000"/>
              <a:gd name="connsiteY272" fmla="*/ 4512928 h 6858000"/>
              <a:gd name="connsiteX273" fmla="*/ 4030173 w 12192000"/>
              <a:gd name="connsiteY273" fmla="*/ 4486165 h 6858000"/>
              <a:gd name="connsiteX274" fmla="*/ 4004335 w 12192000"/>
              <a:gd name="connsiteY274" fmla="*/ 4470634 h 6858000"/>
              <a:gd name="connsiteX275" fmla="*/ 4024133 w 12192000"/>
              <a:gd name="connsiteY275" fmla="*/ 4417767 h 6858000"/>
              <a:gd name="connsiteX276" fmla="*/ 4050642 w 12192000"/>
              <a:gd name="connsiteY276" fmla="*/ 4365226 h 6858000"/>
              <a:gd name="connsiteX277" fmla="*/ 4032186 w 12192000"/>
              <a:gd name="connsiteY277" fmla="*/ 4323924 h 6858000"/>
              <a:gd name="connsiteX278" fmla="*/ 3902658 w 12192000"/>
              <a:gd name="connsiteY278" fmla="*/ 4145163 h 6858000"/>
              <a:gd name="connsiteX279" fmla="*/ 3796288 w 12192000"/>
              <a:gd name="connsiteY279" fmla="*/ 4074123 h 6858000"/>
              <a:gd name="connsiteX280" fmla="*/ 3554015 w 12192000"/>
              <a:gd name="connsiteY280" fmla="*/ 3751298 h 6858000"/>
              <a:gd name="connsiteX281" fmla="*/ 3477841 w 12192000"/>
              <a:gd name="connsiteY281" fmla="*/ 3646554 h 6858000"/>
              <a:gd name="connsiteX282" fmla="*/ 3534217 w 12192000"/>
              <a:gd name="connsiteY282" fmla="*/ 3609547 h 6858000"/>
              <a:gd name="connsiteX283" fmla="*/ 3426164 w 12192000"/>
              <a:gd name="connsiteY283" fmla="*/ 3499844 h 6858000"/>
              <a:gd name="connsiteX284" fmla="*/ 3298987 w 12192000"/>
              <a:gd name="connsiteY284" fmla="*/ 3377918 h 6858000"/>
              <a:gd name="connsiteX285" fmla="*/ 3265768 w 12192000"/>
              <a:gd name="connsiteY285" fmla="*/ 3345534 h 6858000"/>
              <a:gd name="connsiteX286" fmla="*/ 698533 w 12192000"/>
              <a:gd name="connsiteY286" fmla="*/ 2257448 h 6858000"/>
              <a:gd name="connsiteX287" fmla="*/ 644044 w 12192000"/>
              <a:gd name="connsiteY287" fmla="*/ 2258439 h 6858000"/>
              <a:gd name="connsiteX288" fmla="*/ 121106 w 12192000"/>
              <a:gd name="connsiteY288" fmla="*/ 2359734 h 6858000"/>
              <a:gd name="connsiteX289" fmla="*/ 0 w 12192000"/>
              <a:gd name="connsiteY289" fmla="*/ 24021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12192000" h="6858000">
                <a:moveTo>
                  <a:pt x="5765387" y="552984"/>
                </a:moveTo>
                <a:cubicBezTo>
                  <a:pt x="5757491" y="552728"/>
                  <a:pt x="5749866" y="555802"/>
                  <a:pt x="5743549" y="567982"/>
                </a:cubicBezTo>
                <a:cubicBezTo>
                  <a:pt x="5777117" y="600080"/>
                  <a:pt x="5819889" y="588014"/>
                  <a:pt x="5865186" y="624212"/>
                </a:cubicBezTo>
                <a:cubicBezTo>
                  <a:pt x="5791555" y="612828"/>
                  <a:pt x="5733261" y="603722"/>
                  <a:pt x="5674970" y="594618"/>
                </a:cubicBezTo>
                <a:cubicBezTo>
                  <a:pt x="5673886" y="600991"/>
                  <a:pt x="5672804" y="607366"/>
                  <a:pt x="5671722" y="613739"/>
                </a:cubicBezTo>
                <a:cubicBezTo>
                  <a:pt x="5746257" y="627171"/>
                  <a:pt x="5815197" y="661774"/>
                  <a:pt x="5887746" y="686133"/>
                </a:cubicBezTo>
                <a:cubicBezTo>
                  <a:pt x="5881068" y="701160"/>
                  <a:pt x="5874392" y="698199"/>
                  <a:pt x="5868434" y="697289"/>
                </a:cubicBezTo>
                <a:cubicBezTo>
                  <a:pt x="5829634" y="691369"/>
                  <a:pt x="5790832" y="685452"/>
                  <a:pt x="5753657" y="669287"/>
                </a:cubicBezTo>
                <a:cubicBezTo>
                  <a:pt x="5745355" y="665643"/>
                  <a:pt x="5735248" y="665643"/>
                  <a:pt x="5730555" y="676572"/>
                </a:cubicBezTo>
                <a:cubicBezTo>
                  <a:pt x="5723878" y="692053"/>
                  <a:pt x="5733442" y="702070"/>
                  <a:pt x="5741924" y="710491"/>
                </a:cubicBezTo>
                <a:cubicBezTo>
                  <a:pt x="5756724" y="725062"/>
                  <a:pt x="5774589" y="720965"/>
                  <a:pt x="5791735" y="723695"/>
                </a:cubicBezTo>
                <a:cubicBezTo>
                  <a:pt x="5837394" y="730753"/>
                  <a:pt x="5859232" y="752836"/>
                  <a:pt x="5869339" y="803376"/>
                </a:cubicBezTo>
                <a:cubicBezTo>
                  <a:pt x="5829273" y="782886"/>
                  <a:pt x="5790652" y="808156"/>
                  <a:pt x="5751851" y="793813"/>
                </a:cubicBezTo>
                <a:cubicBezTo>
                  <a:pt x="5741745" y="790172"/>
                  <a:pt x="5725683" y="795634"/>
                  <a:pt x="5731096" y="813164"/>
                </a:cubicBezTo>
                <a:cubicBezTo>
                  <a:pt x="5736150" y="829555"/>
                  <a:pt x="5752933" y="841392"/>
                  <a:pt x="5723155" y="838206"/>
                </a:cubicBezTo>
                <a:cubicBezTo>
                  <a:pt x="5701860" y="835929"/>
                  <a:pt x="5660171" y="854369"/>
                  <a:pt x="5677677" y="858922"/>
                </a:cubicBezTo>
                <a:cubicBezTo>
                  <a:pt x="5699694" y="864614"/>
                  <a:pt x="5721172" y="872810"/>
                  <a:pt x="5749146" y="882143"/>
                </a:cubicBezTo>
                <a:cubicBezTo>
                  <a:pt x="5718283" y="897394"/>
                  <a:pt x="5696085" y="894207"/>
                  <a:pt x="5672804" y="882143"/>
                </a:cubicBezTo>
                <a:cubicBezTo>
                  <a:pt x="5658728" y="874858"/>
                  <a:pt x="5642530" y="866776"/>
                  <a:pt x="5626987" y="862565"/>
                </a:cubicBezTo>
                <a:lnTo>
                  <a:pt x="5611575" y="860624"/>
                </a:lnTo>
                <a:lnTo>
                  <a:pt x="5629275" y="904875"/>
                </a:lnTo>
                <a:cubicBezTo>
                  <a:pt x="5636975" y="929899"/>
                  <a:pt x="5648325" y="981075"/>
                  <a:pt x="5648325" y="981075"/>
                </a:cubicBezTo>
                <a:lnTo>
                  <a:pt x="5646577" y="1001285"/>
                </a:lnTo>
                <a:lnTo>
                  <a:pt x="5653179" y="1004447"/>
                </a:lnTo>
                <a:cubicBezTo>
                  <a:pt x="5672649" y="1015232"/>
                  <a:pt x="5691732" y="1027443"/>
                  <a:pt x="5710342" y="1041501"/>
                </a:cubicBezTo>
                <a:cubicBezTo>
                  <a:pt x="5704025" y="1052200"/>
                  <a:pt x="5671903" y="1082706"/>
                  <a:pt x="5685076" y="1084982"/>
                </a:cubicBezTo>
                <a:cubicBezTo>
                  <a:pt x="5722072" y="1091584"/>
                  <a:pt x="5754918" y="1113894"/>
                  <a:pt x="5788666" y="1132334"/>
                </a:cubicBezTo>
                <a:cubicBezTo>
                  <a:pt x="5803286" y="1140301"/>
                  <a:pt x="5820971" y="1150775"/>
                  <a:pt x="5814113" y="1179230"/>
                </a:cubicBezTo>
                <a:cubicBezTo>
                  <a:pt x="5801661" y="1187198"/>
                  <a:pt x="5792457" y="1176043"/>
                  <a:pt x="5782171" y="1175133"/>
                </a:cubicBezTo>
                <a:cubicBezTo>
                  <a:pt x="5771703" y="1174223"/>
                  <a:pt x="5748241" y="1180140"/>
                  <a:pt x="5754739" y="1184011"/>
                </a:cubicBezTo>
                <a:cubicBezTo>
                  <a:pt x="5784336" y="1201540"/>
                  <a:pt x="5731096" y="1243656"/>
                  <a:pt x="5766109" y="1243656"/>
                </a:cubicBezTo>
                <a:cubicBezTo>
                  <a:pt x="5824761" y="1243883"/>
                  <a:pt x="5855983" y="1318554"/>
                  <a:pt x="5912470" y="1320604"/>
                </a:cubicBezTo>
                <a:cubicBezTo>
                  <a:pt x="5921493" y="1320830"/>
                  <a:pt x="5925825" y="1334034"/>
                  <a:pt x="5925644" y="1345645"/>
                </a:cubicBezTo>
                <a:cubicBezTo>
                  <a:pt x="5925644" y="1359532"/>
                  <a:pt x="5917343" y="1362036"/>
                  <a:pt x="5908138" y="1363402"/>
                </a:cubicBezTo>
                <a:cubicBezTo>
                  <a:pt x="5894061" y="1365450"/>
                  <a:pt x="5879444" y="1345645"/>
                  <a:pt x="5860855" y="1372508"/>
                </a:cubicBezTo>
                <a:cubicBezTo>
                  <a:pt x="5894242" y="1388215"/>
                  <a:pt x="5927629" y="1403924"/>
                  <a:pt x="5927087" y="1457878"/>
                </a:cubicBezTo>
                <a:cubicBezTo>
                  <a:pt x="5926908" y="1472447"/>
                  <a:pt x="5940804" y="1477911"/>
                  <a:pt x="5951271" y="1481553"/>
                </a:cubicBezTo>
                <a:cubicBezTo>
                  <a:pt x="5968597" y="1487473"/>
                  <a:pt x="5983213" y="1497945"/>
                  <a:pt x="5992599" y="1518207"/>
                </a:cubicBezTo>
                <a:cubicBezTo>
                  <a:pt x="5992418" y="1522076"/>
                  <a:pt x="5992238" y="1526174"/>
                  <a:pt x="5993321" y="1529362"/>
                </a:cubicBezTo>
                <a:cubicBezTo>
                  <a:pt x="5990253" y="1578306"/>
                  <a:pt x="5964988" y="1576939"/>
                  <a:pt x="5937015" y="1568746"/>
                </a:cubicBezTo>
                <a:cubicBezTo>
                  <a:pt x="5903627" y="1558728"/>
                  <a:pt x="5870601" y="1540515"/>
                  <a:pt x="5835410" y="1558045"/>
                </a:cubicBezTo>
                <a:cubicBezTo>
                  <a:pt x="5885040" y="1581493"/>
                  <a:pt x="5938999" y="1583315"/>
                  <a:pt x="5985561" y="1616780"/>
                </a:cubicBezTo>
                <a:cubicBezTo>
                  <a:pt x="5815197" y="1622927"/>
                  <a:pt x="5664684" y="1517295"/>
                  <a:pt x="5499552" y="1476774"/>
                </a:cubicBezTo>
                <a:cubicBezTo>
                  <a:pt x="5505146" y="1503863"/>
                  <a:pt x="5518501" y="1509327"/>
                  <a:pt x="5530593" y="1513425"/>
                </a:cubicBezTo>
                <a:cubicBezTo>
                  <a:pt x="5591592" y="1533915"/>
                  <a:pt x="5645011" y="1574665"/>
                  <a:pt x="5700597" y="1609949"/>
                </a:cubicBezTo>
                <a:cubicBezTo>
                  <a:pt x="5723516" y="1624519"/>
                  <a:pt x="5740121" y="1639091"/>
                  <a:pt x="5748782" y="1670507"/>
                </a:cubicBezTo>
                <a:cubicBezTo>
                  <a:pt x="5756544" y="1698963"/>
                  <a:pt x="5771522" y="1712167"/>
                  <a:pt x="5799315" y="1703970"/>
                </a:cubicBezTo>
                <a:cubicBezTo>
                  <a:pt x="5821873" y="1697141"/>
                  <a:pt x="5846597" y="1700783"/>
                  <a:pt x="5870240" y="1703289"/>
                </a:cubicBezTo>
                <a:cubicBezTo>
                  <a:pt x="5897491" y="1706020"/>
                  <a:pt x="5927991" y="1738119"/>
                  <a:pt x="5920591" y="1754738"/>
                </a:cubicBezTo>
                <a:cubicBezTo>
                  <a:pt x="5907958" y="1782967"/>
                  <a:pt x="5886844" y="1768852"/>
                  <a:pt x="5868074" y="1765665"/>
                </a:cubicBezTo>
                <a:cubicBezTo>
                  <a:pt x="5846778" y="1761795"/>
                  <a:pt x="5807256" y="1753826"/>
                  <a:pt x="5806533" y="1757242"/>
                </a:cubicBezTo>
                <a:cubicBezTo>
                  <a:pt x="5792636" y="1828042"/>
                  <a:pt x="5694821" y="1766350"/>
                  <a:pt x="5673706" y="1759972"/>
                </a:cubicBezTo>
                <a:cubicBezTo>
                  <a:pt x="5647358" y="1752006"/>
                  <a:pt x="5622635" y="1766576"/>
                  <a:pt x="5597548" y="1769990"/>
                </a:cubicBezTo>
                <a:cubicBezTo>
                  <a:pt x="5575169" y="1773177"/>
                  <a:pt x="5448658" y="1782967"/>
                  <a:pt x="5422491" y="1752916"/>
                </a:cubicBezTo>
                <a:cubicBezTo>
                  <a:pt x="5418882" y="1776364"/>
                  <a:pt x="5426460" y="1785926"/>
                  <a:pt x="5432778" y="1796626"/>
                </a:cubicBezTo>
                <a:cubicBezTo>
                  <a:pt x="5441620" y="1811878"/>
                  <a:pt x="5443065" y="1822578"/>
                  <a:pt x="5426281" y="1834644"/>
                </a:cubicBezTo>
                <a:cubicBezTo>
                  <a:pt x="5378455" y="1869248"/>
                  <a:pt x="5379178" y="1870385"/>
                  <a:pt x="5423754" y="1917282"/>
                </a:cubicBezTo>
                <a:cubicBezTo>
                  <a:pt x="5425921" y="1919330"/>
                  <a:pt x="5425017" y="1926161"/>
                  <a:pt x="5425378" y="1930714"/>
                </a:cubicBezTo>
                <a:cubicBezTo>
                  <a:pt x="5413647" y="1937998"/>
                  <a:pt x="5399932" y="1919786"/>
                  <a:pt x="5386217" y="1939365"/>
                </a:cubicBezTo>
                <a:cubicBezTo>
                  <a:pt x="5445952" y="2025417"/>
                  <a:pt x="5537091" y="2046587"/>
                  <a:pt x="5619566" y="2111243"/>
                </a:cubicBezTo>
                <a:cubicBezTo>
                  <a:pt x="5552792" y="2132642"/>
                  <a:pt x="5512726" y="2057972"/>
                  <a:pt x="5463640" y="2067533"/>
                </a:cubicBezTo>
                <a:cubicBezTo>
                  <a:pt x="5439094" y="2090982"/>
                  <a:pt x="5512005" y="2128545"/>
                  <a:pt x="5442523" y="2139700"/>
                </a:cubicBezTo>
                <a:cubicBezTo>
                  <a:pt x="5472663" y="2160188"/>
                  <a:pt x="5495041" y="2180220"/>
                  <a:pt x="5515794" y="2203898"/>
                </a:cubicBezTo>
                <a:cubicBezTo>
                  <a:pt x="5552792" y="2246241"/>
                  <a:pt x="5560010" y="2274014"/>
                  <a:pt x="5542865" y="2330929"/>
                </a:cubicBezTo>
                <a:cubicBezTo>
                  <a:pt x="5531676" y="2368264"/>
                  <a:pt x="5515253" y="2402640"/>
                  <a:pt x="5529691" y="2447031"/>
                </a:cubicBezTo>
                <a:cubicBezTo>
                  <a:pt x="5539796" y="2477537"/>
                  <a:pt x="5535826" y="2497570"/>
                  <a:pt x="5498289" y="2483910"/>
                </a:cubicBezTo>
                <a:cubicBezTo>
                  <a:pt x="5457864" y="2469340"/>
                  <a:pt x="5442704" y="2496659"/>
                  <a:pt x="5452810" y="2550157"/>
                </a:cubicBezTo>
                <a:cubicBezTo>
                  <a:pt x="5459307" y="2584534"/>
                  <a:pt x="5452449" y="2595005"/>
                  <a:pt x="5424658" y="2591135"/>
                </a:cubicBezTo>
                <a:cubicBezTo>
                  <a:pt x="5393976" y="2586810"/>
                  <a:pt x="5364740" y="2564271"/>
                  <a:pt x="5326841" y="2575200"/>
                </a:cubicBezTo>
                <a:cubicBezTo>
                  <a:pt x="5357159" y="2637577"/>
                  <a:pt x="5421950" y="2619820"/>
                  <a:pt x="5457322" y="2679238"/>
                </a:cubicBezTo>
                <a:cubicBezTo>
                  <a:pt x="5415093" y="2679464"/>
                  <a:pt x="5382787" y="2679238"/>
                  <a:pt x="5351566" y="2666261"/>
                </a:cubicBezTo>
                <a:cubicBezTo>
                  <a:pt x="5338571" y="2661024"/>
                  <a:pt x="5324314" y="2655562"/>
                  <a:pt x="5317096" y="2673546"/>
                </a:cubicBezTo>
                <a:cubicBezTo>
                  <a:pt x="5308613" y="2695173"/>
                  <a:pt x="5326119" y="2703369"/>
                  <a:pt x="5336768" y="2707238"/>
                </a:cubicBezTo>
                <a:cubicBezTo>
                  <a:pt x="5366726" y="2718166"/>
                  <a:pt x="5389645" y="2744118"/>
                  <a:pt x="5414369" y="2764378"/>
                </a:cubicBezTo>
                <a:cubicBezTo>
                  <a:pt x="5468692" y="2808772"/>
                  <a:pt x="5528248" y="2845879"/>
                  <a:pt x="5574268" y="2919184"/>
                </a:cubicBezTo>
                <a:cubicBezTo>
                  <a:pt x="5516335" y="2900516"/>
                  <a:pt x="5473203" y="2857035"/>
                  <a:pt x="5419422" y="2848157"/>
                </a:cubicBezTo>
                <a:cubicBezTo>
                  <a:pt x="5465985" y="2914859"/>
                  <a:pt x="5525902" y="2958795"/>
                  <a:pt x="5582568" y="3007285"/>
                </a:cubicBezTo>
                <a:cubicBezTo>
                  <a:pt x="5598811" y="3020945"/>
                  <a:pt x="5615234" y="3030279"/>
                  <a:pt x="5618844" y="3060100"/>
                </a:cubicBezTo>
                <a:cubicBezTo>
                  <a:pt x="5625883" y="3117925"/>
                  <a:pt x="5646997" y="3165732"/>
                  <a:pt x="5692115" y="3191228"/>
                </a:cubicBezTo>
                <a:cubicBezTo>
                  <a:pt x="5692475" y="3191457"/>
                  <a:pt x="5689949" y="3200109"/>
                  <a:pt x="5688506" y="3206025"/>
                </a:cubicBezTo>
                <a:cubicBezTo>
                  <a:pt x="5660893" y="3207848"/>
                  <a:pt x="5639057" y="3173699"/>
                  <a:pt x="5603864" y="3184854"/>
                </a:cubicBezTo>
                <a:cubicBezTo>
                  <a:pt x="5637613" y="3231295"/>
                  <a:pt x="5665767" y="3272957"/>
                  <a:pt x="5713591" y="3295040"/>
                </a:cubicBezTo>
                <a:cubicBezTo>
                  <a:pt x="5751851" y="3312567"/>
                  <a:pt x="5799134" y="3322812"/>
                  <a:pt x="5826927" y="3379724"/>
                </a:cubicBezTo>
                <a:cubicBezTo>
                  <a:pt x="5794623" y="3390881"/>
                  <a:pt x="5770619" y="3376768"/>
                  <a:pt x="5746436" y="3366750"/>
                </a:cubicBezTo>
                <a:cubicBezTo>
                  <a:pt x="5709440" y="3351269"/>
                  <a:pt x="5672804" y="3333741"/>
                  <a:pt x="5635807" y="3318259"/>
                </a:cubicBezTo>
                <a:cubicBezTo>
                  <a:pt x="5621731" y="3312340"/>
                  <a:pt x="5606392" y="3308241"/>
                  <a:pt x="5597367" y="3336472"/>
                </a:cubicBezTo>
                <a:cubicBezTo>
                  <a:pt x="5644471" y="3342391"/>
                  <a:pt x="5672624" y="3380636"/>
                  <a:pt x="5702221" y="3416605"/>
                </a:cubicBezTo>
                <a:cubicBezTo>
                  <a:pt x="5718825" y="3436867"/>
                  <a:pt x="5732361" y="3463958"/>
                  <a:pt x="5762317" y="3453714"/>
                </a:cubicBezTo>
                <a:cubicBezTo>
                  <a:pt x="5778019" y="3448251"/>
                  <a:pt x="5787944" y="3463501"/>
                  <a:pt x="5786319" y="3482169"/>
                </a:cubicBezTo>
                <a:cubicBezTo>
                  <a:pt x="5780365" y="3547962"/>
                  <a:pt x="5817001" y="3570954"/>
                  <a:pt x="5854901" y="3583703"/>
                </a:cubicBezTo>
                <a:cubicBezTo>
                  <a:pt x="5926728" y="3607607"/>
                  <a:pt x="5986464" y="3663836"/>
                  <a:pt x="6056305" y="3694570"/>
                </a:cubicBezTo>
                <a:cubicBezTo>
                  <a:pt x="6124163" y="3724393"/>
                  <a:pt x="6176680" y="3795192"/>
                  <a:pt x="6244716" y="3832301"/>
                </a:cubicBezTo>
                <a:cubicBezTo>
                  <a:pt x="6293986" y="3859164"/>
                  <a:pt x="6341089" y="3893766"/>
                  <a:pt x="6391802" y="3918125"/>
                </a:cubicBezTo>
                <a:cubicBezTo>
                  <a:pt x="6511814" y="3975722"/>
                  <a:pt x="6634174" y="4021935"/>
                  <a:pt x="6763572" y="4028537"/>
                </a:cubicBezTo>
                <a:cubicBezTo>
                  <a:pt x="6870411" y="4033774"/>
                  <a:pt x="7797129" y="4028766"/>
                  <a:pt x="8173592" y="3279560"/>
                </a:cubicBezTo>
                <a:cubicBezTo>
                  <a:pt x="8180811" y="3275916"/>
                  <a:pt x="8188931" y="3266355"/>
                  <a:pt x="8191458" y="3257248"/>
                </a:cubicBezTo>
                <a:cubicBezTo>
                  <a:pt x="8203550" y="3214677"/>
                  <a:pt x="8233147" y="3196237"/>
                  <a:pt x="8259856" y="3173245"/>
                </a:cubicBezTo>
                <a:cubicBezTo>
                  <a:pt x="8283318" y="3152983"/>
                  <a:pt x="8308224" y="3131812"/>
                  <a:pt x="8317969" y="3097663"/>
                </a:cubicBezTo>
                <a:cubicBezTo>
                  <a:pt x="8330783" y="3052133"/>
                  <a:pt x="8294328" y="3089468"/>
                  <a:pt x="8287650" y="3072166"/>
                </a:cubicBezTo>
                <a:cubicBezTo>
                  <a:pt x="8301546" y="3048491"/>
                  <a:pt x="8323023" y="3026863"/>
                  <a:pt x="8328617" y="3000000"/>
                </a:cubicBezTo>
                <a:cubicBezTo>
                  <a:pt x="8349009" y="2903020"/>
                  <a:pt x="8393045" y="2832447"/>
                  <a:pt x="8458917" y="2777583"/>
                </a:cubicBezTo>
                <a:cubicBezTo>
                  <a:pt x="8477866" y="2761875"/>
                  <a:pt x="8490318" y="2733190"/>
                  <a:pt x="8516125" y="2728639"/>
                </a:cubicBezTo>
                <a:cubicBezTo>
                  <a:pt x="8573515" y="2718621"/>
                  <a:pt x="8555468" y="2640309"/>
                  <a:pt x="8585788" y="2605478"/>
                </a:cubicBezTo>
                <a:cubicBezTo>
                  <a:pt x="8591563" y="2598874"/>
                  <a:pt x="8596796" y="2585900"/>
                  <a:pt x="8595714" y="2577023"/>
                </a:cubicBezTo>
                <a:cubicBezTo>
                  <a:pt x="8594091" y="2564271"/>
                  <a:pt x="8587232" y="2552206"/>
                  <a:pt x="8581457" y="2540823"/>
                </a:cubicBezTo>
                <a:cubicBezTo>
                  <a:pt x="8575501" y="2529441"/>
                  <a:pt x="8566478" y="2519424"/>
                  <a:pt x="8570809" y="2504399"/>
                </a:cubicBezTo>
                <a:cubicBezTo>
                  <a:pt x="8572612" y="2498253"/>
                  <a:pt x="8571351" y="2476854"/>
                  <a:pt x="8584705" y="2493699"/>
                </a:cubicBezTo>
                <a:cubicBezTo>
                  <a:pt x="8621340" y="2539914"/>
                  <a:pt x="8642637" y="2496205"/>
                  <a:pt x="8674038" y="2475260"/>
                </a:cubicBezTo>
                <a:cubicBezTo>
                  <a:pt x="8648772" y="2453632"/>
                  <a:pt x="8626033" y="2438380"/>
                  <a:pt x="8622243" y="2406054"/>
                </a:cubicBezTo>
                <a:cubicBezTo>
                  <a:pt x="8614483" y="2339351"/>
                  <a:pt x="8581278" y="2308846"/>
                  <a:pt x="8530925" y="2302926"/>
                </a:cubicBezTo>
                <a:cubicBezTo>
                  <a:pt x="8549513" y="2238501"/>
                  <a:pt x="8549513" y="2238501"/>
                  <a:pt x="8489417" y="2229622"/>
                </a:cubicBezTo>
                <a:cubicBezTo>
                  <a:pt x="8512517" y="2188645"/>
                  <a:pt x="8512517" y="2178173"/>
                  <a:pt x="8484543" y="2164058"/>
                </a:cubicBezTo>
                <a:cubicBezTo>
                  <a:pt x="8457653" y="2150626"/>
                  <a:pt x="8427876" y="2146073"/>
                  <a:pt x="8402970" y="2125358"/>
                </a:cubicBezTo>
                <a:cubicBezTo>
                  <a:pt x="8425891" y="2072997"/>
                  <a:pt x="8432387" y="2012214"/>
                  <a:pt x="8479670" y="1986716"/>
                </a:cubicBezTo>
                <a:cubicBezTo>
                  <a:pt x="8487070" y="1982846"/>
                  <a:pt x="8492123" y="1967138"/>
                  <a:pt x="8487432" y="1958032"/>
                </a:cubicBezTo>
                <a:cubicBezTo>
                  <a:pt x="8470286" y="1925023"/>
                  <a:pt x="8494830" y="1862417"/>
                  <a:pt x="8441412" y="1855361"/>
                </a:cubicBezTo>
                <a:cubicBezTo>
                  <a:pt x="8434733" y="1854678"/>
                  <a:pt x="8428597" y="1847847"/>
                  <a:pt x="8433831" y="1838969"/>
                </a:cubicBezTo>
                <a:cubicBezTo>
                  <a:pt x="8451879" y="1808009"/>
                  <a:pt x="8430041" y="1810057"/>
                  <a:pt x="8416868" y="1806187"/>
                </a:cubicBezTo>
                <a:cubicBezTo>
                  <a:pt x="8400985" y="1801408"/>
                  <a:pt x="8382938" y="1815066"/>
                  <a:pt x="8368140" y="1798219"/>
                </a:cubicBezTo>
                <a:cubicBezTo>
                  <a:pt x="8371569" y="1780462"/>
                  <a:pt x="8384382" y="1780689"/>
                  <a:pt x="8393405" y="1774999"/>
                </a:cubicBezTo>
                <a:cubicBezTo>
                  <a:pt x="8419754" y="1758607"/>
                  <a:pt x="8441231" y="1739030"/>
                  <a:pt x="8442495" y="1696458"/>
                </a:cubicBezTo>
                <a:cubicBezTo>
                  <a:pt x="8443396" y="1662083"/>
                  <a:pt x="8446284" y="1631805"/>
                  <a:pt x="8409828" y="1621332"/>
                </a:cubicBezTo>
                <a:cubicBezTo>
                  <a:pt x="8394669" y="1617006"/>
                  <a:pt x="8399001" y="1592193"/>
                  <a:pt x="8407664" y="1579899"/>
                </a:cubicBezTo>
                <a:cubicBezTo>
                  <a:pt x="8423184" y="1558045"/>
                  <a:pt x="8435996" y="1528906"/>
                  <a:pt x="8462707" y="1526857"/>
                </a:cubicBezTo>
                <a:cubicBezTo>
                  <a:pt x="8478949" y="1525492"/>
                  <a:pt x="8491402" y="1516384"/>
                  <a:pt x="8504215" y="1505913"/>
                </a:cubicBezTo>
                <a:cubicBezTo>
                  <a:pt x="8513419" y="1498398"/>
                  <a:pt x="8524428" y="1492025"/>
                  <a:pt x="8523345" y="1475863"/>
                </a:cubicBezTo>
                <a:cubicBezTo>
                  <a:pt x="8522262" y="1460382"/>
                  <a:pt x="8511615" y="1454008"/>
                  <a:pt x="8500786" y="1450820"/>
                </a:cubicBezTo>
                <a:cubicBezTo>
                  <a:pt x="8464691" y="1440577"/>
                  <a:pt x="8430764" y="1425551"/>
                  <a:pt x="8400624" y="1391176"/>
                </a:cubicBezTo>
                <a:cubicBezTo>
                  <a:pt x="8420657" y="1372963"/>
                  <a:pt x="8439787" y="1359759"/>
                  <a:pt x="8454585" y="1341319"/>
                </a:cubicBezTo>
                <a:cubicBezTo>
                  <a:pt x="8490318" y="1296701"/>
                  <a:pt x="8187668" y="1156238"/>
                  <a:pt x="8172509" y="1106153"/>
                </a:cubicBezTo>
                <a:cubicBezTo>
                  <a:pt x="8167817" y="1090673"/>
                  <a:pt x="8151755" y="1074738"/>
                  <a:pt x="8138399" y="1070184"/>
                </a:cubicBezTo>
                <a:cubicBezTo>
                  <a:pt x="8075777" y="1048785"/>
                  <a:pt x="8021456" y="1000749"/>
                  <a:pt x="7957388" y="982992"/>
                </a:cubicBezTo>
                <a:cubicBezTo>
                  <a:pt x="7896929" y="966147"/>
                  <a:pt x="7837375" y="943608"/>
                  <a:pt x="7771142" y="921300"/>
                </a:cubicBezTo>
                <a:cubicBezTo>
                  <a:pt x="7811747" y="865296"/>
                  <a:pt x="7883756" y="871899"/>
                  <a:pt x="7900539" y="791082"/>
                </a:cubicBezTo>
                <a:cubicBezTo>
                  <a:pt x="7835028" y="770137"/>
                  <a:pt x="7766090" y="794042"/>
                  <a:pt x="7702923" y="760803"/>
                </a:cubicBezTo>
                <a:cubicBezTo>
                  <a:pt x="7697509" y="757845"/>
                  <a:pt x="7690109" y="760803"/>
                  <a:pt x="7683614" y="761714"/>
                </a:cubicBezTo>
                <a:cubicBezTo>
                  <a:pt x="7553493" y="779471"/>
                  <a:pt x="7423915" y="763991"/>
                  <a:pt x="7295600" y="741680"/>
                </a:cubicBezTo>
                <a:cubicBezTo>
                  <a:pt x="7110798" y="709810"/>
                  <a:pt x="6925273" y="689548"/>
                  <a:pt x="6739388" y="675206"/>
                </a:cubicBezTo>
                <a:cubicBezTo>
                  <a:pt x="6585807" y="663367"/>
                  <a:pt x="6431866" y="658132"/>
                  <a:pt x="6279006" y="635367"/>
                </a:cubicBezTo>
                <a:cubicBezTo>
                  <a:pt x="6115501" y="611009"/>
                  <a:pt x="5952175" y="583462"/>
                  <a:pt x="5788847" y="557964"/>
                </a:cubicBezTo>
                <a:cubicBezTo>
                  <a:pt x="5781448" y="556825"/>
                  <a:pt x="5773282" y="553240"/>
                  <a:pt x="5765387" y="552984"/>
                </a:cubicBezTo>
                <a:close/>
                <a:moveTo>
                  <a:pt x="0" y="0"/>
                </a:moveTo>
                <a:lnTo>
                  <a:pt x="768106" y="0"/>
                </a:lnTo>
                <a:lnTo>
                  <a:pt x="767098" y="10118"/>
                </a:lnTo>
                <a:cubicBezTo>
                  <a:pt x="765697" y="22412"/>
                  <a:pt x="763205" y="34103"/>
                  <a:pt x="756850" y="43654"/>
                </a:cubicBezTo>
                <a:cubicBezTo>
                  <a:pt x="749894" y="54193"/>
                  <a:pt x="757386" y="72374"/>
                  <a:pt x="768357" y="76852"/>
                </a:cubicBezTo>
                <a:cubicBezTo>
                  <a:pt x="838462" y="106364"/>
                  <a:pt x="848094" y="176713"/>
                  <a:pt x="882077" y="237315"/>
                </a:cubicBezTo>
                <a:cubicBezTo>
                  <a:pt x="845150" y="261290"/>
                  <a:pt x="801001" y="266560"/>
                  <a:pt x="761133" y="282106"/>
                </a:cubicBezTo>
                <a:cubicBezTo>
                  <a:pt x="719657" y="298442"/>
                  <a:pt x="719657" y="310562"/>
                  <a:pt x="753907" y="357988"/>
                </a:cubicBezTo>
                <a:cubicBezTo>
                  <a:pt x="664804" y="368265"/>
                  <a:pt x="664804" y="368265"/>
                  <a:pt x="692364" y="442830"/>
                </a:cubicBezTo>
                <a:cubicBezTo>
                  <a:pt x="617709" y="449681"/>
                  <a:pt x="568477" y="484987"/>
                  <a:pt x="556972" y="562188"/>
                </a:cubicBezTo>
                <a:cubicBezTo>
                  <a:pt x="551352" y="599602"/>
                  <a:pt x="517637" y="617254"/>
                  <a:pt x="480177" y="642286"/>
                </a:cubicBezTo>
                <a:cubicBezTo>
                  <a:pt x="526734" y="666528"/>
                  <a:pt x="558310" y="717115"/>
                  <a:pt x="612627" y="663627"/>
                </a:cubicBezTo>
                <a:cubicBezTo>
                  <a:pt x="632427" y="644130"/>
                  <a:pt x="630557" y="668898"/>
                  <a:pt x="633230" y="676011"/>
                </a:cubicBezTo>
                <a:cubicBezTo>
                  <a:pt x="639651" y="693400"/>
                  <a:pt x="626274" y="704995"/>
                  <a:pt x="617443" y="718168"/>
                </a:cubicBezTo>
                <a:cubicBezTo>
                  <a:pt x="608881" y="731343"/>
                  <a:pt x="598711" y="745306"/>
                  <a:pt x="596304" y="760064"/>
                </a:cubicBezTo>
                <a:cubicBezTo>
                  <a:pt x="594700" y="770339"/>
                  <a:pt x="602459" y="785355"/>
                  <a:pt x="611021" y="792998"/>
                </a:cubicBezTo>
                <a:cubicBezTo>
                  <a:pt x="655975" y="833311"/>
                  <a:pt x="629217" y="923949"/>
                  <a:pt x="714308" y="935543"/>
                </a:cubicBezTo>
                <a:cubicBezTo>
                  <a:pt x="752570" y="940811"/>
                  <a:pt x="771032" y="974010"/>
                  <a:pt x="799128" y="992190"/>
                </a:cubicBezTo>
                <a:cubicBezTo>
                  <a:pt x="896793" y="1055689"/>
                  <a:pt x="962082" y="1137368"/>
                  <a:pt x="992317" y="1249612"/>
                </a:cubicBezTo>
                <a:cubicBezTo>
                  <a:pt x="1000611" y="1280703"/>
                  <a:pt x="1032454" y="1305735"/>
                  <a:pt x="1053058" y="1333136"/>
                </a:cubicBezTo>
                <a:cubicBezTo>
                  <a:pt x="1043156" y="1353160"/>
                  <a:pt x="989106" y="1309949"/>
                  <a:pt x="1008104" y="1362645"/>
                </a:cubicBezTo>
                <a:cubicBezTo>
                  <a:pt x="1022553" y="1402169"/>
                  <a:pt x="1059480" y="1426672"/>
                  <a:pt x="1094265" y="1450123"/>
                </a:cubicBezTo>
                <a:cubicBezTo>
                  <a:pt x="1133866" y="1476733"/>
                  <a:pt x="1177749" y="1498075"/>
                  <a:pt x="1195677" y="1547347"/>
                </a:cubicBezTo>
                <a:cubicBezTo>
                  <a:pt x="1199423" y="1557887"/>
                  <a:pt x="1211463" y="1568953"/>
                  <a:pt x="1222166" y="1573170"/>
                </a:cubicBezTo>
                <a:cubicBezTo>
                  <a:pt x="1780331" y="2440289"/>
                  <a:pt x="3154333" y="2446085"/>
                  <a:pt x="3312738" y="2440024"/>
                </a:cubicBezTo>
                <a:cubicBezTo>
                  <a:pt x="3504591" y="2432384"/>
                  <a:pt x="3686008" y="2378897"/>
                  <a:pt x="3863944" y="2312235"/>
                </a:cubicBezTo>
                <a:cubicBezTo>
                  <a:pt x="3939135" y="2284043"/>
                  <a:pt x="4008972" y="2243995"/>
                  <a:pt x="4082022" y="2212904"/>
                </a:cubicBezTo>
                <a:cubicBezTo>
                  <a:pt x="4182897" y="2169955"/>
                  <a:pt x="4260761" y="2088012"/>
                  <a:pt x="4361371" y="2053496"/>
                </a:cubicBezTo>
                <a:cubicBezTo>
                  <a:pt x="4464921" y="2017925"/>
                  <a:pt x="4553490" y="1952846"/>
                  <a:pt x="4659987" y="1925180"/>
                </a:cubicBezTo>
                <a:cubicBezTo>
                  <a:pt x="4716177" y="1910425"/>
                  <a:pt x="4770494" y="1883815"/>
                  <a:pt x="4761667" y="1807667"/>
                </a:cubicBezTo>
                <a:cubicBezTo>
                  <a:pt x="4759257" y="1786061"/>
                  <a:pt x="4773973" y="1768410"/>
                  <a:pt x="4797253" y="1774733"/>
                </a:cubicBezTo>
                <a:cubicBezTo>
                  <a:pt x="4841669" y="1786589"/>
                  <a:pt x="4861738" y="1755234"/>
                  <a:pt x="4886356" y="1731784"/>
                </a:cubicBezTo>
                <a:cubicBezTo>
                  <a:pt x="4930237" y="1690154"/>
                  <a:pt x="4971978" y="1645890"/>
                  <a:pt x="5041818" y="1639039"/>
                </a:cubicBezTo>
                <a:cubicBezTo>
                  <a:pt x="5028440" y="1606365"/>
                  <a:pt x="5005695" y="1611110"/>
                  <a:pt x="4984824" y="1617960"/>
                </a:cubicBezTo>
                <a:cubicBezTo>
                  <a:pt x="4929971" y="1635878"/>
                  <a:pt x="4875653" y="1656165"/>
                  <a:pt x="4820800" y="1674082"/>
                </a:cubicBezTo>
                <a:cubicBezTo>
                  <a:pt x="4784945" y="1685677"/>
                  <a:pt x="4749356" y="1702012"/>
                  <a:pt x="4701459" y="1689099"/>
                </a:cubicBezTo>
                <a:cubicBezTo>
                  <a:pt x="4742668" y="1623230"/>
                  <a:pt x="4812771" y="1611373"/>
                  <a:pt x="4869498" y="1591086"/>
                </a:cubicBezTo>
                <a:cubicBezTo>
                  <a:pt x="4940404" y="1565528"/>
                  <a:pt x="4982147" y="1517309"/>
                  <a:pt x="5032185" y="1463559"/>
                </a:cubicBezTo>
                <a:cubicBezTo>
                  <a:pt x="4980006" y="1450649"/>
                  <a:pt x="4947630" y="1490172"/>
                  <a:pt x="4906692" y="1488062"/>
                </a:cubicBezTo>
                <a:cubicBezTo>
                  <a:pt x="4904550" y="1481215"/>
                  <a:pt x="4900805" y="1471202"/>
                  <a:pt x="4901340" y="1470936"/>
                </a:cubicBezTo>
                <a:cubicBezTo>
                  <a:pt x="4968234" y="1441427"/>
                  <a:pt x="4999539" y="1386097"/>
                  <a:pt x="5009976" y="1319171"/>
                </a:cubicBezTo>
                <a:cubicBezTo>
                  <a:pt x="5015328" y="1284656"/>
                  <a:pt x="5039677" y="1273853"/>
                  <a:pt x="5063760" y="1258044"/>
                </a:cubicBezTo>
                <a:cubicBezTo>
                  <a:pt x="5147777" y="1201922"/>
                  <a:pt x="5236613" y="1151071"/>
                  <a:pt x="5305648" y="1073871"/>
                </a:cubicBezTo>
                <a:cubicBezTo>
                  <a:pt x="5225910" y="1084147"/>
                  <a:pt x="5161960" y="1134471"/>
                  <a:pt x="5076067" y="1156077"/>
                </a:cubicBezTo>
                <a:cubicBezTo>
                  <a:pt x="5144298" y="1071235"/>
                  <a:pt x="5232600" y="1028288"/>
                  <a:pt x="5313141" y="976907"/>
                </a:cubicBezTo>
                <a:cubicBezTo>
                  <a:pt x="5349798" y="953458"/>
                  <a:pt x="5383779" y="923421"/>
                  <a:pt x="5428196" y="910774"/>
                </a:cubicBezTo>
                <a:cubicBezTo>
                  <a:pt x="5443985" y="906295"/>
                  <a:pt x="5469939" y="896809"/>
                  <a:pt x="5457363" y="871779"/>
                </a:cubicBezTo>
                <a:cubicBezTo>
                  <a:pt x="5446661" y="850965"/>
                  <a:pt x="5425523" y="857286"/>
                  <a:pt x="5406256" y="863347"/>
                </a:cubicBezTo>
                <a:cubicBezTo>
                  <a:pt x="5359965" y="878367"/>
                  <a:pt x="5312069" y="878629"/>
                  <a:pt x="5249456" y="878367"/>
                </a:cubicBezTo>
                <a:cubicBezTo>
                  <a:pt x="5301901" y="809597"/>
                  <a:pt x="5397963" y="830149"/>
                  <a:pt x="5442914" y="757955"/>
                </a:cubicBezTo>
                <a:cubicBezTo>
                  <a:pt x="5386723" y="745306"/>
                  <a:pt x="5343376" y="771392"/>
                  <a:pt x="5297887" y="776398"/>
                </a:cubicBezTo>
                <a:cubicBezTo>
                  <a:pt x="5256683" y="780877"/>
                  <a:pt x="5246513" y="768758"/>
                  <a:pt x="5256146" y="728971"/>
                </a:cubicBezTo>
                <a:cubicBezTo>
                  <a:pt x="5271129" y="667053"/>
                  <a:pt x="5248653" y="635435"/>
                  <a:pt x="5188716" y="652298"/>
                </a:cubicBezTo>
                <a:cubicBezTo>
                  <a:pt x="5133062" y="668107"/>
                  <a:pt x="5127175" y="644922"/>
                  <a:pt x="5142160" y="609614"/>
                </a:cubicBezTo>
                <a:cubicBezTo>
                  <a:pt x="5163564" y="558237"/>
                  <a:pt x="5139216" y="518450"/>
                  <a:pt x="5122626" y="475239"/>
                </a:cubicBezTo>
                <a:cubicBezTo>
                  <a:pt x="5097205" y="409367"/>
                  <a:pt x="5107908" y="377223"/>
                  <a:pt x="5162763" y="328215"/>
                </a:cubicBezTo>
                <a:cubicBezTo>
                  <a:pt x="5193532" y="300811"/>
                  <a:pt x="5226711" y="277627"/>
                  <a:pt x="5271399" y="253914"/>
                </a:cubicBezTo>
                <a:cubicBezTo>
                  <a:pt x="5168381" y="241003"/>
                  <a:pt x="5276483" y="197528"/>
                  <a:pt x="5240091" y="170389"/>
                </a:cubicBezTo>
                <a:cubicBezTo>
                  <a:pt x="5167310" y="159323"/>
                  <a:pt x="5107908" y="245745"/>
                  <a:pt x="5008904" y="220979"/>
                </a:cubicBezTo>
                <a:cubicBezTo>
                  <a:pt x="5131187" y="146147"/>
                  <a:pt x="5266315" y="121645"/>
                  <a:pt x="5354881" y="22050"/>
                </a:cubicBezTo>
                <a:cubicBezTo>
                  <a:pt x="5334546" y="-611"/>
                  <a:pt x="5314210" y="20468"/>
                  <a:pt x="5296818" y="12038"/>
                </a:cubicBezTo>
                <a:cubicBezTo>
                  <a:pt x="5297085" y="9403"/>
                  <a:pt x="5296884" y="6109"/>
                  <a:pt x="5297018" y="3177"/>
                </a:cubicBezTo>
                <a:lnTo>
                  <a:pt x="5298067" y="0"/>
                </a:lnTo>
                <a:lnTo>
                  <a:pt x="8958468" y="0"/>
                </a:lnTo>
                <a:lnTo>
                  <a:pt x="8936439" y="18562"/>
                </a:lnTo>
                <a:cubicBezTo>
                  <a:pt x="8928025" y="29598"/>
                  <a:pt x="8926611" y="39110"/>
                  <a:pt x="8934304" y="46608"/>
                </a:cubicBezTo>
                <a:cubicBezTo>
                  <a:pt x="8959791" y="71400"/>
                  <a:pt x="8992737" y="89152"/>
                  <a:pt x="9027240" y="113638"/>
                </a:cubicBezTo>
                <a:cubicBezTo>
                  <a:pt x="8975330" y="159853"/>
                  <a:pt x="8916899" y="180054"/>
                  <a:pt x="8854734" y="193826"/>
                </a:cubicBezTo>
                <a:cubicBezTo>
                  <a:pt x="8836083" y="198111"/>
                  <a:pt x="8817746" y="206680"/>
                  <a:pt x="8815880" y="227493"/>
                </a:cubicBezTo>
                <a:cubicBezTo>
                  <a:pt x="8814017" y="249223"/>
                  <a:pt x="8832977" y="257791"/>
                  <a:pt x="8848828" y="267894"/>
                </a:cubicBezTo>
                <a:cubicBezTo>
                  <a:pt x="8870895" y="281971"/>
                  <a:pt x="8892342" y="294216"/>
                  <a:pt x="8920315" y="296052"/>
                </a:cubicBezTo>
                <a:cubicBezTo>
                  <a:pt x="8966319" y="298806"/>
                  <a:pt x="8988385" y="337982"/>
                  <a:pt x="9015115" y="367363"/>
                </a:cubicBezTo>
                <a:cubicBezTo>
                  <a:pt x="9030034" y="383892"/>
                  <a:pt x="9037496" y="417251"/>
                  <a:pt x="9011388" y="423067"/>
                </a:cubicBezTo>
                <a:cubicBezTo>
                  <a:pt x="8948601" y="437148"/>
                  <a:pt x="8953575" y="477853"/>
                  <a:pt x="8955127" y="524068"/>
                </a:cubicBezTo>
                <a:cubicBezTo>
                  <a:pt x="8957303" y="581304"/>
                  <a:pt x="8994292" y="607624"/>
                  <a:pt x="9039672" y="629661"/>
                </a:cubicBezTo>
                <a:cubicBezTo>
                  <a:pt x="9055213" y="637312"/>
                  <a:pt x="9077279" y="637006"/>
                  <a:pt x="9083187" y="660880"/>
                </a:cubicBezTo>
                <a:cubicBezTo>
                  <a:pt x="9057699" y="683528"/>
                  <a:pt x="9026617" y="665166"/>
                  <a:pt x="8999263" y="671592"/>
                </a:cubicBezTo>
                <a:cubicBezTo>
                  <a:pt x="8976575" y="676794"/>
                  <a:pt x="8938965" y="674041"/>
                  <a:pt x="8970048" y="715664"/>
                </a:cubicBezTo>
                <a:cubicBezTo>
                  <a:pt x="8979063" y="727601"/>
                  <a:pt x="8968494" y="736784"/>
                  <a:pt x="8956992" y="737702"/>
                </a:cubicBezTo>
                <a:cubicBezTo>
                  <a:pt x="8864991" y="747189"/>
                  <a:pt x="8907262" y="831359"/>
                  <a:pt x="8877733" y="875737"/>
                </a:cubicBezTo>
                <a:cubicBezTo>
                  <a:pt x="8869654" y="887979"/>
                  <a:pt x="8878357" y="909097"/>
                  <a:pt x="8891100" y="914300"/>
                </a:cubicBezTo>
                <a:cubicBezTo>
                  <a:pt x="8972534" y="948581"/>
                  <a:pt x="8983724" y="1030299"/>
                  <a:pt x="9023199" y="1100695"/>
                </a:cubicBezTo>
                <a:cubicBezTo>
                  <a:pt x="8980304" y="1128545"/>
                  <a:pt x="8929020" y="1134666"/>
                  <a:pt x="8882708" y="1152725"/>
                </a:cubicBezTo>
                <a:cubicBezTo>
                  <a:pt x="8834530" y="1171701"/>
                  <a:pt x="8834530" y="1185780"/>
                  <a:pt x="8874315" y="1240870"/>
                </a:cubicBezTo>
                <a:cubicBezTo>
                  <a:pt x="8770812" y="1252808"/>
                  <a:pt x="8770812" y="1252808"/>
                  <a:pt x="8802826" y="1339424"/>
                </a:cubicBezTo>
                <a:cubicBezTo>
                  <a:pt x="8716105" y="1347382"/>
                  <a:pt x="8658917" y="1388394"/>
                  <a:pt x="8645552" y="1478072"/>
                </a:cubicBezTo>
                <a:cubicBezTo>
                  <a:pt x="8639024" y="1521532"/>
                  <a:pt x="8599861" y="1542037"/>
                  <a:pt x="8556347" y="1571114"/>
                </a:cubicBezTo>
                <a:cubicBezTo>
                  <a:pt x="8610428" y="1599274"/>
                  <a:pt x="8647106" y="1658037"/>
                  <a:pt x="8710202" y="1595904"/>
                </a:cubicBezTo>
                <a:cubicBezTo>
                  <a:pt x="8733202" y="1573257"/>
                  <a:pt x="8731030" y="1602027"/>
                  <a:pt x="8734135" y="1610290"/>
                </a:cubicBezTo>
                <a:cubicBezTo>
                  <a:pt x="8741594" y="1630489"/>
                  <a:pt x="8726054" y="1643958"/>
                  <a:pt x="8715797" y="1659260"/>
                </a:cubicBezTo>
                <a:cubicBezTo>
                  <a:pt x="8705851" y="1674564"/>
                  <a:pt x="8694038" y="1690784"/>
                  <a:pt x="8691242" y="1707927"/>
                </a:cubicBezTo>
                <a:cubicBezTo>
                  <a:pt x="8689378" y="1719862"/>
                  <a:pt x="8698391" y="1737306"/>
                  <a:pt x="8708337" y="1746183"/>
                </a:cubicBezTo>
                <a:cubicBezTo>
                  <a:pt x="8760556" y="1793011"/>
                  <a:pt x="8729474" y="1898297"/>
                  <a:pt x="8828316" y="1911765"/>
                </a:cubicBezTo>
                <a:cubicBezTo>
                  <a:pt x="8872762" y="1917884"/>
                  <a:pt x="8894207" y="1956449"/>
                  <a:pt x="8926844" y="1977567"/>
                </a:cubicBezTo>
                <a:cubicBezTo>
                  <a:pt x="9040293" y="2051328"/>
                  <a:pt x="9116134" y="2146208"/>
                  <a:pt x="9151255" y="2276592"/>
                </a:cubicBezTo>
                <a:cubicBezTo>
                  <a:pt x="9160890" y="2312707"/>
                  <a:pt x="9197879" y="2341785"/>
                  <a:pt x="9221812" y="2373614"/>
                </a:cubicBezTo>
                <a:cubicBezTo>
                  <a:pt x="9210310" y="2396875"/>
                  <a:pt x="9147525" y="2346680"/>
                  <a:pt x="9169593" y="2407892"/>
                </a:cubicBezTo>
                <a:cubicBezTo>
                  <a:pt x="9186377" y="2453803"/>
                  <a:pt x="9229272" y="2482267"/>
                  <a:pt x="9269679" y="2509507"/>
                </a:cubicBezTo>
                <a:cubicBezTo>
                  <a:pt x="9315680" y="2540419"/>
                  <a:pt x="9366654" y="2565210"/>
                  <a:pt x="9387480" y="2622444"/>
                </a:cubicBezTo>
                <a:cubicBezTo>
                  <a:pt x="9391832" y="2634687"/>
                  <a:pt x="9405817" y="2647542"/>
                  <a:pt x="9418250" y="2652440"/>
                </a:cubicBezTo>
                <a:cubicBezTo>
                  <a:pt x="10066621" y="3659697"/>
                  <a:pt x="11662679" y="3666430"/>
                  <a:pt x="11846684" y="3659389"/>
                </a:cubicBezTo>
                <a:cubicBezTo>
                  <a:pt x="11958113" y="3654952"/>
                  <a:pt x="12066512" y="3637200"/>
                  <a:pt x="12172890" y="3610878"/>
                </a:cubicBezTo>
                <a:lnTo>
                  <a:pt x="12192000" y="3605403"/>
                </a:lnTo>
                <a:lnTo>
                  <a:pt x="12192000" y="6858000"/>
                </a:lnTo>
                <a:lnTo>
                  <a:pt x="2667892" y="6858000"/>
                </a:lnTo>
                <a:lnTo>
                  <a:pt x="2654380" y="6849405"/>
                </a:lnTo>
                <a:cubicBezTo>
                  <a:pt x="2607569" y="6826978"/>
                  <a:pt x="2555222" y="6809052"/>
                  <a:pt x="2517472" y="6768410"/>
                </a:cubicBezTo>
                <a:cubicBezTo>
                  <a:pt x="2640621" y="6736030"/>
                  <a:pt x="2751355" y="6703317"/>
                  <a:pt x="2863768" y="6678867"/>
                </a:cubicBezTo>
                <a:cubicBezTo>
                  <a:pt x="2982893" y="6653093"/>
                  <a:pt x="3083895" y="6583373"/>
                  <a:pt x="3200332" y="6552312"/>
                </a:cubicBezTo>
                <a:cubicBezTo>
                  <a:pt x="3225166" y="6545703"/>
                  <a:pt x="3255030" y="6522574"/>
                  <a:pt x="3263755" y="6500106"/>
                </a:cubicBezTo>
                <a:cubicBezTo>
                  <a:pt x="3291941" y="6427411"/>
                  <a:pt x="3854674" y="6223537"/>
                  <a:pt x="3788234" y="6158777"/>
                </a:cubicBezTo>
                <a:cubicBezTo>
                  <a:pt x="3760718" y="6132011"/>
                  <a:pt x="3725150" y="6112847"/>
                  <a:pt x="3687901" y="6086412"/>
                </a:cubicBezTo>
                <a:cubicBezTo>
                  <a:pt x="3743942" y="6036518"/>
                  <a:pt x="3807024" y="6014710"/>
                  <a:pt x="3874137" y="5999841"/>
                </a:cubicBezTo>
                <a:cubicBezTo>
                  <a:pt x="3894273" y="5995216"/>
                  <a:pt x="3914069" y="5985964"/>
                  <a:pt x="3916083" y="5963494"/>
                </a:cubicBezTo>
                <a:cubicBezTo>
                  <a:pt x="3918095" y="5940035"/>
                  <a:pt x="3897626" y="5930785"/>
                  <a:pt x="3880513" y="5919878"/>
                </a:cubicBezTo>
                <a:cubicBezTo>
                  <a:pt x="3856689" y="5904680"/>
                  <a:pt x="3833535" y="5891460"/>
                  <a:pt x="3803335" y="5889479"/>
                </a:cubicBezTo>
                <a:cubicBezTo>
                  <a:pt x="3753670" y="5886505"/>
                  <a:pt x="3729848" y="5844211"/>
                  <a:pt x="3700990" y="5812491"/>
                </a:cubicBezTo>
                <a:cubicBezTo>
                  <a:pt x="3684884" y="5794647"/>
                  <a:pt x="3676828" y="5758633"/>
                  <a:pt x="3705014" y="5752353"/>
                </a:cubicBezTo>
                <a:cubicBezTo>
                  <a:pt x="3772798" y="5737152"/>
                  <a:pt x="3767428" y="5693207"/>
                  <a:pt x="3765753" y="5643313"/>
                </a:cubicBezTo>
                <a:cubicBezTo>
                  <a:pt x="3763404" y="5581522"/>
                  <a:pt x="3723470" y="5553107"/>
                  <a:pt x="3674479" y="5529315"/>
                </a:cubicBezTo>
                <a:cubicBezTo>
                  <a:pt x="3657701" y="5521056"/>
                  <a:pt x="3633878" y="5521386"/>
                  <a:pt x="3627501" y="5495612"/>
                </a:cubicBezTo>
                <a:cubicBezTo>
                  <a:pt x="3655017" y="5471161"/>
                  <a:pt x="3688572" y="5490985"/>
                  <a:pt x="3718104" y="5484048"/>
                </a:cubicBezTo>
                <a:cubicBezTo>
                  <a:pt x="3742598" y="5478431"/>
                  <a:pt x="3783202" y="5481403"/>
                  <a:pt x="3749644" y="5436467"/>
                </a:cubicBezTo>
                <a:cubicBezTo>
                  <a:pt x="3739912" y="5423580"/>
                  <a:pt x="3751322" y="5413666"/>
                  <a:pt x="3763740" y="5412675"/>
                </a:cubicBezTo>
                <a:cubicBezTo>
                  <a:pt x="3863064" y="5402433"/>
                  <a:pt x="3817428" y="5311564"/>
                  <a:pt x="3849307" y="5263654"/>
                </a:cubicBezTo>
                <a:cubicBezTo>
                  <a:pt x="3858030" y="5250437"/>
                  <a:pt x="3848634" y="5227638"/>
                  <a:pt x="3834876" y="5222021"/>
                </a:cubicBezTo>
                <a:cubicBezTo>
                  <a:pt x="3746960" y="5185011"/>
                  <a:pt x="3734880" y="5096789"/>
                  <a:pt x="3692263" y="5020790"/>
                </a:cubicBezTo>
                <a:cubicBezTo>
                  <a:pt x="3738572" y="4990724"/>
                  <a:pt x="3793938" y="4984115"/>
                  <a:pt x="3843936" y="4964619"/>
                </a:cubicBezTo>
                <a:cubicBezTo>
                  <a:pt x="3895949" y="4944132"/>
                  <a:pt x="3895949" y="4928933"/>
                  <a:pt x="3852997" y="4869458"/>
                </a:cubicBezTo>
                <a:cubicBezTo>
                  <a:pt x="3964739" y="4856569"/>
                  <a:pt x="3964739" y="4856569"/>
                  <a:pt x="3930177" y="4763060"/>
                </a:cubicBezTo>
                <a:cubicBezTo>
                  <a:pt x="4023800" y="4754468"/>
                  <a:pt x="4085540" y="4710192"/>
                  <a:pt x="4099968" y="4613376"/>
                </a:cubicBezTo>
                <a:cubicBezTo>
                  <a:pt x="4107016" y="4566456"/>
                  <a:pt x="4149296" y="4544320"/>
                  <a:pt x="4196274" y="4512928"/>
                </a:cubicBezTo>
                <a:cubicBezTo>
                  <a:pt x="4137888" y="4482527"/>
                  <a:pt x="4098290" y="4419087"/>
                  <a:pt x="4030173" y="4486165"/>
                </a:cubicBezTo>
                <a:cubicBezTo>
                  <a:pt x="4005342" y="4510615"/>
                  <a:pt x="4007687" y="4479555"/>
                  <a:pt x="4004335" y="4470634"/>
                </a:cubicBezTo>
                <a:cubicBezTo>
                  <a:pt x="3996282" y="4448827"/>
                  <a:pt x="4013059" y="4434287"/>
                  <a:pt x="4024133" y="4417767"/>
                </a:cubicBezTo>
                <a:cubicBezTo>
                  <a:pt x="4034870" y="4401245"/>
                  <a:pt x="4047624" y="4383734"/>
                  <a:pt x="4050642" y="4365226"/>
                </a:cubicBezTo>
                <a:cubicBezTo>
                  <a:pt x="4052655" y="4352340"/>
                  <a:pt x="4042924" y="4333509"/>
                  <a:pt x="4032186" y="4323924"/>
                </a:cubicBezTo>
                <a:cubicBezTo>
                  <a:pt x="3975811" y="4273370"/>
                  <a:pt x="4009367" y="4159704"/>
                  <a:pt x="3902658" y="4145163"/>
                </a:cubicBezTo>
                <a:cubicBezTo>
                  <a:pt x="3854674" y="4138557"/>
                  <a:pt x="3831522" y="4096923"/>
                  <a:pt x="3796288" y="4074123"/>
                </a:cubicBezTo>
                <a:cubicBezTo>
                  <a:pt x="3673808" y="3994492"/>
                  <a:pt x="3591931" y="3892060"/>
                  <a:pt x="3554015" y="3751298"/>
                </a:cubicBezTo>
                <a:cubicBezTo>
                  <a:pt x="3543613" y="3712308"/>
                  <a:pt x="3503679" y="3680917"/>
                  <a:pt x="3477841" y="3646554"/>
                </a:cubicBezTo>
                <a:cubicBezTo>
                  <a:pt x="3490259" y="3621441"/>
                  <a:pt x="3558041" y="3675631"/>
                  <a:pt x="3534217" y="3609547"/>
                </a:cubicBezTo>
                <a:cubicBezTo>
                  <a:pt x="3516097" y="3559982"/>
                  <a:pt x="3469788" y="3529253"/>
                  <a:pt x="3426164" y="3499844"/>
                </a:cubicBezTo>
                <a:cubicBezTo>
                  <a:pt x="3376502" y="3466472"/>
                  <a:pt x="3321470" y="3439708"/>
                  <a:pt x="3298987" y="3377918"/>
                </a:cubicBezTo>
                <a:cubicBezTo>
                  <a:pt x="3294289" y="3364700"/>
                  <a:pt x="3279190" y="3350823"/>
                  <a:pt x="3265768" y="3345534"/>
                </a:cubicBezTo>
                <a:cubicBezTo>
                  <a:pt x="2609539" y="2326070"/>
                  <a:pt x="1054085" y="2255965"/>
                  <a:pt x="698533" y="2257448"/>
                </a:cubicBezTo>
                <a:cubicBezTo>
                  <a:pt x="674830" y="2257546"/>
                  <a:pt x="656459" y="2257963"/>
                  <a:pt x="644044" y="2258439"/>
                </a:cubicBezTo>
                <a:cubicBezTo>
                  <a:pt x="463596" y="2265625"/>
                  <a:pt x="290510" y="2305151"/>
                  <a:pt x="121106" y="2359734"/>
                </a:cubicBezTo>
                <a:lnTo>
                  <a:pt x="0" y="2402158"/>
                </a:lnTo>
                <a:close/>
              </a:path>
            </a:pathLst>
          </a:custGeom>
          <a:solidFill>
            <a:schemeClr val="bg2">
              <a:alpha val="50000"/>
            </a:schemeClr>
          </a:solidFill>
          <a:ln w="32707" cap="flat">
            <a:noFill/>
            <a:prstDash val="solid"/>
            <a:miter/>
          </a:ln>
        </p:spPr>
        <p:txBody>
          <a:bodyPr wrap="square" rtlCol="0" anchor="ctr">
            <a:noAutofit/>
          </a:bodyPr>
          <a:lstStyle/>
          <a:p>
            <a:endParaRPr lang="en-US" dirty="0"/>
          </a:p>
        </p:txBody>
      </p:sp>
      <p:sp>
        <p:nvSpPr>
          <p:cNvPr id="18" name="TextBox 18"/>
          <p:cNvSpPr txBox="1"/>
          <p:nvPr/>
        </p:nvSpPr>
        <p:spPr>
          <a:xfrm>
            <a:off x="6981439" y="5402532"/>
            <a:ext cx="10296618" cy="1268781"/>
          </a:xfrm>
          <a:prstGeom prst="rect">
            <a:avLst/>
          </a:prstGeom>
        </p:spPr>
        <p:txBody>
          <a:bodyPr vert="horz" lIns="91440" tIns="45720" rIns="91440" bIns="45720" rtlCol="0" anchor="b">
            <a:normAutofit/>
          </a:bodyPr>
          <a:lstStyle/>
          <a:p>
            <a:pPr>
              <a:lnSpc>
                <a:spcPct val="90000"/>
              </a:lnSpc>
              <a:spcBef>
                <a:spcPct val="0"/>
              </a:spcBef>
              <a:spcAft>
                <a:spcPts val="600"/>
              </a:spcAft>
            </a:pPr>
            <a:r>
              <a:rPr lang="bg-BG" sz="4400" dirty="0">
                <a:latin typeface="+mj-lt"/>
                <a:ea typeface="+mj-ea"/>
                <a:cs typeface="+mj-cs"/>
              </a:rPr>
              <a:t>Европейската зелена сделка</a:t>
            </a:r>
            <a:endParaRPr lang="en-US" sz="4400" dirty="0">
              <a:latin typeface="+mj-lt"/>
              <a:ea typeface="+mj-ea"/>
              <a:cs typeface="+mj-cs"/>
            </a:endParaRP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8561" y="5196059"/>
            <a:ext cx="3845671" cy="4096475"/>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22474" y="2102699"/>
            <a:ext cx="2620371" cy="2821938"/>
          </a:xfrm>
          <a:prstGeom prst="rect">
            <a:avLst/>
          </a:prstGeom>
        </p:spPr>
      </p:pic>
      <p:pic>
        <p:nvPicPr>
          <p:cNvPr id="25" name="Picture 24" descr="A person writing on a piece of paper&#10;&#10;Description automatically generated">
            <a:extLst>
              <a:ext uri="{FF2B5EF4-FFF2-40B4-BE49-F238E27FC236}">
                <a16:creationId xmlns:a16="http://schemas.microsoft.com/office/drawing/2014/main" id="{DECD763E-33B5-DBBA-35B7-E47DE697F5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01800" y="1925276"/>
            <a:ext cx="3275463" cy="2186371"/>
          </a:xfrm>
          <a:prstGeom prst="rect">
            <a:avLst/>
          </a:prstGeom>
        </p:spPr>
      </p:pic>
      <p:sp>
        <p:nvSpPr>
          <p:cNvPr id="15" name="TextBox 15"/>
          <p:cNvSpPr txBox="1"/>
          <p:nvPr/>
        </p:nvSpPr>
        <p:spPr>
          <a:xfrm>
            <a:off x="6981439" y="6882075"/>
            <a:ext cx="10296616" cy="2632104"/>
          </a:xfrm>
          <a:prstGeom prst="rect">
            <a:avLst/>
          </a:prstGeom>
        </p:spPr>
        <p:txBody>
          <a:bodyPr vert="horz" lIns="91440" tIns="45720" rIns="91440" bIns="45720" rtlCol="0">
            <a:noAutofit/>
          </a:bodyPr>
          <a:lstStyle/>
          <a:p>
            <a:pPr algn="just">
              <a:lnSpc>
                <a:spcPct val="90000"/>
              </a:lnSpc>
              <a:spcAft>
                <a:spcPts val="600"/>
              </a:spcAft>
            </a:pPr>
            <a:r>
              <a:rPr lang="bg-BG" sz="2400" spc="-36" dirty="0">
                <a:latin typeface="Abhaya Libre Regular" panose="020B0604020202020204" charset="0"/>
                <a:cs typeface="Abhaya Libre Regular" panose="020B0604020202020204" charset="0"/>
              </a:rPr>
              <a:t>Климатичните промени и влошаването на състоянието на околната среда са съществена заплаха за Европа и света. За да се преодолеят тези предизвикателства, Европейската зелена сделка ще трансформира ЕС в модерна, ресурсно ефективна и конкурентоспособна икономика, като гарантира:</a:t>
            </a:r>
          </a:p>
          <a:p>
            <a:pPr marL="342900" indent="-228600" algn="just">
              <a:lnSpc>
                <a:spcPct val="90000"/>
              </a:lnSpc>
              <a:spcAft>
                <a:spcPts val="600"/>
              </a:spcAft>
              <a:buFont typeface="Arial" panose="020B0604020202020204" pitchFamily="34" charset="0"/>
              <a:buChar char="•"/>
            </a:pPr>
            <a:r>
              <a:rPr lang="bg-BG" sz="2400" spc="-36" dirty="0">
                <a:latin typeface="Abhaya Libre Regular" panose="020B0604020202020204" charset="0"/>
                <a:cs typeface="Abhaya Libre Regular" panose="020B0604020202020204" charset="0"/>
              </a:rPr>
              <a:t>нулеви нетни емисии на парникови газове до 2050 г.</a:t>
            </a:r>
            <a:r>
              <a:rPr lang="en-US" sz="2400" spc="-36" dirty="0">
                <a:latin typeface="Abhaya Libre Regular" panose="020B0604020202020204" charset="0"/>
                <a:cs typeface="Abhaya Libre Regular" panose="020B0604020202020204" charset="0"/>
              </a:rPr>
              <a:t>;</a:t>
            </a:r>
            <a:endParaRPr lang="bg-BG" sz="2400" spc="-36" dirty="0">
              <a:latin typeface="Abhaya Libre Regular" panose="020B0604020202020204" charset="0"/>
              <a:cs typeface="Abhaya Libre Regular" panose="020B0604020202020204" charset="0"/>
            </a:endParaRPr>
          </a:p>
          <a:p>
            <a:pPr marL="342900" indent="-228600" algn="just">
              <a:lnSpc>
                <a:spcPct val="90000"/>
              </a:lnSpc>
              <a:spcAft>
                <a:spcPts val="600"/>
              </a:spcAft>
              <a:buFont typeface="Arial" panose="020B0604020202020204" pitchFamily="34" charset="0"/>
              <a:buChar char="•"/>
            </a:pPr>
            <a:r>
              <a:rPr lang="bg-BG" sz="2400" spc="-36" dirty="0">
                <a:latin typeface="Abhaya Libre Regular" panose="020B0604020202020204" charset="0"/>
                <a:cs typeface="Abhaya Libre Regular" panose="020B0604020202020204" charset="0"/>
              </a:rPr>
              <a:t>икономически растеж, отделен от използването на ресурсите</a:t>
            </a:r>
            <a:r>
              <a:rPr lang="en-US" sz="2400" spc="-36" dirty="0">
                <a:latin typeface="Abhaya Libre Regular" panose="020B0604020202020204" charset="0"/>
                <a:cs typeface="Abhaya Libre Regular" panose="020B0604020202020204" charset="0"/>
              </a:rPr>
              <a:t>;</a:t>
            </a:r>
            <a:endParaRPr lang="bg-BG" sz="2400" spc="-36" dirty="0">
              <a:latin typeface="Abhaya Libre Regular" panose="020B0604020202020204" charset="0"/>
              <a:cs typeface="Abhaya Libre Regular" panose="020B0604020202020204" charset="0"/>
            </a:endParaRPr>
          </a:p>
          <a:p>
            <a:pPr marL="342900" indent="-228600" algn="just">
              <a:lnSpc>
                <a:spcPct val="90000"/>
              </a:lnSpc>
              <a:spcAft>
                <a:spcPts val="600"/>
              </a:spcAft>
              <a:buFont typeface="Arial" panose="020B0604020202020204" pitchFamily="34" charset="0"/>
              <a:buChar char="•"/>
            </a:pPr>
            <a:r>
              <a:rPr lang="bg-BG" sz="2400" spc="-36" dirty="0">
                <a:latin typeface="Abhaya Libre Regular" panose="020B0604020202020204" charset="0"/>
                <a:cs typeface="Abhaya Libre Regular" panose="020B0604020202020204" charset="0"/>
              </a:rPr>
              <a:t>нито един човек и нито едно място, няма да бъдат изоставени.</a:t>
            </a:r>
          </a:p>
          <a:p>
            <a:pPr marL="342900" indent="-228600" algn="just">
              <a:lnSpc>
                <a:spcPct val="90000"/>
              </a:lnSpc>
              <a:spcAft>
                <a:spcPts val="600"/>
              </a:spcAft>
              <a:buFont typeface="Arial" panose="020B0604020202020204" pitchFamily="34" charset="0"/>
              <a:buChar char="•"/>
            </a:pPr>
            <a:endParaRPr lang="ru-RU" sz="2400" spc="-36" dirty="0">
              <a:latin typeface="Abhaya Libre Regular" panose="020B0604020202020204" charset="0"/>
              <a:cs typeface="Abhaya Libre Regular" panose="020B0604020202020204" charset="0"/>
            </a:endParaRPr>
          </a:p>
          <a:p>
            <a:pPr marL="342900" indent="-228600" algn="just">
              <a:lnSpc>
                <a:spcPct val="90000"/>
              </a:lnSpc>
              <a:spcAft>
                <a:spcPts val="600"/>
              </a:spcAft>
              <a:buFont typeface="Arial" panose="020B0604020202020204" pitchFamily="34" charset="0"/>
              <a:buChar char="•"/>
            </a:pPr>
            <a:endParaRPr lang="ru-RU" sz="2400" spc="-36" dirty="0">
              <a:latin typeface="Abhaya Libre Regular" panose="020B0604020202020204" charset="0"/>
              <a:cs typeface="Abhaya Libre Regular" panose="020B0604020202020204" charset="0"/>
            </a:endParaRPr>
          </a:p>
          <a:p>
            <a:pPr marL="342900" indent="-228600" algn="just">
              <a:lnSpc>
                <a:spcPct val="90000"/>
              </a:lnSpc>
              <a:spcAft>
                <a:spcPts val="600"/>
              </a:spcAft>
              <a:buFont typeface="Arial" panose="020B0604020202020204" pitchFamily="34" charset="0"/>
              <a:buChar char="•"/>
            </a:pPr>
            <a:endParaRPr lang="ru-RU" sz="2400" spc="-36" dirty="0">
              <a:latin typeface="Abhaya Libre Regular" panose="020B0604020202020204" charset="0"/>
              <a:cs typeface="Abhaya Libre Regular" panose="020B0604020202020204" charset="0"/>
            </a:endParaRPr>
          </a:p>
          <a:p>
            <a:pPr marL="342900" indent="-228600" algn="just">
              <a:lnSpc>
                <a:spcPct val="90000"/>
              </a:lnSpc>
              <a:spcAft>
                <a:spcPts val="600"/>
              </a:spcAft>
              <a:buFont typeface="Arial" panose="020B0604020202020204" pitchFamily="34" charset="0"/>
              <a:buChar char="•"/>
            </a:pPr>
            <a:endParaRPr lang="en-US" sz="2400" spc="-36" dirty="0">
              <a:latin typeface="Abhaya Libre Regular" panose="020B0604020202020204" charset="0"/>
              <a:cs typeface="Abhaya Libre Regular" panose="020B0604020202020204" charset="0"/>
            </a:endParaRPr>
          </a:p>
        </p:txBody>
      </p:sp>
      <p:pic>
        <p:nvPicPr>
          <p:cNvPr id="19" name="Picture 19"/>
          <p:cNvPicPr>
            <a:picLocks noChangeAspect="1"/>
          </p:cNvPicPr>
          <p:nvPr/>
        </p:nvPicPr>
        <p:blipFill>
          <a:blip r:embed="rId7"/>
          <a:srcRect/>
          <a:stretch>
            <a:fillRect/>
          </a:stretch>
        </p:blipFill>
        <p:spPr>
          <a:xfrm>
            <a:off x="16418708" y="0"/>
            <a:ext cx="1869292" cy="1869292"/>
          </a:xfrm>
          <a:prstGeom prst="rect">
            <a:avLst/>
          </a:prstGeom>
        </p:spPr>
      </p:pic>
      <p:pic>
        <p:nvPicPr>
          <p:cNvPr id="2" name="Picture 1">
            <a:extLst>
              <a:ext uri="{FF2B5EF4-FFF2-40B4-BE49-F238E27FC236}">
                <a16:creationId xmlns:a16="http://schemas.microsoft.com/office/drawing/2014/main" id="{4F0F019D-CFA7-35B5-6426-EE5D8CA90969}"/>
              </a:ext>
            </a:extLst>
          </p:cNvPr>
          <p:cNvPicPr>
            <a:picLocks noChangeAspect="1"/>
          </p:cNvPicPr>
          <p:nvPr/>
        </p:nvPicPr>
        <p:blipFill>
          <a:blip r:embed="rId8"/>
          <a:stretch>
            <a:fillRect/>
          </a:stretch>
        </p:blipFill>
        <p:spPr>
          <a:xfrm>
            <a:off x="2814156" y="1280092"/>
            <a:ext cx="3420152" cy="74987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3824450" y="1414355"/>
            <a:ext cx="10639100" cy="765979"/>
          </a:xfrm>
          <a:prstGeom prst="rect">
            <a:avLst/>
          </a:prstGeom>
        </p:spPr>
        <p:txBody>
          <a:bodyPr wrap="square" lIns="0" tIns="0" rIns="0" bIns="0" rtlCol="0" anchor="t">
            <a:spAutoFit/>
          </a:bodyPr>
          <a:lstStyle/>
          <a:p>
            <a:pPr>
              <a:lnSpc>
                <a:spcPts val="5449"/>
              </a:lnSpc>
            </a:pPr>
            <a:r>
              <a:rPr lang="bg-BG" sz="6410" dirty="0">
                <a:solidFill>
                  <a:srgbClr val="000000"/>
                </a:solidFill>
                <a:latin typeface="Abhaya Libre Regular"/>
              </a:rPr>
              <a:t>Европейската зелена сделка</a:t>
            </a:r>
            <a:endParaRPr lang="en-US" sz="6410" dirty="0">
              <a:solidFill>
                <a:srgbClr val="000000"/>
              </a:solidFill>
              <a:latin typeface="Abhaya Libre Regular"/>
            </a:endParaRP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3" name="Picture 2" descr="Timeline&#10;&#10;Description automatically generated">
            <a:extLst>
              <a:ext uri="{FF2B5EF4-FFF2-40B4-BE49-F238E27FC236}">
                <a16:creationId xmlns:a16="http://schemas.microsoft.com/office/drawing/2014/main" id="{BBC4105B-06CC-3446-0F95-9DDA1CF3DB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9989" y="2132816"/>
            <a:ext cx="9991725" cy="7068188"/>
          </a:xfrm>
          <a:prstGeom prst="rect">
            <a:avLst/>
          </a:prstGeom>
        </p:spPr>
      </p:pic>
      <p:pic>
        <p:nvPicPr>
          <p:cNvPr id="2" name="Picture 1">
            <a:extLst>
              <a:ext uri="{FF2B5EF4-FFF2-40B4-BE49-F238E27FC236}">
                <a16:creationId xmlns:a16="http://schemas.microsoft.com/office/drawing/2014/main" id="{69F3673F-9E95-80F3-832C-AFC5B9B86D10}"/>
              </a:ext>
            </a:extLst>
          </p:cNvPr>
          <p:cNvPicPr>
            <a:picLocks noChangeAspect="1"/>
          </p:cNvPicPr>
          <p:nvPr/>
        </p:nvPicPr>
        <p:blipFill>
          <a:blip r:embed="rId8"/>
          <a:stretch>
            <a:fillRect/>
          </a:stretch>
        </p:blipFill>
        <p:spPr>
          <a:xfrm>
            <a:off x="7811740" y="9231847"/>
            <a:ext cx="3420152" cy="749873"/>
          </a:xfrm>
          <a:prstGeom prst="rect">
            <a:avLst/>
          </a:prstGeom>
        </p:spPr>
      </p:pic>
    </p:spTree>
    <p:extLst>
      <p:ext uri="{BB962C8B-B14F-4D97-AF65-F5344CB8AC3E}">
        <p14:creationId xmlns:p14="http://schemas.microsoft.com/office/powerpoint/2010/main" val="2196060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3713</TotalTime>
  <Words>4009</Words>
  <Application>Microsoft Office PowerPoint</Application>
  <PresentationFormat>Custom</PresentationFormat>
  <Paragraphs>165</Paragraphs>
  <Slides>40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Abhaya Libre</vt:lpstr>
      <vt:lpstr>Times New Roman</vt:lpstr>
      <vt:lpstr>Abhaya Libre Regular Bold</vt:lpstr>
      <vt:lpstr>Abhaya Libre Regular Bold Italics</vt:lpstr>
      <vt:lpstr>Abhaya Libre Regular</vt:lpstr>
      <vt:lpstr>Baguet Script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Milana</dc:creator>
  <cp:lastModifiedBy>Radimira Radkova-Kireva</cp:lastModifiedBy>
  <cp:revision>70</cp:revision>
  <dcterms:created xsi:type="dcterms:W3CDTF">2006-08-16T00:00:00Z</dcterms:created>
  <dcterms:modified xsi:type="dcterms:W3CDTF">2023-07-06T13:31:24Z</dcterms:modified>
  <dc:identifier>DAFSGCxx1iQ</dc:identifier>
</cp:coreProperties>
</file>