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8288000" cy="10287000"/>
  <p:notesSz cx="6858000" cy="9144000"/>
  <p:embeddedFontLst>
    <p:embeddedFont>
      <p:font typeface="Abhaya Libre" panose="020B0604020202020204" charset="0"/>
      <p:regular r:id="rId40"/>
      <p:bold r:id="rId41"/>
    </p:embeddedFont>
    <p:embeddedFont>
      <p:font typeface="Brush Script MT" panose="03060802040406070304" pitchFamily="66" charset="0"/>
      <p:italic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Lily Script One" panose="020B0604020202020204" charset="0"/>
      <p:regular r:id="rId47"/>
    </p:embeddedFont>
    <p:embeddedFont>
      <p:font typeface="Roboto" panose="02000000000000000000" pitchFamily="2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2" roundtripDataSignature="AMtx7mj76jbkZBTcMeV5P2j0LeneXywn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B4375F-CB72-462D-AE0B-0312C4CF3151}">
  <a:tblStyle styleId="{69B4375F-CB72-462D-AE0B-0312C4CF315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5" d="100"/>
          <a:sy n="25" d="100"/>
        </p:scale>
        <p:origin x="1037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0" name="Google Shape;2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4" name="Google Shape;3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6" name="Google Shape;3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7" name="Google Shape;33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9" name="Google Shape;34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0" name="Google Shape;1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" name="Google Shape;2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6" name="Google Shape;2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8" name="Google Shape;2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9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4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4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4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4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4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hyperlink" Target="https://policy.asiapacificenergy.org/sites/default/files/Regional%20Development%20Programme%20of%20Georgia%202018-2021%20%28EN%29.pdf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policy.asiapacificenergy.org/sites/default/files/Regional%20Development%20Programme%20of%20Georgia%202018-2021%20%28EN%29.pdf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png"/><Relationship Id="rId7" Type="http://schemas.openxmlformats.org/officeDocument/2006/relationships/hyperlink" Target="https://unece.org/sites/default/files/2022-07/Place%20and%20Life%20in%20the%20ECE_web_0.pdf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hyperlink" Target="https://unece.org/sites/default/files/2022-07/Place%20and%20Life%20in%20the%20ECE_web_0.pd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7.png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hyperlink" Target="https://projects2014-2020.interregeurope.eu/fileadmin/user_upload/tx_tevprojects/library/file_1658820827.pdf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projects2014-2020.interregeurope.eu/fileadmin/user_upload/tx_tevprojects/library/file_1658820827.pdf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terregeurope.eu/policy-solutions/good-practices/projects?keywords=&amp;projects=SUPER-" TargetMode="External"/><Relationship Id="rId3" Type="http://schemas.openxmlformats.org/officeDocument/2006/relationships/image" Target="../media/image31.png"/><Relationship Id="rId7" Type="http://schemas.openxmlformats.org/officeDocument/2006/relationships/hyperlink" Target="https://projects2014-2020.interregeurope.eu/super/regional-action-plans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6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52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5.png"/><Relationship Id="rId5" Type="http://schemas.openxmlformats.org/officeDocument/2006/relationships/image" Target="../media/image2.png"/><Relationship Id="rId10" Type="http://schemas.openxmlformats.org/officeDocument/2006/relationships/image" Target="../media/image54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1.jpg"/><Relationship Id="rId18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4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8.png"/><Relationship Id="rId15" Type="http://schemas.openxmlformats.org/officeDocument/2006/relationships/image" Target="../media/image23.png"/><Relationship Id="rId10" Type="http://schemas.openxmlformats.org/officeDocument/2006/relationships/image" Target="../media/image15.png"/><Relationship Id="rId19" Type="http://schemas.openxmlformats.org/officeDocument/2006/relationships/image" Target="../media/image27.png"/><Relationship Id="rId4" Type="http://schemas.openxmlformats.org/officeDocument/2006/relationships/image" Target="../media/image1.png"/><Relationship Id="rId9" Type="http://schemas.openxmlformats.org/officeDocument/2006/relationships/image" Target="../media/image19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7.png"/><Relationship Id="rId5" Type="http://schemas.openxmlformats.org/officeDocument/2006/relationships/image" Target="../media/image28.png"/><Relationship Id="rId10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52805">
            <a:off x="7890475" y="-2171729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196164">
            <a:off x="-4478873" y="686170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027651" y="8452049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1185502">
            <a:off x="-1434135" y="-1156985"/>
            <a:ext cx="3750108" cy="3745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6632729">
            <a:off x="16143270" y="-2037213"/>
            <a:ext cx="4881157" cy="4874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43213" y="739675"/>
            <a:ext cx="7274007" cy="727400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7067423" y="2710306"/>
            <a:ext cx="9010597" cy="4039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ts val="6300"/>
              </a:lnSpc>
            </a:pPr>
            <a:r>
              <a:rPr lang="bg-BG" sz="4500" dirty="0">
                <a:solidFill>
                  <a:srgbClr val="000000"/>
                </a:solidFill>
                <a:latin typeface="Abhaya Libre Regular"/>
              </a:rPr>
              <a:t>Подпомагане на регионалното развитие чрез изграждане на капацитет в системата на професионалното</a:t>
            </a:r>
            <a:r>
              <a:rPr lang="ru-RU" sz="4500" dirty="0">
                <a:solidFill>
                  <a:srgbClr val="000000"/>
                </a:solidFill>
                <a:latin typeface="Abhaya Libre Regular"/>
              </a:rPr>
              <a:t> образование и обучение (</a:t>
            </a:r>
            <a:r>
              <a:rPr lang="bg-BG" sz="4500">
                <a:solidFill>
                  <a:srgbClr val="000000"/>
                </a:solidFill>
                <a:latin typeface="Abhaya Libre Regular"/>
              </a:rPr>
              <a:t>ПОО)</a:t>
            </a:r>
            <a:endParaRPr lang="en-US" sz="45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0"/>
          <p:cNvSpPr txBox="1"/>
          <p:nvPr/>
        </p:nvSpPr>
        <p:spPr>
          <a:xfrm>
            <a:off x="2301345" y="1180457"/>
            <a:ext cx="13685310" cy="1458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План за действие за регионално развитие</a:t>
            </a:r>
            <a:endParaRPr sz="641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276" name="Google Shape;276;p10"/>
          <p:cNvSpPr txBox="1"/>
          <p:nvPr/>
        </p:nvSpPr>
        <p:spPr>
          <a:xfrm>
            <a:off x="1600200" y="3771900"/>
            <a:ext cx="7543800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1" i="0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Регионален план за действие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0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Той превръща стратегиите в годишни работни планове, мобилизира ресурси за дейности, разпределя ролите и отговорностите на заинтересованите страни и съдържа мониторинг план за проследяване на напредъка.</a:t>
            </a:r>
            <a:endParaRPr sz="3200" b="0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7" name="Google Shape;277;p10"/>
          <p:cNvGrpSpPr/>
          <p:nvPr/>
        </p:nvGrpSpPr>
        <p:grpSpPr>
          <a:xfrm>
            <a:off x="9725390" y="1888858"/>
            <a:ext cx="8543985" cy="7808652"/>
            <a:chOff x="0" y="2368"/>
            <a:chExt cx="8543985" cy="7808652"/>
          </a:xfrm>
        </p:grpSpPr>
        <p:sp>
          <p:nvSpPr>
            <p:cNvPr id="278" name="Google Shape;278;p10"/>
            <p:cNvSpPr/>
            <p:nvPr/>
          </p:nvSpPr>
          <p:spPr>
            <a:xfrm rot="5400000">
              <a:off x="3969855" y="145488"/>
              <a:ext cx="2201853" cy="19156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9" name="Google Shape;279;p10"/>
            <p:cNvSpPr txBox="1"/>
            <p:nvPr/>
          </p:nvSpPr>
          <p:spPr>
            <a:xfrm>
              <a:off x="4411491" y="345490"/>
              <a:ext cx="1318580" cy="1515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bg-BG" sz="20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Годишен работен план</a:t>
              </a:r>
              <a:endParaRPr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0"/>
            <p:cNvSpPr/>
            <p:nvPr/>
          </p:nvSpPr>
          <p:spPr>
            <a:xfrm>
              <a:off x="6086717" y="442738"/>
              <a:ext cx="2457268" cy="1321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1" name="Google Shape;281;p10"/>
            <p:cNvSpPr txBox="1"/>
            <p:nvPr/>
          </p:nvSpPr>
          <p:spPr>
            <a:xfrm>
              <a:off x="6086717" y="442738"/>
              <a:ext cx="2457268" cy="1321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Стратегии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0"/>
            <p:cNvSpPr/>
            <p:nvPr/>
          </p:nvSpPr>
          <p:spPr>
            <a:xfrm rot="5400000">
              <a:off x="1900994" y="145488"/>
              <a:ext cx="2201853" cy="1915612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83;p10"/>
            <p:cNvSpPr txBox="1"/>
            <p:nvPr/>
          </p:nvSpPr>
          <p:spPr>
            <a:xfrm>
              <a:off x="2342630" y="345490"/>
              <a:ext cx="1318580" cy="1515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400"/>
                <a:buFont typeface="Calibri"/>
                <a:buNone/>
              </a:pPr>
              <a:endParaRPr sz="5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0"/>
            <p:cNvSpPr/>
            <p:nvPr/>
          </p:nvSpPr>
          <p:spPr>
            <a:xfrm rot="5400000">
              <a:off x="3096471" y="1977689"/>
              <a:ext cx="2201853" cy="198907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85;p10"/>
            <p:cNvSpPr txBox="1"/>
            <p:nvPr/>
          </p:nvSpPr>
          <p:spPr>
            <a:xfrm>
              <a:off x="3518354" y="2220545"/>
              <a:ext cx="1358086" cy="1503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bg-BG" sz="20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Ресурси</a:t>
              </a:r>
              <a:endParaRPr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0"/>
            <p:cNvSpPr/>
            <p:nvPr/>
          </p:nvSpPr>
          <p:spPr>
            <a:xfrm>
              <a:off x="117030" y="2334012"/>
              <a:ext cx="3038039" cy="1321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87;p10"/>
            <p:cNvSpPr txBox="1"/>
            <p:nvPr/>
          </p:nvSpPr>
          <p:spPr>
            <a:xfrm>
              <a:off x="117030" y="2334012"/>
              <a:ext cx="3038039" cy="1321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 b="1" i="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Активи, финансиране, човешки ресурси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0"/>
            <p:cNvSpPr/>
            <p:nvPr/>
          </p:nvSpPr>
          <p:spPr>
            <a:xfrm rot="5400000">
              <a:off x="5165332" y="2014421"/>
              <a:ext cx="2201853" cy="1915612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89;p10"/>
            <p:cNvSpPr txBox="1"/>
            <p:nvPr/>
          </p:nvSpPr>
          <p:spPr>
            <a:xfrm>
              <a:off x="5606968" y="2214423"/>
              <a:ext cx="1318580" cy="1515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400"/>
                <a:buFont typeface="Calibri"/>
                <a:buNone/>
              </a:pPr>
              <a:endParaRPr sz="5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10"/>
            <p:cNvSpPr/>
            <p:nvPr/>
          </p:nvSpPr>
          <p:spPr>
            <a:xfrm rot="5400000">
              <a:off x="3969855" y="3528660"/>
              <a:ext cx="2201853" cy="262500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91;p10"/>
            <p:cNvSpPr txBox="1"/>
            <p:nvPr/>
          </p:nvSpPr>
          <p:spPr>
            <a:xfrm>
              <a:off x="4195782" y="4107210"/>
              <a:ext cx="1750001" cy="14679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bg-BG" sz="20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Роли и отговорности</a:t>
              </a:r>
              <a:endParaRPr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0"/>
            <p:cNvSpPr/>
            <p:nvPr/>
          </p:nvSpPr>
          <p:spPr>
            <a:xfrm>
              <a:off x="6086717" y="4180605"/>
              <a:ext cx="2457268" cy="1321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3" name="Google Shape;293;p10"/>
            <p:cNvSpPr/>
            <p:nvPr/>
          </p:nvSpPr>
          <p:spPr>
            <a:xfrm rot="5400000">
              <a:off x="1900994" y="3883354"/>
              <a:ext cx="2201853" cy="1915612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94;p10"/>
            <p:cNvSpPr txBox="1"/>
            <p:nvPr/>
          </p:nvSpPr>
          <p:spPr>
            <a:xfrm>
              <a:off x="2342630" y="4083356"/>
              <a:ext cx="1318580" cy="1515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400"/>
                <a:buFont typeface="Calibri"/>
                <a:buNone/>
              </a:pPr>
              <a:endParaRPr sz="5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0"/>
            <p:cNvSpPr/>
            <p:nvPr/>
          </p:nvSpPr>
          <p:spPr>
            <a:xfrm rot="5400000">
              <a:off x="3104098" y="5510077"/>
              <a:ext cx="2201853" cy="240003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6" name="Google Shape;296;p10"/>
            <p:cNvSpPr txBox="1"/>
            <p:nvPr/>
          </p:nvSpPr>
          <p:spPr>
            <a:xfrm>
              <a:off x="3405014" y="5976143"/>
              <a:ext cx="1600022" cy="14679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bg-BG" sz="20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Мониторинг план </a:t>
              </a:r>
              <a:endParaRPr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0"/>
            <p:cNvSpPr/>
            <p:nvPr/>
          </p:nvSpPr>
          <p:spPr>
            <a:xfrm>
              <a:off x="0" y="6048798"/>
              <a:ext cx="3068549" cy="1321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8" name="Google Shape;298;p10"/>
            <p:cNvSpPr txBox="1"/>
            <p:nvPr/>
          </p:nvSpPr>
          <p:spPr>
            <a:xfrm>
              <a:off x="0" y="6048798"/>
              <a:ext cx="3068549" cy="1321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За проследяване на проекта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10"/>
            <p:cNvSpPr/>
            <p:nvPr/>
          </p:nvSpPr>
          <p:spPr>
            <a:xfrm rot="5400000">
              <a:off x="5172960" y="5752287"/>
              <a:ext cx="2201853" cy="1915612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300;p10"/>
            <p:cNvSpPr txBox="1"/>
            <p:nvPr/>
          </p:nvSpPr>
          <p:spPr>
            <a:xfrm>
              <a:off x="5614596" y="5952289"/>
              <a:ext cx="1318580" cy="1515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400"/>
                <a:buFont typeface="Calibri"/>
                <a:buNone/>
              </a:pPr>
              <a:endParaRPr sz="5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1" name="Google Shape;301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11"/>
          <p:cNvSpPr txBox="1"/>
          <p:nvPr/>
        </p:nvSpPr>
        <p:spPr>
          <a:xfrm>
            <a:off x="1728433" y="1098276"/>
            <a:ext cx="14831134" cy="765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Защо ви е необходим план за действие?</a:t>
            </a:r>
            <a:endParaRPr sz="641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310" name="Google Shape;310;p11"/>
          <p:cNvSpPr txBox="1"/>
          <p:nvPr/>
        </p:nvSpPr>
        <p:spPr>
          <a:xfrm>
            <a:off x="6487884" y="2289066"/>
            <a:ext cx="11234057" cy="5262939"/>
          </a:xfrm>
          <a:prstGeom prst="rect">
            <a:avLst/>
          </a:prstGeom>
          <a:solidFill>
            <a:schemeClr val="accent5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</a:pPr>
            <a:r>
              <a:rPr lang="bg-BG" sz="24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Изяснява какви ресурси ще са ви необходими, за да постигнете целите  за регионално развитие.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</a:pPr>
            <a:r>
              <a:rPr lang="bg-BG" sz="24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Представлява времевата рамка на дейностите.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</a:pPr>
            <a:r>
              <a:rPr lang="bg-BG" sz="24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Определя екипите от специалисти необходими за изпълнение на всяка задача.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</a:pPr>
            <a:r>
              <a:rPr lang="bg-BG" sz="24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Помага за подреждане на проектните задачи по последователен и навременен начин за постигане на поставените цели.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</a:pPr>
            <a:r>
              <a:rPr lang="bg-BG" sz="24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Помага за проследяване на напредъка и измерване на ефективността на проекта.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</a:pPr>
            <a:r>
              <a:rPr lang="bg-BG" sz="24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Допринася за увеличаване производителността на екипа и правилното разпределението на ресурсите.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</a:pPr>
            <a:r>
              <a:rPr lang="bg-BG" sz="24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Подготвя ви за предвидими и предотвратими предизвикателства и ви помага да фокусирате ресурсите си за постигане на основните цели.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</a:pPr>
            <a:r>
              <a:rPr lang="bg-BG" sz="24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Генерира целенасочен работен процес, така че да знаете върху какво да работите по време на целия проект.</a:t>
            </a:r>
            <a:endParaRPr dirty="0"/>
          </a:p>
        </p:txBody>
      </p:sp>
      <p:pic>
        <p:nvPicPr>
          <p:cNvPr id="311" name="Google Shape;311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3293" y="3304016"/>
            <a:ext cx="5172776" cy="3771424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1"/>
          <p:cNvSpPr txBox="1"/>
          <p:nvPr/>
        </p:nvSpPr>
        <p:spPr>
          <a:xfrm>
            <a:off x="1065151" y="7829926"/>
            <a:ext cx="15623480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Планът за действие изяснява целите, които трябва да бъдат постигнати, екипите и доставчиците на услуги, които да бъдат включени, задачите, етапите и ресурсите, необходими за завършване на проекта.</a:t>
            </a:r>
            <a:endParaRPr dirty="0"/>
          </a:p>
        </p:txBody>
      </p:sp>
      <p:pic>
        <p:nvPicPr>
          <p:cNvPr id="313" name="Google Shape;313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12"/>
          <p:cNvSpPr txBox="1"/>
          <p:nvPr/>
        </p:nvSpPr>
        <p:spPr>
          <a:xfrm>
            <a:off x="5127454" y="643261"/>
            <a:ext cx="8454571" cy="167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Ключови елементи на плана за действие</a:t>
            </a:r>
            <a:endParaRPr sz="641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grpSp>
        <p:nvGrpSpPr>
          <p:cNvPr id="323" name="Google Shape;323;p12"/>
          <p:cNvGrpSpPr/>
          <p:nvPr/>
        </p:nvGrpSpPr>
        <p:grpSpPr>
          <a:xfrm>
            <a:off x="1143000" y="2568971"/>
            <a:ext cx="15925799" cy="6469856"/>
            <a:chOff x="0" y="168671"/>
            <a:chExt cx="15925799" cy="6469856"/>
          </a:xfrm>
        </p:grpSpPr>
        <p:sp>
          <p:nvSpPr>
            <p:cNvPr id="324" name="Google Shape;324;p12"/>
            <p:cNvSpPr/>
            <p:nvPr/>
          </p:nvSpPr>
          <p:spPr>
            <a:xfrm>
              <a:off x="0" y="168671"/>
              <a:ext cx="4976812" cy="2986087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5" name="Google Shape;325;p12"/>
            <p:cNvSpPr txBox="1"/>
            <p:nvPr/>
          </p:nvSpPr>
          <p:spPr>
            <a:xfrm>
              <a:off x="0" y="168671"/>
              <a:ext cx="4976812" cy="298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Calibri"/>
                <a:buNone/>
              </a:pPr>
              <a:r>
                <a:rPr lang="bg-BG" sz="35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Специфично описание на поставената цел </a:t>
              </a:r>
              <a:br>
                <a:rPr lang="bg-BG" sz="35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bg-BG" sz="35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(по метода SMART)</a:t>
              </a:r>
              <a:endParaRPr sz="35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2"/>
            <p:cNvSpPr/>
            <p:nvPr/>
          </p:nvSpPr>
          <p:spPr>
            <a:xfrm>
              <a:off x="5474493" y="168671"/>
              <a:ext cx="4976812" cy="2986087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7" name="Google Shape;327;p12"/>
            <p:cNvSpPr txBox="1"/>
            <p:nvPr/>
          </p:nvSpPr>
          <p:spPr>
            <a:xfrm>
              <a:off x="5474493" y="168671"/>
              <a:ext cx="4976812" cy="298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Calibri"/>
                <a:buNone/>
              </a:pPr>
              <a:r>
                <a:rPr lang="bg-BG" sz="35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Задачи или действия и съответните крайни срокове и график за постигане на поставената цел</a:t>
              </a:r>
              <a:endParaRPr sz="35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12"/>
            <p:cNvSpPr/>
            <p:nvPr/>
          </p:nvSpPr>
          <p:spPr>
            <a:xfrm>
              <a:off x="10948987" y="168671"/>
              <a:ext cx="4976812" cy="2986087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9" name="Google Shape;329;p12"/>
            <p:cNvSpPr txBox="1"/>
            <p:nvPr/>
          </p:nvSpPr>
          <p:spPr>
            <a:xfrm>
              <a:off x="10948987" y="168671"/>
              <a:ext cx="4976812" cy="298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Calibri"/>
                <a:buNone/>
              </a:pPr>
              <a:r>
                <a:rPr lang="bg-BG" sz="35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Лица, които ще са отговорни за всяка задача/ дейност </a:t>
              </a:r>
              <a:endParaRPr sz="35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2"/>
            <p:cNvSpPr/>
            <p:nvPr/>
          </p:nvSpPr>
          <p:spPr>
            <a:xfrm>
              <a:off x="2737246" y="3652440"/>
              <a:ext cx="4976812" cy="2986087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1" name="Google Shape;331;p12"/>
            <p:cNvSpPr txBox="1"/>
            <p:nvPr/>
          </p:nvSpPr>
          <p:spPr>
            <a:xfrm>
              <a:off x="2737246" y="3652440"/>
              <a:ext cx="4976812" cy="298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Calibri"/>
                <a:buNone/>
              </a:pPr>
              <a:r>
                <a:rPr lang="bg-BG" sz="35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Необходими ресурси за изпълнение на задачите/дейностите</a:t>
              </a:r>
              <a:endParaRPr sz="35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2"/>
            <p:cNvSpPr/>
            <p:nvPr/>
          </p:nvSpPr>
          <p:spPr>
            <a:xfrm>
              <a:off x="8211740" y="3652440"/>
              <a:ext cx="4976812" cy="2986087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3" name="Google Shape;333;p12"/>
            <p:cNvSpPr txBox="1"/>
            <p:nvPr/>
          </p:nvSpPr>
          <p:spPr>
            <a:xfrm>
              <a:off x="8211740" y="3652440"/>
              <a:ext cx="4976812" cy="298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Calibri"/>
                <a:buNone/>
              </a:pPr>
              <a:r>
                <a:rPr lang="bg-BG" sz="35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Инструменти за оценка на напредъка</a:t>
              </a:r>
              <a:endParaRPr sz="35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34" name="Google Shape;334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2" name="Google Shape;342;p13"/>
          <p:cNvGrpSpPr/>
          <p:nvPr/>
        </p:nvGrpSpPr>
        <p:grpSpPr>
          <a:xfrm>
            <a:off x="4093022" y="3242669"/>
            <a:ext cx="3356736" cy="2565839"/>
            <a:chOff x="10287000" y="1845831"/>
            <a:chExt cx="1860359" cy="1422031"/>
          </a:xfrm>
        </p:grpSpPr>
        <p:pic>
          <p:nvPicPr>
            <p:cNvPr id="343" name="Google Shape;343;p1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527150" y="1845831"/>
              <a:ext cx="1204503" cy="1178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4" name="Google Shape;344;p13"/>
            <p:cNvSpPr txBox="1"/>
            <p:nvPr/>
          </p:nvSpPr>
          <p:spPr>
            <a:xfrm>
              <a:off x="10287000" y="3063172"/>
              <a:ext cx="1860359" cy="2046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bg-BG" sz="1800" b="1" dirty="0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Офлайн дейност</a:t>
              </a:r>
              <a:r>
                <a:rPr lang="bg-BG" sz="1800" b="1" i="0" u="none" strike="noStrike" dirty="0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 2</a:t>
              </a:r>
              <a:endParaRPr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5" name="Google Shape;345;p13"/>
          <p:cNvSpPr txBox="1"/>
          <p:nvPr/>
        </p:nvSpPr>
        <p:spPr>
          <a:xfrm>
            <a:off x="9144000" y="2105645"/>
            <a:ext cx="6740954" cy="4401205"/>
          </a:xfrm>
          <a:prstGeom prst="rect">
            <a:avLst/>
          </a:prstGeom>
          <a:solidFill>
            <a:srgbClr val="23B2A3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Не забравяйте, че вашият регионален план за действие не е окончателен. Трябва да можете да го коригирате, когато нуждите на вашия регион се променят във времето или се развиват.</a:t>
            </a:r>
            <a:endParaRPr dirty="0"/>
          </a:p>
        </p:txBody>
      </p:sp>
      <p:pic>
        <p:nvPicPr>
          <p:cNvPr id="346" name="Google Shape;346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4"/>
          <p:cNvSpPr txBox="1"/>
          <p:nvPr/>
        </p:nvSpPr>
        <p:spPr>
          <a:xfrm>
            <a:off x="2579319" y="797131"/>
            <a:ext cx="13820651" cy="167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Стъпки за разработване на </a:t>
            </a:r>
            <a:r>
              <a:rPr lang="bg-BG" sz="6410" dirty="0">
                <a:latin typeface="Abhaya Libre"/>
                <a:ea typeface="Abhaya Libre"/>
                <a:cs typeface="Abhaya Libre"/>
                <a:sym typeface="Abhaya Libre"/>
              </a:rPr>
              <a:t>п</a:t>
            </a: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лан за действие</a:t>
            </a:r>
            <a:endParaRPr sz="641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grpSp>
        <p:nvGrpSpPr>
          <p:cNvPr id="356" name="Google Shape;356;p14"/>
          <p:cNvGrpSpPr/>
          <p:nvPr/>
        </p:nvGrpSpPr>
        <p:grpSpPr>
          <a:xfrm>
            <a:off x="682172" y="2444512"/>
            <a:ext cx="7920770" cy="6428614"/>
            <a:chOff x="2734659" y="17142"/>
            <a:chExt cx="8956197" cy="7099251"/>
          </a:xfrm>
        </p:grpSpPr>
        <p:sp>
          <p:nvSpPr>
            <p:cNvPr id="357" name="Google Shape;357;p14"/>
            <p:cNvSpPr/>
            <p:nvPr/>
          </p:nvSpPr>
          <p:spPr>
            <a:xfrm>
              <a:off x="2734659" y="17142"/>
              <a:ext cx="8956197" cy="136733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8" name="Google Shape;358;p14"/>
            <p:cNvSpPr txBox="1"/>
            <p:nvPr/>
          </p:nvSpPr>
          <p:spPr>
            <a:xfrm>
              <a:off x="2801407" y="83890"/>
              <a:ext cx="8822701" cy="1233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8575" tIns="74275" rIns="148575" bIns="7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900"/>
                <a:buFont typeface="Times New Roman"/>
                <a:buNone/>
              </a:pPr>
              <a:r>
                <a:rPr lang="bg-BG" sz="39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1 – Определете целта си</a:t>
              </a:r>
              <a:endParaRPr sz="3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2734659" y="1452843"/>
              <a:ext cx="8956197" cy="136733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0" name="Google Shape;360;p14"/>
            <p:cNvSpPr txBox="1"/>
            <p:nvPr/>
          </p:nvSpPr>
          <p:spPr>
            <a:xfrm>
              <a:off x="2801407" y="1519591"/>
              <a:ext cx="8822701" cy="1233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8575" tIns="74275" rIns="148575" bIns="7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900"/>
                <a:buFont typeface="Times New Roman"/>
                <a:buNone/>
              </a:pPr>
              <a:r>
                <a:rPr lang="bg-BG" sz="39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2 – Списък на задачите</a:t>
              </a:r>
              <a:endParaRPr sz="3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2734659" y="2888544"/>
              <a:ext cx="8899998" cy="136733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2" name="Google Shape;362;p14"/>
            <p:cNvSpPr txBox="1"/>
            <p:nvPr/>
          </p:nvSpPr>
          <p:spPr>
            <a:xfrm>
              <a:off x="2801407" y="2955292"/>
              <a:ext cx="8766502" cy="1233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8575" tIns="74275" rIns="148575" bIns="7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900"/>
                <a:buFont typeface="Times New Roman"/>
                <a:buNone/>
              </a:pPr>
              <a:r>
                <a:rPr lang="bg-BG" sz="39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3 – Приоритизиране на задачите</a:t>
              </a:r>
              <a:endParaRPr sz="3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2734659" y="4324246"/>
              <a:ext cx="8956197" cy="136733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4" name="Google Shape;364;p14"/>
            <p:cNvSpPr txBox="1"/>
            <p:nvPr/>
          </p:nvSpPr>
          <p:spPr>
            <a:xfrm>
              <a:off x="2801407" y="4390994"/>
              <a:ext cx="8822701" cy="1233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8575" tIns="74275" rIns="148575" bIns="7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900"/>
                <a:buFont typeface="Times New Roman"/>
                <a:buNone/>
              </a:pPr>
              <a:r>
                <a:rPr lang="bg-BG" sz="39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4 – Възлагане на задачите</a:t>
              </a:r>
              <a:endParaRPr sz="3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2734659" y="5749059"/>
              <a:ext cx="8956197" cy="136733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" name="Google Shape;366;p14"/>
            <p:cNvSpPr txBox="1"/>
            <p:nvPr/>
          </p:nvSpPr>
          <p:spPr>
            <a:xfrm>
              <a:off x="2801407" y="5815807"/>
              <a:ext cx="8822701" cy="1233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8575" tIns="74275" rIns="148575" bIns="74275" anchor="ctr" anchorCtr="0">
              <a:noAutofit/>
            </a:bodyPr>
            <a:lstStyle/>
            <a:p>
              <a:pPr marL="0" marR="0" lvl="0" indent="0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900"/>
                <a:buFont typeface="Times New Roman"/>
                <a:buNone/>
              </a:pPr>
              <a:r>
                <a:rPr lang="bg-BG" sz="39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5 – Оценяване и подобряване</a:t>
              </a:r>
              <a:endParaRPr sz="3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67" name="Google Shape;367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994312" y="3513996"/>
            <a:ext cx="6405658" cy="4347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9582" y="-1994566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7" name="Google Shape;377;p15"/>
          <p:cNvGrpSpPr/>
          <p:nvPr/>
        </p:nvGrpSpPr>
        <p:grpSpPr>
          <a:xfrm>
            <a:off x="838200" y="2007244"/>
            <a:ext cx="16210441" cy="1869292"/>
            <a:chOff x="0" y="0"/>
            <a:chExt cx="16210441" cy="1869292"/>
          </a:xfrm>
        </p:grpSpPr>
        <p:sp>
          <p:nvSpPr>
            <p:cNvPr id="378" name="Google Shape;378;p15"/>
            <p:cNvSpPr/>
            <p:nvPr/>
          </p:nvSpPr>
          <p:spPr>
            <a:xfrm rot="5400000">
              <a:off x="10275383" y="-4252695"/>
              <a:ext cx="1495433" cy="10374682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" name="Google Shape;379;p15"/>
            <p:cNvSpPr txBox="1"/>
            <p:nvPr/>
          </p:nvSpPr>
          <p:spPr>
            <a:xfrm>
              <a:off x="5835759" y="259930"/>
              <a:ext cx="10301681" cy="13494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41900" rIns="83800" bIns="41900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lang="bg-BG" sz="22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Бъдете конкретни с целите на вашия план за действие. Определете </a:t>
              </a:r>
              <a:r>
                <a:rPr lang="bg-BG" sz="2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състоянието на</a:t>
              </a:r>
              <a:r>
                <a:rPr lang="bg-BG" sz="22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вашия регион и </a:t>
              </a:r>
              <a:r>
                <a:rPr lang="bg-BG" sz="22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какаъв</a:t>
              </a:r>
              <a:r>
                <a:rPr lang="bg-BG" sz="22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искате да бъде. Ако има алтернативни начини за постигане на целта на вашия план за действие, оценете ситуацията си и изберете най-добрите възможности за успех в зависимост от наличните ви ресурси.</a:t>
              </a:r>
              <a:endParaRPr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15"/>
            <p:cNvSpPr/>
            <p:nvPr/>
          </p:nvSpPr>
          <p:spPr>
            <a:xfrm>
              <a:off x="0" y="0"/>
              <a:ext cx="5835758" cy="186929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" name="Google Shape;381;p15"/>
            <p:cNvSpPr txBox="1"/>
            <p:nvPr/>
          </p:nvSpPr>
          <p:spPr>
            <a:xfrm>
              <a:off x="91251" y="91251"/>
              <a:ext cx="5653256" cy="1686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marR="0" lvl="0" indent="0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800"/>
                <a:buFont typeface="Times New Roman"/>
                <a:buNone/>
              </a:pPr>
              <a:r>
                <a:rPr lang="bg-BG" sz="48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1 – Определете целта </a:t>
              </a:r>
              <a:endParaRPr sz="4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2" name="Google Shape;382;p15"/>
          <p:cNvSpPr txBox="1"/>
          <p:nvPr/>
        </p:nvSpPr>
        <p:spPr>
          <a:xfrm>
            <a:off x="10301814" y="4094264"/>
            <a:ext cx="7605314" cy="489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0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SMART е акроним, който показва как да зададете правилно целите си в плана за действие. Вашите регионални цели винаги трябва да бъдат </a:t>
            </a: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bg-BG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SMART</a:t>
            </a: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”, което означава конкретни/</a:t>
            </a:r>
            <a:r>
              <a:rPr lang="bg-BG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specific</a:t>
            </a: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измерими/</a:t>
            </a:r>
            <a:r>
              <a:rPr lang="bg-BG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measurable</a:t>
            </a: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постижими/</a:t>
            </a:r>
            <a:r>
              <a:rPr lang="bg-BG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achievable</a:t>
            </a: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подходящи/</a:t>
            </a:r>
            <a:r>
              <a:rPr lang="bg-BG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relevant</a:t>
            </a: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базирани на времето/</a:t>
            </a:r>
            <a:r>
              <a:rPr lang="bg-BG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time-based</a:t>
            </a: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0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Тези характеристики определят насоките, които помагат на плановете за действие да бъдат по-ефективни, като същевременно гарантират, че агентите винаги преследват възложените им цели.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0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Целите позволяват на </a:t>
            </a: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въвлечените страни</a:t>
            </a:r>
            <a:r>
              <a:rPr lang="bg-BG" sz="2400" b="0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да се съсредоточат върху своите роли и отговорности, за да изпълнят успешно своите </a:t>
            </a: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дейности</a:t>
            </a:r>
            <a:r>
              <a:rPr lang="bg-BG" sz="2400" b="0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 b="0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3" name="Google Shape;383;p15"/>
          <p:cNvGrpSpPr/>
          <p:nvPr/>
        </p:nvGrpSpPr>
        <p:grpSpPr>
          <a:xfrm>
            <a:off x="618531" y="4785359"/>
            <a:ext cx="9526955" cy="3711033"/>
            <a:chOff x="152400" y="3848713"/>
            <a:chExt cx="10570921" cy="4282198"/>
          </a:xfrm>
        </p:grpSpPr>
        <p:grpSp>
          <p:nvGrpSpPr>
            <p:cNvPr id="384" name="Google Shape;384;p15"/>
            <p:cNvGrpSpPr/>
            <p:nvPr/>
          </p:nvGrpSpPr>
          <p:grpSpPr>
            <a:xfrm>
              <a:off x="152400" y="3848713"/>
              <a:ext cx="10570921" cy="4282198"/>
              <a:chOff x="138524" y="1775702"/>
              <a:chExt cx="6579366" cy="2665250"/>
            </a:xfrm>
          </p:grpSpPr>
          <p:sp>
            <p:nvSpPr>
              <p:cNvPr id="385" name="Google Shape;385;p15"/>
              <p:cNvSpPr/>
              <p:nvPr/>
            </p:nvSpPr>
            <p:spPr>
              <a:xfrm>
                <a:off x="5585284" y="3288343"/>
                <a:ext cx="1050098" cy="890083"/>
              </a:xfrm>
              <a:prstGeom prst="rect">
                <a:avLst/>
              </a:prstGeom>
              <a:solidFill>
                <a:srgbClr val="EBEBE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386" name="Google Shape;386;p15"/>
              <p:cNvGrpSpPr/>
              <p:nvPr/>
            </p:nvGrpSpPr>
            <p:grpSpPr>
              <a:xfrm>
                <a:off x="5502776" y="1788204"/>
                <a:ext cx="1215114" cy="2652748"/>
                <a:chOff x="7205663" y="1431926"/>
                <a:chExt cx="1543050" cy="3368675"/>
              </a:xfrm>
            </p:grpSpPr>
            <p:sp>
              <p:nvSpPr>
                <p:cNvPr id="387" name="Google Shape;387;p15"/>
                <p:cNvSpPr/>
                <p:nvPr/>
              </p:nvSpPr>
              <p:spPr>
                <a:xfrm>
                  <a:off x="7205663" y="4354513"/>
                  <a:ext cx="1543050" cy="446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" h="281" extrusionOk="0">
                      <a:moveTo>
                        <a:pt x="0" y="0"/>
                      </a:moveTo>
                      <a:lnTo>
                        <a:pt x="0" y="28"/>
                      </a:lnTo>
                      <a:lnTo>
                        <a:pt x="0" y="119"/>
                      </a:lnTo>
                      <a:lnTo>
                        <a:pt x="486" y="281"/>
                      </a:lnTo>
                      <a:lnTo>
                        <a:pt x="972" y="119"/>
                      </a:lnTo>
                      <a:lnTo>
                        <a:pt x="972" y="28"/>
                      </a:lnTo>
                      <a:lnTo>
                        <a:pt x="97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DD2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388" name="Google Shape;388;p15"/>
                <p:cNvSpPr/>
                <p:nvPr/>
              </p:nvSpPr>
              <p:spPr>
                <a:xfrm>
                  <a:off x="7205663" y="2606676"/>
                  <a:ext cx="1543050" cy="16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" h="106" extrusionOk="0">
                      <a:moveTo>
                        <a:pt x="819" y="68"/>
                      </a:moveTo>
                      <a:lnTo>
                        <a:pt x="486" y="0"/>
                      </a:lnTo>
                      <a:lnTo>
                        <a:pt x="153" y="68"/>
                      </a:lnTo>
                      <a:lnTo>
                        <a:pt x="0" y="0"/>
                      </a:lnTo>
                      <a:lnTo>
                        <a:pt x="0" y="39"/>
                      </a:lnTo>
                      <a:lnTo>
                        <a:pt x="153" y="106"/>
                      </a:lnTo>
                      <a:lnTo>
                        <a:pt x="486" y="39"/>
                      </a:lnTo>
                      <a:lnTo>
                        <a:pt x="819" y="106"/>
                      </a:lnTo>
                      <a:lnTo>
                        <a:pt x="972" y="39"/>
                      </a:lnTo>
                      <a:lnTo>
                        <a:pt x="972" y="0"/>
                      </a:lnTo>
                      <a:lnTo>
                        <a:pt x="819" y="68"/>
                      </a:lnTo>
                      <a:close/>
                    </a:path>
                  </a:pathLst>
                </a:custGeom>
                <a:solidFill>
                  <a:srgbClr val="ADD2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389" name="Google Shape;389;p15"/>
                <p:cNvSpPr/>
                <p:nvPr/>
              </p:nvSpPr>
              <p:spPr>
                <a:xfrm>
                  <a:off x="7205663" y="2700338"/>
                  <a:ext cx="1543050" cy="954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" h="601" extrusionOk="0">
                      <a:moveTo>
                        <a:pt x="486" y="0"/>
                      </a:moveTo>
                      <a:lnTo>
                        <a:pt x="153" y="68"/>
                      </a:lnTo>
                      <a:lnTo>
                        <a:pt x="0" y="0"/>
                      </a:lnTo>
                      <a:lnTo>
                        <a:pt x="0" y="232"/>
                      </a:lnTo>
                      <a:lnTo>
                        <a:pt x="0" y="270"/>
                      </a:lnTo>
                      <a:lnTo>
                        <a:pt x="0" y="303"/>
                      </a:lnTo>
                      <a:lnTo>
                        <a:pt x="0" y="410"/>
                      </a:lnTo>
                      <a:lnTo>
                        <a:pt x="486" y="601"/>
                      </a:lnTo>
                      <a:lnTo>
                        <a:pt x="972" y="410"/>
                      </a:lnTo>
                      <a:lnTo>
                        <a:pt x="972" y="303"/>
                      </a:lnTo>
                      <a:lnTo>
                        <a:pt x="972" y="270"/>
                      </a:lnTo>
                      <a:lnTo>
                        <a:pt x="972" y="232"/>
                      </a:lnTo>
                      <a:lnTo>
                        <a:pt x="972" y="0"/>
                      </a:lnTo>
                      <a:lnTo>
                        <a:pt x="819" y="68"/>
                      </a:lnTo>
                      <a:lnTo>
                        <a:pt x="486" y="0"/>
                      </a:lnTo>
                      <a:close/>
                    </a:path>
                  </a:pathLst>
                </a:custGeom>
                <a:solidFill>
                  <a:srgbClr val="ADD2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390" name="Google Shape;390;p15"/>
                <p:cNvSpPr/>
                <p:nvPr/>
              </p:nvSpPr>
              <p:spPr>
                <a:xfrm>
                  <a:off x="7566026" y="1431926"/>
                  <a:ext cx="822325" cy="1055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665" extrusionOk="0">
                      <a:moveTo>
                        <a:pt x="518" y="89"/>
                      </a:moveTo>
                      <a:lnTo>
                        <a:pt x="313" y="89"/>
                      </a:lnTo>
                      <a:lnTo>
                        <a:pt x="313" y="665"/>
                      </a:lnTo>
                      <a:lnTo>
                        <a:pt x="201" y="665"/>
                      </a:lnTo>
                      <a:lnTo>
                        <a:pt x="201" y="89"/>
                      </a:lnTo>
                      <a:lnTo>
                        <a:pt x="0" y="89"/>
                      </a:lnTo>
                      <a:lnTo>
                        <a:pt x="0" y="0"/>
                      </a:lnTo>
                      <a:lnTo>
                        <a:pt x="518" y="0"/>
                      </a:lnTo>
                      <a:lnTo>
                        <a:pt x="518" y="89"/>
                      </a:lnTo>
                      <a:close/>
                    </a:path>
                  </a:pathLst>
                </a:custGeom>
                <a:solidFill>
                  <a:srgbClr val="ADD2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391" name="Google Shape;391;p15"/>
              <p:cNvSpPr/>
              <p:nvPr/>
            </p:nvSpPr>
            <p:spPr>
              <a:xfrm>
                <a:off x="4243909" y="3288343"/>
                <a:ext cx="1050098" cy="890083"/>
              </a:xfrm>
              <a:prstGeom prst="rect">
                <a:avLst/>
              </a:prstGeom>
              <a:solidFill>
                <a:srgbClr val="EBEBE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392" name="Google Shape;392;p15"/>
              <p:cNvGrpSpPr/>
              <p:nvPr/>
            </p:nvGrpSpPr>
            <p:grpSpPr>
              <a:xfrm>
                <a:off x="4162651" y="1788204"/>
                <a:ext cx="1213864" cy="2652748"/>
                <a:chOff x="5503863" y="1431926"/>
                <a:chExt cx="1541463" cy="3368675"/>
              </a:xfrm>
            </p:grpSpPr>
            <p:sp>
              <p:nvSpPr>
                <p:cNvPr id="393" name="Google Shape;393;p15"/>
                <p:cNvSpPr/>
                <p:nvPr/>
              </p:nvSpPr>
              <p:spPr>
                <a:xfrm>
                  <a:off x="5503863" y="4354513"/>
                  <a:ext cx="1541463" cy="446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" h="281" extrusionOk="0">
                      <a:moveTo>
                        <a:pt x="0" y="0"/>
                      </a:moveTo>
                      <a:lnTo>
                        <a:pt x="0" y="28"/>
                      </a:lnTo>
                      <a:lnTo>
                        <a:pt x="0" y="119"/>
                      </a:lnTo>
                      <a:lnTo>
                        <a:pt x="486" y="281"/>
                      </a:lnTo>
                      <a:lnTo>
                        <a:pt x="971" y="119"/>
                      </a:lnTo>
                      <a:lnTo>
                        <a:pt x="971" y="28"/>
                      </a:lnTo>
                      <a:lnTo>
                        <a:pt x="97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7929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394" name="Google Shape;394;p15"/>
                <p:cNvSpPr/>
                <p:nvPr/>
              </p:nvSpPr>
              <p:spPr>
                <a:xfrm>
                  <a:off x="5503863" y="2606676"/>
                  <a:ext cx="1541463" cy="16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" h="106" extrusionOk="0">
                      <a:moveTo>
                        <a:pt x="819" y="68"/>
                      </a:moveTo>
                      <a:lnTo>
                        <a:pt x="486" y="0"/>
                      </a:lnTo>
                      <a:lnTo>
                        <a:pt x="151" y="68"/>
                      </a:lnTo>
                      <a:lnTo>
                        <a:pt x="0" y="0"/>
                      </a:lnTo>
                      <a:lnTo>
                        <a:pt x="0" y="39"/>
                      </a:lnTo>
                      <a:lnTo>
                        <a:pt x="151" y="106"/>
                      </a:lnTo>
                      <a:lnTo>
                        <a:pt x="486" y="39"/>
                      </a:lnTo>
                      <a:lnTo>
                        <a:pt x="819" y="106"/>
                      </a:lnTo>
                      <a:lnTo>
                        <a:pt x="971" y="39"/>
                      </a:lnTo>
                      <a:lnTo>
                        <a:pt x="971" y="0"/>
                      </a:lnTo>
                      <a:lnTo>
                        <a:pt x="819" y="68"/>
                      </a:lnTo>
                      <a:close/>
                    </a:path>
                  </a:pathLst>
                </a:custGeom>
                <a:solidFill>
                  <a:srgbClr val="77929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395" name="Google Shape;395;p15"/>
                <p:cNvSpPr/>
                <p:nvPr/>
              </p:nvSpPr>
              <p:spPr>
                <a:xfrm>
                  <a:off x="5503863" y="2700338"/>
                  <a:ext cx="1541463" cy="954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" h="601" extrusionOk="0">
                      <a:moveTo>
                        <a:pt x="486" y="0"/>
                      </a:moveTo>
                      <a:lnTo>
                        <a:pt x="151" y="68"/>
                      </a:lnTo>
                      <a:lnTo>
                        <a:pt x="0" y="0"/>
                      </a:lnTo>
                      <a:lnTo>
                        <a:pt x="0" y="232"/>
                      </a:lnTo>
                      <a:lnTo>
                        <a:pt x="0" y="270"/>
                      </a:lnTo>
                      <a:lnTo>
                        <a:pt x="0" y="303"/>
                      </a:lnTo>
                      <a:lnTo>
                        <a:pt x="0" y="410"/>
                      </a:lnTo>
                      <a:lnTo>
                        <a:pt x="486" y="601"/>
                      </a:lnTo>
                      <a:lnTo>
                        <a:pt x="971" y="410"/>
                      </a:lnTo>
                      <a:lnTo>
                        <a:pt x="971" y="303"/>
                      </a:lnTo>
                      <a:lnTo>
                        <a:pt x="971" y="270"/>
                      </a:lnTo>
                      <a:lnTo>
                        <a:pt x="971" y="232"/>
                      </a:lnTo>
                      <a:lnTo>
                        <a:pt x="971" y="0"/>
                      </a:lnTo>
                      <a:lnTo>
                        <a:pt x="819" y="68"/>
                      </a:lnTo>
                      <a:lnTo>
                        <a:pt x="486" y="0"/>
                      </a:lnTo>
                      <a:close/>
                    </a:path>
                  </a:pathLst>
                </a:custGeom>
                <a:solidFill>
                  <a:srgbClr val="77929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396" name="Google Shape;396;p15"/>
                <p:cNvSpPr/>
                <p:nvPr/>
              </p:nvSpPr>
              <p:spPr>
                <a:xfrm>
                  <a:off x="5870576" y="1431926"/>
                  <a:ext cx="784225" cy="1055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" h="588" extrusionOk="0">
                      <a:moveTo>
                        <a:pt x="98" y="344"/>
                      </a:moveTo>
                      <a:cubicBezTo>
                        <a:pt x="98" y="588"/>
                        <a:pt x="98" y="588"/>
                        <a:pt x="98" y="588"/>
                      </a:cubicBezTo>
                      <a:cubicBezTo>
                        <a:pt x="0" y="588"/>
                        <a:pt x="0" y="588"/>
                        <a:pt x="0" y="588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02" y="0"/>
                        <a:pt x="202" y="0"/>
                        <a:pt x="202" y="0"/>
                      </a:cubicBezTo>
                      <a:cubicBezTo>
                        <a:pt x="268" y="0"/>
                        <a:pt x="318" y="15"/>
                        <a:pt x="354" y="44"/>
                      </a:cubicBezTo>
                      <a:cubicBezTo>
                        <a:pt x="390" y="74"/>
                        <a:pt x="408" y="116"/>
                        <a:pt x="408" y="171"/>
                      </a:cubicBezTo>
                      <a:cubicBezTo>
                        <a:pt x="408" y="202"/>
                        <a:pt x="400" y="228"/>
                        <a:pt x="384" y="250"/>
                      </a:cubicBezTo>
                      <a:cubicBezTo>
                        <a:pt x="368" y="272"/>
                        <a:pt x="345" y="289"/>
                        <a:pt x="315" y="302"/>
                      </a:cubicBezTo>
                      <a:cubicBezTo>
                        <a:pt x="348" y="313"/>
                        <a:pt x="372" y="330"/>
                        <a:pt x="387" y="354"/>
                      </a:cubicBezTo>
                      <a:cubicBezTo>
                        <a:pt x="402" y="377"/>
                        <a:pt x="409" y="407"/>
                        <a:pt x="409" y="442"/>
                      </a:cubicBezTo>
                      <a:cubicBezTo>
                        <a:pt x="409" y="491"/>
                        <a:pt x="409" y="491"/>
                        <a:pt x="409" y="491"/>
                      </a:cubicBezTo>
                      <a:cubicBezTo>
                        <a:pt x="409" y="508"/>
                        <a:pt x="411" y="525"/>
                        <a:pt x="415" y="541"/>
                      </a:cubicBezTo>
                      <a:cubicBezTo>
                        <a:pt x="420" y="557"/>
                        <a:pt x="427" y="570"/>
                        <a:pt x="437" y="579"/>
                      </a:cubicBezTo>
                      <a:cubicBezTo>
                        <a:pt x="437" y="588"/>
                        <a:pt x="437" y="588"/>
                        <a:pt x="437" y="588"/>
                      </a:cubicBezTo>
                      <a:cubicBezTo>
                        <a:pt x="336" y="588"/>
                        <a:pt x="336" y="588"/>
                        <a:pt x="336" y="588"/>
                      </a:cubicBezTo>
                      <a:cubicBezTo>
                        <a:pt x="325" y="579"/>
                        <a:pt x="318" y="565"/>
                        <a:pt x="315" y="546"/>
                      </a:cubicBezTo>
                      <a:cubicBezTo>
                        <a:pt x="312" y="527"/>
                        <a:pt x="311" y="509"/>
                        <a:pt x="311" y="490"/>
                      </a:cubicBezTo>
                      <a:cubicBezTo>
                        <a:pt x="311" y="443"/>
                        <a:pt x="311" y="443"/>
                        <a:pt x="311" y="443"/>
                      </a:cubicBezTo>
                      <a:cubicBezTo>
                        <a:pt x="311" y="412"/>
                        <a:pt x="302" y="388"/>
                        <a:pt x="285" y="371"/>
                      </a:cubicBezTo>
                      <a:cubicBezTo>
                        <a:pt x="267" y="353"/>
                        <a:pt x="244" y="344"/>
                        <a:pt x="214" y="344"/>
                      </a:cubicBezTo>
                      <a:lnTo>
                        <a:pt x="98" y="344"/>
                      </a:lnTo>
                      <a:close/>
                      <a:moveTo>
                        <a:pt x="98" y="265"/>
                      </a:moveTo>
                      <a:cubicBezTo>
                        <a:pt x="197" y="265"/>
                        <a:pt x="197" y="265"/>
                        <a:pt x="197" y="265"/>
                      </a:cubicBezTo>
                      <a:cubicBezTo>
                        <a:pt x="236" y="265"/>
                        <a:pt x="265" y="258"/>
                        <a:pt x="283" y="243"/>
                      </a:cubicBezTo>
                      <a:cubicBezTo>
                        <a:pt x="301" y="228"/>
                        <a:pt x="310" y="205"/>
                        <a:pt x="310" y="174"/>
                      </a:cubicBezTo>
                      <a:cubicBezTo>
                        <a:pt x="310" y="144"/>
                        <a:pt x="301" y="121"/>
                        <a:pt x="283" y="104"/>
                      </a:cubicBezTo>
                      <a:cubicBezTo>
                        <a:pt x="266" y="87"/>
                        <a:pt x="239" y="79"/>
                        <a:pt x="202" y="79"/>
                      </a:cubicBezTo>
                      <a:cubicBezTo>
                        <a:pt x="98" y="79"/>
                        <a:pt x="98" y="79"/>
                        <a:pt x="98" y="79"/>
                      </a:cubicBezTo>
                      <a:lnTo>
                        <a:pt x="98" y="265"/>
                      </a:lnTo>
                      <a:close/>
                    </a:path>
                  </a:pathLst>
                </a:custGeom>
                <a:solidFill>
                  <a:srgbClr val="77929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397" name="Google Shape;397;p15"/>
              <p:cNvSpPr/>
              <p:nvPr/>
            </p:nvSpPr>
            <p:spPr>
              <a:xfrm>
                <a:off x="220641" y="3288343"/>
                <a:ext cx="1048849" cy="890083"/>
              </a:xfrm>
              <a:prstGeom prst="rect">
                <a:avLst/>
              </a:prstGeom>
              <a:solidFill>
                <a:srgbClr val="EBEBE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398" name="Google Shape;398;p15"/>
              <p:cNvGrpSpPr/>
              <p:nvPr/>
            </p:nvGrpSpPr>
            <p:grpSpPr>
              <a:xfrm>
                <a:off x="138524" y="1775702"/>
                <a:ext cx="1215114" cy="2665249"/>
                <a:chOff x="393701" y="1416051"/>
                <a:chExt cx="1543050" cy="3384550"/>
              </a:xfrm>
            </p:grpSpPr>
            <p:sp>
              <p:nvSpPr>
                <p:cNvPr id="399" name="Google Shape;399;p15"/>
                <p:cNvSpPr/>
                <p:nvPr/>
              </p:nvSpPr>
              <p:spPr>
                <a:xfrm>
                  <a:off x="393701" y="4354513"/>
                  <a:ext cx="1543050" cy="446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" h="281" extrusionOk="0">
                      <a:moveTo>
                        <a:pt x="0" y="0"/>
                      </a:moveTo>
                      <a:lnTo>
                        <a:pt x="0" y="28"/>
                      </a:lnTo>
                      <a:lnTo>
                        <a:pt x="0" y="119"/>
                      </a:lnTo>
                      <a:lnTo>
                        <a:pt x="486" y="281"/>
                      </a:lnTo>
                      <a:lnTo>
                        <a:pt x="972" y="119"/>
                      </a:lnTo>
                      <a:lnTo>
                        <a:pt x="972" y="28"/>
                      </a:lnTo>
                      <a:lnTo>
                        <a:pt x="97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F3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00" name="Google Shape;400;p15"/>
                <p:cNvSpPr/>
                <p:nvPr/>
              </p:nvSpPr>
              <p:spPr>
                <a:xfrm>
                  <a:off x="393701" y="2606676"/>
                  <a:ext cx="1543050" cy="16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" h="106" extrusionOk="0">
                      <a:moveTo>
                        <a:pt x="820" y="68"/>
                      </a:moveTo>
                      <a:lnTo>
                        <a:pt x="486" y="0"/>
                      </a:lnTo>
                      <a:lnTo>
                        <a:pt x="152" y="68"/>
                      </a:lnTo>
                      <a:lnTo>
                        <a:pt x="0" y="0"/>
                      </a:lnTo>
                      <a:lnTo>
                        <a:pt x="0" y="39"/>
                      </a:lnTo>
                      <a:lnTo>
                        <a:pt x="152" y="106"/>
                      </a:lnTo>
                      <a:lnTo>
                        <a:pt x="486" y="39"/>
                      </a:lnTo>
                      <a:lnTo>
                        <a:pt x="820" y="106"/>
                      </a:lnTo>
                      <a:lnTo>
                        <a:pt x="972" y="39"/>
                      </a:lnTo>
                      <a:lnTo>
                        <a:pt x="972" y="0"/>
                      </a:lnTo>
                      <a:lnTo>
                        <a:pt x="820" y="68"/>
                      </a:lnTo>
                      <a:close/>
                    </a:path>
                  </a:pathLst>
                </a:custGeom>
                <a:solidFill>
                  <a:srgbClr val="3F3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01" name="Google Shape;401;p15"/>
                <p:cNvSpPr/>
                <p:nvPr/>
              </p:nvSpPr>
              <p:spPr>
                <a:xfrm>
                  <a:off x="393701" y="2700338"/>
                  <a:ext cx="1543050" cy="954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" h="601" extrusionOk="0">
                      <a:moveTo>
                        <a:pt x="486" y="0"/>
                      </a:moveTo>
                      <a:lnTo>
                        <a:pt x="152" y="68"/>
                      </a:lnTo>
                      <a:lnTo>
                        <a:pt x="0" y="0"/>
                      </a:lnTo>
                      <a:lnTo>
                        <a:pt x="0" y="232"/>
                      </a:lnTo>
                      <a:lnTo>
                        <a:pt x="0" y="270"/>
                      </a:lnTo>
                      <a:lnTo>
                        <a:pt x="0" y="303"/>
                      </a:lnTo>
                      <a:lnTo>
                        <a:pt x="0" y="410"/>
                      </a:lnTo>
                      <a:lnTo>
                        <a:pt x="486" y="601"/>
                      </a:lnTo>
                      <a:lnTo>
                        <a:pt x="972" y="410"/>
                      </a:lnTo>
                      <a:lnTo>
                        <a:pt x="972" y="303"/>
                      </a:lnTo>
                      <a:lnTo>
                        <a:pt x="972" y="270"/>
                      </a:lnTo>
                      <a:lnTo>
                        <a:pt x="972" y="232"/>
                      </a:lnTo>
                      <a:lnTo>
                        <a:pt x="972" y="0"/>
                      </a:lnTo>
                      <a:lnTo>
                        <a:pt x="820" y="68"/>
                      </a:lnTo>
                      <a:lnTo>
                        <a:pt x="486" y="0"/>
                      </a:lnTo>
                      <a:close/>
                    </a:path>
                  </a:pathLst>
                </a:custGeom>
                <a:solidFill>
                  <a:srgbClr val="3F3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02" name="Google Shape;402;p15"/>
                <p:cNvSpPr/>
                <p:nvPr/>
              </p:nvSpPr>
              <p:spPr>
                <a:xfrm>
                  <a:off x="765176" y="1416051"/>
                  <a:ext cx="771525" cy="108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" h="605" extrusionOk="0">
                      <a:moveTo>
                        <a:pt x="332" y="446"/>
                      </a:moveTo>
                      <a:cubicBezTo>
                        <a:pt x="332" y="421"/>
                        <a:pt x="324" y="401"/>
                        <a:pt x="306" y="386"/>
                      </a:cubicBezTo>
                      <a:cubicBezTo>
                        <a:pt x="289" y="370"/>
                        <a:pt x="258" y="356"/>
                        <a:pt x="214" y="344"/>
                      </a:cubicBezTo>
                      <a:cubicBezTo>
                        <a:pt x="151" y="326"/>
                        <a:pt x="102" y="303"/>
                        <a:pt x="68" y="275"/>
                      </a:cubicBezTo>
                      <a:cubicBezTo>
                        <a:pt x="33" y="246"/>
                        <a:pt x="16" y="209"/>
                        <a:pt x="16" y="164"/>
                      </a:cubicBezTo>
                      <a:cubicBezTo>
                        <a:pt x="16" y="116"/>
                        <a:pt x="35" y="77"/>
                        <a:pt x="73" y="46"/>
                      </a:cubicBezTo>
                      <a:cubicBezTo>
                        <a:pt x="110" y="16"/>
                        <a:pt x="159" y="0"/>
                        <a:pt x="218" y="0"/>
                      </a:cubicBezTo>
                      <a:cubicBezTo>
                        <a:pt x="282" y="0"/>
                        <a:pt x="332" y="17"/>
                        <a:pt x="370" y="52"/>
                      </a:cubicBezTo>
                      <a:cubicBezTo>
                        <a:pt x="409" y="86"/>
                        <a:pt x="427" y="128"/>
                        <a:pt x="426" y="178"/>
                      </a:cubicBezTo>
                      <a:cubicBezTo>
                        <a:pt x="425" y="180"/>
                        <a:pt x="425" y="180"/>
                        <a:pt x="425" y="180"/>
                      </a:cubicBezTo>
                      <a:cubicBezTo>
                        <a:pt x="330" y="180"/>
                        <a:pt x="330" y="180"/>
                        <a:pt x="330" y="180"/>
                      </a:cubicBezTo>
                      <a:cubicBezTo>
                        <a:pt x="330" y="149"/>
                        <a:pt x="320" y="125"/>
                        <a:pt x="299" y="106"/>
                      </a:cubicBezTo>
                      <a:cubicBezTo>
                        <a:pt x="279" y="88"/>
                        <a:pt x="251" y="79"/>
                        <a:pt x="217" y="79"/>
                      </a:cubicBezTo>
                      <a:cubicBezTo>
                        <a:pt x="184" y="79"/>
                        <a:pt x="159" y="87"/>
                        <a:pt x="141" y="102"/>
                      </a:cubicBezTo>
                      <a:cubicBezTo>
                        <a:pt x="123" y="118"/>
                        <a:pt x="114" y="138"/>
                        <a:pt x="114" y="163"/>
                      </a:cubicBezTo>
                      <a:cubicBezTo>
                        <a:pt x="114" y="185"/>
                        <a:pt x="124" y="204"/>
                        <a:pt x="143" y="219"/>
                      </a:cubicBezTo>
                      <a:cubicBezTo>
                        <a:pt x="163" y="233"/>
                        <a:pt x="195" y="247"/>
                        <a:pt x="241" y="260"/>
                      </a:cubicBezTo>
                      <a:cubicBezTo>
                        <a:pt x="303" y="278"/>
                        <a:pt x="350" y="301"/>
                        <a:pt x="382" y="331"/>
                      </a:cubicBezTo>
                      <a:cubicBezTo>
                        <a:pt x="414" y="361"/>
                        <a:pt x="430" y="399"/>
                        <a:pt x="430" y="445"/>
                      </a:cubicBezTo>
                      <a:cubicBezTo>
                        <a:pt x="430" y="494"/>
                        <a:pt x="411" y="533"/>
                        <a:pt x="373" y="562"/>
                      </a:cubicBezTo>
                      <a:cubicBezTo>
                        <a:pt x="335" y="591"/>
                        <a:pt x="285" y="605"/>
                        <a:pt x="222" y="605"/>
                      </a:cubicBezTo>
                      <a:cubicBezTo>
                        <a:pt x="163" y="605"/>
                        <a:pt x="111" y="589"/>
                        <a:pt x="66" y="558"/>
                      </a:cubicBezTo>
                      <a:cubicBezTo>
                        <a:pt x="22" y="526"/>
                        <a:pt x="0" y="481"/>
                        <a:pt x="2" y="423"/>
                      </a:cubicBezTo>
                      <a:cubicBezTo>
                        <a:pt x="2" y="421"/>
                        <a:pt x="2" y="421"/>
                        <a:pt x="2" y="421"/>
                      </a:cubicBezTo>
                      <a:cubicBezTo>
                        <a:pt x="97" y="421"/>
                        <a:pt x="97" y="421"/>
                        <a:pt x="97" y="421"/>
                      </a:cubicBezTo>
                      <a:cubicBezTo>
                        <a:pt x="97" y="456"/>
                        <a:pt x="109" y="483"/>
                        <a:pt x="133" y="501"/>
                      </a:cubicBezTo>
                      <a:cubicBezTo>
                        <a:pt x="158" y="518"/>
                        <a:pt x="187" y="527"/>
                        <a:pt x="222" y="527"/>
                      </a:cubicBezTo>
                      <a:cubicBezTo>
                        <a:pt x="257" y="527"/>
                        <a:pt x="284" y="520"/>
                        <a:pt x="303" y="505"/>
                      </a:cubicBezTo>
                      <a:cubicBezTo>
                        <a:pt x="323" y="491"/>
                        <a:pt x="332" y="471"/>
                        <a:pt x="332" y="446"/>
                      </a:cubicBezTo>
                      <a:close/>
                    </a:path>
                  </a:pathLst>
                </a:custGeom>
                <a:solidFill>
                  <a:srgbClr val="3F3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403" name="Google Shape;403;p15"/>
              <p:cNvSpPr/>
              <p:nvPr/>
            </p:nvSpPr>
            <p:spPr>
              <a:xfrm>
                <a:off x="1562407" y="3288343"/>
                <a:ext cx="1050098" cy="890083"/>
              </a:xfrm>
              <a:prstGeom prst="rect">
                <a:avLst/>
              </a:prstGeom>
              <a:solidFill>
                <a:srgbClr val="EBEBE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04" name="Google Shape;404;p15"/>
              <p:cNvSpPr/>
              <p:nvPr/>
            </p:nvSpPr>
            <p:spPr>
              <a:xfrm>
                <a:off x="1481151" y="4089668"/>
                <a:ext cx="1212614" cy="35128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81" extrusionOk="0">
                    <a:moveTo>
                      <a:pt x="0" y="0"/>
                    </a:moveTo>
                    <a:lnTo>
                      <a:pt x="0" y="28"/>
                    </a:lnTo>
                    <a:lnTo>
                      <a:pt x="0" y="119"/>
                    </a:lnTo>
                    <a:lnTo>
                      <a:pt x="484" y="281"/>
                    </a:lnTo>
                    <a:lnTo>
                      <a:pt x="970" y="119"/>
                    </a:lnTo>
                    <a:lnTo>
                      <a:pt x="970" y="28"/>
                    </a:lnTo>
                    <a:lnTo>
                      <a:pt x="97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A0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05" name="Google Shape;405;p15"/>
              <p:cNvSpPr/>
              <p:nvPr/>
            </p:nvSpPr>
            <p:spPr>
              <a:xfrm>
                <a:off x="1481151" y="2713290"/>
                <a:ext cx="1212614" cy="132512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06" extrusionOk="0">
                    <a:moveTo>
                      <a:pt x="819" y="68"/>
                    </a:moveTo>
                    <a:lnTo>
                      <a:pt x="484" y="0"/>
                    </a:lnTo>
                    <a:lnTo>
                      <a:pt x="151" y="68"/>
                    </a:lnTo>
                    <a:lnTo>
                      <a:pt x="0" y="0"/>
                    </a:lnTo>
                    <a:lnTo>
                      <a:pt x="0" y="39"/>
                    </a:lnTo>
                    <a:lnTo>
                      <a:pt x="151" y="106"/>
                    </a:lnTo>
                    <a:lnTo>
                      <a:pt x="484" y="39"/>
                    </a:lnTo>
                    <a:lnTo>
                      <a:pt x="819" y="106"/>
                    </a:lnTo>
                    <a:lnTo>
                      <a:pt x="970" y="39"/>
                    </a:lnTo>
                    <a:lnTo>
                      <a:pt x="970" y="0"/>
                    </a:lnTo>
                    <a:lnTo>
                      <a:pt x="819" y="68"/>
                    </a:lnTo>
                    <a:close/>
                  </a:path>
                </a:pathLst>
              </a:custGeom>
              <a:solidFill>
                <a:srgbClr val="FFAA0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06" name="Google Shape;406;p15"/>
              <p:cNvSpPr/>
              <p:nvPr/>
            </p:nvSpPr>
            <p:spPr>
              <a:xfrm>
                <a:off x="1481151" y="2787046"/>
                <a:ext cx="1212614" cy="751321"/>
              </a:xfrm>
              <a:custGeom>
                <a:avLst/>
                <a:gdLst/>
                <a:ahLst/>
                <a:cxnLst/>
                <a:rect l="l" t="t" r="r" b="b"/>
                <a:pathLst>
                  <a:path w="970" h="601" extrusionOk="0">
                    <a:moveTo>
                      <a:pt x="484" y="0"/>
                    </a:moveTo>
                    <a:lnTo>
                      <a:pt x="151" y="68"/>
                    </a:lnTo>
                    <a:lnTo>
                      <a:pt x="0" y="0"/>
                    </a:lnTo>
                    <a:lnTo>
                      <a:pt x="0" y="232"/>
                    </a:lnTo>
                    <a:lnTo>
                      <a:pt x="0" y="270"/>
                    </a:lnTo>
                    <a:lnTo>
                      <a:pt x="0" y="303"/>
                    </a:lnTo>
                    <a:lnTo>
                      <a:pt x="0" y="410"/>
                    </a:lnTo>
                    <a:lnTo>
                      <a:pt x="484" y="601"/>
                    </a:lnTo>
                    <a:lnTo>
                      <a:pt x="970" y="410"/>
                    </a:lnTo>
                    <a:lnTo>
                      <a:pt x="970" y="303"/>
                    </a:lnTo>
                    <a:lnTo>
                      <a:pt x="970" y="270"/>
                    </a:lnTo>
                    <a:lnTo>
                      <a:pt x="970" y="232"/>
                    </a:lnTo>
                    <a:lnTo>
                      <a:pt x="970" y="0"/>
                    </a:lnTo>
                    <a:lnTo>
                      <a:pt x="819" y="68"/>
                    </a:lnTo>
                    <a:lnTo>
                      <a:pt x="484" y="0"/>
                    </a:lnTo>
                    <a:close/>
                  </a:path>
                </a:pathLst>
              </a:custGeom>
              <a:solidFill>
                <a:srgbClr val="FFAA0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07" name="Google Shape;407;p15"/>
              <p:cNvSpPr/>
              <p:nvPr/>
            </p:nvSpPr>
            <p:spPr>
              <a:xfrm>
                <a:off x="2903784" y="3288343"/>
                <a:ext cx="1048849" cy="890083"/>
              </a:xfrm>
              <a:prstGeom prst="rect">
                <a:avLst/>
              </a:prstGeom>
              <a:solidFill>
                <a:srgbClr val="EBEBE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08" name="Google Shape;408;p15"/>
              <p:cNvSpPr/>
              <p:nvPr/>
            </p:nvSpPr>
            <p:spPr>
              <a:xfrm>
                <a:off x="2821276" y="4089668"/>
                <a:ext cx="1213864" cy="351283"/>
              </a:xfrm>
              <a:custGeom>
                <a:avLst/>
                <a:gdLst/>
                <a:ahLst/>
                <a:cxnLst/>
                <a:rect l="l" t="t" r="r" b="b"/>
                <a:pathLst>
                  <a:path w="971" h="281" extrusionOk="0">
                    <a:moveTo>
                      <a:pt x="0" y="0"/>
                    </a:moveTo>
                    <a:lnTo>
                      <a:pt x="0" y="28"/>
                    </a:lnTo>
                    <a:lnTo>
                      <a:pt x="0" y="119"/>
                    </a:lnTo>
                    <a:lnTo>
                      <a:pt x="486" y="281"/>
                    </a:lnTo>
                    <a:lnTo>
                      <a:pt x="971" y="119"/>
                    </a:lnTo>
                    <a:lnTo>
                      <a:pt x="971" y="28"/>
                    </a:lnTo>
                    <a:lnTo>
                      <a:pt x="9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C9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09" name="Google Shape;409;p15"/>
              <p:cNvSpPr/>
              <p:nvPr/>
            </p:nvSpPr>
            <p:spPr>
              <a:xfrm>
                <a:off x="2821276" y="2713290"/>
                <a:ext cx="1213864" cy="132512"/>
              </a:xfrm>
              <a:custGeom>
                <a:avLst/>
                <a:gdLst/>
                <a:ahLst/>
                <a:cxnLst/>
                <a:rect l="l" t="t" r="r" b="b"/>
                <a:pathLst>
                  <a:path w="971" h="106" extrusionOk="0">
                    <a:moveTo>
                      <a:pt x="819" y="68"/>
                    </a:moveTo>
                    <a:lnTo>
                      <a:pt x="486" y="0"/>
                    </a:lnTo>
                    <a:lnTo>
                      <a:pt x="151" y="68"/>
                    </a:lnTo>
                    <a:lnTo>
                      <a:pt x="0" y="0"/>
                    </a:lnTo>
                    <a:lnTo>
                      <a:pt x="0" y="39"/>
                    </a:lnTo>
                    <a:lnTo>
                      <a:pt x="151" y="106"/>
                    </a:lnTo>
                    <a:lnTo>
                      <a:pt x="486" y="39"/>
                    </a:lnTo>
                    <a:lnTo>
                      <a:pt x="819" y="106"/>
                    </a:lnTo>
                    <a:lnTo>
                      <a:pt x="971" y="39"/>
                    </a:lnTo>
                    <a:lnTo>
                      <a:pt x="971" y="0"/>
                    </a:lnTo>
                    <a:lnTo>
                      <a:pt x="819" y="68"/>
                    </a:lnTo>
                    <a:close/>
                  </a:path>
                </a:pathLst>
              </a:custGeom>
              <a:solidFill>
                <a:srgbClr val="01C9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10" name="Google Shape;410;p15"/>
              <p:cNvSpPr/>
              <p:nvPr/>
            </p:nvSpPr>
            <p:spPr>
              <a:xfrm>
                <a:off x="2821276" y="2787046"/>
                <a:ext cx="1213864" cy="751321"/>
              </a:xfrm>
              <a:custGeom>
                <a:avLst/>
                <a:gdLst/>
                <a:ahLst/>
                <a:cxnLst/>
                <a:rect l="l" t="t" r="r" b="b"/>
                <a:pathLst>
                  <a:path w="971" h="601" extrusionOk="0">
                    <a:moveTo>
                      <a:pt x="486" y="0"/>
                    </a:moveTo>
                    <a:lnTo>
                      <a:pt x="151" y="68"/>
                    </a:lnTo>
                    <a:lnTo>
                      <a:pt x="0" y="0"/>
                    </a:lnTo>
                    <a:lnTo>
                      <a:pt x="0" y="232"/>
                    </a:lnTo>
                    <a:lnTo>
                      <a:pt x="0" y="270"/>
                    </a:lnTo>
                    <a:lnTo>
                      <a:pt x="0" y="303"/>
                    </a:lnTo>
                    <a:lnTo>
                      <a:pt x="0" y="410"/>
                    </a:lnTo>
                    <a:lnTo>
                      <a:pt x="486" y="601"/>
                    </a:lnTo>
                    <a:lnTo>
                      <a:pt x="971" y="410"/>
                    </a:lnTo>
                    <a:lnTo>
                      <a:pt x="971" y="303"/>
                    </a:lnTo>
                    <a:lnTo>
                      <a:pt x="971" y="270"/>
                    </a:lnTo>
                    <a:lnTo>
                      <a:pt x="971" y="232"/>
                    </a:lnTo>
                    <a:lnTo>
                      <a:pt x="971" y="0"/>
                    </a:lnTo>
                    <a:lnTo>
                      <a:pt x="819" y="68"/>
                    </a:lnTo>
                    <a:lnTo>
                      <a:pt x="486" y="0"/>
                    </a:lnTo>
                    <a:close/>
                  </a:path>
                </a:pathLst>
              </a:custGeom>
              <a:solidFill>
                <a:srgbClr val="01C9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11" name="Google Shape;411;p15"/>
              <p:cNvSpPr/>
              <p:nvPr/>
            </p:nvSpPr>
            <p:spPr>
              <a:xfrm>
                <a:off x="1659916" y="1788203"/>
                <a:ext cx="840079" cy="831328"/>
              </a:xfrm>
              <a:custGeom>
                <a:avLst/>
                <a:gdLst/>
                <a:ahLst/>
                <a:cxnLst/>
                <a:rect l="l" t="t" r="r" b="b"/>
                <a:pathLst>
                  <a:path w="672" h="665" extrusionOk="0">
                    <a:moveTo>
                      <a:pt x="337" y="512"/>
                    </a:moveTo>
                    <a:lnTo>
                      <a:pt x="339" y="512"/>
                    </a:lnTo>
                    <a:lnTo>
                      <a:pt x="531" y="0"/>
                    </a:lnTo>
                    <a:lnTo>
                      <a:pt x="672" y="0"/>
                    </a:lnTo>
                    <a:lnTo>
                      <a:pt x="672" y="665"/>
                    </a:lnTo>
                    <a:lnTo>
                      <a:pt x="562" y="665"/>
                    </a:lnTo>
                    <a:lnTo>
                      <a:pt x="562" y="187"/>
                    </a:lnTo>
                    <a:lnTo>
                      <a:pt x="559" y="187"/>
                    </a:lnTo>
                    <a:lnTo>
                      <a:pt x="376" y="665"/>
                    </a:lnTo>
                    <a:lnTo>
                      <a:pt x="300" y="665"/>
                    </a:lnTo>
                    <a:lnTo>
                      <a:pt x="113" y="178"/>
                    </a:lnTo>
                    <a:lnTo>
                      <a:pt x="111" y="179"/>
                    </a:lnTo>
                    <a:lnTo>
                      <a:pt x="111" y="665"/>
                    </a:lnTo>
                    <a:lnTo>
                      <a:pt x="0" y="665"/>
                    </a:lnTo>
                    <a:lnTo>
                      <a:pt x="0" y="0"/>
                    </a:lnTo>
                    <a:lnTo>
                      <a:pt x="146" y="0"/>
                    </a:lnTo>
                    <a:lnTo>
                      <a:pt x="337" y="512"/>
                    </a:lnTo>
                    <a:close/>
                  </a:path>
                </a:pathLst>
              </a:custGeom>
              <a:solidFill>
                <a:srgbClr val="FFAA0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12" name="Google Shape;412;p15"/>
              <p:cNvSpPr/>
              <p:nvPr/>
            </p:nvSpPr>
            <p:spPr>
              <a:xfrm>
                <a:off x="3073800" y="1788203"/>
                <a:ext cx="708817" cy="831328"/>
              </a:xfrm>
              <a:custGeom>
                <a:avLst/>
                <a:gdLst/>
                <a:ahLst/>
                <a:cxnLst/>
                <a:rect l="l" t="t" r="r" b="b"/>
                <a:pathLst>
                  <a:path w="567" h="665" extrusionOk="0">
                    <a:moveTo>
                      <a:pt x="402" y="510"/>
                    </a:moveTo>
                    <a:lnTo>
                      <a:pt x="166" y="510"/>
                    </a:lnTo>
                    <a:lnTo>
                      <a:pt x="114" y="665"/>
                    </a:lnTo>
                    <a:lnTo>
                      <a:pt x="0" y="665"/>
                    </a:lnTo>
                    <a:lnTo>
                      <a:pt x="232" y="0"/>
                    </a:lnTo>
                    <a:lnTo>
                      <a:pt x="337" y="0"/>
                    </a:lnTo>
                    <a:lnTo>
                      <a:pt x="567" y="665"/>
                    </a:lnTo>
                    <a:lnTo>
                      <a:pt x="452" y="665"/>
                    </a:lnTo>
                    <a:lnTo>
                      <a:pt x="402" y="510"/>
                    </a:lnTo>
                    <a:close/>
                    <a:moveTo>
                      <a:pt x="197" y="418"/>
                    </a:moveTo>
                    <a:lnTo>
                      <a:pt x="371" y="418"/>
                    </a:lnTo>
                    <a:lnTo>
                      <a:pt x="286" y="155"/>
                    </a:lnTo>
                    <a:lnTo>
                      <a:pt x="283" y="155"/>
                    </a:lnTo>
                    <a:lnTo>
                      <a:pt x="197" y="418"/>
                    </a:lnTo>
                    <a:close/>
                  </a:path>
                </a:pathLst>
              </a:custGeom>
              <a:solidFill>
                <a:srgbClr val="01C9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413" name="Google Shape;413;p15"/>
              <p:cNvGrpSpPr/>
              <p:nvPr/>
            </p:nvGrpSpPr>
            <p:grpSpPr>
              <a:xfrm>
                <a:off x="222281" y="2904557"/>
                <a:ext cx="6413101" cy="531300"/>
                <a:chOff x="500063" y="2849563"/>
                <a:chExt cx="8143875" cy="674688"/>
              </a:xfrm>
            </p:grpSpPr>
            <p:sp>
              <p:nvSpPr>
                <p:cNvPr id="414" name="Google Shape;414;p15"/>
                <p:cNvSpPr/>
                <p:nvPr/>
              </p:nvSpPr>
              <p:spPr>
                <a:xfrm>
                  <a:off x="2201863" y="2849563"/>
                  <a:ext cx="1333500" cy="674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" h="425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52"/>
                      </a:lnTo>
                      <a:lnTo>
                        <a:pt x="419" y="425"/>
                      </a:lnTo>
                      <a:lnTo>
                        <a:pt x="840" y="252"/>
                      </a:lnTo>
                      <a:lnTo>
                        <a:pt x="840" y="0"/>
                      </a:lnTo>
                      <a:lnTo>
                        <a:pt x="8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15" name="Google Shape;415;p15"/>
                <p:cNvSpPr/>
                <p:nvPr/>
              </p:nvSpPr>
              <p:spPr>
                <a:xfrm>
                  <a:off x="3905251" y="2849563"/>
                  <a:ext cx="1331913" cy="674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9" h="425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52"/>
                      </a:lnTo>
                      <a:lnTo>
                        <a:pt x="420" y="425"/>
                      </a:lnTo>
                      <a:lnTo>
                        <a:pt x="839" y="252"/>
                      </a:lnTo>
                      <a:lnTo>
                        <a:pt x="839" y="0"/>
                      </a:lnTo>
                      <a:lnTo>
                        <a:pt x="83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16" name="Google Shape;416;p15"/>
                <p:cNvSpPr/>
                <p:nvPr/>
              </p:nvSpPr>
              <p:spPr>
                <a:xfrm>
                  <a:off x="5607051" y="2849563"/>
                  <a:ext cx="1333500" cy="674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" h="425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52"/>
                      </a:lnTo>
                      <a:lnTo>
                        <a:pt x="421" y="425"/>
                      </a:lnTo>
                      <a:lnTo>
                        <a:pt x="840" y="252"/>
                      </a:lnTo>
                      <a:lnTo>
                        <a:pt x="840" y="0"/>
                      </a:lnTo>
                      <a:lnTo>
                        <a:pt x="8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17" name="Google Shape;417;p15"/>
                <p:cNvSpPr/>
                <p:nvPr/>
              </p:nvSpPr>
              <p:spPr>
                <a:xfrm>
                  <a:off x="7310438" y="2849563"/>
                  <a:ext cx="1333500" cy="674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" h="425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52"/>
                      </a:lnTo>
                      <a:lnTo>
                        <a:pt x="420" y="425"/>
                      </a:lnTo>
                      <a:lnTo>
                        <a:pt x="840" y="252"/>
                      </a:lnTo>
                      <a:lnTo>
                        <a:pt x="840" y="0"/>
                      </a:lnTo>
                      <a:lnTo>
                        <a:pt x="8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18" name="Google Shape;418;p15"/>
                <p:cNvSpPr/>
                <p:nvPr/>
              </p:nvSpPr>
              <p:spPr>
                <a:xfrm>
                  <a:off x="500063" y="2849563"/>
                  <a:ext cx="1331913" cy="674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9" h="425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52"/>
                      </a:lnTo>
                      <a:lnTo>
                        <a:pt x="419" y="425"/>
                      </a:lnTo>
                      <a:lnTo>
                        <a:pt x="839" y="252"/>
                      </a:lnTo>
                      <a:lnTo>
                        <a:pt x="839" y="0"/>
                      </a:lnTo>
                      <a:lnTo>
                        <a:pt x="83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grpSp>
            <p:nvGrpSpPr>
              <p:cNvPr id="419" name="Google Shape;419;p15"/>
              <p:cNvGrpSpPr/>
              <p:nvPr/>
            </p:nvGrpSpPr>
            <p:grpSpPr>
              <a:xfrm>
                <a:off x="3305070" y="3022069"/>
                <a:ext cx="246273" cy="233772"/>
                <a:chOff x="4414838" y="2998788"/>
                <a:chExt cx="312738" cy="296863"/>
              </a:xfrm>
            </p:grpSpPr>
            <p:sp>
              <p:nvSpPr>
                <p:cNvPr id="420" name="Google Shape;420;p15"/>
                <p:cNvSpPr/>
                <p:nvPr/>
              </p:nvSpPr>
              <p:spPr>
                <a:xfrm>
                  <a:off x="4414838" y="3170238"/>
                  <a:ext cx="123825" cy="125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" h="69" extrusionOk="0">
                      <a:moveTo>
                        <a:pt x="10" y="40"/>
                      </a:moveTo>
                      <a:cubicBezTo>
                        <a:pt x="11" y="43"/>
                        <a:pt x="12" y="45"/>
                        <a:pt x="13" y="48"/>
                      </a:cubicBezTo>
                      <a:cubicBezTo>
                        <a:pt x="6" y="54"/>
                        <a:pt x="6" y="54"/>
                        <a:pt x="6" y="54"/>
                      </a:cubicBezTo>
                      <a:cubicBezTo>
                        <a:pt x="15" y="63"/>
                        <a:pt x="15" y="63"/>
                        <a:pt x="15" y="63"/>
                      </a:cubicBezTo>
                      <a:cubicBezTo>
                        <a:pt x="21" y="55"/>
                        <a:pt x="21" y="55"/>
                        <a:pt x="21" y="55"/>
                      </a:cubicBezTo>
                      <a:cubicBezTo>
                        <a:pt x="23" y="57"/>
                        <a:pt x="26" y="58"/>
                        <a:pt x="29" y="59"/>
                      </a:cubicBezTo>
                      <a:cubicBezTo>
                        <a:pt x="28" y="69"/>
                        <a:pt x="28" y="69"/>
                        <a:pt x="28" y="69"/>
                      </a:cubicBezTo>
                      <a:cubicBezTo>
                        <a:pt x="42" y="69"/>
                        <a:pt x="42" y="69"/>
                        <a:pt x="42" y="69"/>
                      </a:cubicBezTo>
                      <a:cubicBezTo>
                        <a:pt x="40" y="59"/>
                        <a:pt x="40" y="59"/>
                        <a:pt x="40" y="59"/>
                      </a:cubicBezTo>
                      <a:cubicBezTo>
                        <a:pt x="43" y="58"/>
                        <a:pt x="45" y="57"/>
                        <a:pt x="48" y="56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64" y="54"/>
                        <a:pt x="64" y="54"/>
                        <a:pt x="64" y="54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5"/>
                        <a:pt x="58" y="42"/>
                        <a:pt x="59" y="40"/>
                      </a:cubicBezTo>
                      <a:cubicBezTo>
                        <a:pt x="69" y="41"/>
                        <a:pt x="69" y="41"/>
                        <a:pt x="69" y="41"/>
                      </a:cubicBezTo>
                      <a:cubicBezTo>
                        <a:pt x="69" y="28"/>
                        <a:pt x="69" y="28"/>
                        <a:pt x="69" y="28"/>
                      </a:cubicBezTo>
                      <a:cubicBezTo>
                        <a:pt x="59" y="29"/>
                        <a:pt x="59" y="29"/>
                        <a:pt x="59" y="29"/>
                      </a:cubicBezTo>
                      <a:cubicBezTo>
                        <a:pt x="59" y="29"/>
                        <a:pt x="59" y="29"/>
                        <a:pt x="59" y="29"/>
                      </a:cubicBezTo>
                      <a:cubicBezTo>
                        <a:pt x="58" y="26"/>
                        <a:pt x="57" y="23"/>
                        <a:pt x="56" y="21"/>
                      </a:cubicBezTo>
                      <a:cubicBezTo>
                        <a:pt x="56" y="21"/>
                        <a:pt x="56" y="21"/>
                        <a:pt x="55" y="21"/>
                      </a:cubicBezTo>
                      <a:cubicBezTo>
                        <a:pt x="63" y="15"/>
                        <a:pt x="63" y="15"/>
                        <a:pt x="63" y="15"/>
                      </a:cubicBezTo>
                      <a:cubicBezTo>
                        <a:pt x="54" y="5"/>
                        <a:pt x="54" y="5"/>
                        <a:pt x="54" y="5"/>
                      </a:cubicBezTo>
                      <a:cubicBezTo>
                        <a:pt x="48" y="13"/>
                        <a:pt x="48" y="13"/>
                        <a:pt x="48" y="13"/>
                      </a:cubicBezTo>
                      <a:cubicBezTo>
                        <a:pt x="48" y="13"/>
                        <a:pt x="48" y="13"/>
                        <a:pt x="48" y="13"/>
                      </a:cubicBezTo>
                      <a:cubicBezTo>
                        <a:pt x="45" y="12"/>
                        <a:pt x="43" y="11"/>
                        <a:pt x="40" y="10"/>
                      </a:cubicBezTo>
                      <a:cubicBezTo>
                        <a:pt x="41" y="0"/>
                        <a:pt x="41" y="0"/>
                        <a:pt x="41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29" y="10"/>
                        <a:pt x="28" y="10"/>
                        <a:pt x="28" y="10"/>
                      </a:cubicBezTo>
                      <a:cubicBezTo>
                        <a:pt x="26" y="11"/>
                        <a:pt x="24" y="12"/>
                        <a:pt x="21" y="13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15" y="5"/>
                        <a:pt x="15" y="5"/>
                        <a:pt x="15" y="5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13" y="21"/>
                        <a:pt x="13" y="21"/>
                        <a:pt x="13" y="21"/>
                      </a:cubicBezTo>
                      <a:cubicBezTo>
                        <a:pt x="12" y="24"/>
                        <a:pt x="11" y="26"/>
                        <a:pt x="10" y="29"/>
                      </a:cubicBez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0" y="41"/>
                        <a:pt x="0" y="41"/>
                        <a:pt x="0" y="41"/>
                      </a:cubicBezTo>
                      <a:cubicBezTo>
                        <a:pt x="10" y="40"/>
                        <a:pt x="10" y="40"/>
                        <a:pt x="10" y="40"/>
                      </a:cubicBezTo>
                      <a:cubicBezTo>
                        <a:pt x="10" y="40"/>
                        <a:pt x="10" y="40"/>
                        <a:pt x="10" y="40"/>
                      </a:cubicBezTo>
                      <a:close/>
                      <a:moveTo>
                        <a:pt x="23" y="34"/>
                      </a:moveTo>
                      <a:cubicBezTo>
                        <a:pt x="23" y="28"/>
                        <a:pt x="28" y="23"/>
                        <a:pt x="34" y="23"/>
                      </a:cubicBezTo>
                      <a:cubicBezTo>
                        <a:pt x="41" y="23"/>
                        <a:pt x="46" y="28"/>
                        <a:pt x="46" y="34"/>
                      </a:cubicBezTo>
                      <a:cubicBezTo>
                        <a:pt x="46" y="40"/>
                        <a:pt x="41" y="45"/>
                        <a:pt x="35" y="45"/>
                      </a:cubicBezTo>
                      <a:cubicBezTo>
                        <a:pt x="28" y="45"/>
                        <a:pt x="23" y="40"/>
                        <a:pt x="23" y="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21" name="Google Shape;421;p15"/>
                <p:cNvSpPr/>
                <p:nvPr/>
              </p:nvSpPr>
              <p:spPr>
                <a:xfrm>
                  <a:off x="4591051" y="3067051"/>
                  <a:ext cx="68263" cy="68263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22" name="Google Shape;422;p15"/>
                <p:cNvSpPr/>
                <p:nvPr/>
              </p:nvSpPr>
              <p:spPr>
                <a:xfrm>
                  <a:off x="4521201" y="2998788"/>
                  <a:ext cx="206375" cy="2047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" h="114" extrusionOk="0">
                      <a:moveTo>
                        <a:pt x="10" y="63"/>
                      </a:moveTo>
                      <a:cubicBezTo>
                        <a:pt x="10" y="68"/>
                        <a:pt x="11" y="72"/>
                        <a:pt x="13" y="75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7" y="84"/>
                        <a:pt x="9" y="88"/>
                        <a:pt x="12" y="91"/>
                      </a:cubicBezTo>
                      <a:cubicBezTo>
                        <a:pt x="19" y="87"/>
                        <a:pt x="19" y="87"/>
                        <a:pt x="19" y="87"/>
                      </a:cubicBezTo>
                      <a:cubicBezTo>
                        <a:pt x="22" y="90"/>
                        <a:pt x="25" y="93"/>
                        <a:pt x="28" y="95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7" y="105"/>
                        <a:pt x="31" y="108"/>
                        <a:pt x="36" y="110"/>
                      </a:cubicBezTo>
                      <a:cubicBezTo>
                        <a:pt x="39" y="102"/>
                        <a:pt x="39" y="102"/>
                        <a:pt x="39" y="102"/>
                      </a:cubicBezTo>
                      <a:cubicBezTo>
                        <a:pt x="43" y="103"/>
                        <a:pt x="47" y="104"/>
                        <a:pt x="51" y="105"/>
                      </a:cubicBezTo>
                      <a:cubicBezTo>
                        <a:pt x="51" y="114"/>
                        <a:pt x="51" y="114"/>
                        <a:pt x="51" y="114"/>
                      </a:cubicBezTo>
                      <a:cubicBezTo>
                        <a:pt x="53" y="114"/>
                        <a:pt x="55" y="114"/>
                        <a:pt x="58" y="114"/>
                      </a:cubicBezTo>
                      <a:cubicBezTo>
                        <a:pt x="60" y="114"/>
                        <a:pt x="63" y="114"/>
                        <a:pt x="65" y="114"/>
                      </a:cubicBezTo>
                      <a:cubicBezTo>
                        <a:pt x="64" y="105"/>
                        <a:pt x="64" y="105"/>
                        <a:pt x="64" y="105"/>
                      </a:cubicBezTo>
                      <a:cubicBezTo>
                        <a:pt x="69" y="104"/>
                        <a:pt x="73" y="103"/>
                        <a:pt x="76" y="102"/>
                      </a:cubicBezTo>
                      <a:cubicBezTo>
                        <a:pt x="80" y="110"/>
                        <a:pt x="80" y="110"/>
                        <a:pt x="80" y="110"/>
                      </a:cubicBezTo>
                      <a:cubicBezTo>
                        <a:pt x="85" y="108"/>
                        <a:pt x="89" y="105"/>
                        <a:pt x="92" y="102"/>
                      </a:cubicBezTo>
                      <a:cubicBezTo>
                        <a:pt x="88" y="95"/>
                        <a:pt x="88" y="95"/>
                        <a:pt x="88" y="95"/>
                      </a:cubicBezTo>
                      <a:cubicBezTo>
                        <a:pt x="91" y="93"/>
                        <a:pt x="94" y="90"/>
                        <a:pt x="96" y="86"/>
                      </a:cubicBezTo>
                      <a:cubicBezTo>
                        <a:pt x="104" y="91"/>
                        <a:pt x="104" y="91"/>
                        <a:pt x="104" y="91"/>
                      </a:cubicBezTo>
                      <a:cubicBezTo>
                        <a:pt x="106" y="88"/>
                        <a:pt x="109" y="83"/>
                        <a:pt x="111" y="79"/>
                      </a:cubicBezTo>
                      <a:cubicBezTo>
                        <a:pt x="103" y="75"/>
                        <a:pt x="103" y="75"/>
                        <a:pt x="103" y="75"/>
                      </a:cubicBezTo>
                      <a:cubicBezTo>
                        <a:pt x="104" y="71"/>
                        <a:pt x="105" y="67"/>
                        <a:pt x="106" y="63"/>
                      </a:cubicBezTo>
                      <a:cubicBezTo>
                        <a:pt x="115" y="64"/>
                        <a:pt x="115" y="64"/>
                        <a:pt x="115" y="64"/>
                      </a:cubicBezTo>
                      <a:cubicBezTo>
                        <a:pt x="115" y="62"/>
                        <a:pt x="115" y="59"/>
                        <a:pt x="115" y="57"/>
                      </a:cubicBezTo>
                      <a:cubicBezTo>
                        <a:pt x="115" y="54"/>
                        <a:pt x="115" y="52"/>
                        <a:pt x="115" y="50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5" y="46"/>
                        <a:pt x="104" y="42"/>
                        <a:pt x="103" y="38"/>
                      </a:cubicBezTo>
                      <a:cubicBezTo>
                        <a:pt x="111" y="34"/>
                        <a:pt x="111" y="34"/>
                        <a:pt x="111" y="34"/>
                      </a:cubicBezTo>
                      <a:cubicBezTo>
                        <a:pt x="109" y="30"/>
                        <a:pt x="106" y="26"/>
                        <a:pt x="103" y="22"/>
                      </a:cubicBezTo>
                      <a:cubicBezTo>
                        <a:pt x="96" y="27"/>
                        <a:pt x="96" y="27"/>
                        <a:pt x="96" y="27"/>
                      </a:cubicBezTo>
                      <a:cubicBezTo>
                        <a:pt x="94" y="24"/>
                        <a:pt x="91" y="21"/>
                        <a:pt x="87" y="18"/>
                      </a:cubicBezTo>
                      <a:cubicBezTo>
                        <a:pt x="92" y="11"/>
                        <a:pt x="92" y="11"/>
                        <a:pt x="92" y="11"/>
                      </a:cubicBezTo>
                      <a:cubicBezTo>
                        <a:pt x="89" y="8"/>
                        <a:pt x="84" y="6"/>
                        <a:pt x="80" y="4"/>
                      </a:cubicBezTo>
                      <a:cubicBezTo>
                        <a:pt x="76" y="12"/>
                        <a:pt x="76" y="12"/>
                        <a:pt x="76" y="12"/>
                      </a:cubicBezTo>
                      <a:cubicBezTo>
                        <a:pt x="72" y="10"/>
                        <a:pt x="68" y="9"/>
                        <a:pt x="64" y="9"/>
                      </a:cubicBezTo>
                      <a:cubicBezTo>
                        <a:pt x="65" y="0"/>
                        <a:pt x="65" y="0"/>
                        <a:pt x="65" y="0"/>
                      </a:cubicBezTo>
                      <a:cubicBezTo>
                        <a:pt x="63" y="0"/>
                        <a:pt x="60" y="0"/>
                        <a:pt x="58" y="0"/>
                      </a:cubicBezTo>
                      <a:cubicBezTo>
                        <a:pt x="55" y="0"/>
                        <a:pt x="53" y="0"/>
                        <a:pt x="51" y="0"/>
                      </a:cubicBezTo>
                      <a:cubicBezTo>
                        <a:pt x="51" y="9"/>
                        <a:pt x="51" y="9"/>
                        <a:pt x="51" y="9"/>
                      </a:cubicBezTo>
                      <a:cubicBezTo>
                        <a:pt x="47" y="9"/>
                        <a:pt x="43" y="10"/>
                        <a:pt x="39" y="12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1" y="6"/>
                        <a:pt x="27" y="8"/>
                        <a:pt x="23" y="11"/>
                      </a:cubicBezTo>
                      <a:cubicBezTo>
                        <a:pt x="28" y="18"/>
                        <a:pt x="28" y="18"/>
                        <a:pt x="28" y="18"/>
                      </a:cubicBezTo>
                      <a:cubicBezTo>
                        <a:pt x="25" y="21"/>
                        <a:pt x="22" y="24"/>
                        <a:pt x="19" y="27"/>
                      </a:cubicBezTo>
                      <a:cubicBezTo>
                        <a:pt x="12" y="22"/>
                        <a:pt x="12" y="22"/>
                        <a:pt x="12" y="22"/>
                      </a:cubicBezTo>
                      <a:cubicBezTo>
                        <a:pt x="9" y="26"/>
                        <a:pt x="7" y="30"/>
                        <a:pt x="5" y="35"/>
                      </a:cubicBezTo>
                      <a:cubicBezTo>
                        <a:pt x="13" y="38"/>
                        <a:pt x="13" y="38"/>
                        <a:pt x="13" y="38"/>
                      </a:cubicBezTo>
                      <a:cubicBezTo>
                        <a:pt x="11" y="42"/>
                        <a:pt x="10" y="46"/>
                        <a:pt x="10" y="50"/>
                      </a:cubicBezTo>
                      <a:cubicBezTo>
                        <a:pt x="1" y="50"/>
                        <a:pt x="1" y="50"/>
                        <a:pt x="1" y="50"/>
                      </a:cubicBezTo>
                      <a:cubicBezTo>
                        <a:pt x="1" y="52"/>
                        <a:pt x="0" y="54"/>
                        <a:pt x="0" y="57"/>
                      </a:cubicBezTo>
                      <a:cubicBezTo>
                        <a:pt x="0" y="59"/>
                        <a:pt x="1" y="62"/>
                        <a:pt x="1" y="64"/>
                      </a:cubicBezTo>
                      <a:lnTo>
                        <a:pt x="10" y="63"/>
                      </a:lnTo>
                      <a:close/>
                      <a:moveTo>
                        <a:pt x="24" y="57"/>
                      </a:moveTo>
                      <a:cubicBezTo>
                        <a:pt x="24" y="38"/>
                        <a:pt x="39" y="23"/>
                        <a:pt x="58" y="23"/>
                      </a:cubicBezTo>
                      <a:cubicBezTo>
                        <a:pt x="77" y="23"/>
                        <a:pt x="92" y="38"/>
                        <a:pt x="92" y="57"/>
                      </a:cubicBezTo>
                      <a:cubicBezTo>
                        <a:pt x="92" y="76"/>
                        <a:pt x="77" y="91"/>
                        <a:pt x="58" y="91"/>
                      </a:cubicBezTo>
                      <a:cubicBezTo>
                        <a:pt x="39" y="91"/>
                        <a:pt x="24" y="76"/>
                        <a:pt x="24" y="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23" name="Google Shape;423;p15"/>
                <p:cNvSpPr/>
                <p:nvPr/>
              </p:nvSpPr>
              <p:spPr>
                <a:xfrm>
                  <a:off x="4591051" y="3067051"/>
                  <a:ext cx="68263" cy="68263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grpSp>
            <p:nvGrpSpPr>
              <p:cNvPr id="424" name="Google Shape;424;p15"/>
              <p:cNvGrpSpPr/>
              <p:nvPr/>
            </p:nvGrpSpPr>
            <p:grpSpPr>
              <a:xfrm>
                <a:off x="6012824" y="3040820"/>
                <a:ext cx="195018" cy="195018"/>
                <a:chOff x="7853363" y="3022601"/>
                <a:chExt cx="247650" cy="247650"/>
              </a:xfrm>
            </p:grpSpPr>
            <p:sp>
              <p:nvSpPr>
                <p:cNvPr id="425" name="Google Shape;425;p15"/>
                <p:cNvSpPr/>
                <p:nvPr/>
              </p:nvSpPr>
              <p:spPr>
                <a:xfrm>
                  <a:off x="7853363" y="3022601"/>
                  <a:ext cx="247650" cy="24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" h="138" extrusionOk="0">
                      <a:moveTo>
                        <a:pt x="69" y="0"/>
                      </a:moveTo>
                      <a:cubicBezTo>
                        <a:pt x="31" y="0"/>
                        <a:pt x="0" y="31"/>
                        <a:pt x="0" y="69"/>
                      </a:cubicBezTo>
                      <a:cubicBezTo>
                        <a:pt x="0" y="107"/>
                        <a:pt x="31" y="138"/>
                        <a:pt x="69" y="138"/>
                      </a:cubicBezTo>
                      <a:cubicBezTo>
                        <a:pt x="107" y="138"/>
                        <a:pt x="138" y="107"/>
                        <a:pt x="138" y="69"/>
                      </a:cubicBezTo>
                      <a:cubicBezTo>
                        <a:pt x="138" y="31"/>
                        <a:pt x="107" y="0"/>
                        <a:pt x="69" y="0"/>
                      </a:cubicBezTo>
                      <a:close/>
                      <a:moveTo>
                        <a:pt x="74" y="129"/>
                      </a:moveTo>
                      <a:cubicBezTo>
                        <a:pt x="71" y="120"/>
                        <a:pt x="71" y="120"/>
                        <a:pt x="71" y="120"/>
                      </a:cubicBezTo>
                      <a:cubicBezTo>
                        <a:pt x="69" y="108"/>
                        <a:pt x="69" y="108"/>
                        <a:pt x="69" y="108"/>
                      </a:cubicBezTo>
                      <a:cubicBezTo>
                        <a:pt x="66" y="120"/>
                        <a:pt x="66" y="120"/>
                        <a:pt x="66" y="120"/>
                      </a:cubicBezTo>
                      <a:cubicBezTo>
                        <a:pt x="64" y="129"/>
                        <a:pt x="64" y="129"/>
                        <a:pt x="64" y="129"/>
                      </a:cubicBezTo>
                      <a:cubicBezTo>
                        <a:pt x="34" y="127"/>
                        <a:pt x="11" y="103"/>
                        <a:pt x="9" y="74"/>
                      </a:cubicBezTo>
                      <a:cubicBezTo>
                        <a:pt x="18" y="72"/>
                        <a:pt x="18" y="72"/>
                        <a:pt x="18" y="72"/>
                      </a:cubicBezTo>
                      <a:cubicBezTo>
                        <a:pt x="30" y="69"/>
                        <a:pt x="30" y="69"/>
                        <a:pt x="30" y="69"/>
                      </a:cubicBezTo>
                      <a:cubicBezTo>
                        <a:pt x="18" y="67"/>
                        <a:pt x="18" y="67"/>
                        <a:pt x="18" y="67"/>
                      </a:cubicBezTo>
                      <a:cubicBezTo>
                        <a:pt x="9" y="64"/>
                        <a:pt x="9" y="64"/>
                        <a:pt x="9" y="64"/>
                      </a:cubicBezTo>
                      <a:cubicBezTo>
                        <a:pt x="11" y="35"/>
                        <a:pt x="35" y="11"/>
                        <a:pt x="64" y="9"/>
                      </a:cubicBezTo>
                      <a:cubicBezTo>
                        <a:pt x="66" y="19"/>
                        <a:pt x="66" y="19"/>
                        <a:pt x="66" y="19"/>
                      </a:cubicBezTo>
                      <a:cubicBezTo>
                        <a:pt x="69" y="30"/>
                        <a:pt x="69" y="30"/>
                        <a:pt x="69" y="30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4" y="9"/>
                        <a:pt x="74" y="9"/>
                        <a:pt x="74" y="9"/>
                      </a:cubicBezTo>
                      <a:cubicBezTo>
                        <a:pt x="103" y="11"/>
                        <a:pt x="127" y="35"/>
                        <a:pt x="129" y="65"/>
                      </a:cubicBezTo>
                      <a:cubicBezTo>
                        <a:pt x="120" y="67"/>
                        <a:pt x="120" y="67"/>
                        <a:pt x="120" y="67"/>
                      </a:cubicBezTo>
                      <a:cubicBezTo>
                        <a:pt x="108" y="69"/>
                        <a:pt x="108" y="69"/>
                        <a:pt x="108" y="69"/>
                      </a:cubicBezTo>
                      <a:cubicBezTo>
                        <a:pt x="120" y="72"/>
                        <a:pt x="120" y="72"/>
                        <a:pt x="120" y="72"/>
                      </a:cubicBezTo>
                      <a:cubicBezTo>
                        <a:pt x="129" y="74"/>
                        <a:pt x="129" y="74"/>
                        <a:pt x="129" y="74"/>
                      </a:cubicBezTo>
                      <a:cubicBezTo>
                        <a:pt x="127" y="104"/>
                        <a:pt x="103" y="127"/>
                        <a:pt x="74" y="1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26" name="Google Shape;426;p15"/>
                <p:cNvSpPr/>
                <p:nvPr/>
              </p:nvSpPr>
              <p:spPr>
                <a:xfrm>
                  <a:off x="7918451" y="3090863"/>
                  <a:ext cx="131763" cy="7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50" extrusionOk="0">
                      <a:moveTo>
                        <a:pt x="35" y="37"/>
                      </a:moveTo>
                      <a:lnTo>
                        <a:pt x="0" y="18"/>
                      </a:lnTo>
                      <a:lnTo>
                        <a:pt x="34" y="50"/>
                      </a:lnTo>
                      <a:lnTo>
                        <a:pt x="83" y="0"/>
                      </a:lnTo>
                      <a:lnTo>
                        <a:pt x="35" y="3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grpSp>
            <p:nvGrpSpPr>
              <p:cNvPr id="427" name="Google Shape;427;p15"/>
              <p:cNvGrpSpPr/>
              <p:nvPr/>
            </p:nvGrpSpPr>
            <p:grpSpPr>
              <a:xfrm>
                <a:off x="4656448" y="2998316"/>
                <a:ext cx="226271" cy="280026"/>
                <a:chOff x="6130926" y="2968626"/>
                <a:chExt cx="287337" cy="355600"/>
              </a:xfrm>
            </p:grpSpPr>
            <p:sp>
              <p:nvSpPr>
                <p:cNvPr id="428" name="Google Shape;428;p15"/>
                <p:cNvSpPr/>
                <p:nvPr/>
              </p:nvSpPr>
              <p:spPr>
                <a:xfrm>
                  <a:off x="6262688" y="3124201"/>
                  <a:ext cx="2222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" h="16" extrusionOk="0">
                      <a:moveTo>
                        <a:pt x="7" y="1"/>
                      </a:moveTo>
                      <a:cubicBezTo>
                        <a:pt x="5" y="1"/>
                        <a:pt x="1" y="1"/>
                        <a:pt x="0" y="7"/>
                      </a:cubicBezTo>
                      <a:cubicBezTo>
                        <a:pt x="0" y="10"/>
                        <a:pt x="4" y="14"/>
                        <a:pt x="7" y="16"/>
                      </a:cubicBezTo>
                      <a:cubicBezTo>
                        <a:pt x="9" y="14"/>
                        <a:pt x="13" y="10"/>
                        <a:pt x="13" y="6"/>
                      </a:cubicBezTo>
                      <a:cubicBezTo>
                        <a:pt x="12" y="0"/>
                        <a:pt x="7" y="1"/>
                        <a:pt x="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29" name="Google Shape;429;p15"/>
                <p:cNvSpPr/>
                <p:nvPr/>
              </p:nvSpPr>
              <p:spPr>
                <a:xfrm>
                  <a:off x="6216651" y="3154363"/>
                  <a:ext cx="19050" cy="20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" h="11" extrusionOk="0">
                      <a:moveTo>
                        <a:pt x="4" y="0"/>
                      </a:moveTo>
                      <a:cubicBezTo>
                        <a:pt x="4" y="0"/>
                        <a:pt x="3" y="0"/>
                        <a:pt x="2" y="0"/>
                      </a:cubicBezTo>
                      <a:cubicBezTo>
                        <a:pt x="2" y="0"/>
                        <a:pt x="1" y="0"/>
                        <a:pt x="1" y="1"/>
                      </a:cubicBezTo>
                      <a:cubicBezTo>
                        <a:pt x="0" y="2"/>
                        <a:pt x="0" y="3"/>
                        <a:pt x="0" y="4"/>
                      </a:cubicBezTo>
                      <a:cubicBezTo>
                        <a:pt x="1" y="7"/>
                        <a:pt x="3" y="10"/>
                        <a:pt x="9" y="11"/>
                      </a:cubicBezTo>
                      <a:cubicBezTo>
                        <a:pt x="9" y="11"/>
                        <a:pt x="10" y="11"/>
                        <a:pt x="10" y="11"/>
                      </a:cubicBezTo>
                      <a:cubicBezTo>
                        <a:pt x="8" y="3"/>
                        <a:pt x="5" y="1"/>
                        <a:pt x="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30" name="Google Shape;430;p15"/>
                <p:cNvSpPr/>
                <p:nvPr/>
              </p:nvSpPr>
              <p:spPr>
                <a:xfrm>
                  <a:off x="6313488" y="3152776"/>
                  <a:ext cx="17463" cy="20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" h="11" extrusionOk="0">
                      <a:moveTo>
                        <a:pt x="7" y="0"/>
                      </a:move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4" y="1"/>
                        <a:pt x="2" y="3"/>
                        <a:pt x="0" y="11"/>
                      </a:cubicBezTo>
                      <a:cubicBezTo>
                        <a:pt x="0" y="11"/>
                        <a:pt x="0" y="11"/>
                        <a:pt x="1" y="11"/>
                      </a:cubicBezTo>
                      <a:cubicBezTo>
                        <a:pt x="6" y="10"/>
                        <a:pt x="9" y="7"/>
                        <a:pt x="9" y="4"/>
                      </a:cubicBezTo>
                      <a:cubicBezTo>
                        <a:pt x="9" y="3"/>
                        <a:pt x="9" y="1"/>
                        <a:pt x="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31" name="Google Shape;431;p15"/>
                <p:cNvSpPr/>
                <p:nvPr/>
              </p:nvSpPr>
              <p:spPr>
                <a:xfrm>
                  <a:off x="6162676" y="3044826"/>
                  <a:ext cx="220663" cy="239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" h="133" extrusionOk="0">
                      <a:moveTo>
                        <a:pt x="62" y="3"/>
                      </a:moveTo>
                      <a:cubicBezTo>
                        <a:pt x="62" y="3"/>
                        <a:pt x="25" y="0"/>
                        <a:pt x="12" y="36"/>
                      </a:cubicBezTo>
                      <a:cubicBezTo>
                        <a:pt x="0" y="68"/>
                        <a:pt x="36" y="100"/>
                        <a:pt x="37" y="111"/>
                      </a:cubicBezTo>
                      <a:cubicBezTo>
                        <a:pt x="39" y="121"/>
                        <a:pt x="38" y="133"/>
                        <a:pt x="38" y="133"/>
                      </a:cubicBezTo>
                      <a:cubicBezTo>
                        <a:pt x="62" y="133"/>
                        <a:pt x="62" y="133"/>
                        <a:pt x="62" y="133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4" y="121"/>
                        <a:pt x="86" y="111"/>
                      </a:cubicBezTo>
                      <a:cubicBezTo>
                        <a:pt x="88" y="100"/>
                        <a:pt x="123" y="68"/>
                        <a:pt x="111" y="36"/>
                      </a:cubicBezTo>
                      <a:cubicBezTo>
                        <a:pt x="98" y="0"/>
                        <a:pt x="62" y="3"/>
                        <a:pt x="62" y="3"/>
                      </a:cubicBezTo>
                      <a:close/>
                      <a:moveTo>
                        <a:pt x="85" y="75"/>
                      </a:moveTo>
                      <a:cubicBezTo>
                        <a:pt x="85" y="76"/>
                        <a:pt x="84" y="76"/>
                        <a:pt x="83" y="76"/>
                      </a:cubicBezTo>
                      <a:cubicBezTo>
                        <a:pt x="82" y="78"/>
                        <a:pt x="82" y="80"/>
                        <a:pt x="82" y="83"/>
                      </a:cubicBezTo>
                      <a:cubicBezTo>
                        <a:pt x="80" y="99"/>
                        <a:pt x="74" y="127"/>
                        <a:pt x="74" y="128"/>
                      </a:cubicBezTo>
                      <a:cubicBezTo>
                        <a:pt x="70" y="127"/>
                        <a:pt x="70" y="127"/>
                        <a:pt x="70" y="127"/>
                      </a:cubicBezTo>
                      <a:cubicBezTo>
                        <a:pt x="70" y="127"/>
                        <a:pt x="75" y="99"/>
                        <a:pt x="77" y="82"/>
                      </a:cubicBezTo>
                      <a:cubicBezTo>
                        <a:pt x="77" y="80"/>
                        <a:pt x="78" y="77"/>
                        <a:pt x="78" y="75"/>
                      </a:cubicBezTo>
                      <a:cubicBezTo>
                        <a:pt x="71" y="73"/>
                        <a:pt x="65" y="68"/>
                        <a:pt x="62" y="66"/>
                      </a:cubicBezTo>
                      <a:cubicBezTo>
                        <a:pt x="59" y="68"/>
                        <a:pt x="52" y="73"/>
                        <a:pt x="46" y="75"/>
                      </a:cubicBezTo>
                      <a:cubicBezTo>
                        <a:pt x="46" y="78"/>
                        <a:pt x="46" y="80"/>
                        <a:pt x="47" y="82"/>
                      </a:cubicBezTo>
                      <a:cubicBezTo>
                        <a:pt x="49" y="99"/>
                        <a:pt x="54" y="127"/>
                        <a:pt x="54" y="128"/>
                      </a:cubicBezTo>
                      <a:cubicBezTo>
                        <a:pt x="49" y="128"/>
                        <a:pt x="49" y="128"/>
                        <a:pt x="49" y="128"/>
                      </a:cubicBezTo>
                      <a:cubicBezTo>
                        <a:pt x="49" y="128"/>
                        <a:pt x="44" y="99"/>
                        <a:pt x="42" y="83"/>
                      </a:cubicBezTo>
                      <a:cubicBezTo>
                        <a:pt x="42" y="80"/>
                        <a:pt x="41" y="78"/>
                        <a:pt x="41" y="76"/>
                      </a:cubicBezTo>
                      <a:cubicBezTo>
                        <a:pt x="40" y="76"/>
                        <a:pt x="39" y="76"/>
                        <a:pt x="38" y="76"/>
                      </a:cubicBezTo>
                      <a:cubicBezTo>
                        <a:pt x="31" y="75"/>
                        <a:pt x="26" y="70"/>
                        <a:pt x="26" y="65"/>
                      </a:cubicBezTo>
                      <a:cubicBezTo>
                        <a:pt x="25" y="62"/>
                        <a:pt x="27" y="58"/>
                        <a:pt x="30" y="57"/>
                      </a:cubicBezTo>
                      <a:cubicBezTo>
                        <a:pt x="32" y="56"/>
                        <a:pt x="34" y="56"/>
                        <a:pt x="36" y="57"/>
                      </a:cubicBezTo>
                      <a:cubicBezTo>
                        <a:pt x="40" y="59"/>
                        <a:pt x="43" y="65"/>
                        <a:pt x="44" y="71"/>
                      </a:cubicBezTo>
                      <a:cubicBezTo>
                        <a:pt x="50" y="69"/>
                        <a:pt x="55" y="65"/>
                        <a:pt x="58" y="63"/>
                      </a:cubicBezTo>
                      <a:cubicBezTo>
                        <a:pt x="55" y="60"/>
                        <a:pt x="50" y="56"/>
                        <a:pt x="51" y="50"/>
                      </a:cubicBezTo>
                      <a:cubicBezTo>
                        <a:pt x="52" y="42"/>
                        <a:pt x="58" y="40"/>
                        <a:pt x="62" y="40"/>
                      </a:cubicBezTo>
                      <a:cubicBezTo>
                        <a:pt x="65" y="40"/>
                        <a:pt x="71" y="42"/>
                        <a:pt x="72" y="50"/>
                      </a:cubicBezTo>
                      <a:cubicBezTo>
                        <a:pt x="73" y="55"/>
                        <a:pt x="68" y="60"/>
                        <a:pt x="65" y="63"/>
                      </a:cubicBezTo>
                      <a:cubicBezTo>
                        <a:pt x="68" y="65"/>
                        <a:pt x="74" y="69"/>
                        <a:pt x="79" y="71"/>
                      </a:cubicBezTo>
                      <a:cubicBezTo>
                        <a:pt x="81" y="64"/>
                        <a:pt x="83" y="59"/>
                        <a:pt x="87" y="56"/>
                      </a:cubicBezTo>
                      <a:cubicBezTo>
                        <a:pt x="89" y="55"/>
                        <a:pt x="91" y="55"/>
                        <a:pt x="93" y="56"/>
                      </a:cubicBezTo>
                      <a:cubicBezTo>
                        <a:pt x="96" y="58"/>
                        <a:pt x="98" y="61"/>
                        <a:pt x="98" y="65"/>
                      </a:cubicBezTo>
                      <a:cubicBezTo>
                        <a:pt x="97" y="69"/>
                        <a:pt x="93" y="74"/>
                        <a:pt x="85" y="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32" name="Google Shape;432;p15"/>
                <p:cNvSpPr/>
                <p:nvPr/>
              </p:nvSpPr>
              <p:spPr>
                <a:xfrm>
                  <a:off x="6230938" y="3302001"/>
                  <a:ext cx="85725" cy="2222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33" name="Google Shape;433;p15"/>
                <p:cNvSpPr/>
                <p:nvPr/>
              </p:nvSpPr>
              <p:spPr>
                <a:xfrm>
                  <a:off x="6267451" y="2968626"/>
                  <a:ext cx="14288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" h="36" extrusionOk="0">
                      <a:moveTo>
                        <a:pt x="4" y="36"/>
                      </a:moveTo>
                      <a:cubicBezTo>
                        <a:pt x="6" y="36"/>
                        <a:pt x="8" y="34"/>
                        <a:pt x="8" y="32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8" y="2"/>
                        <a:pt x="6" y="0"/>
                        <a:pt x="4" y="0"/>
                      </a:cubicBezTo>
                      <a:cubicBezTo>
                        <a:pt x="1" y="0"/>
                        <a:pt x="0" y="2"/>
                        <a:pt x="0" y="4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4"/>
                        <a:pt x="1" y="36"/>
                        <a:pt x="4" y="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34" name="Google Shape;434;p15"/>
                <p:cNvSpPr/>
                <p:nvPr/>
              </p:nvSpPr>
              <p:spPr>
                <a:xfrm>
                  <a:off x="6192838" y="2998788"/>
                  <a:ext cx="41275" cy="4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" h="27" extrusionOk="0">
                      <a:moveTo>
                        <a:pt x="15" y="26"/>
                      </a:moveTo>
                      <a:cubicBezTo>
                        <a:pt x="16" y="27"/>
                        <a:pt x="17" y="27"/>
                        <a:pt x="18" y="27"/>
                      </a:cubicBezTo>
                      <a:cubicBezTo>
                        <a:pt x="19" y="27"/>
                        <a:pt x="20" y="27"/>
                        <a:pt x="21" y="26"/>
                      </a:cubicBezTo>
                      <a:cubicBezTo>
                        <a:pt x="23" y="25"/>
                        <a:pt x="23" y="23"/>
                        <a:pt x="22" y="21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6" y="1"/>
                        <a:pt x="4" y="0"/>
                        <a:pt x="2" y="2"/>
                      </a:cubicBezTo>
                      <a:cubicBezTo>
                        <a:pt x="0" y="3"/>
                        <a:pt x="0" y="5"/>
                        <a:pt x="1" y="7"/>
                      </a:cubicBezTo>
                      <a:lnTo>
                        <a:pt x="15" y="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35" name="Google Shape;435;p15"/>
                <p:cNvSpPr/>
                <p:nvPr/>
              </p:nvSpPr>
              <p:spPr>
                <a:xfrm>
                  <a:off x="6319838" y="2998788"/>
                  <a:ext cx="36513" cy="4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" h="27" extrusionOk="0">
                      <a:moveTo>
                        <a:pt x="3" y="27"/>
                      </a:moveTo>
                      <a:cubicBezTo>
                        <a:pt x="3" y="27"/>
                        <a:pt x="4" y="27"/>
                        <a:pt x="5" y="27"/>
                      </a:cubicBezTo>
                      <a:cubicBezTo>
                        <a:pt x="6" y="27"/>
                        <a:pt x="8" y="27"/>
                        <a:pt x="8" y="25"/>
                      </a:cubicBezTo>
                      <a:cubicBezTo>
                        <a:pt x="19" y="7"/>
                        <a:pt x="19" y="7"/>
                        <a:pt x="19" y="7"/>
                      </a:cubicBezTo>
                      <a:cubicBezTo>
                        <a:pt x="21" y="5"/>
                        <a:pt x="20" y="3"/>
                        <a:pt x="18" y="1"/>
                      </a:cubicBezTo>
                      <a:cubicBezTo>
                        <a:pt x="16" y="0"/>
                        <a:pt x="14" y="1"/>
                        <a:pt x="12" y="3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0" y="23"/>
                        <a:pt x="1" y="26"/>
                        <a:pt x="3" y="2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36" name="Google Shape;436;p15"/>
                <p:cNvSpPr/>
                <p:nvPr/>
              </p:nvSpPr>
              <p:spPr>
                <a:xfrm>
                  <a:off x="6367463" y="3054351"/>
                  <a:ext cx="50800" cy="33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" h="19" extrusionOk="0">
                      <a:moveTo>
                        <a:pt x="26" y="2"/>
                      </a:moveTo>
                      <a:cubicBezTo>
                        <a:pt x="25" y="0"/>
                        <a:pt x="23" y="0"/>
                        <a:pt x="21" y="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12"/>
                        <a:pt x="0" y="15"/>
                        <a:pt x="1" y="17"/>
                      </a:cubicBezTo>
                      <a:cubicBezTo>
                        <a:pt x="1" y="18"/>
                        <a:pt x="3" y="19"/>
                        <a:pt x="4" y="19"/>
                      </a:cubicBezTo>
                      <a:cubicBezTo>
                        <a:pt x="5" y="19"/>
                        <a:pt x="6" y="19"/>
                        <a:pt x="6" y="18"/>
                      </a:cubicBezTo>
                      <a:cubicBezTo>
                        <a:pt x="25" y="8"/>
                        <a:pt x="25" y="8"/>
                        <a:pt x="25" y="8"/>
                      </a:cubicBezTo>
                      <a:cubicBezTo>
                        <a:pt x="27" y="7"/>
                        <a:pt x="28" y="4"/>
                        <a:pt x="26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37" name="Google Shape;437;p15"/>
                <p:cNvSpPr/>
                <p:nvPr/>
              </p:nvSpPr>
              <p:spPr>
                <a:xfrm>
                  <a:off x="6130926" y="3054351"/>
                  <a:ext cx="50800" cy="33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" h="19" extrusionOk="0">
                      <a:moveTo>
                        <a:pt x="25" y="11"/>
                      </a:move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5" y="0"/>
                        <a:pt x="2" y="0"/>
                        <a:pt x="1" y="2"/>
                      </a:cubicBezTo>
                      <a:cubicBezTo>
                        <a:pt x="0" y="4"/>
                        <a:pt x="1" y="7"/>
                        <a:pt x="3" y="8"/>
                      </a:cubicBezTo>
                      <a:cubicBezTo>
                        <a:pt x="21" y="18"/>
                        <a:pt x="21" y="18"/>
                        <a:pt x="21" y="18"/>
                      </a:cubicBezTo>
                      <a:cubicBezTo>
                        <a:pt x="22" y="19"/>
                        <a:pt x="23" y="19"/>
                        <a:pt x="23" y="19"/>
                      </a:cubicBezTo>
                      <a:cubicBezTo>
                        <a:pt x="25" y="19"/>
                        <a:pt x="26" y="18"/>
                        <a:pt x="27" y="17"/>
                      </a:cubicBezTo>
                      <a:cubicBezTo>
                        <a:pt x="28" y="15"/>
                        <a:pt x="27" y="12"/>
                        <a:pt x="25" y="1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grpSp>
            <p:nvGrpSpPr>
              <p:cNvPr id="438" name="Google Shape;438;p15"/>
              <p:cNvGrpSpPr/>
              <p:nvPr/>
            </p:nvGrpSpPr>
            <p:grpSpPr>
              <a:xfrm>
                <a:off x="2007449" y="3060822"/>
                <a:ext cx="180018" cy="178766"/>
                <a:chOff x="2767013" y="3048001"/>
                <a:chExt cx="228601" cy="227012"/>
              </a:xfrm>
            </p:grpSpPr>
            <p:sp>
              <p:nvSpPr>
                <p:cNvPr id="439" name="Google Shape;439;p15"/>
                <p:cNvSpPr/>
                <p:nvPr/>
              </p:nvSpPr>
              <p:spPr>
                <a:xfrm>
                  <a:off x="2774951" y="3259138"/>
                  <a:ext cx="220663" cy="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" h="9" extrusionOk="0">
                      <a:moveTo>
                        <a:pt x="0" y="5"/>
                      </a:moveTo>
                      <a:cubicBezTo>
                        <a:pt x="0" y="8"/>
                        <a:pt x="2" y="9"/>
                        <a:pt x="4" y="9"/>
                      </a:cubicBezTo>
                      <a:cubicBezTo>
                        <a:pt x="119" y="8"/>
                        <a:pt x="119" y="8"/>
                        <a:pt x="119" y="8"/>
                      </a:cubicBezTo>
                      <a:cubicBezTo>
                        <a:pt x="121" y="8"/>
                        <a:pt x="123" y="6"/>
                        <a:pt x="123" y="4"/>
                      </a:cubicBezTo>
                      <a:cubicBezTo>
                        <a:pt x="123" y="2"/>
                        <a:pt x="121" y="0"/>
                        <a:pt x="119" y="0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2" y="2"/>
                        <a:pt x="0" y="3"/>
                        <a:pt x="0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40" name="Google Shape;440;p15"/>
                <p:cNvSpPr/>
                <p:nvPr/>
              </p:nvSpPr>
              <p:spPr>
                <a:xfrm>
                  <a:off x="2849563" y="3098801"/>
                  <a:ext cx="55563" cy="147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" h="82" extrusionOk="0">
                      <a:moveTo>
                        <a:pt x="7" y="82"/>
                      </a:moveTo>
                      <a:cubicBezTo>
                        <a:pt x="7" y="82"/>
                        <a:pt x="7" y="82"/>
                        <a:pt x="7" y="82"/>
                      </a:cubicBezTo>
                      <a:cubicBezTo>
                        <a:pt x="25" y="82"/>
                        <a:pt x="25" y="82"/>
                        <a:pt x="25" y="82"/>
                      </a:cubicBezTo>
                      <a:cubicBezTo>
                        <a:pt x="28" y="82"/>
                        <a:pt x="31" y="78"/>
                        <a:pt x="31" y="74"/>
                      </a:cubicBezTo>
                      <a:cubicBezTo>
                        <a:pt x="30" y="8"/>
                        <a:pt x="30" y="8"/>
                        <a:pt x="30" y="8"/>
                      </a:cubicBezTo>
                      <a:cubicBezTo>
                        <a:pt x="30" y="6"/>
                        <a:pt x="30" y="3"/>
                        <a:pt x="28" y="2"/>
                      </a:cubicBezTo>
                      <a:cubicBezTo>
                        <a:pt x="27" y="1"/>
                        <a:pt x="25" y="0"/>
                        <a:pt x="24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1" y="74"/>
                        <a:pt x="1" y="74"/>
                        <a:pt x="1" y="74"/>
                      </a:cubicBezTo>
                      <a:cubicBezTo>
                        <a:pt x="1" y="77"/>
                        <a:pt x="2" y="79"/>
                        <a:pt x="3" y="80"/>
                      </a:cubicBezTo>
                      <a:cubicBezTo>
                        <a:pt x="4" y="82"/>
                        <a:pt x="6" y="82"/>
                        <a:pt x="7" y="82"/>
                      </a:cubicBezTo>
                      <a:close/>
                      <a:moveTo>
                        <a:pt x="7" y="6"/>
                      </a:moveTo>
                      <a:cubicBezTo>
                        <a:pt x="24" y="6"/>
                        <a:pt x="24" y="6"/>
                        <a:pt x="24" y="6"/>
                      </a:cubicBezTo>
                      <a:cubicBezTo>
                        <a:pt x="24" y="6"/>
                        <a:pt x="25" y="6"/>
                        <a:pt x="25" y="8"/>
                      </a:cubicBezTo>
                      <a:cubicBezTo>
                        <a:pt x="25" y="74"/>
                        <a:pt x="25" y="74"/>
                        <a:pt x="25" y="74"/>
                      </a:cubicBezTo>
                      <a:cubicBezTo>
                        <a:pt x="26" y="76"/>
                        <a:pt x="25" y="76"/>
                        <a:pt x="24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77"/>
                        <a:pt x="6" y="76"/>
                        <a:pt x="6" y="74"/>
                      </a:cubicBezTo>
                      <a:cubicBezTo>
                        <a:pt x="6" y="8"/>
                        <a:pt x="6" y="8"/>
                        <a:pt x="6" y="8"/>
                      </a:cubicBezTo>
                      <a:cubicBezTo>
                        <a:pt x="6" y="7"/>
                        <a:pt x="6" y="6"/>
                        <a:pt x="7" y="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41" name="Google Shape;441;p15"/>
                <p:cNvSpPr/>
                <p:nvPr/>
              </p:nvSpPr>
              <p:spPr>
                <a:xfrm>
                  <a:off x="2932113" y="3048001"/>
                  <a:ext cx="55563" cy="198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" h="110" extrusionOk="0">
                      <a:moveTo>
                        <a:pt x="7" y="110"/>
                      </a:moveTo>
                      <a:cubicBezTo>
                        <a:pt x="7" y="110"/>
                        <a:pt x="7" y="110"/>
                        <a:pt x="7" y="110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8" y="109"/>
                        <a:pt x="31" y="105"/>
                        <a:pt x="31" y="100"/>
                      </a:cubicBezTo>
                      <a:cubicBezTo>
                        <a:pt x="30" y="9"/>
                        <a:pt x="30" y="9"/>
                        <a:pt x="30" y="9"/>
                      </a:cubicBezTo>
                      <a:cubicBezTo>
                        <a:pt x="30" y="6"/>
                        <a:pt x="29" y="3"/>
                        <a:pt x="27" y="1"/>
                      </a:cubicBezTo>
                      <a:cubicBezTo>
                        <a:pt x="26" y="0"/>
                        <a:pt x="25" y="0"/>
                        <a:pt x="23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2" y="0"/>
                        <a:pt x="0" y="4"/>
                        <a:pt x="0" y="10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04"/>
                        <a:pt x="1" y="107"/>
                        <a:pt x="3" y="108"/>
                      </a:cubicBezTo>
                      <a:cubicBezTo>
                        <a:pt x="4" y="109"/>
                        <a:pt x="5" y="110"/>
                        <a:pt x="7" y="110"/>
                      </a:cubicBezTo>
                      <a:close/>
                      <a:moveTo>
                        <a:pt x="6" y="6"/>
                      </a:moveTo>
                      <a:cubicBezTo>
                        <a:pt x="23" y="5"/>
                        <a:pt x="23" y="5"/>
                        <a:pt x="23" y="5"/>
                      </a:cubicBezTo>
                      <a:cubicBezTo>
                        <a:pt x="24" y="6"/>
                        <a:pt x="25" y="7"/>
                        <a:pt x="25" y="9"/>
                      </a:cubicBezTo>
                      <a:cubicBezTo>
                        <a:pt x="25" y="100"/>
                        <a:pt x="25" y="100"/>
                        <a:pt x="25" y="100"/>
                      </a:cubicBezTo>
                      <a:cubicBezTo>
                        <a:pt x="25" y="102"/>
                        <a:pt x="24" y="104"/>
                        <a:pt x="24" y="104"/>
                      </a:cubicBezTo>
                      <a:cubicBezTo>
                        <a:pt x="7" y="104"/>
                        <a:pt x="7" y="104"/>
                        <a:pt x="7" y="104"/>
                      </a:cubicBezTo>
                      <a:cubicBezTo>
                        <a:pt x="7" y="104"/>
                        <a:pt x="6" y="103"/>
                        <a:pt x="6" y="10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8"/>
                        <a:pt x="6" y="6"/>
                        <a:pt x="6" y="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442" name="Google Shape;442;p15"/>
                <p:cNvSpPr/>
                <p:nvPr/>
              </p:nvSpPr>
              <p:spPr>
                <a:xfrm>
                  <a:off x="2767013" y="3136901"/>
                  <a:ext cx="55563" cy="109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" h="61" extrusionOk="0">
                      <a:moveTo>
                        <a:pt x="28" y="2"/>
                      </a:moveTo>
                      <a:cubicBezTo>
                        <a:pt x="27" y="1"/>
                        <a:pt x="26" y="0"/>
                        <a:pt x="24" y="0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3" y="1"/>
                        <a:pt x="0" y="4"/>
                        <a:pt x="1" y="9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1" y="56"/>
                        <a:pt x="2" y="58"/>
                        <a:pt x="3" y="60"/>
                      </a:cubicBezTo>
                      <a:cubicBezTo>
                        <a:pt x="4" y="61"/>
                        <a:pt x="6" y="61"/>
                        <a:pt x="7" y="61"/>
                      </a:cubicBezTo>
                      <a:cubicBezTo>
                        <a:pt x="7" y="61"/>
                        <a:pt x="7" y="61"/>
                        <a:pt x="7" y="61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8" y="61"/>
                        <a:pt x="31" y="58"/>
                        <a:pt x="31" y="53"/>
                      </a:cubicBezTo>
                      <a:cubicBezTo>
                        <a:pt x="31" y="8"/>
                        <a:pt x="31" y="8"/>
                        <a:pt x="31" y="8"/>
                      </a:cubicBezTo>
                      <a:cubicBezTo>
                        <a:pt x="31" y="6"/>
                        <a:pt x="30" y="4"/>
                        <a:pt x="28" y="2"/>
                      </a:cubicBezTo>
                      <a:close/>
                      <a:moveTo>
                        <a:pt x="25" y="56"/>
                      </a:moveTo>
                      <a:cubicBezTo>
                        <a:pt x="7" y="56"/>
                        <a:pt x="7" y="56"/>
                        <a:pt x="7" y="56"/>
                      </a:cubicBezTo>
                      <a:cubicBezTo>
                        <a:pt x="7" y="56"/>
                        <a:pt x="6" y="55"/>
                        <a:pt x="6" y="54"/>
                      </a:cubicBezTo>
                      <a:cubicBezTo>
                        <a:pt x="6" y="9"/>
                        <a:pt x="6" y="9"/>
                        <a:pt x="6" y="9"/>
                      </a:cubicBezTo>
                      <a:cubicBezTo>
                        <a:pt x="6" y="7"/>
                        <a:pt x="7" y="6"/>
                        <a:pt x="7" y="6"/>
                      </a:cubicBezTo>
                      <a:cubicBezTo>
                        <a:pt x="24" y="6"/>
                        <a:pt x="24" y="6"/>
                        <a:pt x="24" y="6"/>
                      </a:cubicBezTo>
                      <a:cubicBezTo>
                        <a:pt x="25" y="6"/>
                        <a:pt x="25" y="7"/>
                        <a:pt x="25" y="8"/>
                      </a:cubicBezTo>
                      <a:cubicBezTo>
                        <a:pt x="26" y="53"/>
                        <a:pt x="26" y="53"/>
                        <a:pt x="26" y="53"/>
                      </a:cubicBezTo>
                      <a:cubicBezTo>
                        <a:pt x="26" y="55"/>
                        <a:pt x="25" y="56"/>
                        <a:pt x="25" y="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262626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443" name="Google Shape;443;p15"/>
              <p:cNvSpPr/>
              <p:nvPr/>
            </p:nvSpPr>
            <p:spPr>
              <a:xfrm>
                <a:off x="639821" y="3019569"/>
                <a:ext cx="242523" cy="237522"/>
              </a:xfrm>
              <a:custGeom>
                <a:avLst/>
                <a:gdLst/>
                <a:ahLst/>
                <a:cxnLst/>
                <a:rect l="l" t="t" r="r" b="b"/>
                <a:pathLst>
                  <a:path w="172" h="168" extrusionOk="0">
                    <a:moveTo>
                      <a:pt x="135" y="3"/>
                    </a:moveTo>
                    <a:cubicBezTo>
                      <a:pt x="135" y="1"/>
                      <a:pt x="133" y="0"/>
                      <a:pt x="132" y="1"/>
                    </a:cubicBezTo>
                    <a:cubicBezTo>
                      <a:pt x="130" y="1"/>
                      <a:pt x="129" y="3"/>
                      <a:pt x="130" y="5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32" y="32"/>
                      <a:pt x="132" y="32"/>
                      <a:pt x="132" y="32"/>
                    </a:cubicBezTo>
                    <a:cubicBezTo>
                      <a:pt x="125" y="12"/>
                      <a:pt x="125" y="12"/>
                      <a:pt x="125" y="12"/>
                    </a:cubicBezTo>
                    <a:cubicBezTo>
                      <a:pt x="124" y="11"/>
                      <a:pt x="123" y="10"/>
                      <a:pt x="121" y="11"/>
                    </a:cubicBezTo>
                    <a:cubicBezTo>
                      <a:pt x="120" y="11"/>
                      <a:pt x="119" y="13"/>
                      <a:pt x="119" y="14"/>
                    </a:cubicBezTo>
                    <a:cubicBezTo>
                      <a:pt x="128" y="36"/>
                      <a:pt x="128" y="36"/>
                      <a:pt x="128" y="36"/>
                    </a:cubicBezTo>
                    <a:cubicBezTo>
                      <a:pt x="128" y="36"/>
                      <a:pt x="128" y="36"/>
                      <a:pt x="128" y="36"/>
                    </a:cubicBezTo>
                    <a:cubicBezTo>
                      <a:pt x="114" y="51"/>
                      <a:pt x="114" y="51"/>
                      <a:pt x="114" y="51"/>
                    </a:cubicBezTo>
                    <a:cubicBezTo>
                      <a:pt x="102" y="40"/>
                      <a:pt x="86" y="33"/>
                      <a:pt x="68" y="33"/>
                    </a:cubicBezTo>
                    <a:cubicBezTo>
                      <a:pt x="31" y="33"/>
                      <a:pt x="0" y="63"/>
                      <a:pt x="0" y="100"/>
                    </a:cubicBezTo>
                    <a:cubicBezTo>
                      <a:pt x="0" y="137"/>
                      <a:pt x="31" y="168"/>
                      <a:pt x="68" y="168"/>
                    </a:cubicBezTo>
                    <a:cubicBezTo>
                      <a:pt x="105" y="168"/>
                      <a:pt x="135" y="137"/>
                      <a:pt x="135" y="100"/>
                    </a:cubicBezTo>
                    <a:cubicBezTo>
                      <a:pt x="135" y="83"/>
                      <a:pt x="129" y="67"/>
                      <a:pt x="118" y="55"/>
                    </a:cubicBezTo>
                    <a:cubicBezTo>
                      <a:pt x="130" y="42"/>
                      <a:pt x="130" y="42"/>
                      <a:pt x="130" y="42"/>
                    </a:cubicBezTo>
                    <a:cubicBezTo>
                      <a:pt x="131" y="43"/>
                      <a:pt x="131" y="43"/>
                      <a:pt x="132" y="43"/>
                    </a:cubicBezTo>
                    <a:cubicBezTo>
                      <a:pt x="159" y="46"/>
                      <a:pt x="159" y="46"/>
                      <a:pt x="159" y="46"/>
                    </a:cubicBezTo>
                    <a:cubicBezTo>
                      <a:pt x="159" y="46"/>
                      <a:pt x="159" y="46"/>
                      <a:pt x="159" y="46"/>
                    </a:cubicBezTo>
                    <a:cubicBezTo>
                      <a:pt x="161" y="46"/>
                      <a:pt x="162" y="45"/>
                      <a:pt x="162" y="43"/>
                    </a:cubicBezTo>
                    <a:cubicBezTo>
                      <a:pt x="162" y="42"/>
                      <a:pt x="161" y="41"/>
                      <a:pt x="159" y="40"/>
                    </a:cubicBezTo>
                    <a:cubicBezTo>
                      <a:pt x="134" y="38"/>
                      <a:pt x="134" y="38"/>
                      <a:pt x="134" y="38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69" y="33"/>
                      <a:pt x="169" y="33"/>
                      <a:pt x="169" y="33"/>
                    </a:cubicBezTo>
                    <a:cubicBezTo>
                      <a:pt x="169" y="33"/>
                      <a:pt x="169" y="33"/>
                      <a:pt x="169" y="33"/>
                    </a:cubicBezTo>
                    <a:cubicBezTo>
                      <a:pt x="170" y="33"/>
                      <a:pt x="172" y="32"/>
                      <a:pt x="172" y="31"/>
                    </a:cubicBezTo>
                    <a:cubicBezTo>
                      <a:pt x="172" y="29"/>
                      <a:pt x="171" y="28"/>
                      <a:pt x="169" y="28"/>
                    </a:cubicBezTo>
                    <a:cubicBezTo>
                      <a:pt x="147" y="25"/>
                      <a:pt x="147" y="25"/>
                      <a:pt x="147" y="25"/>
                    </a:cubicBezTo>
                    <a:cubicBezTo>
                      <a:pt x="161" y="12"/>
                      <a:pt x="161" y="12"/>
                      <a:pt x="161" y="12"/>
                    </a:cubicBezTo>
                    <a:cubicBezTo>
                      <a:pt x="162" y="10"/>
                      <a:pt x="162" y="9"/>
                      <a:pt x="161" y="8"/>
                    </a:cubicBezTo>
                    <a:cubicBezTo>
                      <a:pt x="159" y="6"/>
                      <a:pt x="158" y="6"/>
                      <a:pt x="157" y="8"/>
                    </a:cubicBezTo>
                    <a:cubicBezTo>
                      <a:pt x="143" y="22"/>
                      <a:pt x="143" y="22"/>
                      <a:pt x="143" y="22"/>
                    </a:cubicBezTo>
                    <a:lnTo>
                      <a:pt x="135" y="3"/>
                    </a:lnTo>
                    <a:close/>
                    <a:moveTo>
                      <a:pt x="130" y="100"/>
                    </a:moveTo>
                    <a:cubicBezTo>
                      <a:pt x="130" y="134"/>
                      <a:pt x="102" y="162"/>
                      <a:pt x="68" y="162"/>
                    </a:cubicBezTo>
                    <a:cubicBezTo>
                      <a:pt x="34" y="162"/>
                      <a:pt x="6" y="134"/>
                      <a:pt x="6" y="100"/>
                    </a:cubicBezTo>
                    <a:cubicBezTo>
                      <a:pt x="6" y="66"/>
                      <a:pt x="34" y="38"/>
                      <a:pt x="68" y="38"/>
                    </a:cubicBezTo>
                    <a:cubicBezTo>
                      <a:pt x="84" y="38"/>
                      <a:pt x="99" y="45"/>
                      <a:pt x="110" y="55"/>
                    </a:cubicBezTo>
                    <a:cubicBezTo>
                      <a:pt x="96" y="68"/>
                      <a:pt x="96" y="68"/>
                      <a:pt x="96" y="68"/>
                    </a:cubicBezTo>
                    <a:cubicBezTo>
                      <a:pt x="89" y="61"/>
                      <a:pt x="79" y="57"/>
                      <a:pt x="68" y="57"/>
                    </a:cubicBezTo>
                    <a:cubicBezTo>
                      <a:pt x="44" y="57"/>
                      <a:pt x="25" y="77"/>
                      <a:pt x="25" y="100"/>
                    </a:cubicBezTo>
                    <a:cubicBezTo>
                      <a:pt x="25" y="124"/>
                      <a:pt x="44" y="143"/>
                      <a:pt x="68" y="143"/>
                    </a:cubicBezTo>
                    <a:cubicBezTo>
                      <a:pt x="92" y="143"/>
                      <a:pt x="111" y="124"/>
                      <a:pt x="111" y="100"/>
                    </a:cubicBezTo>
                    <a:cubicBezTo>
                      <a:pt x="111" y="89"/>
                      <a:pt x="107" y="79"/>
                      <a:pt x="100" y="72"/>
                    </a:cubicBezTo>
                    <a:cubicBezTo>
                      <a:pt x="114" y="59"/>
                      <a:pt x="114" y="59"/>
                      <a:pt x="114" y="59"/>
                    </a:cubicBezTo>
                    <a:cubicBezTo>
                      <a:pt x="124" y="70"/>
                      <a:pt x="130" y="84"/>
                      <a:pt x="130" y="100"/>
                    </a:cubicBezTo>
                    <a:close/>
                    <a:moveTo>
                      <a:pt x="66" y="102"/>
                    </a:moveTo>
                    <a:cubicBezTo>
                      <a:pt x="66" y="103"/>
                      <a:pt x="67" y="103"/>
                      <a:pt x="68" y="103"/>
                    </a:cubicBezTo>
                    <a:cubicBezTo>
                      <a:pt x="69" y="103"/>
                      <a:pt x="69" y="103"/>
                      <a:pt x="70" y="102"/>
                    </a:cubicBezTo>
                    <a:cubicBezTo>
                      <a:pt x="79" y="93"/>
                      <a:pt x="79" y="93"/>
                      <a:pt x="79" y="93"/>
                    </a:cubicBezTo>
                    <a:cubicBezTo>
                      <a:pt x="80" y="95"/>
                      <a:pt x="81" y="98"/>
                      <a:pt x="81" y="100"/>
                    </a:cubicBezTo>
                    <a:cubicBezTo>
                      <a:pt x="81" y="107"/>
                      <a:pt x="75" y="113"/>
                      <a:pt x="68" y="113"/>
                    </a:cubicBezTo>
                    <a:cubicBezTo>
                      <a:pt x="61" y="113"/>
                      <a:pt x="55" y="107"/>
                      <a:pt x="55" y="100"/>
                    </a:cubicBezTo>
                    <a:cubicBezTo>
                      <a:pt x="55" y="93"/>
                      <a:pt x="61" y="88"/>
                      <a:pt x="68" y="88"/>
                    </a:cubicBezTo>
                    <a:cubicBezTo>
                      <a:pt x="70" y="88"/>
                      <a:pt x="73" y="88"/>
                      <a:pt x="75" y="89"/>
                    </a:cubicBezTo>
                    <a:cubicBezTo>
                      <a:pt x="66" y="98"/>
                      <a:pt x="66" y="98"/>
                      <a:pt x="66" y="98"/>
                    </a:cubicBezTo>
                    <a:cubicBezTo>
                      <a:pt x="65" y="99"/>
                      <a:pt x="65" y="101"/>
                      <a:pt x="66" y="102"/>
                    </a:cubicBezTo>
                    <a:close/>
                    <a:moveTo>
                      <a:pt x="79" y="85"/>
                    </a:moveTo>
                    <a:cubicBezTo>
                      <a:pt x="76" y="83"/>
                      <a:pt x="72" y="82"/>
                      <a:pt x="68" y="82"/>
                    </a:cubicBezTo>
                    <a:cubicBezTo>
                      <a:pt x="58" y="82"/>
                      <a:pt x="50" y="90"/>
                      <a:pt x="50" y="100"/>
                    </a:cubicBezTo>
                    <a:cubicBezTo>
                      <a:pt x="50" y="110"/>
                      <a:pt x="58" y="119"/>
                      <a:pt x="68" y="119"/>
                    </a:cubicBezTo>
                    <a:cubicBezTo>
                      <a:pt x="78" y="119"/>
                      <a:pt x="86" y="110"/>
                      <a:pt x="86" y="100"/>
                    </a:cubicBezTo>
                    <a:cubicBezTo>
                      <a:pt x="86" y="96"/>
                      <a:pt x="85" y="92"/>
                      <a:pt x="83" y="89"/>
                    </a:cubicBezTo>
                    <a:cubicBezTo>
                      <a:pt x="96" y="76"/>
                      <a:pt x="96" y="76"/>
                      <a:pt x="96" y="76"/>
                    </a:cubicBezTo>
                    <a:cubicBezTo>
                      <a:pt x="102" y="82"/>
                      <a:pt x="105" y="91"/>
                      <a:pt x="105" y="100"/>
                    </a:cubicBezTo>
                    <a:cubicBezTo>
                      <a:pt x="105" y="121"/>
                      <a:pt x="88" y="137"/>
                      <a:pt x="68" y="137"/>
                    </a:cubicBezTo>
                    <a:cubicBezTo>
                      <a:pt x="47" y="137"/>
                      <a:pt x="31" y="121"/>
                      <a:pt x="31" y="100"/>
                    </a:cubicBezTo>
                    <a:cubicBezTo>
                      <a:pt x="31" y="80"/>
                      <a:pt x="47" y="63"/>
                      <a:pt x="68" y="63"/>
                    </a:cubicBezTo>
                    <a:cubicBezTo>
                      <a:pt x="77" y="63"/>
                      <a:pt x="86" y="66"/>
                      <a:pt x="92" y="72"/>
                    </a:cubicBezTo>
                    <a:lnTo>
                      <a:pt x="79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26262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44" name="Google Shape;444;p15"/>
              <p:cNvSpPr/>
              <p:nvPr/>
            </p:nvSpPr>
            <p:spPr>
              <a:xfrm flipH="1">
                <a:off x="259630" y="3591165"/>
                <a:ext cx="970871" cy="4244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F7F7F"/>
                  </a:buClr>
                  <a:buSzPts val="1600"/>
                  <a:buFont typeface="Roboto"/>
                  <a:buNone/>
                </a:pPr>
                <a:r>
                  <a:rPr lang="bg-BG" sz="1600" dirty="0">
                    <a:solidFill>
                      <a:srgbClr val="7F7F7F"/>
                    </a:solidFill>
                    <a:latin typeface="Roboto"/>
                    <a:ea typeface="Roboto"/>
                    <a:cs typeface="Roboto"/>
                    <a:sym typeface="Roboto"/>
                  </a:rPr>
                  <a:t>СПЕЦИФИЧНА / SPECIFIC</a:t>
                </a:r>
                <a:endParaRPr sz="1600" b="0" i="0" u="none" strike="noStrike" cap="none" dirty="0">
                  <a:solidFill>
                    <a:srgbClr val="7F7F7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445" name="Google Shape;445;p15"/>
            <p:cNvGrpSpPr/>
            <p:nvPr/>
          </p:nvGrpSpPr>
          <p:grpSpPr>
            <a:xfrm>
              <a:off x="2491716" y="6759438"/>
              <a:ext cx="8008061" cy="712028"/>
              <a:chOff x="2491716" y="6759438"/>
              <a:chExt cx="8008061" cy="712028"/>
            </a:xfrm>
          </p:grpSpPr>
          <p:sp>
            <p:nvSpPr>
              <p:cNvPr id="446" name="Google Shape;446;p15"/>
              <p:cNvSpPr/>
              <p:nvPr/>
            </p:nvSpPr>
            <p:spPr>
              <a:xfrm flipH="1">
                <a:off x="2491716" y="6789585"/>
                <a:ext cx="1559877" cy="6818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F7F7F"/>
                  </a:buClr>
                  <a:buSzPts val="1600"/>
                  <a:buFont typeface="Roboto"/>
                  <a:buNone/>
                </a:pPr>
                <a:r>
                  <a:rPr lang="bg-BG" sz="1600" dirty="0">
                    <a:solidFill>
                      <a:srgbClr val="7F7F7F"/>
                    </a:solidFill>
                    <a:latin typeface="Roboto"/>
                    <a:ea typeface="Roboto"/>
                    <a:cs typeface="Roboto"/>
                    <a:sym typeface="Roboto"/>
                  </a:rPr>
                  <a:t>ИЗМЕРИМА / MEASURABLE</a:t>
                </a:r>
                <a:endParaRPr sz="1600" b="0" i="0" u="none" strike="noStrike" cap="none" dirty="0">
                  <a:solidFill>
                    <a:srgbClr val="7F7F7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47" name="Google Shape;447;p15"/>
              <p:cNvSpPr/>
              <p:nvPr/>
            </p:nvSpPr>
            <p:spPr>
              <a:xfrm flipH="1">
                <a:off x="4657922" y="6789585"/>
                <a:ext cx="1559877" cy="6818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F7F7F"/>
                  </a:buClr>
                  <a:buSzPts val="1600"/>
                  <a:buFont typeface="Roboto"/>
                  <a:buNone/>
                </a:pPr>
                <a:r>
                  <a:rPr lang="bg-BG" sz="1600" dirty="0">
                    <a:solidFill>
                      <a:srgbClr val="7F7F7F"/>
                    </a:solidFill>
                    <a:latin typeface="Roboto"/>
                    <a:ea typeface="Roboto"/>
                    <a:cs typeface="Roboto"/>
                    <a:sym typeface="Roboto"/>
                  </a:rPr>
                  <a:t>ПОСТИЖИМА / ACHIEVABLE</a:t>
                </a:r>
                <a:endParaRPr sz="1600" b="0" i="0" u="none" strike="noStrike" cap="none" dirty="0">
                  <a:solidFill>
                    <a:srgbClr val="7F7F7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48" name="Google Shape;448;p15"/>
              <p:cNvSpPr/>
              <p:nvPr/>
            </p:nvSpPr>
            <p:spPr>
              <a:xfrm flipH="1">
                <a:off x="6784744" y="6760865"/>
                <a:ext cx="1559877" cy="6818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F7F7F"/>
                  </a:buClr>
                  <a:buSzPts val="1600"/>
                  <a:buFont typeface="Roboto"/>
                  <a:buNone/>
                </a:pPr>
                <a:r>
                  <a:rPr lang="bg-BG" sz="1600" dirty="0">
                    <a:solidFill>
                      <a:srgbClr val="7F7F7F"/>
                    </a:solidFill>
                    <a:latin typeface="Roboto"/>
                    <a:ea typeface="Roboto"/>
                    <a:cs typeface="Roboto"/>
                    <a:sym typeface="Roboto"/>
                  </a:rPr>
                  <a:t>ПОДХОДЯЩА / RELEVANT</a:t>
                </a:r>
                <a:endParaRPr sz="1600" b="0" i="0" u="none" strike="noStrike" cap="none" dirty="0">
                  <a:solidFill>
                    <a:srgbClr val="7F7F7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49" name="Google Shape;449;p15"/>
              <p:cNvSpPr/>
              <p:nvPr/>
            </p:nvSpPr>
            <p:spPr>
              <a:xfrm flipH="1">
                <a:off x="8939900" y="6759438"/>
                <a:ext cx="1559877" cy="6818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F7F7F"/>
                  </a:buClr>
                  <a:buSzPts val="1600"/>
                  <a:buFont typeface="Roboto"/>
                  <a:buNone/>
                </a:pPr>
                <a:r>
                  <a:rPr lang="bg-BG" sz="1600" dirty="0">
                    <a:solidFill>
                      <a:srgbClr val="7F7F7F"/>
                    </a:solidFill>
                    <a:latin typeface="Roboto"/>
                    <a:ea typeface="Roboto"/>
                    <a:cs typeface="Roboto"/>
                    <a:sym typeface="Roboto"/>
                  </a:rPr>
                  <a:t>НАВРЕМЕННИ/ TIME-BASED</a:t>
                </a:r>
                <a:endParaRPr sz="1600" b="0" i="0" u="none" strike="noStrike" cap="none" dirty="0">
                  <a:solidFill>
                    <a:srgbClr val="7F7F7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450" name="Google Shape;450;p15"/>
          <p:cNvSpPr txBox="1"/>
          <p:nvPr/>
        </p:nvSpPr>
        <p:spPr>
          <a:xfrm>
            <a:off x="4029313" y="268729"/>
            <a:ext cx="11107003" cy="167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Стъпки за разработване на </a:t>
            </a:r>
            <a:r>
              <a:rPr lang="bg-BG" sz="6410" dirty="0">
                <a:latin typeface="Abhaya Libre"/>
                <a:ea typeface="Abhaya Libre"/>
                <a:cs typeface="Abhaya Libre"/>
                <a:sym typeface="Abhaya Libre"/>
              </a:rPr>
              <a:t>п</a:t>
            </a: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лан за действие</a:t>
            </a:r>
            <a:endParaRPr sz="641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451" name="Google Shape;451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9" name="Google Shape;459;p16"/>
          <p:cNvGrpSpPr/>
          <p:nvPr/>
        </p:nvGrpSpPr>
        <p:grpSpPr>
          <a:xfrm>
            <a:off x="3429000" y="3242669"/>
            <a:ext cx="3356736" cy="2565839"/>
            <a:chOff x="10287000" y="1845831"/>
            <a:chExt cx="1860359" cy="1422031"/>
          </a:xfrm>
        </p:grpSpPr>
        <p:pic>
          <p:nvPicPr>
            <p:cNvPr id="460" name="Google Shape;460;p1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527150" y="1845831"/>
              <a:ext cx="1204503" cy="1178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1" name="Google Shape;461;p16"/>
            <p:cNvSpPr txBox="1"/>
            <p:nvPr/>
          </p:nvSpPr>
          <p:spPr>
            <a:xfrm>
              <a:off x="10287000" y="3063172"/>
              <a:ext cx="1860359" cy="2046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bg-BG" sz="1800" b="1" i="0" u="none" strike="noStrike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Офлайн дейност 3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2" name="Google Shape;462;p16"/>
          <p:cNvSpPr txBox="1"/>
          <p:nvPr/>
        </p:nvSpPr>
        <p:spPr>
          <a:xfrm>
            <a:off x="7398327" y="2230976"/>
            <a:ext cx="9006451" cy="5632271"/>
          </a:xfrm>
          <a:prstGeom prst="rect">
            <a:avLst/>
          </a:prstGeom>
          <a:solidFill>
            <a:srgbClr val="23B2A3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След като изяснихме какво е SMART идва въпросът, как да разпишете своите SMART цели? Процесът започва със задаването на много въпроси на вас, вашия екип и заинтересованите страни. Отговорите на тези въпроси ще ви помогнат да прецизирате стратегията си и целите ще станат ясни и постижими.</a:t>
            </a:r>
            <a:endParaRPr dirty="0"/>
          </a:p>
        </p:txBody>
      </p:sp>
      <p:pic>
        <p:nvPicPr>
          <p:cNvPr id="463" name="Google Shape;46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2" name="Google Shape;472;p17"/>
          <p:cNvGrpSpPr/>
          <p:nvPr/>
        </p:nvGrpSpPr>
        <p:grpSpPr>
          <a:xfrm>
            <a:off x="595086" y="1804274"/>
            <a:ext cx="16430171" cy="1676869"/>
            <a:chOff x="0" y="0"/>
            <a:chExt cx="16210441" cy="1869292"/>
          </a:xfrm>
        </p:grpSpPr>
        <p:sp>
          <p:nvSpPr>
            <p:cNvPr id="473" name="Google Shape;473;p17"/>
            <p:cNvSpPr/>
            <p:nvPr/>
          </p:nvSpPr>
          <p:spPr>
            <a:xfrm rot="5400000">
              <a:off x="10275383" y="-4252695"/>
              <a:ext cx="1495433" cy="10374682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7"/>
            <p:cNvSpPr txBox="1"/>
            <p:nvPr/>
          </p:nvSpPr>
          <p:spPr>
            <a:xfrm>
              <a:off x="5835759" y="259930"/>
              <a:ext cx="10301681" cy="13494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51425" rIns="102850" bIns="514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Char char="•"/>
              </a:pPr>
              <a:r>
                <a:rPr lang="bg-BG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След като имате цел, избройте задачите и дейностите, които трябва да изпълните, за да я постигнете. След това ги подредете последователно, като добавите ключови дати и крайни срокове.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17"/>
            <p:cNvSpPr/>
            <p:nvPr/>
          </p:nvSpPr>
          <p:spPr>
            <a:xfrm>
              <a:off x="0" y="0"/>
              <a:ext cx="5835758" cy="186929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7"/>
            <p:cNvSpPr txBox="1"/>
            <p:nvPr/>
          </p:nvSpPr>
          <p:spPr>
            <a:xfrm>
              <a:off x="91251" y="91251"/>
              <a:ext cx="5835758" cy="1686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5725" tIns="102850" rIns="205725" bIns="102850" anchor="ctr" anchorCtr="0">
              <a:noAutofit/>
            </a:bodyPr>
            <a:lstStyle/>
            <a:p>
              <a:pPr marL="0" marR="0" lvl="0" indent="0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Times New Roman"/>
                <a:buNone/>
              </a:pPr>
              <a:r>
                <a:rPr lang="bg-BG" sz="48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2- Списък на задачите</a:t>
              </a:r>
              <a:endParaRPr sz="4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7" name="Google Shape;477;p17"/>
          <p:cNvSpPr txBox="1"/>
          <p:nvPr/>
        </p:nvSpPr>
        <p:spPr>
          <a:xfrm>
            <a:off x="730016" y="3671355"/>
            <a:ext cx="14015665" cy="597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r>
              <a:rPr lang="bg-BG" sz="2200" b="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След като поставите целите, е време да подготвите списък със </a:t>
            </a:r>
            <a:r>
              <a:rPr lang="bg-BG" sz="2200" b="1" i="0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задачи/</a:t>
            </a:r>
            <a:r>
              <a:rPr lang="bg-BG" sz="2200" b="1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дейности</a:t>
            </a:r>
            <a:r>
              <a:rPr lang="bg-BG" sz="2200" b="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за </a:t>
            </a:r>
            <a:r>
              <a:rPr lang="bg-BG" sz="22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тяхното</a:t>
            </a:r>
            <a:r>
              <a:rPr lang="bg-BG" sz="2200" b="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постигане.</a:t>
            </a:r>
            <a:endParaRPr sz="2200" b="0" i="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r>
              <a:rPr lang="bg-BG" sz="22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Дейностите са малки, индивидуални задачи, които трябва да бъдат изпълнени, за постигане на резултатите, които са описани във вашия план за действие.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r>
              <a:rPr lang="bg-BG" sz="2200" b="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Първ</a:t>
            </a: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о, трябва да </a:t>
            </a:r>
            <a:r>
              <a:rPr lang="bg-BG" sz="2200" b="1" i="0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идентифицирате и дефинирате </a:t>
            </a: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задачите и след това да им зададете </a:t>
            </a:r>
            <a:r>
              <a:rPr lang="bg-BG" sz="2200" b="1" i="0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ниво на приоритет</a:t>
            </a: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така че да се изпълняват последователно.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r>
              <a:rPr lang="bg-BG" sz="22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Дейностите са</a:t>
            </a: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задачи, които трябва да бъдат изпълнени, за да се постигне по-голяма, по-сложна цел, като </a:t>
            </a:r>
            <a:r>
              <a:rPr lang="bg-BG" sz="22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самия</a:t>
            </a: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план за действие или просто една от </a:t>
            </a:r>
            <a:r>
              <a:rPr lang="bg-BG" sz="22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преследваните от него </a:t>
            </a: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цели. Създаването на списък с </a:t>
            </a:r>
            <a:r>
              <a:rPr lang="bg-BG" sz="22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дейности</a:t>
            </a: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е най-ефективният начин за </a:t>
            </a:r>
            <a:r>
              <a:rPr lang="bg-BG" sz="22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разпределяне</a:t>
            </a: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на задачите на  </a:t>
            </a:r>
            <a:r>
              <a:rPr lang="bg-BG" sz="2200" b="1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правилните отговорни лица</a:t>
            </a:r>
            <a:r>
              <a:rPr lang="bg-BG" sz="2200" b="1" i="0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и проследяването на ресурсите </a:t>
            </a: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и</a:t>
            </a:r>
            <a:r>
              <a:rPr lang="bg-BG" sz="2200" b="1" i="0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напредъка на изпълнението</a:t>
            </a: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</a:t>
            </a:r>
            <a:endParaRPr sz="2200" i="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Дейностите могат приемат много форми, от действия, които трябва да бъдат изпълнени, до събития. Тяхната определяща характеристика обаче е, че всеки завършен елемент води до </a:t>
            </a:r>
            <a:r>
              <a:rPr lang="bg-BG" sz="22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напредък по изпълнението на</a:t>
            </a: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по-голяма задача.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r>
              <a:rPr lang="bg-BG" sz="2200" i="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Въпреки че може да изглежда просто, създаването на списък с дейности е по-важно, отколкото бихте очаквали. Лошо създадените списъци с дейности могат да забавят целия проект или дори да доведат до пълен провал. Поради тази причина е от съществено значение да разберете най-добрите начини за дефиниране на дейностите и да ги използвате, за да придвижите проекта си напред.</a:t>
            </a:r>
            <a:endParaRPr sz="2200" i="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478" name="Google Shape;478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745681" y="4550040"/>
            <a:ext cx="3346054" cy="3346054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17"/>
          <p:cNvSpPr txBox="1"/>
          <p:nvPr/>
        </p:nvSpPr>
        <p:spPr>
          <a:xfrm>
            <a:off x="4015353" y="480803"/>
            <a:ext cx="1107082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00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Стъпки </a:t>
            </a:r>
            <a:r>
              <a:rPr lang="bg-BG" sz="6000" dirty="0">
                <a:latin typeface="Abhaya Libre"/>
                <a:ea typeface="Abhaya Libre"/>
                <a:cs typeface="Abhaya Libre"/>
                <a:sym typeface="Abhaya Libre"/>
              </a:rPr>
              <a:t>при </a:t>
            </a:r>
            <a:r>
              <a:rPr lang="bg-BG" sz="600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разработване на план за действие</a:t>
            </a:r>
            <a:endParaRPr sz="600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480" name="Google Shape;480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69377" y="9403072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Google Shape;48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18"/>
          <p:cNvSpPr txBox="1"/>
          <p:nvPr/>
        </p:nvSpPr>
        <p:spPr>
          <a:xfrm>
            <a:off x="667658" y="4235559"/>
            <a:ext cx="16067314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b="1" i="0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Ето някои стъпки, които трябва да имате предвид, когато пишете задачите/дейностите. Колкото по-подробно са разписани вашите дейности, толкова повече те ще помогнат за улесняване на управлението на натоварването и изпълнението на плана на вашия проект.</a:t>
            </a:r>
            <a:endParaRPr sz="2800" b="1" i="0" dirty="0">
              <a:solidFill>
                <a:srgbClr val="23B2A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5" name="Google Shape;495;p18"/>
          <p:cNvGrpSpPr/>
          <p:nvPr/>
        </p:nvGrpSpPr>
        <p:grpSpPr>
          <a:xfrm>
            <a:off x="920023" y="6490062"/>
            <a:ext cx="16447948" cy="1827549"/>
            <a:chOff x="5625" y="991804"/>
            <a:chExt cx="16447948" cy="1827549"/>
          </a:xfrm>
        </p:grpSpPr>
        <p:sp>
          <p:nvSpPr>
            <p:cNvPr id="496" name="Google Shape;496;p18"/>
            <p:cNvSpPr/>
            <p:nvPr/>
          </p:nvSpPr>
          <p:spPr>
            <a:xfrm>
              <a:off x="5625" y="991804"/>
              <a:ext cx="3045916" cy="1827549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8"/>
            <p:cNvSpPr txBox="1"/>
            <p:nvPr/>
          </p:nvSpPr>
          <p:spPr>
            <a:xfrm>
              <a:off x="5625" y="991804"/>
              <a:ext cx="3045916" cy="1827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bg-BG" sz="23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1. Определете заглавие и идентификационен номер за вашите </a:t>
              </a:r>
              <a:r>
                <a:rPr lang="bg-BG" sz="23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дейности</a:t>
              </a:r>
              <a:endParaRPr sz="2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18"/>
            <p:cNvSpPr/>
            <p:nvPr/>
          </p:nvSpPr>
          <p:spPr>
            <a:xfrm>
              <a:off x="3356133" y="991804"/>
              <a:ext cx="3045916" cy="1827549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8"/>
            <p:cNvSpPr txBox="1"/>
            <p:nvPr/>
          </p:nvSpPr>
          <p:spPr>
            <a:xfrm>
              <a:off x="3356133" y="991804"/>
              <a:ext cx="3045916" cy="1827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bg-BG" sz="23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2. Задайте ниво на приоритет (висок към нисък приоритет) за дейностите</a:t>
              </a:r>
              <a:endParaRPr sz="2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18"/>
            <p:cNvSpPr/>
            <p:nvPr/>
          </p:nvSpPr>
          <p:spPr>
            <a:xfrm>
              <a:off x="6706641" y="991804"/>
              <a:ext cx="3045916" cy="1827549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8"/>
            <p:cNvSpPr txBox="1"/>
            <p:nvPr/>
          </p:nvSpPr>
          <p:spPr>
            <a:xfrm>
              <a:off x="6706641" y="991804"/>
              <a:ext cx="3045916" cy="1827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bg-BG" sz="23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3. Задайте крайни срокове за вашите дейности</a:t>
              </a:r>
              <a:endParaRPr sz="2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18"/>
            <p:cNvSpPr/>
            <p:nvPr/>
          </p:nvSpPr>
          <p:spPr>
            <a:xfrm>
              <a:off x="10057149" y="991804"/>
              <a:ext cx="3045916" cy="1827549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8"/>
            <p:cNvSpPr txBox="1"/>
            <p:nvPr/>
          </p:nvSpPr>
          <p:spPr>
            <a:xfrm>
              <a:off x="10057149" y="991804"/>
              <a:ext cx="3045916" cy="1827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bg-BG" sz="23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4. Назначете отговорник за </a:t>
              </a:r>
              <a:r>
                <a:rPr lang="bg-BG" sz="23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всяка дейност</a:t>
              </a:r>
              <a:endParaRPr sz="2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18"/>
            <p:cNvSpPr/>
            <p:nvPr/>
          </p:nvSpPr>
          <p:spPr>
            <a:xfrm>
              <a:off x="13407657" y="991804"/>
              <a:ext cx="3045916" cy="1827549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8"/>
            <p:cNvSpPr txBox="1"/>
            <p:nvPr/>
          </p:nvSpPr>
          <p:spPr>
            <a:xfrm>
              <a:off x="13407657" y="991804"/>
              <a:ext cx="3045916" cy="1827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bg-BG" sz="23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5. Дайте кратко описание на всяка дейност. </a:t>
              </a:r>
              <a:endParaRPr sz="2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6" name="Google Shape;506;p18"/>
          <p:cNvSpPr txBox="1"/>
          <p:nvPr/>
        </p:nvSpPr>
        <p:spPr>
          <a:xfrm>
            <a:off x="3632149" y="684857"/>
            <a:ext cx="11023701" cy="1458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Стъпки за разработване на План за действие</a:t>
            </a:r>
            <a:endParaRPr sz="641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507" name="Google Shape;507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472;p17">
            <a:extLst>
              <a:ext uri="{FF2B5EF4-FFF2-40B4-BE49-F238E27FC236}">
                <a16:creationId xmlns:a16="http://schemas.microsoft.com/office/drawing/2014/main" id="{40BA8AA5-CA98-82F0-7778-83F2DD411E94}"/>
              </a:ext>
            </a:extLst>
          </p:cNvPr>
          <p:cNvGrpSpPr/>
          <p:nvPr/>
        </p:nvGrpSpPr>
        <p:grpSpPr>
          <a:xfrm>
            <a:off x="667657" y="2432072"/>
            <a:ext cx="16430171" cy="1676869"/>
            <a:chOff x="0" y="0"/>
            <a:chExt cx="16210441" cy="1869292"/>
          </a:xfrm>
        </p:grpSpPr>
        <p:sp>
          <p:nvSpPr>
            <p:cNvPr id="3" name="Google Shape;473;p17">
              <a:extLst>
                <a:ext uri="{FF2B5EF4-FFF2-40B4-BE49-F238E27FC236}">
                  <a16:creationId xmlns:a16="http://schemas.microsoft.com/office/drawing/2014/main" id="{23F2A6F3-EB63-9014-56D6-4D896357054D}"/>
                </a:ext>
              </a:extLst>
            </p:cNvPr>
            <p:cNvSpPr/>
            <p:nvPr/>
          </p:nvSpPr>
          <p:spPr>
            <a:xfrm rot="5400000">
              <a:off x="10275383" y="-4252695"/>
              <a:ext cx="1495433" cy="10374682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474;p17">
              <a:extLst>
                <a:ext uri="{FF2B5EF4-FFF2-40B4-BE49-F238E27FC236}">
                  <a16:creationId xmlns:a16="http://schemas.microsoft.com/office/drawing/2014/main" id="{882D4381-7DEF-AEBD-732F-75D33A54A02E}"/>
                </a:ext>
              </a:extLst>
            </p:cNvPr>
            <p:cNvSpPr txBox="1"/>
            <p:nvPr/>
          </p:nvSpPr>
          <p:spPr>
            <a:xfrm>
              <a:off x="5835759" y="259930"/>
              <a:ext cx="10301681" cy="13494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51425" rIns="102850" bIns="514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Char char="•"/>
              </a:pPr>
              <a:r>
                <a:rPr lang="bg-BG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След като имате цел, избройте задачите и дейностите, които трябва да изпълните, за да я постигнете. След това ги подредете последователно, като добавите ключови дати и крайни срокове.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475;p17">
              <a:extLst>
                <a:ext uri="{FF2B5EF4-FFF2-40B4-BE49-F238E27FC236}">
                  <a16:creationId xmlns:a16="http://schemas.microsoft.com/office/drawing/2014/main" id="{0D96FF82-4933-E70D-D0FA-86B52EFD5B66}"/>
                </a:ext>
              </a:extLst>
            </p:cNvPr>
            <p:cNvSpPr/>
            <p:nvPr/>
          </p:nvSpPr>
          <p:spPr>
            <a:xfrm>
              <a:off x="0" y="0"/>
              <a:ext cx="5835758" cy="186929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76;p17">
              <a:extLst>
                <a:ext uri="{FF2B5EF4-FFF2-40B4-BE49-F238E27FC236}">
                  <a16:creationId xmlns:a16="http://schemas.microsoft.com/office/drawing/2014/main" id="{EA8A885B-7F74-3DB4-8D18-4947DF42C068}"/>
                </a:ext>
              </a:extLst>
            </p:cNvPr>
            <p:cNvSpPr txBox="1"/>
            <p:nvPr/>
          </p:nvSpPr>
          <p:spPr>
            <a:xfrm>
              <a:off x="91251" y="91251"/>
              <a:ext cx="5835758" cy="1686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5725" tIns="102850" rIns="205725" bIns="102850" anchor="ctr" anchorCtr="0">
              <a:noAutofit/>
            </a:bodyPr>
            <a:lstStyle/>
            <a:p>
              <a:pPr marL="0" marR="0" lvl="0" indent="0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Times New Roman"/>
                <a:buNone/>
              </a:pPr>
              <a:r>
                <a:rPr lang="bg-BG" sz="48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2- Списък на задачите</a:t>
              </a:r>
              <a:endParaRPr sz="4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6" name="Google Shape;516;p19"/>
          <p:cNvGrpSpPr/>
          <p:nvPr/>
        </p:nvGrpSpPr>
        <p:grpSpPr>
          <a:xfrm>
            <a:off x="890223" y="2046364"/>
            <a:ext cx="16173851" cy="1869292"/>
            <a:chOff x="18295" y="0"/>
            <a:chExt cx="16173851" cy="1869292"/>
          </a:xfrm>
        </p:grpSpPr>
        <p:sp>
          <p:nvSpPr>
            <p:cNvPr id="517" name="Google Shape;517;p19"/>
            <p:cNvSpPr/>
            <p:nvPr/>
          </p:nvSpPr>
          <p:spPr>
            <a:xfrm rot="5400000">
              <a:off x="10204127" y="-4252695"/>
              <a:ext cx="1601355" cy="10374682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9"/>
            <p:cNvSpPr txBox="1"/>
            <p:nvPr/>
          </p:nvSpPr>
          <p:spPr>
            <a:xfrm>
              <a:off x="5817464" y="212140"/>
              <a:ext cx="10296510" cy="14450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36175" rIns="72375" bIns="361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lang="bg-BG" sz="19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Някои </a:t>
              </a:r>
              <a:r>
                <a:rPr lang="bg-BG" sz="19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дейности</a:t>
              </a:r>
              <a:r>
                <a:rPr lang="bg-BG" sz="19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може да трябва да бъдат завършени, преди други да започнат. Приоритизирането на тези задачи и задаването на реалистични крайни срокове може да </a:t>
              </a:r>
              <a:r>
                <a:rPr lang="bg-BG" sz="19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предотврати</a:t>
              </a:r>
              <a:r>
                <a:rPr lang="bg-BG" sz="19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блокиране и да позволи </a:t>
              </a:r>
              <a:r>
                <a:rPr lang="bg-BG" sz="19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дейностите</a:t>
              </a:r>
              <a:r>
                <a:rPr lang="bg-BG" sz="19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да се изпълняват последователно. </a:t>
              </a:r>
              <a:r>
                <a:rPr lang="bg-BG" sz="19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Когато ги разпределяте сред</a:t>
              </a:r>
              <a:r>
                <a:rPr lang="bg-BG" sz="19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членове на екипа, не забравяйте да ги уведомите за зависимостите и им дайте достатъчно време, за да ги </a:t>
              </a:r>
              <a:r>
                <a:rPr lang="bg-BG" sz="19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изпълнят</a:t>
              </a:r>
              <a:r>
                <a:rPr lang="bg-BG" sz="19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19"/>
            <p:cNvSpPr/>
            <p:nvPr/>
          </p:nvSpPr>
          <p:spPr>
            <a:xfrm>
              <a:off x="18295" y="0"/>
              <a:ext cx="5799168" cy="186929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9"/>
            <p:cNvSpPr txBox="1"/>
            <p:nvPr/>
          </p:nvSpPr>
          <p:spPr>
            <a:xfrm>
              <a:off x="109546" y="91251"/>
              <a:ext cx="5616666" cy="1686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8575" tIns="74275" rIns="148575" bIns="7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900"/>
                <a:buFont typeface="Times New Roman"/>
                <a:buNone/>
              </a:pPr>
              <a:r>
                <a:rPr lang="bg-BG" sz="39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3 – Приоритизиране на задачите</a:t>
              </a:r>
              <a:endParaRPr sz="3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1" name="Google Shape;521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11417" y="4191378"/>
            <a:ext cx="3650262" cy="4598756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19"/>
          <p:cNvSpPr txBox="1"/>
          <p:nvPr/>
        </p:nvSpPr>
        <p:spPr>
          <a:xfrm>
            <a:off x="1032508" y="4505618"/>
            <a:ext cx="10541502" cy="3970277"/>
          </a:xfrm>
          <a:prstGeom prst="rect">
            <a:avLst/>
          </a:prstGeom>
          <a:solidFill>
            <a:schemeClr val="accent5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b="1" dirty="0">
                <a:solidFill>
                  <a:srgbClr val="3F3F3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Сега, когато имате списък със задачи, е време да го реорганизирате, като </a:t>
            </a:r>
            <a:r>
              <a:rPr lang="bg-BG" sz="2800" b="1" dirty="0" err="1">
                <a:solidFill>
                  <a:srgbClr val="3F3F3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приоритизирате</a:t>
            </a:r>
            <a:r>
              <a:rPr lang="bg-BG" sz="2800" b="1" dirty="0">
                <a:solidFill>
                  <a:srgbClr val="3F3F3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дейностите. Може да се наложи да дадете приоритет на някои задачи, тъй като те могат да блокират други подзадачи.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3F3F3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b="1" dirty="0">
                <a:solidFill>
                  <a:srgbClr val="3F3F3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Трябва да посочите за всяка задача и може би за всяка подзадача нисък, среден или висок приоритет, в зависимост от това колко чувствителна е към времето, колко сложна или  продължителна е и колко критична е тази задача спрямо общата цел.</a:t>
            </a:r>
            <a:endParaRPr sz="2800" b="1" dirty="0">
              <a:solidFill>
                <a:srgbClr val="3F3F3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523" name="Google Shape;523;p19"/>
          <p:cNvSpPr txBox="1"/>
          <p:nvPr/>
        </p:nvSpPr>
        <p:spPr>
          <a:xfrm>
            <a:off x="3632149" y="382573"/>
            <a:ext cx="11023701" cy="167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Стъпки за разработване на план за действие</a:t>
            </a:r>
            <a:endParaRPr sz="641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524" name="Google Shape;524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2"/>
          <p:cNvGrpSpPr/>
          <p:nvPr/>
        </p:nvGrpSpPr>
        <p:grpSpPr>
          <a:xfrm>
            <a:off x="0" y="3553601"/>
            <a:ext cx="19062365" cy="3230761"/>
            <a:chOff x="0" y="-38100"/>
            <a:chExt cx="5020540" cy="850900"/>
          </a:xfrm>
        </p:grpSpPr>
        <p:sp>
          <p:nvSpPr>
            <p:cNvPr id="97" name="Google Shape;97;p2"/>
            <p:cNvSpPr/>
            <p:nvPr/>
          </p:nvSpPr>
          <p:spPr>
            <a:xfrm>
              <a:off x="0" y="0"/>
              <a:ext cx="5020540" cy="812800"/>
            </a:xfrm>
            <a:custGeom>
              <a:avLst/>
              <a:gdLst/>
              <a:ahLst/>
              <a:cxnLst/>
              <a:rect l="l" t="t" r="r" b="b"/>
              <a:pathLst>
                <a:path w="5020540" h="812800" extrusionOk="0">
                  <a:moveTo>
                    <a:pt x="0" y="0"/>
                  </a:moveTo>
                  <a:lnTo>
                    <a:pt x="5020540" y="0"/>
                  </a:lnTo>
                  <a:lnTo>
                    <a:pt x="502054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0E9E5"/>
            </a:solidFill>
            <a:ln>
              <a:noFill/>
            </a:ln>
          </p:spPr>
        </p:sp>
        <p:sp>
          <p:nvSpPr>
            <p:cNvPr id="98" name="Google Shape;98;p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947194">
            <a:off x="6660949" y="7604935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9632120">
            <a:off x="-2431639" y="-1705919"/>
            <a:ext cx="5721823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571149">
            <a:off x="-2523144" y="7570662"/>
            <a:ext cx="6836042" cy="6773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15156600" y="8264626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1904437" y="-772267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9614497">
            <a:off x="17189899" y="6091404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3420380">
            <a:off x="5570971" y="-4349323"/>
            <a:ext cx="5810576" cy="5802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4167270">
            <a:off x="-3176552" y="4860538"/>
            <a:ext cx="4881157" cy="48747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p2"/>
          <p:cNvGrpSpPr/>
          <p:nvPr/>
        </p:nvGrpSpPr>
        <p:grpSpPr>
          <a:xfrm rot="10800000">
            <a:off x="1170764" y="8531325"/>
            <a:ext cx="2900572" cy="807706"/>
            <a:chOff x="0" y="0"/>
            <a:chExt cx="3867430" cy="1076940"/>
          </a:xfrm>
        </p:grpSpPr>
        <p:pic>
          <p:nvPicPr>
            <p:cNvPr id="108" name="Google Shape;108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458151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0" name="Google Shape;110;p2"/>
          <p:cNvSpPr txBox="1"/>
          <p:nvPr/>
        </p:nvSpPr>
        <p:spPr>
          <a:xfrm>
            <a:off x="1990071" y="3654339"/>
            <a:ext cx="15238385" cy="344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8000" i="0" u="none" strike="noStrike" cap="none" dirty="0">
                <a:solidFill>
                  <a:srgbClr val="04989E"/>
                </a:solidFill>
                <a:latin typeface="Abhaya Libre"/>
                <a:ea typeface="Abhaya Libre"/>
                <a:cs typeface="Abhaya Libre"/>
                <a:sym typeface="Abhaya Libre"/>
              </a:rPr>
              <a:t>Създаване и прилагане на план за действие</a:t>
            </a:r>
            <a:endParaRPr sz="8000" i="0" u="none" strike="noStrike" cap="none" dirty="0">
              <a:solidFill>
                <a:srgbClr val="04989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111" name="Google Shape;111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2" name="Google Shape;532;p20"/>
          <p:cNvGrpSpPr/>
          <p:nvPr/>
        </p:nvGrpSpPr>
        <p:grpSpPr>
          <a:xfrm>
            <a:off x="3430923" y="4921709"/>
            <a:ext cx="3356736" cy="2565839"/>
            <a:chOff x="10287000" y="1845831"/>
            <a:chExt cx="1860359" cy="1422031"/>
          </a:xfrm>
        </p:grpSpPr>
        <p:pic>
          <p:nvPicPr>
            <p:cNvPr id="533" name="Google Shape;533;p2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527150" y="1845831"/>
              <a:ext cx="1204503" cy="1178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4" name="Google Shape;534;p20"/>
            <p:cNvSpPr txBox="1"/>
            <p:nvPr/>
          </p:nvSpPr>
          <p:spPr>
            <a:xfrm>
              <a:off x="10287000" y="3063172"/>
              <a:ext cx="1860359" cy="2046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bg-BG" sz="1800" b="1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Офлайн дейност </a:t>
              </a:r>
              <a:r>
                <a:rPr lang="bg-BG" sz="1800" b="1" i="0" u="none" strike="noStrike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4.2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5" name="Google Shape;535;p20"/>
          <p:cNvSpPr txBox="1"/>
          <p:nvPr/>
        </p:nvSpPr>
        <p:spPr>
          <a:xfrm>
            <a:off x="7260778" y="2230976"/>
            <a:ext cx="8534400" cy="6247824"/>
          </a:xfrm>
          <a:prstGeom prst="rect">
            <a:avLst/>
          </a:prstGeom>
          <a:solidFill>
            <a:srgbClr val="23B2A3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Основният елемент на регионалния план за действие е да се създаде списък с дейности за развитието на вашия регион. С други думи, изготвянето на план за действие се състои от изброяване на задачите, които всяко отговорно лице трябва да изпълни, и тяхното приоритизиране, за да се постигне поставената цел.</a:t>
            </a:r>
            <a:endParaRPr dirty="0"/>
          </a:p>
        </p:txBody>
      </p:sp>
      <p:grpSp>
        <p:nvGrpSpPr>
          <p:cNvPr id="536" name="Google Shape;536;p20"/>
          <p:cNvGrpSpPr/>
          <p:nvPr/>
        </p:nvGrpSpPr>
        <p:grpSpPr>
          <a:xfrm>
            <a:off x="3430923" y="2173516"/>
            <a:ext cx="3356736" cy="2565839"/>
            <a:chOff x="10287000" y="1845831"/>
            <a:chExt cx="1860359" cy="1422031"/>
          </a:xfrm>
        </p:grpSpPr>
        <p:pic>
          <p:nvPicPr>
            <p:cNvPr id="537" name="Google Shape;537;p2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527150" y="1845831"/>
              <a:ext cx="1204503" cy="1178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8" name="Google Shape;538;p20"/>
            <p:cNvSpPr txBox="1"/>
            <p:nvPr/>
          </p:nvSpPr>
          <p:spPr>
            <a:xfrm>
              <a:off x="10287000" y="3063172"/>
              <a:ext cx="1860359" cy="2046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bg-BG" sz="1800" b="1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Офлайн дейност</a:t>
              </a:r>
              <a:r>
                <a:rPr lang="bg-BG" sz="1800" b="1" i="0" u="none" strike="noStrike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 4.1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39" name="Google Shape;539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8" name="Google Shape;548;p21"/>
          <p:cNvGrpSpPr/>
          <p:nvPr/>
        </p:nvGrpSpPr>
        <p:grpSpPr>
          <a:xfrm>
            <a:off x="838200" y="2007244"/>
            <a:ext cx="16210440" cy="1993256"/>
            <a:chOff x="0" y="0"/>
            <a:chExt cx="16210440" cy="1993256"/>
          </a:xfrm>
        </p:grpSpPr>
        <p:sp>
          <p:nvSpPr>
            <p:cNvPr id="549" name="Google Shape;549;p21"/>
            <p:cNvSpPr/>
            <p:nvPr/>
          </p:nvSpPr>
          <p:spPr>
            <a:xfrm rot="5400000">
              <a:off x="10225797" y="-4190713"/>
              <a:ext cx="1594604" cy="10374682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1"/>
            <p:cNvSpPr txBox="1"/>
            <p:nvPr/>
          </p:nvSpPr>
          <p:spPr>
            <a:xfrm>
              <a:off x="5835758" y="277168"/>
              <a:ext cx="10296840" cy="1438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47625" rIns="95250" bIns="476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libri"/>
                <a:buChar char="•"/>
              </a:pPr>
              <a:r>
                <a:rPr lang="bg-BG" sz="25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След като имате своя подробен списък с приоритетни задачи, можете да започнете да определите</a:t>
              </a:r>
              <a:r>
                <a:rPr lang="bg-BG" sz="2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необходимите</a:t>
              </a:r>
              <a:r>
                <a:rPr lang="bg-BG" sz="25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ресурси, време и членове на екипа за тяхното изпълнение и да решите дали ще възложите част от плана за действие</a:t>
              </a:r>
              <a:r>
                <a:rPr lang="bg-BG" sz="2500" b="0" i="0" u="none" strike="noStrike" cap="none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.</a:t>
              </a:r>
              <a:endParaRPr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21"/>
            <p:cNvSpPr/>
            <p:nvPr/>
          </p:nvSpPr>
          <p:spPr>
            <a:xfrm>
              <a:off x="0" y="0"/>
              <a:ext cx="5835758" cy="19932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1"/>
            <p:cNvSpPr txBox="1"/>
            <p:nvPr/>
          </p:nvSpPr>
          <p:spPr>
            <a:xfrm>
              <a:off x="97303" y="97303"/>
              <a:ext cx="5641152" cy="1798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8100" tIns="99050" rIns="198100" bIns="990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200"/>
                <a:buFont typeface="Times New Roman"/>
                <a:buNone/>
              </a:pPr>
              <a:r>
                <a:rPr lang="bg-BG" sz="52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4 – Възлагане на задачите</a:t>
              </a:r>
              <a:endParaRPr sz="5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3" name="Google Shape;553;p21"/>
          <p:cNvGrpSpPr/>
          <p:nvPr/>
        </p:nvGrpSpPr>
        <p:grpSpPr>
          <a:xfrm>
            <a:off x="4856642" y="4150731"/>
            <a:ext cx="12191994" cy="3897248"/>
            <a:chOff x="2" y="24146"/>
            <a:chExt cx="12191994" cy="3897248"/>
          </a:xfrm>
        </p:grpSpPr>
        <p:sp>
          <p:nvSpPr>
            <p:cNvPr id="554" name="Google Shape;554;p21"/>
            <p:cNvSpPr/>
            <p:nvPr/>
          </p:nvSpPr>
          <p:spPr>
            <a:xfrm>
              <a:off x="2" y="24146"/>
              <a:ext cx="5697140" cy="720000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1"/>
            <p:cNvSpPr txBox="1"/>
            <p:nvPr/>
          </p:nvSpPr>
          <p:spPr>
            <a:xfrm>
              <a:off x="2" y="24146"/>
              <a:ext cx="5697140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800" tIns="101600" rIns="177800" bIns="101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bg-BG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Ресурси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21"/>
            <p:cNvSpPr/>
            <p:nvPr/>
          </p:nvSpPr>
          <p:spPr>
            <a:xfrm>
              <a:off x="59" y="748387"/>
              <a:ext cx="5697140" cy="3156750"/>
            </a:xfrm>
            <a:prstGeom prst="rect">
              <a:avLst/>
            </a:prstGeom>
            <a:solidFill>
              <a:srgbClr val="CDE1E8">
                <a:alpha val="89803"/>
              </a:srgbClr>
            </a:solidFill>
            <a:ln w="25400" cap="flat" cmpd="sng">
              <a:solidFill>
                <a:srgbClr val="CDE1E8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1"/>
            <p:cNvSpPr txBox="1"/>
            <p:nvPr/>
          </p:nvSpPr>
          <p:spPr>
            <a:xfrm>
              <a:off x="59" y="748387"/>
              <a:ext cx="5697140" cy="3156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77800" bIns="200025" anchor="t" anchorCtr="0">
              <a:noAutofit/>
            </a:bodyPr>
            <a:lstStyle/>
            <a:p>
              <a:pPr marL="228600" marR="0" lvl="1" indent="-22860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libri"/>
                <a:buChar char="•"/>
              </a:pPr>
              <a:r>
                <a:rPr lang="bg-BG" sz="25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Вашият план за действие изисква някои специфични ресурси. След като изготвите своя приоритетен списък с </a:t>
              </a:r>
              <a:r>
                <a:rPr lang="bg-BG" sz="2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дейности</a:t>
              </a:r>
              <a:r>
                <a:rPr lang="bg-BG" sz="25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по-лесно ще разберете какви ресурси трябва </a:t>
              </a:r>
              <a:r>
                <a:rPr lang="bg-BG" sz="2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са необходими</a:t>
              </a:r>
              <a:r>
                <a:rPr lang="bg-BG" sz="25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bg-BG" sz="2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з</a:t>
              </a:r>
              <a:r>
                <a:rPr lang="bg-BG" sz="25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 всяка задача и как да ги разпределите.</a:t>
              </a:r>
              <a:endParaRPr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21"/>
            <p:cNvSpPr/>
            <p:nvPr/>
          </p:nvSpPr>
          <p:spPr>
            <a:xfrm>
              <a:off x="6494799" y="28387"/>
              <a:ext cx="5697140" cy="720000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1"/>
            <p:cNvSpPr txBox="1"/>
            <p:nvPr/>
          </p:nvSpPr>
          <p:spPr>
            <a:xfrm>
              <a:off x="6494799" y="28387"/>
              <a:ext cx="5697140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800" tIns="101600" rIns="177800" bIns="101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bg-BG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Членове на екипа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21"/>
            <p:cNvSpPr/>
            <p:nvPr/>
          </p:nvSpPr>
          <p:spPr>
            <a:xfrm>
              <a:off x="6494856" y="764644"/>
              <a:ext cx="5697140" cy="3156750"/>
            </a:xfrm>
            <a:prstGeom prst="rect">
              <a:avLst/>
            </a:prstGeom>
            <a:solidFill>
              <a:srgbClr val="CDE1E8">
                <a:alpha val="89803"/>
              </a:srgbClr>
            </a:solidFill>
            <a:ln w="25400" cap="flat" cmpd="sng">
              <a:solidFill>
                <a:srgbClr val="CDE1E8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1"/>
            <p:cNvSpPr txBox="1"/>
            <p:nvPr/>
          </p:nvSpPr>
          <p:spPr>
            <a:xfrm>
              <a:off x="6494856" y="764644"/>
              <a:ext cx="5697140" cy="3156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77800" bIns="200025" anchor="t" anchorCtr="0">
              <a:noAutofit/>
            </a:bodyPr>
            <a:lstStyle/>
            <a:p>
              <a:pPr marL="228600" marR="0" lvl="1" indent="-22860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libri"/>
                <a:buChar char="•"/>
              </a:pPr>
              <a:r>
                <a:rPr lang="bg-BG" sz="25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След като разделите работата, необходима за изпълнение на плана ви за действие на задачи/</a:t>
              </a:r>
              <a:r>
                <a:rPr lang="bg-BG" sz="2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дейности</a:t>
              </a:r>
              <a:r>
                <a:rPr lang="bg-BG" sz="25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ще трябва да ги възложите на членовете на вашия екип и да дефинирате техните роли и отговорности.</a:t>
              </a:r>
              <a:endParaRPr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62" name="Google Shape;562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6498" y="4871450"/>
            <a:ext cx="3719815" cy="2671503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21"/>
          <p:cNvSpPr txBox="1"/>
          <p:nvPr/>
        </p:nvSpPr>
        <p:spPr>
          <a:xfrm>
            <a:off x="2264229" y="8089608"/>
            <a:ext cx="1478441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1" i="0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Тази стъпка включва вашето бюджетно </a:t>
            </a:r>
            <a:r>
              <a:rPr lang="bg-BG" sz="3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разпределение</a:t>
            </a:r>
            <a:r>
              <a:rPr lang="bg-BG" sz="3200" b="1" i="0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. Можете да посочите приблизителните разходи </a:t>
            </a:r>
            <a:r>
              <a:rPr lang="bg-BG" sz="3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з</a:t>
            </a:r>
            <a:r>
              <a:rPr lang="bg-BG" sz="3200" b="1" i="0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а всяка задача във вашия </a:t>
            </a:r>
            <a:r>
              <a:rPr lang="bg-BG" sz="3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план за</a:t>
            </a:r>
            <a:r>
              <a:rPr lang="bg-BG" sz="3200" b="1" i="0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 действие.  </a:t>
            </a:r>
            <a:endParaRPr sz="3200" b="1" dirty="0">
              <a:solidFill>
                <a:srgbClr val="23B2A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5" name="Google Shape;565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23;p19">
            <a:extLst>
              <a:ext uri="{FF2B5EF4-FFF2-40B4-BE49-F238E27FC236}">
                <a16:creationId xmlns:a16="http://schemas.microsoft.com/office/drawing/2014/main" id="{4EAD8C2E-3675-D47E-F092-FECBCF169C9B}"/>
              </a:ext>
            </a:extLst>
          </p:cNvPr>
          <p:cNvSpPr txBox="1"/>
          <p:nvPr/>
        </p:nvSpPr>
        <p:spPr>
          <a:xfrm>
            <a:off x="3632149" y="382573"/>
            <a:ext cx="11023701" cy="167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Стъпки за разработване на план за действие</a:t>
            </a:r>
            <a:endParaRPr sz="641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Google Shape;57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3" name="Google Shape;573;p22"/>
          <p:cNvGrpSpPr/>
          <p:nvPr/>
        </p:nvGrpSpPr>
        <p:grpSpPr>
          <a:xfrm>
            <a:off x="3124200" y="3860579"/>
            <a:ext cx="3356736" cy="2565839"/>
            <a:chOff x="10287000" y="1845831"/>
            <a:chExt cx="1860359" cy="1422031"/>
          </a:xfrm>
        </p:grpSpPr>
        <p:pic>
          <p:nvPicPr>
            <p:cNvPr id="574" name="Google Shape;574;p2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527150" y="1845831"/>
              <a:ext cx="1204503" cy="1178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5" name="Google Shape;575;p22"/>
            <p:cNvSpPr txBox="1"/>
            <p:nvPr/>
          </p:nvSpPr>
          <p:spPr>
            <a:xfrm>
              <a:off x="10287000" y="3063172"/>
              <a:ext cx="1860359" cy="2046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bg-BG" sz="1800" b="1" i="0" u="none" strike="noStrike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Офлайн дейност 5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6" name="Google Shape;576;p22"/>
          <p:cNvSpPr txBox="1"/>
          <p:nvPr/>
        </p:nvSpPr>
        <p:spPr>
          <a:xfrm>
            <a:off x="6812280" y="3558450"/>
            <a:ext cx="9374627" cy="3785611"/>
          </a:xfrm>
          <a:prstGeom prst="rect">
            <a:avLst/>
          </a:prstGeom>
          <a:solidFill>
            <a:srgbClr val="23B2A3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Сега, след като сте посочили дейностите, които трябва да следвате, за да постигнете целта на плана си, ще трябва да определите правилните членове на екипа и необходимите ресурси за всяка от задачите. </a:t>
            </a:r>
            <a:endParaRPr dirty="0"/>
          </a:p>
        </p:txBody>
      </p:sp>
      <p:pic>
        <p:nvPicPr>
          <p:cNvPr id="577" name="Google Shape;577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6" name="Google Shape;586;p23"/>
          <p:cNvGrpSpPr/>
          <p:nvPr/>
        </p:nvGrpSpPr>
        <p:grpSpPr>
          <a:xfrm>
            <a:off x="1436023" y="2021843"/>
            <a:ext cx="16210440" cy="1993256"/>
            <a:chOff x="0" y="0"/>
            <a:chExt cx="16210440" cy="1993256"/>
          </a:xfrm>
        </p:grpSpPr>
        <p:sp>
          <p:nvSpPr>
            <p:cNvPr id="587" name="Google Shape;587;p23"/>
            <p:cNvSpPr/>
            <p:nvPr/>
          </p:nvSpPr>
          <p:spPr>
            <a:xfrm rot="5400000">
              <a:off x="10225797" y="-4153686"/>
              <a:ext cx="1594604" cy="10374682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3"/>
            <p:cNvSpPr txBox="1"/>
            <p:nvPr/>
          </p:nvSpPr>
          <p:spPr>
            <a:xfrm>
              <a:off x="5835758" y="314195"/>
              <a:ext cx="10296840" cy="1438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36175" rIns="72375" bIns="361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lang="bg-BG" sz="19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След завършване на всяка точка за действие или група задачи се препоръчва да се направи оценка на текущия напредък и съответно да се подобри планът за действие. Събирайте обратна връзка от </a:t>
              </a:r>
              <a:r>
                <a:rPr lang="bg-BG" sz="19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отговорните лица</a:t>
              </a:r>
              <a:r>
                <a:rPr lang="bg-BG" sz="19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относно дейностите, и предложения за подобрения, за да станете изпълнението на предстоящите задачи възможно най-ефективно.</a:t>
              </a:r>
              <a:endParaRPr sz="1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23"/>
            <p:cNvSpPr/>
            <p:nvPr/>
          </p:nvSpPr>
          <p:spPr>
            <a:xfrm>
              <a:off x="0" y="0"/>
              <a:ext cx="5835758" cy="19932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3"/>
            <p:cNvSpPr txBox="1"/>
            <p:nvPr/>
          </p:nvSpPr>
          <p:spPr>
            <a:xfrm>
              <a:off x="97303" y="97303"/>
              <a:ext cx="5641152" cy="1798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4300" tIns="97150" rIns="194300" bIns="9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100"/>
                <a:buFont typeface="Times New Roman"/>
                <a:buNone/>
              </a:pPr>
              <a:r>
                <a:rPr lang="bg-BG" sz="51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5 – Оценяване и подобряване</a:t>
              </a:r>
              <a:endParaRPr sz="5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1" name="Google Shape;591;p23"/>
          <p:cNvSpPr txBox="1"/>
          <p:nvPr/>
        </p:nvSpPr>
        <p:spPr>
          <a:xfrm>
            <a:off x="3715231" y="4213853"/>
            <a:ext cx="13853390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Ако искате да проследите напредъка си към целта на плана за действие, трябва да зададете метод за измерването му. Това ще държи вас и отговорните за задачата лица  </a:t>
            </a:r>
            <a:r>
              <a:rPr lang="bg-BG" sz="2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мотивирани</a:t>
            </a: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Трябва да установите показатели, за да измервате напредъка си. </a:t>
            </a:r>
            <a:r>
              <a:rPr lang="bg-BG" sz="2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Основните етапи </a:t>
            </a: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могат да помогнат за разделянето на дълги периоди от време на по-кратки и по-лесни за проследяване периоди.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да успеете да изпълните плана си за действие, трябва </a:t>
            </a:r>
            <a:r>
              <a:rPr lang="bg-BG" sz="2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редовно</a:t>
            </a: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да наблюдавате напредъка си. Можете да отделите известно време, за да оцените представянето на екипа.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Задачите могат да бъдат маркирани като изпълнени, като се фокусира върху това как сте </a:t>
            </a:r>
            <a:r>
              <a:rPr lang="bg-BG" sz="2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напреднали</a:t>
            </a: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към целта.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Оценяването и мониторингът също могат да ви позволят да анализирате забавените задачи, да разберете причината за тяхното забавяне и да намерите </a:t>
            </a:r>
            <a:r>
              <a:rPr lang="bg-BG" sz="2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решения</a:t>
            </a: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След този анализ вашият екип трябва съответно да </a:t>
            </a:r>
            <a:r>
              <a:rPr lang="bg-BG" sz="2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актуализира</a:t>
            </a:r>
            <a:r>
              <a:rPr lang="bg-BG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плана за действие.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2" name="Google Shape;592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5400000">
            <a:off x="-18630" y="6008191"/>
            <a:ext cx="5273600" cy="12536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3" name="Google Shape;593;p23"/>
          <p:cNvGrpSpPr/>
          <p:nvPr/>
        </p:nvGrpSpPr>
        <p:grpSpPr>
          <a:xfrm>
            <a:off x="2179370" y="4098408"/>
            <a:ext cx="654150" cy="657082"/>
            <a:chOff x="1813" y="0"/>
            <a:chExt cx="809173" cy="812800"/>
          </a:xfrm>
        </p:grpSpPr>
        <p:sp>
          <p:nvSpPr>
            <p:cNvPr id="594" name="Google Shape;594;p2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49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6" name="Google Shape;596;p23"/>
          <p:cNvGrpSpPr/>
          <p:nvPr/>
        </p:nvGrpSpPr>
        <p:grpSpPr>
          <a:xfrm>
            <a:off x="2669601" y="5096018"/>
            <a:ext cx="654150" cy="657082"/>
            <a:chOff x="1813" y="0"/>
            <a:chExt cx="809173" cy="812800"/>
          </a:xfrm>
        </p:grpSpPr>
        <p:sp>
          <p:nvSpPr>
            <p:cNvPr id="597" name="Google Shape;597;p2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0E9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9" name="Google Shape;599;p23"/>
          <p:cNvGrpSpPr/>
          <p:nvPr/>
        </p:nvGrpSpPr>
        <p:grpSpPr>
          <a:xfrm>
            <a:off x="2854015" y="6149764"/>
            <a:ext cx="654150" cy="657082"/>
            <a:chOff x="1813" y="0"/>
            <a:chExt cx="809173" cy="812800"/>
          </a:xfrm>
        </p:grpSpPr>
        <p:sp>
          <p:nvSpPr>
            <p:cNvPr id="600" name="Google Shape;600;p2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43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2" name="Google Shape;602;p23"/>
          <p:cNvGrpSpPr/>
          <p:nvPr/>
        </p:nvGrpSpPr>
        <p:grpSpPr>
          <a:xfrm>
            <a:off x="2773384" y="7238127"/>
            <a:ext cx="654150" cy="657082"/>
            <a:chOff x="1813" y="0"/>
            <a:chExt cx="809173" cy="812800"/>
          </a:xfrm>
        </p:grpSpPr>
        <p:sp>
          <p:nvSpPr>
            <p:cNvPr id="603" name="Google Shape;603;p2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3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5" name="Google Shape;605;p23"/>
          <p:cNvGrpSpPr/>
          <p:nvPr/>
        </p:nvGrpSpPr>
        <p:grpSpPr>
          <a:xfrm>
            <a:off x="2198399" y="8314701"/>
            <a:ext cx="654150" cy="657082"/>
            <a:chOff x="1813" y="0"/>
            <a:chExt cx="809173" cy="812800"/>
          </a:xfrm>
        </p:grpSpPr>
        <p:sp>
          <p:nvSpPr>
            <p:cNvPr id="606" name="Google Shape;606;p2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3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09" name="Google Shape;609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23;p19">
            <a:extLst>
              <a:ext uri="{FF2B5EF4-FFF2-40B4-BE49-F238E27FC236}">
                <a16:creationId xmlns:a16="http://schemas.microsoft.com/office/drawing/2014/main" id="{81D52412-A483-5372-D026-5D5D448FBA39}"/>
              </a:ext>
            </a:extLst>
          </p:cNvPr>
          <p:cNvSpPr txBox="1"/>
          <p:nvPr/>
        </p:nvSpPr>
        <p:spPr>
          <a:xfrm>
            <a:off x="3632149" y="382573"/>
            <a:ext cx="11023701" cy="167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Стъпки за разработване на план за действие</a:t>
            </a:r>
            <a:endParaRPr sz="641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Google Shape;61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3" name="Google Shape;623;p24"/>
          <p:cNvGrpSpPr/>
          <p:nvPr/>
        </p:nvGrpSpPr>
        <p:grpSpPr>
          <a:xfrm>
            <a:off x="2278226" y="4143399"/>
            <a:ext cx="13971183" cy="5059152"/>
            <a:chOff x="1363826" y="4947"/>
            <a:chExt cx="13971183" cy="5059152"/>
          </a:xfrm>
        </p:grpSpPr>
        <p:sp>
          <p:nvSpPr>
            <p:cNvPr id="624" name="Google Shape;624;p24"/>
            <p:cNvSpPr/>
            <p:nvPr/>
          </p:nvSpPr>
          <p:spPr>
            <a:xfrm>
              <a:off x="2325064" y="2534524"/>
              <a:ext cx="630572" cy="180232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4"/>
            <p:cNvSpPr txBox="1"/>
            <p:nvPr/>
          </p:nvSpPr>
          <p:spPr>
            <a:xfrm>
              <a:off x="2592614" y="3387949"/>
              <a:ext cx="95472" cy="954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endParaRPr sz="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24"/>
            <p:cNvSpPr/>
            <p:nvPr/>
          </p:nvSpPr>
          <p:spPr>
            <a:xfrm>
              <a:off x="2325064" y="2534524"/>
              <a:ext cx="630572" cy="60077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4"/>
            <p:cNvSpPr txBox="1"/>
            <p:nvPr/>
          </p:nvSpPr>
          <p:spPr>
            <a:xfrm>
              <a:off x="2618576" y="2813137"/>
              <a:ext cx="43547" cy="43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24"/>
            <p:cNvSpPr/>
            <p:nvPr/>
          </p:nvSpPr>
          <p:spPr>
            <a:xfrm>
              <a:off x="2325064" y="1994317"/>
              <a:ext cx="641607" cy="54020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25400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4"/>
            <p:cNvSpPr txBox="1"/>
            <p:nvPr/>
          </p:nvSpPr>
          <p:spPr>
            <a:xfrm>
              <a:off x="2624899" y="2243452"/>
              <a:ext cx="41936" cy="41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24"/>
            <p:cNvSpPr/>
            <p:nvPr/>
          </p:nvSpPr>
          <p:spPr>
            <a:xfrm>
              <a:off x="2325064" y="792768"/>
              <a:ext cx="641607" cy="174175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25400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4"/>
            <p:cNvSpPr txBox="1"/>
            <p:nvPr/>
          </p:nvSpPr>
          <p:spPr>
            <a:xfrm>
              <a:off x="2599463" y="1617242"/>
              <a:ext cx="92808" cy="928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endParaRPr sz="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24"/>
            <p:cNvSpPr/>
            <p:nvPr/>
          </p:nvSpPr>
          <p:spPr>
            <a:xfrm rot="-5400000">
              <a:off x="-685131" y="2053904"/>
              <a:ext cx="5059152" cy="961238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4"/>
            <p:cNvSpPr txBox="1"/>
            <p:nvPr/>
          </p:nvSpPr>
          <p:spPr>
            <a:xfrm rot="-5400000">
              <a:off x="-685131" y="2053904"/>
              <a:ext cx="5059152" cy="9612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000" tIns="40000" rIns="40000" bIns="4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300"/>
                <a:buFont typeface="Calibri"/>
                <a:buNone/>
              </a:pPr>
              <a:r>
                <a:rPr lang="bg-BG" sz="6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ЕТАПИ</a:t>
              </a:r>
              <a:endParaRPr sz="6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24"/>
            <p:cNvSpPr/>
            <p:nvPr/>
          </p:nvSpPr>
          <p:spPr>
            <a:xfrm>
              <a:off x="2966672" y="312149"/>
              <a:ext cx="12368337" cy="961238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4"/>
            <p:cNvSpPr txBox="1"/>
            <p:nvPr/>
          </p:nvSpPr>
          <p:spPr>
            <a:xfrm>
              <a:off x="2966672" y="312149"/>
              <a:ext cx="12368337" cy="9612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bg-BG" sz="22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Етапът е инструмент, който ви позволява да разделите графика на проекта на по-малки части</a:t>
              </a:r>
              <a:r>
                <a:rPr lang="bg-BG"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24"/>
            <p:cNvSpPr/>
            <p:nvPr/>
          </p:nvSpPr>
          <p:spPr>
            <a:xfrm>
              <a:off x="2966672" y="1513697"/>
              <a:ext cx="12368306" cy="961238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4"/>
            <p:cNvSpPr txBox="1"/>
            <p:nvPr/>
          </p:nvSpPr>
          <p:spPr>
            <a:xfrm>
              <a:off x="2966672" y="1513697"/>
              <a:ext cx="12368306" cy="9612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bg-BG" sz="22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Етапите ви позволяват да наблюдавате напредъка, като разделяте процеса и посочвате края на дадена група действия и началото на нова.</a:t>
              </a:r>
              <a:endParaRPr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24"/>
            <p:cNvSpPr/>
            <p:nvPr/>
          </p:nvSpPr>
          <p:spPr>
            <a:xfrm>
              <a:off x="2955637" y="2654678"/>
              <a:ext cx="12352794" cy="961238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4"/>
            <p:cNvSpPr txBox="1"/>
            <p:nvPr/>
          </p:nvSpPr>
          <p:spPr>
            <a:xfrm>
              <a:off x="2955637" y="2654678"/>
              <a:ext cx="12352794" cy="9612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bg-BG" sz="22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Когато даден етап се фокусира върху големи показатели за напредък, това помага да се идентифицират възможностите за подобряване на процеса, за да се планира по-добре, да се състави график и да се изпълни планът за действие.</a:t>
              </a:r>
              <a:endParaRPr sz="2200" dirty="0"/>
            </a:p>
          </p:txBody>
        </p:sp>
        <p:sp>
          <p:nvSpPr>
            <p:cNvPr id="640" name="Google Shape;640;p24"/>
            <p:cNvSpPr/>
            <p:nvPr/>
          </p:nvSpPr>
          <p:spPr>
            <a:xfrm>
              <a:off x="2955637" y="3856227"/>
              <a:ext cx="12354086" cy="961238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4"/>
            <p:cNvSpPr txBox="1"/>
            <p:nvPr/>
          </p:nvSpPr>
          <p:spPr>
            <a:xfrm>
              <a:off x="2955637" y="3856227"/>
              <a:ext cx="12354086" cy="9612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bg-BG" sz="22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Етапите също улесняват оценка на необходимото време за изпълнение на плана за действие чрез посочване и отделяне на съответните големи резултати и показатели за напредък, което ги прави много полезен инструмент за ръководителите на проекти</a:t>
              </a:r>
              <a:r>
                <a:rPr lang="bg-BG" sz="20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dirty="0"/>
            </a:p>
          </p:txBody>
        </p:sp>
      </p:grpSp>
      <p:pic>
        <p:nvPicPr>
          <p:cNvPr id="643" name="Google Shape;643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586;p23">
            <a:extLst>
              <a:ext uri="{FF2B5EF4-FFF2-40B4-BE49-F238E27FC236}">
                <a16:creationId xmlns:a16="http://schemas.microsoft.com/office/drawing/2014/main" id="{46E2B889-AC3C-49C5-65FE-EE4973778BF0}"/>
              </a:ext>
            </a:extLst>
          </p:cNvPr>
          <p:cNvGrpSpPr/>
          <p:nvPr/>
        </p:nvGrpSpPr>
        <p:grpSpPr>
          <a:xfrm>
            <a:off x="1436023" y="2021843"/>
            <a:ext cx="16210440" cy="1993256"/>
            <a:chOff x="0" y="0"/>
            <a:chExt cx="16210440" cy="1993256"/>
          </a:xfrm>
        </p:grpSpPr>
        <p:sp>
          <p:nvSpPr>
            <p:cNvPr id="3" name="Google Shape;587;p23">
              <a:extLst>
                <a:ext uri="{FF2B5EF4-FFF2-40B4-BE49-F238E27FC236}">
                  <a16:creationId xmlns:a16="http://schemas.microsoft.com/office/drawing/2014/main" id="{B40D69B6-3A2D-76E1-F2C3-F1486BCD8FB0}"/>
                </a:ext>
              </a:extLst>
            </p:cNvPr>
            <p:cNvSpPr/>
            <p:nvPr/>
          </p:nvSpPr>
          <p:spPr>
            <a:xfrm rot="5400000">
              <a:off x="10225797" y="-4153686"/>
              <a:ext cx="1594604" cy="10374682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88;p23">
              <a:extLst>
                <a:ext uri="{FF2B5EF4-FFF2-40B4-BE49-F238E27FC236}">
                  <a16:creationId xmlns:a16="http://schemas.microsoft.com/office/drawing/2014/main" id="{391EE52B-2EF6-4586-A30F-E14272682A03}"/>
                </a:ext>
              </a:extLst>
            </p:cNvPr>
            <p:cNvSpPr txBox="1"/>
            <p:nvPr/>
          </p:nvSpPr>
          <p:spPr>
            <a:xfrm>
              <a:off x="5835758" y="314195"/>
              <a:ext cx="10296840" cy="1438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36175" rIns="72375" bIns="361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lang="bg-BG" sz="19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След завършване на всяка точка за действие или група задачи се препоръчва да се направи оценка на текущия напредък и съответно да се подобри планът за действие. Събирайте обратна връзка от </a:t>
              </a:r>
              <a:r>
                <a:rPr lang="bg-BG" sz="19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отговорните лица</a:t>
              </a:r>
              <a:r>
                <a:rPr lang="bg-BG" sz="19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относно дейностите, и предложения за подобрения, за да станете изпълнението на предстоящите задачи възможно най-ефективно.</a:t>
              </a:r>
              <a:endParaRPr sz="1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589;p23">
              <a:extLst>
                <a:ext uri="{FF2B5EF4-FFF2-40B4-BE49-F238E27FC236}">
                  <a16:creationId xmlns:a16="http://schemas.microsoft.com/office/drawing/2014/main" id="{F1B52B44-E116-4EE9-24AC-5DFB7D9EF588}"/>
                </a:ext>
              </a:extLst>
            </p:cNvPr>
            <p:cNvSpPr/>
            <p:nvPr/>
          </p:nvSpPr>
          <p:spPr>
            <a:xfrm>
              <a:off x="0" y="0"/>
              <a:ext cx="5835758" cy="19932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90;p23">
              <a:extLst>
                <a:ext uri="{FF2B5EF4-FFF2-40B4-BE49-F238E27FC236}">
                  <a16:creationId xmlns:a16="http://schemas.microsoft.com/office/drawing/2014/main" id="{004F6B10-FDCB-29FC-86E8-5F6DFF156196}"/>
                </a:ext>
              </a:extLst>
            </p:cNvPr>
            <p:cNvSpPr txBox="1"/>
            <p:nvPr/>
          </p:nvSpPr>
          <p:spPr>
            <a:xfrm>
              <a:off x="97303" y="97303"/>
              <a:ext cx="5641152" cy="1798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4300" tIns="97150" rIns="194300" bIns="9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100"/>
                <a:buFont typeface="Times New Roman"/>
                <a:buNone/>
              </a:pPr>
              <a:r>
                <a:rPr lang="bg-BG" sz="5100" dirty="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Стъпка 5 – Оценяване и подобряване</a:t>
              </a:r>
              <a:endParaRPr sz="5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" name="Google Shape;523;p19">
            <a:extLst>
              <a:ext uri="{FF2B5EF4-FFF2-40B4-BE49-F238E27FC236}">
                <a16:creationId xmlns:a16="http://schemas.microsoft.com/office/drawing/2014/main" id="{EC511644-9F41-2AC9-A35E-6CCCDAB2E0CF}"/>
              </a:ext>
            </a:extLst>
          </p:cNvPr>
          <p:cNvSpPr txBox="1"/>
          <p:nvPr/>
        </p:nvSpPr>
        <p:spPr>
          <a:xfrm>
            <a:off x="3632149" y="382573"/>
            <a:ext cx="11023701" cy="167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Стъпки за разработване на план за действие</a:t>
            </a:r>
            <a:endParaRPr sz="641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" name="Google Shape;64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1" name="Google Shape;651;p25"/>
          <p:cNvGrpSpPr/>
          <p:nvPr/>
        </p:nvGrpSpPr>
        <p:grpSpPr>
          <a:xfrm>
            <a:off x="2336985" y="3588148"/>
            <a:ext cx="3356736" cy="2565839"/>
            <a:chOff x="10287000" y="1845831"/>
            <a:chExt cx="1860359" cy="1422031"/>
          </a:xfrm>
        </p:grpSpPr>
        <p:pic>
          <p:nvPicPr>
            <p:cNvPr id="652" name="Google Shape;652;p2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527150" y="1845831"/>
              <a:ext cx="1204503" cy="1178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3" name="Google Shape;653;p25"/>
            <p:cNvSpPr txBox="1"/>
            <p:nvPr/>
          </p:nvSpPr>
          <p:spPr>
            <a:xfrm>
              <a:off x="10287000" y="3063172"/>
              <a:ext cx="1860359" cy="2046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bg-BG" sz="1800" b="1" i="0" u="none" strike="noStrike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Офлайн дейност </a:t>
              </a:r>
              <a:r>
                <a:rPr lang="bg-BG" sz="1800" b="1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6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4" name="Google Shape;654;p25"/>
          <p:cNvSpPr txBox="1"/>
          <p:nvPr/>
        </p:nvSpPr>
        <p:spPr>
          <a:xfrm>
            <a:off x="6699679" y="1404015"/>
            <a:ext cx="10369121" cy="7478930"/>
          </a:xfrm>
          <a:prstGeom prst="rect">
            <a:avLst/>
          </a:prstGeom>
          <a:solidFill>
            <a:srgbClr val="23B2A3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Мониторингът е полезен за оценка на напредъка на плана за действие. Чрез проследяване на елементите за действие можете да сравните действителното с очакваното изпълнение и да идентифицирате проблеми, които могат да повлияят на планирания график и бюджет. Той също помага на ръководителите на проекта и съответните заинтересовани страни да визуализират завършените дейности и ресурсите, които са били използвани.</a:t>
            </a:r>
            <a:endParaRPr dirty="0"/>
          </a:p>
        </p:txBody>
      </p:sp>
      <p:pic>
        <p:nvPicPr>
          <p:cNvPr id="655" name="Google Shape;655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0" name="Google Shape;66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26"/>
          <p:cNvSpPr txBox="1"/>
          <p:nvPr/>
        </p:nvSpPr>
        <p:spPr>
          <a:xfrm>
            <a:off x="2971799" y="449943"/>
            <a:ext cx="13008429" cy="167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Примери за планове за действие за регионално развитие I</a:t>
            </a:r>
            <a:endParaRPr dirty="0"/>
          </a:p>
        </p:txBody>
      </p:sp>
      <p:sp>
        <p:nvSpPr>
          <p:cNvPr id="665" name="Google Shape;665;p26"/>
          <p:cNvSpPr txBox="1"/>
          <p:nvPr/>
        </p:nvSpPr>
        <p:spPr>
          <a:xfrm>
            <a:off x="7452610" y="3484523"/>
            <a:ext cx="9581951" cy="4647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Програмата за регионално развитие на Грузия </a:t>
            </a:r>
            <a:r>
              <a:rPr lang="bg-BG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е средносрочен правителствен документ, който определя основните цели в регионалното развитие на Грузия и определя приоритетите и мерките за периода 2018–2021 година.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Програмата предоставя съгласувана рамка за публични и частни инвестиции, насърчаващи регионалното развитие, позволявайки на всички заинтересовани страни да концентрират ресурси в една обща стратегия, за да увеличават максимално ефективността и ефикасността на интервенцията.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u="sng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Прочетете повече</a:t>
            </a:r>
            <a:r>
              <a:rPr lang="bg-BG" sz="2400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66" name="Google Shape;666;p26"/>
          <p:cNvPicPr preferRelativeResize="0"/>
          <p:nvPr/>
        </p:nvPicPr>
        <p:blipFill rotWithShape="1">
          <a:blip r:embed="rId8">
            <a:alphaModFix/>
          </a:blip>
          <a:srcRect l="43750" t="15925" r="25368" b="14445"/>
          <a:stretch/>
        </p:blipFill>
        <p:spPr>
          <a:xfrm>
            <a:off x="891165" y="2055445"/>
            <a:ext cx="5647569" cy="716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2" name="Google Shape;67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27"/>
          <p:cNvSpPr txBox="1"/>
          <p:nvPr/>
        </p:nvSpPr>
        <p:spPr>
          <a:xfrm>
            <a:off x="2971800" y="594507"/>
            <a:ext cx="12954000" cy="1458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Примери за планове за действие за регионално развитие I</a:t>
            </a:r>
            <a:endParaRPr dirty="0"/>
          </a:p>
        </p:txBody>
      </p:sp>
      <p:pic>
        <p:nvPicPr>
          <p:cNvPr id="677" name="Google Shape;677;p27"/>
          <p:cNvPicPr preferRelativeResize="0"/>
          <p:nvPr/>
        </p:nvPicPr>
        <p:blipFill rotWithShape="1">
          <a:blip r:embed="rId7">
            <a:alphaModFix/>
          </a:blip>
          <a:srcRect l="43033" t="15185" r="24749" b="12222"/>
          <a:stretch/>
        </p:blipFill>
        <p:spPr>
          <a:xfrm>
            <a:off x="1390849" y="2052982"/>
            <a:ext cx="5585221" cy="7078839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27"/>
          <p:cNvSpPr txBox="1"/>
          <p:nvPr/>
        </p:nvSpPr>
        <p:spPr>
          <a:xfrm>
            <a:off x="9144000" y="3514910"/>
            <a:ext cx="7696200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След анализ на ситуацията и разкриване на целите и приоритетите на плана за действие, всяка мярка съдържа следната информация: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Подробно обяснение на мярката и дейностите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Свързани цели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Бюджет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Показатели за резултатите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Показатели за постигналия ефект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Отговорено лице (изпълнителен орган)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u="sng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Прочетете повече</a:t>
            </a:r>
            <a:r>
              <a:rPr lang="bg-BG" sz="2400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pic>
        <p:nvPicPr>
          <p:cNvPr id="679" name="Google Shape;679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Google Shape;68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688" name="Google Shape;688;p28"/>
          <p:cNvSpPr txBox="1"/>
          <p:nvPr/>
        </p:nvSpPr>
        <p:spPr>
          <a:xfrm>
            <a:off x="2971800" y="594507"/>
            <a:ext cx="12954000" cy="1458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Примери за планове за действие за регионално развитие II</a:t>
            </a:r>
            <a:endParaRPr/>
          </a:p>
        </p:txBody>
      </p:sp>
      <p:sp>
        <p:nvSpPr>
          <p:cNvPr id="689" name="Google Shape;689;p28"/>
          <p:cNvSpPr txBox="1"/>
          <p:nvPr/>
        </p:nvSpPr>
        <p:spPr>
          <a:xfrm>
            <a:off x="7352873" y="2846962"/>
            <a:ext cx="9581951" cy="550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23B2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Place and life in the ECE: A Regional Action Plan 2030 e</a:t>
            </a:r>
            <a:r>
              <a:rPr lang="bg-BG" sz="22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регионален план за действие за подпомагане на градовете и националните правителства принадлежащи към Икономическата комисия за Европа на ООН (UNECE) да осигурят едновременно третиране на комплексните предизвикателства свързани с постигане на устойчиви и достъпни жилища и устойчиво градско развитие.</a:t>
            </a:r>
            <a:endParaRPr sz="22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2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Той предоставя интегриран и балансиран подход за подкрепа на усилията за местно и национално развитие до 2030 г. в две взаимосвързани области на политиката: градове, квартали, домове и селски живот; и устойчиви жилища и домове. Той съдържа ясни и кратки ръководни принципи, цели и действия за изграждане на по-устойчиви, приобщаващи и зелени градове, ориентирани към хората в региона на UNECE с достъпни, достижими и  климатично-неутрални жилища.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200" u="sng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Прочетете повече</a:t>
            </a:r>
            <a:r>
              <a:rPr lang="bg-BG" sz="2200" dirty="0">
                <a:solidFill>
                  <a:srgbClr val="23B2A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0" name="Google Shape;690;p28"/>
          <p:cNvPicPr preferRelativeResize="0"/>
          <p:nvPr/>
        </p:nvPicPr>
        <p:blipFill rotWithShape="1">
          <a:blip r:embed="rId8">
            <a:alphaModFix/>
          </a:blip>
          <a:srcRect l="41932" t="15185" r="24166" b="12222"/>
          <a:stretch/>
        </p:blipFill>
        <p:spPr>
          <a:xfrm>
            <a:off x="1180070" y="2487144"/>
            <a:ext cx="5762137" cy="6712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" name="Google Shape;69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29"/>
          <p:cNvSpPr txBox="1"/>
          <p:nvPr/>
        </p:nvSpPr>
        <p:spPr>
          <a:xfrm>
            <a:off x="2971800" y="594507"/>
            <a:ext cx="12954000" cy="1458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Примери за планове за действие за регионално развитие II</a:t>
            </a:r>
            <a:endParaRPr/>
          </a:p>
        </p:txBody>
      </p:sp>
      <p:pic>
        <p:nvPicPr>
          <p:cNvPr id="701" name="Google Shape;701;p29"/>
          <p:cNvPicPr preferRelativeResize="0"/>
          <p:nvPr/>
        </p:nvPicPr>
        <p:blipFill rotWithShape="1">
          <a:blip r:embed="rId7">
            <a:alphaModFix/>
          </a:blip>
          <a:srcRect l="45040" t="16248" r="23555" b="12640"/>
          <a:stretch/>
        </p:blipFill>
        <p:spPr>
          <a:xfrm>
            <a:off x="399357" y="2334660"/>
            <a:ext cx="5003765" cy="637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29"/>
          <p:cNvPicPr preferRelativeResize="0"/>
          <p:nvPr/>
        </p:nvPicPr>
        <p:blipFill rotWithShape="1">
          <a:blip r:embed="rId8">
            <a:alphaModFix/>
          </a:blip>
          <a:srcRect l="42500" t="15185" r="27068" b="12665"/>
          <a:stretch/>
        </p:blipFill>
        <p:spPr>
          <a:xfrm>
            <a:off x="5537710" y="2266215"/>
            <a:ext cx="4734188" cy="6313646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29"/>
          <p:cNvSpPr txBox="1"/>
          <p:nvPr/>
        </p:nvSpPr>
        <p:spPr>
          <a:xfrm>
            <a:off x="10845874" y="4240310"/>
            <a:ext cx="650748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Този План за действие съдържа много интересно разпределение на дейностите в зависимост от съответната цел и специфична задача.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u="sng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Прочетете повече</a:t>
            </a:r>
            <a:r>
              <a:rPr lang="bg-BG" sz="2400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704" name="Google Shape;704;p29"/>
          <p:cNvSpPr txBox="1"/>
          <p:nvPr/>
        </p:nvSpPr>
        <p:spPr>
          <a:xfrm>
            <a:off x="1059185" y="8734986"/>
            <a:ext cx="1500515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 u="sng" dirty="0" err="1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bg-BG" sz="1800" u="sng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bg-BG" sz="1800" u="sng" dirty="0" err="1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</a:t>
            </a:r>
            <a:r>
              <a:rPr lang="bg-BG" sz="1800" u="sng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bg-BG" sz="1800" u="sng" dirty="0" err="1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Action</a:t>
            </a:r>
            <a:r>
              <a:rPr lang="bg-BG" sz="1800" u="sng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bg-BG" sz="1800" u="sng" dirty="0" err="1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Plan</a:t>
            </a:r>
            <a:r>
              <a:rPr lang="bg-BG" sz="1800" u="sng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bg-BG" sz="1800" u="sng" dirty="0" err="1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file</a:t>
            </a:r>
            <a:r>
              <a:rPr lang="bg-BG" sz="1800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pic>
        <p:nvPicPr>
          <p:cNvPr id="705" name="Google Shape;705;p2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 txBox="1"/>
          <p:nvPr/>
        </p:nvSpPr>
        <p:spPr>
          <a:xfrm>
            <a:off x="2036269" y="1670464"/>
            <a:ext cx="15360925" cy="838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b="1" i="0" u="none" strike="noStrike" cap="none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Отказ от отговорност: </a:t>
            </a:r>
            <a:endParaRPr sz="6410" b="1" i="0" u="none" strike="noStrike" cap="none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1978379" y="2526422"/>
            <a:ext cx="14479281" cy="5168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99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bhaya Libre"/>
                <a:cs typeface="Calibri" panose="020F0502020204030204" pitchFamily="34" charset="0"/>
                <a:sym typeface="Abhaya Libre"/>
              </a:rPr>
              <a:t>Подкрепата на Европейската Комисия за създаването на тази публикация, не представлява одобрение на съдържанието, което отразява само гледната точка на авторите, и Комисията не може да бъде държана отговорна за каквото и да е използване на информацията, съдържаща се в нея. </a:t>
            </a:r>
          </a:p>
          <a:p>
            <a:pPr marL="0" marR="0" lvl="0" indent="0" algn="just" rtl="0">
              <a:lnSpc>
                <a:spcPct val="72143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3299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99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Проект Nº: 2021-1-RO01-KA220-VET-000028118</a:t>
            </a:r>
            <a:endParaRPr lang="bg-B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3299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lnSpc>
                <a:spcPct val="106062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3299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119" name="Google Shape;11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4782433" y="7448371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185502">
            <a:off x="-3467133" y="353201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379619">
            <a:off x="3146606" y="8906714"/>
            <a:ext cx="5810576" cy="5802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8947194">
            <a:off x="13506859" y="7477485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6632729">
            <a:off x="15049004" y="4145049"/>
            <a:ext cx="4881157" cy="48747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" name="Google Shape;126;p3"/>
          <p:cNvGrpSpPr/>
          <p:nvPr/>
        </p:nvGrpSpPr>
        <p:grpSpPr>
          <a:xfrm>
            <a:off x="13890147" y="6582429"/>
            <a:ext cx="2900572" cy="807706"/>
            <a:chOff x="0" y="0"/>
            <a:chExt cx="3867430" cy="1076940"/>
          </a:xfrm>
        </p:grpSpPr>
        <p:pic>
          <p:nvPicPr>
            <p:cNvPr id="127" name="Google Shape;127;p3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0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Google Shape;128;p3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458151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9" name="Google Shape;129;p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830340" y="7125267"/>
            <a:ext cx="7811523" cy="172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Google Shape;71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30"/>
          <p:cNvSpPr txBox="1"/>
          <p:nvPr/>
        </p:nvSpPr>
        <p:spPr>
          <a:xfrm>
            <a:off x="2971800" y="594507"/>
            <a:ext cx="12954000" cy="1458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Примери за планове за действие за регионално развитие III</a:t>
            </a:r>
            <a:endParaRPr dirty="0"/>
          </a:p>
        </p:txBody>
      </p:sp>
      <p:sp>
        <p:nvSpPr>
          <p:cNvPr id="715" name="Google Shape;715;p30"/>
          <p:cNvSpPr txBox="1"/>
          <p:nvPr/>
        </p:nvSpPr>
        <p:spPr>
          <a:xfrm>
            <a:off x="7870030" y="4437656"/>
            <a:ext cx="78486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Планът за действие REPLACE - Регион Крит е регионален план</a:t>
            </a: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за действие, който има за цел да даде възможност за преход към кръгова икономика чрез улесняване, прилагане и финансиране на местни и междурегионални кръгови вериги за създаване на стойност, като се използва системна оперативна и нормативна рамка.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u="sng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Прочетете повече</a:t>
            </a:r>
            <a:endParaRPr sz="2400" dirty="0">
              <a:solidFill>
                <a:srgbClr val="23B2A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6" name="Google Shape;716;p30"/>
          <p:cNvPicPr preferRelativeResize="0"/>
          <p:nvPr/>
        </p:nvPicPr>
        <p:blipFill rotWithShape="1">
          <a:blip r:embed="rId8">
            <a:alphaModFix/>
          </a:blip>
          <a:srcRect l="46262" t="15191" r="28057" b="20371"/>
          <a:stretch/>
        </p:blipFill>
        <p:spPr>
          <a:xfrm>
            <a:off x="1632880" y="2439357"/>
            <a:ext cx="4696680" cy="6628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31"/>
          <p:cNvSpPr txBox="1"/>
          <p:nvPr/>
        </p:nvSpPr>
        <p:spPr>
          <a:xfrm>
            <a:off x="3105815" y="721858"/>
            <a:ext cx="12954000" cy="1458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Примери за планове за действие за регионално развитие III</a:t>
            </a:r>
            <a:endParaRPr dirty="0"/>
          </a:p>
        </p:txBody>
      </p:sp>
      <p:pic>
        <p:nvPicPr>
          <p:cNvPr id="727" name="Google Shape;727;p31"/>
          <p:cNvPicPr preferRelativeResize="0"/>
          <p:nvPr/>
        </p:nvPicPr>
        <p:blipFill rotWithShape="1">
          <a:blip r:embed="rId7">
            <a:alphaModFix/>
          </a:blip>
          <a:srcRect l="42500" t="14445" r="24166" b="12962"/>
          <a:stretch/>
        </p:blipFill>
        <p:spPr>
          <a:xfrm>
            <a:off x="1667013" y="2382316"/>
            <a:ext cx="5565313" cy="6817509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31"/>
          <p:cNvSpPr txBox="1"/>
          <p:nvPr/>
        </p:nvSpPr>
        <p:spPr>
          <a:xfrm>
            <a:off x="9144000" y="4174004"/>
            <a:ext cx="650748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Дейностите и сферите за интервенция в този план за действие са описани хронологично според очаквано време за изпълнение за всяка една от тях.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u="sng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Прочетете още</a:t>
            </a:r>
            <a:r>
              <a:rPr lang="bg-BG" sz="2400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pic>
        <p:nvPicPr>
          <p:cNvPr id="729" name="Google Shape;729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Google Shape;734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4782433" y="7411957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32"/>
          <p:cNvPicPr preferRelativeResize="0"/>
          <p:nvPr/>
        </p:nvPicPr>
        <p:blipFill rotWithShape="1">
          <a:blip r:embed="rId6">
            <a:alphaModFix/>
          </a:blip>
          <a:srcRect l="9584" t="8519" r="8333" b="45130"/>
          <a:stretch/>
        </p:blipFill>
        <p:spPr>
          <a:xfrm>
            <a:off x="748897" y="2656454"/>
            <a:ext cx="8361346" cy="26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738" name="Google Shape;738;p32"/>
          <p:cNvSpPr txBox="1"/>
          <p:nvPr/>
        </p:nvSpPr>
        <p:spPr>
          <a:xfrm>
            <a:off x="3774519" y="1228529"/>
            <a:ext cx="1073896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b="1" i="0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За да намерите повече регионални планове за действие и добри практики в регионалното развитие, можете да достъпите на:</a:t>
            </a:r>
            <a:endParaRPr dirty="0"/>
          </a:p>
        </p:txBody>
      </p:sp>
      <p:sp>
        <p:nvSpPr>
          <p:cNvPr id="739" name="Google Shape;739;p32"/>
          <p:cNvSpPr txBox="1"/>
          <p:nvPr/>
        </p:nvSpPr>
        <p:spPr>
          <a:xfrm>
            <a:off x="715140" y="5421479"/>
            <a:ext cx="839510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https://projects2014-2020.interregeurope.eu/super/regional-action-plans/</a:t>
            </a: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740" name="Google Shape;740;p32"/>
          <p:cNvSpPr txBox="1"/>
          <p:nvPr/>
        </p:nvSpPr>
        <p:spPr>
          <a:xfrm>
            <a:off x="9515828" y="7124700"/>
            <a:ext cx="79886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https://www.interregeurope.eu/policy-solutions/good-practices/projects?keywords=&amp;projects=SUPER-</a:t>
            </a: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741" name="Google Shape;741;p32"/>
          <p:cNvPicPr preferRelativeResize="0"/>
          <p:nvPr/>
        </p:nvPicPr>
        <p:blipFill rotWithShape="1">
          <a:blip r:embed="rId9">
            <a:alphaModFix/>
          </a:blip>
          <a:srcRect l="7917" t="7778" r="8999" b="31810"/>
          <a:stretch/>
        </p:blipFill>
        <p:spPr>
          <a:xfrm>
            <a:off x="9519925" y="3678585"/>
            <a:ext cx="7988698" cy="3267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" name="Google Shape;74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Google Shape;748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0" name="Google Shape;750;p33"/>
          <p:cNvGrpSpPr/>
          <p:nvPr/>
        </p:nvGrpSpPr>
        <p:grpSpPr>
          <a:xfrm>
            <a:off x="3178622" y="3209585"/>
            <a:ext cx="3356736" cy="2565839"/>
            <a:chOff x="10287000" y="1845831"/>
            <a:chExt cx="1860359" cy="1422031"/>
          </a:xfrm>
        </p:grpSpPr>
        <p:pic>
          <p:nvPicPr>
            <p:cNvPr id="751" name="Google Shape;751;p3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527150" y="1845831"/>
              <a:ext cx="1204503" cy="1178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2" name="Google Shape;752;p33"/>
            <p:cNvSpPr txBox="1"/>
            <p:nvPr/>
          </p:nvSpPr>
          <p:spPr>
            <a:xfrm>
              <a:off x="10287000" y="3063172"/>
              <a:ext cx="1860359" cy="2046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bg-BG" sz="1800" b="1" i="0" u="none" strike="noStrike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Офлайн дейност </a:t>
              </a:r>
              <a:r>
                <a:rPr lang="bg-BG" sz="1800" b="1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7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3" name="Google Shape;753;p33"/>
          <p:cNvSpPr txBox="1"/>
          <p:nvPr/>
        </p:nvSpPr>
        <p:spPr>
          <a:xfrm>
            <a:off x="7543800" y="3467100"/>
            <a:ext cx="8534400" cy="1938992"/>
          </a:xfrm>
          <a:prstGeom prst="rect">
            <a:avLst/>
          </a:prstGeom>
          <a:solidFill>
            <a:srgbClr val="23B2A3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Сега, след като сте запознати с някои регионални планове за действие, можете да работите върху казус.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4" name="Google Shape;754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" name="Google Shape;759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34"/>
          <p:cNvSpPr txBox="1"/>
          <p:nvPr/>
        </p:nvSpPr>
        <p:spPr>
          <a:xfrm>
            <a:off x="3886200" y="1012158"/>
            <a:ext cx="10356675" cy="765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Обобщение на раздела</a:t>
            </a:r>
            <a:endParaRPr sz="641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grpSp>
        <p:nvGrpSpPr>
          <p:cNvPr id="763" name="Google Shape;763;p34"/>
          <p:cNvGrpSpPr/>
          <p:nvPr/>
        </p:nvGrpSpPr>
        <p:grpSpPr>
          <a:xfrm>
            <a:off x="1615705" y="2001331"/>
            <a:ext cx="15057296" cy="7023416"/>
            <a:chOff x="396151" y="1874"/>
            <a:chExt cx="15057296" cy="7023416"/>
          </a:xfrm>
        </p:grpSpPr>
        <p:sp>
          <p:nvSpPr>
            <p:cNvPr id="764" name="Google Shape;764;p34"/>
            <p:cNvSpPr/>
            <p:nvPr/>
          </p:nvSpPr>
          <p:spPr>
            <a:xfrm>
              <a:off x="396151" y="1874"/>
              <a:ext cx="3429851" cy="891926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4"/>
            <p:cNvSpPr txBox="1"/>
            <p:nvPr/>
          </p:nvSpPr>
          <p:spPr>
            <a:xfrm>
              <a:off x="422275" y="27998"/>
              <a:ext cx="3377603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3800" tIns="29200" rIns="43800" bIns="29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bg-BG" sz="2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Какво представлява Планът за действие?</a:t>
              </a:r>
              <a:endParaRPr/>
            </a:p>
          </p:txBody>
        </p:sp>
        <p:sp>
          <p:nvSpPr>
            <p:cNvPr id="766" name="Google Shape;766;p34"/>
            <p:cNvSpPr/>
            <p:nvPr/>
          </p:nvSpPr>
          <p:spPr>
            <a:xfrm>
              <a:off x="739136" y="893801"/>
              <a:ext cx="342985" cy="198484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767" name="Google Shape;767;p34"/>
            <p:cNvSpPr/>
            <p:nvPr/>
          </p:nvSpPr>
          <p:spPr>
            <a:xfrm>
              <a:off x="1082121" y="1116783"/>
              <a:ext cx="2697615" cy="352372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4"/>
            <p:cNvSpPr txBox="1"/>
            <p:nvPr/>
          </p:nvSpPr>
          <p:spPr>
            <a:xfrm>
              <a:off x="1161131" y="1195793"/>
              <a:ext cx="2539595" cy="33657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bg-BG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Планът за действие е списък на </a:t>
              </a:r>
              <a:r>
                <a:rPr lang="bg-BG" sz="2400" b="1">
                  <a:solidFill>
                    <a:srgbClr val="23B2A3"/>
                  </a:solidFill>
                  <a:latin typeface="Calibri"/>
                  <a:ea typeface="Calibri"/>
                  <a:cs typeface="Calibri"/>
                  <a:sym typeface="Calibri"/>
                </a:rPr>
                <a:t>дейностите</a:t>
              </a:r>
              <a:r>
                <a:rPr lang="bg-BG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и </a:t>
              </a:r>
              <a:r>
                <a:rPr lang="bg-BG" sz="2400" b="1">
                  <a:solidFill>
                    <a:srgbClr val="23B2A3"/>
                  </a:solidFill>
                  <a:latin typeface="Calibri"/>
                  <a:ea typeface="Calibri"/>
                  <a:cs typeface="Calibri"/>
                  <a:sym typeface="Calibri"/>
                </a:rPr>
                <a:t>ресурсите</a:t>
              </a:r>
              <a:r>
                <a:rPr lang="bg-BG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, необходими за постигане на </a:t>
              </a:r>
              <a:r>
                <a:rPr lang="bg-BG" sz="2400" b="1">
                  <a:solidFill>
                    <a:srgbClr val="23B2A3"/>
                  </a:solidFill>
                  <a:latin typeface="Calibri"/>
                  <a:ea typeface="Calibri"/>
                  <a:cs typeface="Calibri"/>
                  <a:sym typeface="Calibri"/>
                </a:rPr>
                <a:t>целите</a:t>
              </a:r>
              <a:r>
                <a:rPr lang="bg-BG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и задачите на проекта.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4"/>
            <p:cNvSpPr/>
            <p:nvPr/>
          </p:nvSpPr>
          <p:spPr>
            <a:xfrm>
              <a:off x="4271966" y="1874"/>
              <a:ext cx="3429851" cy="891926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4"/>
            <p:cNvSpPr txBox="1"/>
            <p:nvPr/>
          </p:nvSpPr>
          <p:spPr>
            <a:xfrm>
              <a:off x="4298090" y="27998"/>
              <a:ext cx="3377603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3800" tIns="29200" rIns="43800" bIns="29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bg-BG" sz="2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Защо ви е необходим План за действие?</a:t>
              </a:r>
              <a:endParaRPr/>
            </a:p>
          </p:txBody>
        </p:sp>
        <p:sp>
          <p:nvSpPr>
            <p:cNvPr id="771" name="Google Shape;771;p34"/>
            <p:cNvSpPr/>
            <p:nvPr/>
          </p:nvSpPr>
          <p:spPr>
            <a:xfrm>
              <a:off x="4614951" y="893801"/>
              <a:ext cx="342985" cy="31772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772" name="Google Shape;772;p34"/>
            <p:cNvSpPr/>
            <p:nvPr/>
          </p:nvSpPr>
          <p:spPr>
            <a:xfrm>
              <a:off x="4957936" y="1116783"/>
              <a:ext cx="3009803" cy="5908507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4"/>
            <p:cNvSpPr txBox="1"/>
            <p:nvPr/>
          </p:nvSpPr>
          <p:spPr>
            <a:xfrm>
              <a:off x="5046090" y="1204937"/>
              <a:ext cx="2833495" cy="5732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 b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Планът за действие изяснява </a:t>
              </a:r>
              <a:r>
                <a:rPr lang="bg-BG" sz="2400" b="1">
                  <a:solidFill>
                    <a:srgbClr val="23B2A3"/>
                  </a:solidFill>
                  <a:latin typeface="Calibri"/>
                  <a:ea typeface="Calibri"/>
                  <a:cs typeface="Calibri"/>
                  <a:sym typeface="Calibri"/>
                </a:rPr>
                <a:t>целите</a:t>
              </a:r>
              <a:r>
                <a:rPr lang="bg-BG" sz="2400" b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които трябва да бъдат постигнати, </a:t>
              </a:r>
              <a:r>
                <a:rPr lang="bg-BG" sz="2400" b="1">
                  <a:solidFill>
                    <a:srgbClr val="23B2A3"/>
                  </a:solidFill>
                  <a:latin typeface="Calibri"/>
                  <a:ea typeface="Calibri"/>
                  <a:cs typeface="Calibri"/>
                  <a:sym typeface="Calibri"/>
                </a:rPr>
                <a:t>екипите</a:t>
              </a:r>
              <a:r>
                <a:rPr lang="bg-BG" sz="2400" b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и доставчиците на услуги, които трябва да бъдат включени, </a:t>
              </a:r>
              <a:r>
                <a:rPr lang="bg-BG" sz="2400" b="1">
                  <a:solidFill>
                    <a:srgbClr val="23B2A3"/>
                  </a:solidFill>
                  <a:latin typeface="Calibri"/>
                  <a:ea typeface="Calibri"/>
                  <a:cs typeface="Calibri"/>
                  <a:sym typeface="Calibri"/>
                </a:rPr>
                <a:t>задачите</a:t>
              </a:r>
              <a:r>
                <a:rPr lang="bg-BG" sz="2400" b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</a:t>
              </a:r>
              <a:r>
                <a:rPr lang="bg-BG" sz="2400" b="1">
                  <a:solidFill>
                    <a:srgbClr val="23B2A3"/>
                  </a:solidFill>
                  <a:latin typeface="Calibri"/>
                  <a:ea typeface="Calibri"/>
                  <a:cs typeface="Calibri"/>
                  <a:sym typeface="Calibri"/>
                </a:rPr>
                <a:t>етапите</a:t>
              </a:r>
              <a:r>
                <a:rPr lang="bg-BG" sz="2400" b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и </a:t>
              </a:r>
              <a:r>
                <a:rPr lang="bg-BG" sz="2400" b="1">
                  <a:solidFill>
                    <a:srgbClr val="23B2A3"/>
                  </a:solidFill>
                  <a:latin typeface="Calibri"/>
                  <a:ea typeface="Calibri"/>
                  <a:cs typeface="Calibri"/>
                  <a:sym typeface="Calibri"/>
                </a:rPr>
                <a:t>ресурсите</a:t>
              </a:r>
              <a:r>
                <a:rPr lang="bg-BG" sz="2400" b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необходими за изпълнението на проекта.</a:t>
              </a:r>
              <a:endParaRPr sz="24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4"/>
            <p:cNvSpPr/>
            <p:nvPr/>
          </p:nvSpPr>
          <p:spPr>
            <a:xfrm>
              <a:off x="8147781" y="1874"/>
              <a:ext cx="3429851" cy="891926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4"/>
            <p:cNvSpPr txBox="1"/>
            <p:nvPr/>
          </p:nvSpPr>
          <p:spPr>
            <a:xfrm>
              <a:off x="8173905" y="27998"/>
              <a:ext cx="3377603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3800" tIns="29200" rIns="43800" bIns="29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bg-BG" sz="2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Ключови елементи на Плана за действие.</a:t>
              </a:r>
              <a:endParaRPr sz="2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4"/>
            <p:cNvSpPr/>
            <p:nvPr/>
          </p:nvSpPr>
          <p:spPr>
            <a:xfrm>
              <a:off x="8490766" y="893801"/>
              <a:ext cx="342985" cy="64592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777" name="Google Shape;777;p34"/>
            <p:cNvSpPr/>
            <p:nvPr/>
          </p:nvSpPr>
          <p:spPr>
            <a:xfrm>
              <a:off x="8833752" y="1093762"/>
              <a:ext cx="3295063" cy="89192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4"/>
            <p:cNvSpPr txBox="1"/>
            <p:nvPr/>
          </p:nvSpPr>
          <p:spPr>
            <a:xfrm>
              <a:off x="8859876" y="1119886"/>
              <a:ext cx="3242815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Цели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4"/>
            <p:cNvSpPr/>
            <p:nvPr/>
          </p:nvSpPr>
          <p:spPr>
            <a:xfrm>
              <a:off x="8490766" y="893801"/>
              <a:ext cx="342985" cy="176083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780" name="Google Shape;780;p34"/>
            <p:cNvSpPr/>
            <p:nvPr/>
          </p:nvSpPr>
          <p:spPr>
            <a:xfrm>
              <a:off x="8833752" y="2208671"/>
              <a:ext cx="3295063" cy="89192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4"/>
            <p:cNvSpPr txBox="1"/>
            <p:nvPr/>
          </p:nvSpPr>
          <p:spPr>
            <a:xfrm>
              <a:off x="8859876" y="2234795"/>
              <a:ext cx="3242815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Дейности</a:t>
              </a: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4"/>
            <p:cNvSpPr/>
            <p:nvPr/>
          </p:nvSpPr>
          <p:spPr>
            <a:xfrm>
              <a:off x="8490766" y="893801"/>
              <a:ext cx="342985" cy="287574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783" name="Google Shape;783;p34"/>
            <p:cNvSpPr/>
            <p:nvPr/>
          </p:nvSpPr>
          <p:spPr>
            <a:xfrm>
              <a:off x="8833752" y="3323580"/>
              <a:ext cx="3295063" cy="89192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4"/>
            <p:cNvSpPr txBox="1"/>
            <p:nvPr/>
          </p:nvSpPr>
          <p:spPr>
            <a:xfrm>
              <a:off x="8859876" y="3349704"/>
              <a:ext cx="3242815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Отговорни лица за всяка дейност</a:t>
              </a: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4"/>
            <p:cNvSpPr/>
            <p:nvPr/>
          </p:nvSpPr>
          <p:spPr>
            <a:xfrm>
              <a:off x="8490766" y="893801"/>
              <a:ext cx="342985" cy="401367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786" name="Google Shape;786;p34"/>
            <p:cNvSpPr/>
            <p:nvPr/>
          </p:nvSpPr>
          <p:spPr>
            <a:xfrm>
              <a:off x="8833752" y="4461509"/>
              <a:ext cx="3295063" cy="89192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4"/>
            <p:cNvSpPr txBox="1"/>
            <p:nvPr/>
          </p:nvSpPr>
          <p:spPr>
            <a:xfrm>
              <a:off x="8859876" y="4487633"/>
              <a:ext cx="3242815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Ресурси за всяка дейност</a:t>
              </a: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8490766" y="893801"/>
              <a:ext cx="342985" cy="512857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789" name="Google Shape;789;p34"/>
            <p:cNvSpPr/>
            <p:nvPr/>
          </p:nvSpPr>
          <p:spPr>
            <a:xfrm>
              <a:off x="8833752" y="5576418"/>
              <a:ext cx="3295063" cy="89192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 txBox="1"/>
            <p:nvPr/>
          </p:nvSpPr>
          <p:spPr>
            <a:xfrm>
              <a:off x="8859876" y="5602542"/>
              <a:ext cx="3242815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Мерки за оценяване на процеса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12023596" y="1874"/>
              <a:ext cx="3429851" cy="891926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 txBox="1"/>
            <p:nvPr/>
          </p:nvSpPr>
          <p:spPr>
            <a:xfrm>
              <a:off x="12049720" y="27998"/>
              <a:ext cx="3377603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3800" tIns="29200" rIns="43800" bIns="29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bg-BG" sz="2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Стъпки за разработването на План за действие</a:t>
              </a:r>
              <a:endParaRPr sz="2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4"/>
            <p:cNvSpPr/>
            <p:nvPr/>
          </p:nvSpPr>
          <p:spPr>
            <a:xfrm>
              <a:off x="12366581" y="893801"/>
              <a:ext cx="342985" cy="66894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794" name="Google Shape;794;p34"/>
            <p:cNvSpPr/>
            <p:nvPr/>
          </p:nvSpPr>
          <p:spPr>
            <a:xfrm>
              <a:off x="12709567" y="1116783"/>
              <a:ext cx="2475218" cy="89192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4"/>
            <p:cNvSpPr txBox="1"/>
            <p:nvPr/>
          </p:nvSpPr>
          <p:spPr>
            <a:xfrm>
              <a:off x="12735691" y="1142907"/>
              <a:ext cx="2422970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 – Определете целта си 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4"/>
            <p:cNvSpPr/>
            <p:nvPr/>
          </p:nvSpPr>
          <p:spPr>
            <a:xfrm>
              <a:off x="12366581" y="893801"/>
              <a:ext cx="338546" cy="181813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797" name="Google Shape;797;p34"/>
            <p:cNvSpPr/>
            <p:nvPr/>
          </p:nvSpPr>
          <p:spPr>
            <a:xfrm>
              <a:off x="12705128" y="2265968"/>
              <a:ext cx="2475218" cy="89192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 txBox="1"/>
            <p:nvPr/>
          </p:nvSpPr>
          <p:spPr>
            <a:xfrm>
              <a:off x="12731252" y="2292092"/>
              <a:ext cx="2422970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 – Списък на задачите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12366581" y="893801"/>
              <a:ext cx="342985" cy="289876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00" name="Google Shape;800;p34"/>
            <p:cNvSpPr/>
            <p:nvPr/>
          </p:nvSpPr>
          <p:spPr>
            <a:xfrm>
              <a:off x="12709567" y="3346600"/>
              <a:ext cx="2475218" cy="89192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4"/>
            <p:cNvSpPr txBox="1"/>
            <p:nvPr/>
          </p:nvSpPr>
          <p:spPr>
            <a:xfrm>
              <a:off x="12735691" y="3372724"/>
              <a:ext cx="2422970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– Приоритизиране на задачите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12366581" y="893801"/>
              <a:ext cx="342985" cy="401367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03" name="Google Shape;803;p34"/>
            <p:cNvSpPr/>
            <p:nvPr/>
          </p:nvSpPr>
          <p:spPr>
            <a:xfrm>
              <a:off x="12709567" y="4461509"/>
              <a:ext cx="2475218" cy="89192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 txBox="1"/>
            <p:nvPr/>
          </p:nvSpPr>
          <p:spPr>
            <a:xfrm>
              <a:off x="12735691" y="4487633"/>
              <a:ext cx="2422970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 – Възлагане на задачите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4"/>
            <p:cNvSpPr/>
            <p:nvPr/>
          </p:nvSpPr>
          <p:spPr>
            <a:xfrm>
              <a:off x="12366581" y="893801"/>
              <a:ext cx="342985" cy="512857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38879C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06" name="Google Shape;806;p34"/>
            <p:cNvSpPr/>
            <p:nvPr/>
          </p:nvSpPr>
          <p:spPr>
            <a:xfrm>
              <a:off x="12709567" y="5576418"/>
              <a:ext cx="2475218" cy="89192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4"/>
            <p:cNvSpPr txBox="1"/>
            <p:nvPr/>
          </p:nvSpPr>
          <p:spPr>
            <a:xfrm>
              <a:off x="12735691" y="5602542"/>
              <a:ext cx="2422970" cy="839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bg-BG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 – Оценяване и подобряване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08" name="Google Shape;808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67879">
            <a:off x="15048952" y="6594634"/>
            <a:ext cx="5721823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28850">
            <a:off x="-3894162" y="-4468275"/>
            <a:ext cx="6836042" cy="6773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78502" y="8579500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6632729">
            <a:off x="17605408" y="3001377"/>
            <a:ext cx="4881157" cy="4874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p3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35"/>
          <p:cNvSpPr txBox="1"/>
          <p:nvPr/>
        </p:nvSpPr>
        <p:spPr>
          <a:xfrm>
            <a:off x="1433017" y="3292015"/>
            <a:ext cx="13379169" cy="400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Project Management Institute (2017). A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Guide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Project Management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Body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Knowledge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: (PMBOK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guide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). 6th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Newtown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Square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Project Management Institute.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Bryson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J.M. (2018).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Strategic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Planning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Public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Nonprofit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Organizations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Public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Nonprofit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Organizations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Guide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Strengthening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Sustaining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Organizational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Achievement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5th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Hoboken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Nj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Wiley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Kerzner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H. (2017). Project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management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a Systems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Approach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planning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scheduling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and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Controlling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12th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Hoboken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New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Jersey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John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Wiley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Sons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Ivancevich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J. (2017).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Organizational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Behavior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Management. S.L.: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Mcgraw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-Hill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Higher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Kerzner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H. (2017). Project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management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a Systems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Approach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planning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scheduling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and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Controlling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12th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Hoboken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New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Jersey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John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Wiley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Sons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  <p:sp>
        <p:nvSpPr>
          <p:cNvPr id="819" name="Google Shape;819;p35"/>
          <p:cNvSpPr txBox="1"/>
          <p:nvPr/>
        </p:nvSpPr>
        <p:spPr>
          <a:xfrm>
            <a:off x="2319610" y="1305318"/>
            <a:ext cx="8280738" cy="770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b="1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Източници</a:t>
            </a:r>
            <a:endParaRPr sz="6410" b="1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grpSp>
        <p:nvGrpSpPr>
          <p:cNvPr id="820" name="Google Shape;820;p35"/>
          <p:cNvGrpSpPr/>
          <p:nvPr/>
        </p:nvGrpSpPr>
        <p:grpSpPr>
          <a:xfrm>
            <a:off x="-906316" y="8854448"/>
            <a:ext cx="2900572" cy="807706"/>
            <a:chOff x="0" y="0"/>
            <a:chExt cx="3867430" cy="1076940"/>
          </a:xfrm>
        </p:grpSpPr>
        <p:pic>
          <p:nvPicPr>
            <p:cNvPr id="821" name="Google Shape;821;p3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2" name="Google Shape;822;p3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458151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23" name="Google Shape;823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8" name="Google Shape;82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67879">
            <a:off x="15048952" y="6594634"/>
            <a:ext cx="5721823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9" name="Google Shape;829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28850">
            <a:off x="-3894162" y="-4468275"/>
            <a:ext cx="6836042" cy="6773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78502" y="8579500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6632729">
            <a:off x="17605408" y="3001377"/>
            <a:ext cx="4881157" cy="4874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833" name="Google Shape;833;p36"/>
          <p:cNvSpPr txBox="1"/>
          <p:nvPr/>
        </p:nvSpPr>
        <p:spPr>
          <a:xfrm>
            <a:off x="1520103" y="3130433"/>
            <a:ext cx="13439129" cy="461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Interreg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Europe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(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n.d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.).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Good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practices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[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online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Available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https://projects2014-2020.interregeurope.eu/super/good-practices/ [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Accessed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13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Feb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2023].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www.interregeurope.eu. (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n.d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.).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policy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solutions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Interreg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Europe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Sharing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solutions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better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policy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[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online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Available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https://www.interregeurope.eu/policy-solutions/good-practices/projects?keywords=&amp;projects=SUPER [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Accessed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13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Feb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2023].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REPLACE –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Region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Crete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Action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Plan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(2022).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Available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https://projects2014-2020.interregeurope.eu/fileadmin/user_upload/tx_tevprojects/library/file_165 [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Accessed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13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Feb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2023].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Place and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life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ECE A Regional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Action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Plan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2030. (2022).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Available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https://unece.org/sites/default/files/2022-07/Place%20and%20Life%20in%20the%20ECE_web_0.pdf [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Accessed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13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Feb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2023].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REGIONAL DEVELOPMENT PROGRAMME OF GEORGIA. (2018).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Available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https://policy.asiapacificenergy.org/sites/default/files/Regional%20Development%20Programme%20of%20Georgia%202018-2021%20%28EN%29.pdf [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Accessed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13 </a:t>
            </a:r>
            <a:r>
              <a:rPr lang="bg-BG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Feb</a:t>
            </a:r>
            <a:r>
              <a:rPr lang="bg-BG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2023].</a:t>
            </a:r>
            <a:endParaRPr dirty="0"/>
          </a:p>
        </p:txBody>
      </p:sp>
      <p:sp>
        <p:nvSpPr>
          <p:cNvPr id="834" name="Google Shape;834;p36"/>
          <p:cNvSpPr txBox="1"/>
          <p:nvPr/>
        </p:nvSpPr>
        <p:spPr>
          <a:xfrm>
            <a:off x="2319610" y="1305318"/>
            <a:ext cx="8280738" cy="770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b="1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Източници</a:t>
            </a:r>
            <a:endParaRPr sz="6410" b="1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grpSp>
        <p:nvGrpSpPr>
          <p:cNvPr id="835" name="Google Shape;835;p36"/>
          <p:cNvGrpSpPr/>
          <p:nvPr/>
        </p:nvGrpSpPr>
        <p:grpSpPr>
          <a:xfrm>
            <a:off x="-906316" y="8854448"/>
            <a:ext cx="2900572" cy="807706"/>
            <a:chOff x="0" y="0"/>
            <a:chExt cx="3867430" cy="1076940"/>
          </a:xfrm>
        </p:grpSpPr>
        <p:pic>
          <p:nvPicPr>
            <p:cNvPr id="836" name="Google Shape;836;p3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7" name="Google Shape;837;p3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458151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38" name="Google Shape;838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37"/>
          <p:cNvSpPr txBox="1"/>
          <p:nvPr/>
        </p:nvSpPr>
        <p:spPr>
          <a:xfrm>
            <a:off x="2213204" y="2403057"/>
            <a:ext cx="13011512" cy="1742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8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4030" b="1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Благодарим Ви!</a:t>
            </a:r>
            <a:endParaRPr dirty="0"/>
          </a:p>
        </p:txBody>
      </p:sp>
      <p:pic>
        <p:nvPicPr>
          <p:cNvPr id="844" name="Google Shape;84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52805">
            <a:off x="5778439" y="-2562204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167879">
            <a:off x="15048952" y="6594634"/>
            <a:ext cx="5721823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4196164">
            <a:off x="-4478873" y="686170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7" name="Google Shape;84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228850">
            <a:off x="14026237" y="-3786037"/>
            <a:ext cx="6836042" cy="6773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8" name="Google Shape;848;p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9014864">
            <a:off x="-336415" y="7596737"/>
            <a:ext cx="5099239" cy="196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3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6191" y="-179424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3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878502" y="8579500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3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185502">
            <a:off x="-3202910" y="120674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3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7379619">
            <a:off x="3992986" y="9104884"/>
            <a:ext cx="5810576" cy="5802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3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6632729">
            <a:off x="16634531" y="823224"/>
            <a:ext cx="4881157" cy="48747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4" name="Google Shape;854;p37"/>
          <p:cNvGrpSpPr/>
          <p:nvPr/>
        </p:nvGrpSpPr>
        <p:grpSpPr>
          <a:xfrm>
            <a:off x="14267800" y="1219491"/>
            <a:ext cx="2900572" cy="807706"/>
            <a:chOff x="0" y="0"/>
            <a:chExt cx="3867430" cy="1076940"/>
          </a:xfrm>
        </p:grpSpPr>
        <p:pic>
          <p:nvPicPr>
            <p:cNvPr id="855" name="Google Shape;855;p37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6" name="Google Shape;856;p37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458151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7" name="Google Shape;857;p37"/>
          <p:cNvSpPr txBox="1"/>
          <p:nvPr/>
        </p:nvSpPr>
        <p:spPr>
          <a:xfrm>
            <a:off x="5233052" y="6086589"/>
            <a:ext cx="7441484" cy="138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8068" b="1" dirty="0">
                <a:solidFill>
                  <a:srgbClr val="04989E"/>
                </a:solidFill>
                <a:latin typeface="Abhaya Libre"/>
                <a:ea typeface="Abhaya Libre"/>
                <a:cs typeface="Abhaya Libre"/>
                <a:sym typeface="Abhaya Libre"/>
              </a:rPr>
              <a:t>@Regio.Digi.Hub</a:t>
            </a:r>
            <a:r>
              <a:rPr lang="bg-BG" sz="8068" dirty="0">
                <a:solidFill>
                  <a:srgbClr val="04989E"/>
                </a:solidFill>
                <a:latin typeface="Abhaya Libre"/>
                <a:ea typeface="Abhaya Libre"/>
                <a:cs typeface="Abhaya Libre"/>
                <a:sym typeface="Abhaya Libre"/>
              </a:rPr>
              <a:t> </a:t>
            </a:r>
            <a:endParaRPr dirty="0"/>
          </a:p>
        </p:txBody>
      </p:sp>
      <p:pic>
        <p:nvPicPr>
          <p:cNvPr id="858" name="Google Shape;858;p3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155" y="837458"/>
            <a:ext cx="17927690" cy="9636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52805">
            <a:off x="6163950" y="-3326906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167879">
            <a:off x="16541943" y="7503474"/>
            <a:ext cx="5721823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4196164">
            <a:off x="-5667382" y="8118007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642319" y="-2559782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371492" y="9488339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1185502">
            <a:off x="-3852602" y="189371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7379619">
            <a:off x="2804477" y="10361181"/>
            <a:ext cx="5810576" cy="5802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6632729">
            <a:off x="18127522" y="1732064"/>
            <a:ext cx="4881157" cy="48747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4"/>
          <p:cNvGrpSpPr/>
          <p:nvPr/>
        </p:nvGrpSpPr>
        <p:grpSpPr>
          <a:xfrm>
            <a:off x="3249428" y="1562854"/>
            <a:ext cx="3086100" cy="2796778"/>
            <a:chOff x="0" y="-38100"/>
            <a:chExt cx="812800" cy="736600"/>
          </a:xfrm>
        </p:grpSpPr>
        <p:sp>
          <p:nvSpPr>
            <p:cNvPr id="144" name="Google Shape;144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45" name="Google Shape;145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" name="Google Shape;146;p4"/>
          <p:cNvGrpSpPr/>
          <p:nvPr/>
        </p:nvGrpSpPr>
        <p:grpSpPr>
          <a:xfrm>
            <a:off x="5709765" y="3007965"/>
            <a:ext cx="3086100" cy="2796778"/>
            <a:chOff x="0" y="-38100"/>
            <a:chExt cx="812800" cy="736600"/>
          </a:xfrm>
        </p:grpSpPr>
        <p:sp>
          <p:nvSpPr>
            <p:cNvPr id="147" name="Google Shape;147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48" name="Google Shape;148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" name="Google Shape;149;p4"/>
          <p:cNvGrpSpPr/>
          <p:nvPr/>
        </p:nvGrpSpPr>
        <p:grpSpPr>
          <a:xfrm>
            <a:off x="2691707" y="4338047"/>
            <a:ext cx="3643821" cy="3302212"/>
            <a:chOff x="0" y="-38100"/>
            <a:chExt cx="812800" cy="736600"/>
          </a:xfrm>
        </p:grpSpPr>
        <p:sp>
          <p:nvSpPr>
            <p:cNvPr id="150" name="Google Shape;150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51" name="Google Shape;151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" name="Google Shape;152;p4"/>
          <p:cNvGrpSpPr/>
          <p:nvPr/>
        </p:nvGrpSpPr>
        <p:grpSpPr>
          <a:xfrm>
            <a:off x="5759915" y="6012507"/>
            <a:ext cx="3086100" cy="2796778"/>
            <a:chOff x="0" y="-38100"/>
            <a:chExt cx="812800" cy="736600"/>
          </a:xfrm>
        </p:grpSpPr>
        <p:sp>
          <p:nvSpPr>
            <p:cNvPr id="153" name="Google Shape;153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54" name="Google Shape;154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" name="Google Shape;155;p4"/>
          <p:cNvGrpSpPr/>
          <p:nvPr/>
        </p:nvGrpSpPr>
        <p:grpSpPr>
          <a:xfrm>
            <a:off x="8182339" y="4334024"/>
            <a:ext cx="3086100" cy="2796778"/>
            <a:chOff x="0" y="-38100"/>
            <a:chExt cx="812800" cy="736600"/>
          </a:xfrm>
        </p:grpSpPr>
        <p:sp>
          <p:nvSpPr>
            <p:cNvPr id="156" name="Google Shape;156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57" name="Google Shape;157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158;p4"/>
          <p:cNvGrpSpPr/>
          <p:nvPr/>
        </p:nvGrpSpPr>
        <p:grpSpPr>
          <a:xfrm>
            <a:off x="10749353" y="3038131"/>
            <a:ext cx="3086100" cy="2796778"/>
            <a:chOff x="0" y="-38100"/>
            <a:chExt cx="812800" cy="736600"/>
          </a:xfrm>
        </p:grpSpPr>
        <p:sp>
          <p:nvSpPr>
            <p:cNvPr id="159" name="Google Shape;159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60" name="Google Shape;160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4"/>
          <p:cNvGrpSpPr/>
          <p:nvPr/>
        </p:nvGrpSpPr>
        <p:grpSpPr>
          <a:xfrm>
            <a:off x="10749353" y="5839467"/>
            <a:ext cx="3086100" cy="2796778"/>
            <a:chOff x="0" y="-38100"/>
            <a:chExt cx="812800" cy="736600"/>
          </a:xfrm>
        </p:grpSpPr>
        <p:sp>
          <p:nvSpPr>
            <p:cNvPr id="162" name="Google Shape;162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63" name="Google Shape;163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4"/>
          <p:cNvGrpSpPr/>
          <p:nvPr/>
        </p:nvGrpSpPr>
        <p:grpSpPr>
          <a:xfrm>
            <a:off x="13225533" y="4364190"/>
            <a:ext cx="3086100" cy="2796778"/>
            <a:chOff x="0" y="-38100"/>
            <a:chExt cx="812800" cy="736600"/>
          </a:xfrm>
        </p:grpSpPr>
        <p:sp>
          <p:nvSpPr>
            <p:cNvPr id="165" name="Google Shape;165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66" name="Google Shape;166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7" name="Google Shape;167;p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687102" y="2559643"/>
            <a:ext cx="2210751" cy="947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243886" y="3864404"/>
            <a:ext cx="2017858" cy="1288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989668" y="5655524"/>
            <a:ext cx="3047900" cy="793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630487" y="5274869"/>
            <a:ext cx="2189806" cy="937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4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1121878" y="4169443"/>
            <a:ext cx="2341050" cy="698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4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3225533" y="5274869"/>
            <a:ext cx="2941124" cy="1105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4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1121878" y="6279508"/>
            <a:ext cx="2425650" cy="2061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4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5831152" y="6271468"/>
            <a:ext cx="3014863" cy="213175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4"/>
          <p:cNvSpPr txBox="1"/>
          <p:nvPr/>
        </p:nvSpPr>
        <p:spPr>
          <a:xfrm>
            <a:off x="6608984" y="1228725"/>
            <a:ext cx="8280738" cy="770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b="1" i="0" u="none" strike="noStrike" cap="none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Консорциум</a:t>
            </a:r>
            <a:endParaRPr sz="6410" b="1" i="0" u="none" strike="noStrike" cap="none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177" name="Google Shape;177;p4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947194">
            <a:off x="6660949" y="7876457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9632120">
            <a:off x="-2174154" y="-1705919"/>
            <a:ext cx="5721823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603835">
            <a:off x="5295880" y="-10406627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15414085" y="8264626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0800000">
            <a:off x="2161922" y="-772267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9614497">
            <a:off x="17447384" y="6091404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3420380">
            <a:off x="5570971" y="-4349323"/>
            <a:ext cx="5810576" cy="580296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5"/>
          <p:cNvSpPr txBox="1"/>
          <p:nvPr/>
        </p:nvSpPr>
        <p:spPr>
          <a:xfrm>
            <a:off x="431766" y="5326357"/>
            <a:ext cx="4396168" cy="70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 i="0" u="none" strike="noStrike" cap="none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Съдържание</a:t>
            </a:r>
            <a:endParaRPr sz="5400" b="1" i="0" u="none" strike="noStrike" cap="none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190" name="Google Shape;190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1" name="Google Shape;191;p5"/>
          <p:cNvGrpSpPr/>
          <p:nvPr/>
        </p:nvGrpSpPr>
        <p:grpSpPr>
          <a:xfrm>
            <a:off x="5406921" y="3559583"/>
            <a:ext cx="11958091" cy="4414337"/>
            <a:chOff x="5182030" y="1779439"/>
            <a:chExt cx="11958091" cy="4414337"/>
          </a:xfrm>
        </p:grpSpPr>
        <p:grpSp>
          <p:nvGrpSpPr>
            <p:cNvPr id="192" name="Google Shape;192;p5"/>
            <p:cNvGrpSpPr/>
            <p:nvPr/>
          </p:nvGrpSpPr>
          <p:grpSpPr>
            <a:xfrm>
              <a:off x="5182030" y="1779439"/>
              <a:ext cx="1083159" cy="4390479"/>
              <a:chOff x="5182030" y="1779439"/>
              <a:chExt cx="1083159" cy="4390479"/>
            </a:xfrm>
          </p:grpSpPr>
          <p:grpSp>
            <p:nvGrpSpPr>
              <p:cNvPr id="193" name="Google Shape;193;p5"/>
              <p:cNvGrpSpPr/>
              <p:nvPr/>
            </p:nvGrpSpPr>
            <p:grpSpPr>
              <a:xfrm>
                <a:off x="5182030" y="1779439"/>
                <a:ext cx="1082074" cy="3325204"/>
                <a:chOff x="5182030" y="1779439"/>
                <a:chExt cx="1082074" cy="3325204"/>
              </a:xfrm>
            </p:grpSpPr>
            <p:sp>
              <p:nvSpPr>
                <p:cNvPr id="194" name="Google Shape;194;p5"/>
                <p:cNvSpPr txBox="1"/>
                <p:nvPr/>
              </p:nvSpPr>
              <p:spPr>
                <a:xfrm>
                  <a:off x="5184416" y="1779439"/>
                  <a:ext cx="1079688" cy="6713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76687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bg-BG" sz="3200" b="0" i="0" u="none" strike="noStrike" cap="none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01</a:t>
                  </a:r>
                  <a:endParaRPr dirty="0"/>
                </a:p>
              </p:txBody>
            </p:sp>
            <p:sp>
              <p:nvSpPr>
                <p:cNvPr id="195" name="Google Shape;195;p5"/>
                <p:cNvSpPr txBox="1"/>
                <p:nvPr/>
              </p:nvSpPr>
              <p:spPr>
                <a:xfrm>
                  <a:off x="5182030" y="2308984"/>
                  <a:ext cx="1079688" cy="6713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76687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bg-BG" sz="3200" b="0" i="0" u="none" strike="noStrike" cap="none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02</a:t>
                  </a:r>
                  <a:endParaRPr dirty="0"/>
                </a:p>
              </p:txBody>
            </p:sp>
            <p:sp>
              <p:nvSpPr>
                <p:cNvPr id="196" name="Google Shape;196;p5"/>
                <p:cNvSpPr txBox="1"/>
                <p:nvPr/>
              </p:nvSpPr>
              <p:spPr>
                <a:xfrm>
                  <a:off x="5182030" y="2840295"/>
                  <a:ext cx="1079688" cy="6713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76687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bg-BG" sz="3200" b="0" i="0" u="none" strike="noStrike" cap="none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03</a:t>
                  </a:r>
                  <a:endParaRPr dirty="0"/>
                </a:p>
              </p:txBody>
            </p:sp>
            <p:sp>
              <p:nvSpPr>
                <p:cNvPr id="197" name="Google Shape;197;p5"/>
                <p:cNvSpPr txBox="1"/>
                <p:nvPr/>
              </p:nvSpPr>
              <p:spPr>
                <a:xfrm>
                  <a:off x="5182030" y="3370846"/>
                  <a:ext cx="1079688" cy="6713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76687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bg-BG" sz="3200" b="0" i="0" u="none" strike="noStrike" cap="none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04</a:t>
                  </a:r>
                  <a:endParaRPr dirty="0"/>
                </a:p>
              </p:txBody>
            </p:sp>
            <p:sp>
              <p:nvSpPr>
                <p:cNvPr id="198" name="Google Shape;198;p5"/>
                <p:cNvSpPr txBox="1"/>
                <p:nvPr/>
              </p:nvSpPr>
              <p:spPr>
                <a:xfrm>
                  <a:off x="5182030" y="4433305"/>
                  <a:ext cx="1079688" cy="6713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76687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bg-BG" sz="3200" b="0" i="0" u="none" strike="noStrike" cap="none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06</a:t>
                  </a:r>
                  <a:endParaRPr dirty="0"/>
                </a:p>
              </p:txBody>
            </p:sp>
            <p:sp>
              <p:nvSpPr>
                <p:cNvPr id="199" name="Google Shape;199;p5"/>
                <p:cNvSpPr txBox="1"/>
                <p:nvPr/>
              </p:nvSpPr>
              <p:spPr>
                <a:xfrm>
                  <a:off x="5182030" y="3899387"/>
                  <a:ext cx="1079688" cy="6713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76687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bg-BG" sz="3200" b="0" i="0" u="none" strike="noStrike" cap="none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05</a:t>
                  </a:r>
                  <a:endParaRPr dirty="0"/>
                </a:p>
              </p:txBody>
            </p:sp>
          </p:grpSp>
          <p:sp>
            <p:nvSpPr>
              <p:cNvPr id="200" name="Google Shape;200;p5"/>
              <p:cNvSpPr txBox="1"/>
              <p:nvPr/>
            </p:nvSpPr>
            <p:spPr>
              <a:xfrm>
                <a:off x="5185501" y="5498580"/>
                <a:ext cx="1079688" cy="6713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7668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bg-BG" sz="3200" b="0" i="0" u="none" strike="noStrike" cap="none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07</a:t>
                </a:r>
                <a:endParaRPr dirty="0"/>
              </a:p>
            </p:txBody>
          </p:sp>
        </p:grpSp>
        <p:grpSp>
          <p:nvGrpSpPr>
            <p:cNvPr id="201" name="Google Shape;201;p5"/>
            <p:cNvGrpSpPr/>
            <p:nvPr/>
          </p:nvGrpSpPr>
          <p:grpSpPr>
            <a:xfrm>
              <a:off x="6505342" y="1884362"/>
              <a:ext cx="10634779" cy="4309414"/>
              <a:chOff x="6505342" y="1884362"/>
              <a:chExt cx="10634779" cy="4309414"/>
            </a:xfrm>
          </p:grpSpPr>
          <p:sp>
            <p:nvSpPr>
              <p:cNvPr id="202" name="Google Shape;202;p5"/>
              <p:cNvSpPr txBox="1"/>
              <p:nvPr/>
            </p:nvSpPr>
            <p:spPr>
              <a:xfrm>
                <a:off x="6512743" y="1884362"/>
                <a:ext cx="8351086" cy="6992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4168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bg-BG" sz="3200" b="0" i="0" u="none" strike="noStrike" cap="none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План за действие - дефиниция</a:t>
                </a:r>
                <a:endParaRPr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3" name="Google Shape;203;p5"/>
              <p:cNvGrpSpPr/>
              <p:nvPr/>
            </p:nvGrpSpPr>
            <p:grpSpPr>
              <a:xfrm>
                <a:off x="6505342" y="2423245"/>
                <a:ext cx="10634779" cy="3770531"/>
                <a:chOff x="6512300" y="1898670"/>
                <a:chExt cx="10634779" cy="3770531"/>
              </a:xfrm>
            </p:grpSpPr>
            <p:sp>
              <p:nvSpPr>
                <p:cNvPr id="204" name="Google Shape;204;p5"/>
                <p:cNvSpPr txBox="1"/>
                <p:nvPr/>
              </p:nvSpPr>
              <p:spPr>
                <a:xfrm>
                  <a:off x="6519701" y="2429026"/>
                  <a:ext cx="10103195" cy="69929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41687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bg-BG" sz="3200" b="0" i="0" u="none" strike="noStrike" cap="none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Защо ви е нужен план за действие?</a:t>
                  </a:r>
                  <a:endParaRPr sz="3200" b="0" i="0" u="none" strike="noStrike" cap="none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05" name="Google Shape;205;p5"/>
                <p:cNvGrpSpPr/>
                <p:nvPr/>
              </p:nvGrpSpPr>
              <p:grpSpPr>
                <a:xfrm>
                  <a:off x="6512300" y="1898670"/>
                  <a:ext cx="10634779" cy="3770531"/>
                  <a:chOff x="6512300" y="1898670"/>
                  <a:chExt cx="10634779" cy="3770531"/>
                </a:xfrm>
              </p:grpSpPr>
              <p:grpSp>
                <p:nvGrpSpPr>
                  <p:cNvPr id="206" name="Google Shape;206;p5"/>
                  <p:cNvGrpSpPr/>
                  <p:nvPr/>
                </p:nvGrpSpPr>
                <p:grpSpPr>
                  <a:xfrm>
                    <a:off x="6512300" y="1898670"/>
                    <a:ext cx="10634779" cy="3241806"/>
                    <a:chOff x="6512300" y="1898670"/>
                    <a:chExt cx="10634779" cy="3241806"/>
                  </a:xfrm>
                </p:grpSpPr>
                <p:sp>
                  <p:nvSpPr>
                    <p:cNvPr id="207" name="Google Shape;207;p5"/>
                    <p:cNvSpPr txBox="1"/>
                    <p:nvPr/>
                  </p:nvSpPr>
                  <p:spPr>
                    <a:xfrm>
                      <a:off x="6512300" y="1898670"/>
                      <a:ext cx="8078097" cy="5559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0" tIns="0" rIns="0" bIns="0" anchor="t" anchorCtr="0">
                      <a:spAutoFit/>
                    </a:bodyPr>
                    <a:lstStyle/>
                    <a:p>
                      <a:pPr marL="0" marR="0" lvl="0" indent="0" algn="l" rtl="0">
                        <a:lnSpc>
                          <a:spcPct val="14168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32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План за действие за регионално развитие</a:t>
                      </a:r>
                      <a:endParaRPr sz="32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8" name="Google Shape;208;p5"/>
                    <p:cNvSpPr txBox="1"/>
                    <p:nvPr/>
                  </p:nvSpPr>
                  <p:spPr>
                    <a:xfrm>
                      <a:off x="6526353" y="4155591"/>
                      <a:ext cx="10620726" cy="9848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0" tIns="0" rIns="0" bIns="0" anchor="t" anchorCtr="0">
                      <a:sp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32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Примери за планове за действие в областта на регионалното развитие</a:t>
                      </a:r>
                      <a:endParaRPr sz="32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9" name="Google Shape;209;p5"/>
                    <p:cNvSpPr txBox="1"/>
                    <p:nvPr/>
                  </p:nvSpPr>
                  <p:spPr>
                    <a:xfrm>
                      <a:off x="6519701" y="3488118"/>
                      <a:ext cx="8081994" cy="69929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0" tIns="0" rIns="0" bIns="0" anchor="t" anchorCtr="0">
                      <a:spAutoFit/>
                    </a:bodyPr>
                    <a:lstStyle/>
                    <a:p>
                      <a:pPr marL="0" marR="0" lvl="0" indent="0" algn="l" rtl="0">
                        <a:lnSpc>
                          <a:spcPct val="14168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32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Стъпки за разработване на план за действие</a:t>
                      </a:r>
                      <a:endParaRPr sz="32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210" name="Google Shape;210;p5"/>
                  <p:cNvGrpSpPr/>
                  <p:nvPr/>
                </p:nvGrpSpPr>
                <p:grpSpPr>
                  <a:xfrm>
                    <a:off x="6519701" y="2992858"/>
                    <a:ext cx="8081994" cy="2676343"/>
                    <a:chOff x="6519701" y="2992858"/>
                    <a:chExt cx="8081994" cy="2676343"/>
                  </a:xfrm>
                </p:grpSpPr>
                <p:sp>
                  <p:nvSpPr>
                    <p:cNvPr id="211" name="Google Shape;211;p5"/>
                    <p:cNvSpPr txBox="1"/>
                    <p:nvPr/>
                  </p:nvSpPr>
                  <p:spPr>
                    <a:xfrm>
                      <a:off x="6519701" y="2992858"/>
                      <a:ext cx="8081994" cy="69929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0" tIns="0" rIns="0" bIns="0" anchor="t" anchorCtr="0">
                      <a:spAutoFit/>
                    </a:bodyPr>
                    <a:lstStyle/>
                    <a:p>
                      <a:pPr marL="0" marR="0" lvl="0" indent="0" algn="l" rtl="0">
                        <a:lnSpc>
                          <a:spcPct val="14168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32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Ключови елементи на плана за действие</a:t>
                      </a:r>
                      <a:endParaRPr sz="32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12" name="Google Shape;212;p5"/>
                    <p:cNvSpPr txBox="1"/>
                    <p:nvPr/>
                  </p:nvSpPr>
                  <p:spPr>
                    <a:xfrm>
                      <a:off x="6526353" y="5113280"/>
                      <a:ext cx="6598486" cy="5559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0" tIns="0" rIns="0" bIns="0" anchor="t" anchorCtr="0">
                      <a:spAutoFit/>
                    </a:bodyPr>
                    <a:lstStyle/>
                    <a:p>
                      <a:pPr marL="0" marR="0" lvl="0" indent="0" algn="l" rtl="0">
                        <a:lnSpc>
                          <a:spcPct val="14168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32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Обобщение на раздела</a:t>
                      </a:r>
                      <a:endParaRPr sz="32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</p:grpSp>
      </p:grpSp>
      <p:pic>
        <p:nvPicPr>
          <p:cNvPr id="213" name="Google Shape;213;p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4782433" y="7411957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6"/>
          <p:cNvSpPr txBox="1"/>
          <p:nvPr/>
        </p:nvSpPr>
        <p:spPr>
          <a:xfrm>
            <a:off x="4397829" y="3753311"/>
            <a:ext cx="10156371" cy="3365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7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7200" i="1" dirty="0">
                <a:solidFill>
                  <a:schemeClr val="dk1"/>
                </a:solidFill>
                <a:latin typeface="Lily Script One"/>
                <a:ea typeface="Lily Script One"/>
                <a:cs typeface="Lily Script One"/>
                <a:sym typeface="Lily Script One"/>
              </a:rPr>
              <a:t>„Този, който се проваля в планирането, планира да се провали“</a:t>
            </a:r>
            <a:endParaRPr sz="7200" i="1" dirty="0">
              <a:solidFill>
                <a:schemeClr val="dk1"/>
              </a:solidFill>
              <a:latin typeface="Lily Script One"/>
              <a:ea typeface="Lily Script One"/>
              <a:cs typeface="Lily Script One"/>
              <a:sym typeface="Lily Script One"/>
            </a:endParaRPr>
          </a:p>
          <a:p>
            <a:pPr marL="0" marR="0" lvl="0" indent="0" algn="l" rtl="0">
              <a:lnSpc>
                <a:spcPct val="12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Уинстън Чърчил</a:t>
            </a:r>
            <a:endParaRPr sz="4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7"/>
          <p:cNvSpPr txBox="1"/>
          <p:nvPr/>
        </p:nvSpPr>
        <p:spPr>
          <a:xfrm>
            <a:off x="1520830" y="1983306"/>
            <a:ext cx="14507183" cy="167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Calibri"/>
                <a:ea typeface="Calibri"/>
                <a:cs typeface="Abhaya Libre" panose="020B0604020202020204" charset="0"/>
                <a:sym typeface="Calibri"/>
              </a:rPr>
              <a:t>В края на т</a:t>
            </a:r>
            <a:r>
              <a:rPr lang="en-US" sz="6410" dirty="0">
                <a:solidFill>
                  <a:srgbClr val="000000"/>
                </a:solidFill>
                <a:latin typeface="Calibri"/>
                <a:ea typeface="Calibri"/>
                <a:cs typeface="Abhaya Libre" panose="020B0604020202020204" charset="0"/>
                <a:sym typeface="Calibri"/>
              </a:rPr>
              <a:t>o</a:t>
            </a:r>
            <a:r>
              <a:rPr lang="bg-BG" sz="6410" dirty="0" err="1">
                <a:solidFill>
                  <a:srgbClr val="000000"/>
                </a:solidFill>
                <a:latin typeface="Calibri"/>
                <a:ea typeface="Calibri"/>
                <a:cs typeface="Abhaya Libre" panose="020B0604020202020204" charset="0"/>
                <a:sym typeface="Calibri"/>
              </a:rPr>
              <a:t>зи</a:t>
            </a:r>
            <a:r>
              <a:rPr lang="bg-BG" sz="6410" dirty="0">
                <a:solidFill>
                  <a:srgbClr val="000000"/>
                </a:solidFill>
                <a:latin typeface="Calibri"/>
                <a:ea typeface="Calibri"/>
                <a:cs typeface="Abhaya Libre" panose="020B0604020202020204" charset="0"/>
                <a:sym typeface="Calibri"/>
              </a:rPr>
              <a:t> раздел ще можете да създа</a:t>
            </a:r>
            <a:r>
              <a:rPr lang="bg-BG" sz="6410" dirty="0">
                <a:latin typeface="Calibri"/>
                <a:ea typeface="Calibri"/>
                <a:cs typeface="Abhaya Libre" panose="020B0604020202020204" charset="0"/>
                <a:sym typeface="Calibri"/>
              </a:rPr>
              <a:t>вате</a:t>
            </a:r>
            <a:r>
              <a:rPr lang="bg-BG" sz="6410" dirty="0">
                <a:solidFill>
                  <a:srgbClr val="000000"/>
                </a:solidFill>
                <a:latin typeface="Calibri"/>
                <a:ea typeface="Calibri"/>
                <a:cs typeface="Abhaya Libre" panose="020B0604020202020204" charset="0"/>
                <a:sym typeface="Calibri"/>
              </a:rPr>
              <a:t> и прилагате план за действие</a:t>
            </a:r>
            <a:endParaRPr dirty="0">
              <a:latin typeface="Abhaya Libre" panose="020B0604020202020204" charset="0"/>
              <a:cs typeface="Abhaya Libre" panose="020B0604020202020204" charset="0"/>
            </a:endParaRPr>
          </a:p>
        </p:txBody>
      </p:sp>
      <p:graphicFrame>
        <p:nvGraphicFramePr>
          <p:cNvPr id="232" name="Google Shape;232;p7"/>
          <p:cNvGraphicFramePr/>
          <p:nvPr>
            <p:extLst>
              <p:ext uri="{D42A27DB-BD31-4B8C-83A1-F6EECF244321}">
                <p14:modId xmlns:p14="http://schemas.microsoft.com/office/powerpoint/2010/main" val="640935296"/>
              </p:ext>
            </p:extLst>
          </p:nvPr>
        </p:nvGraphicFramePr>
        <p:xfrm>
          <a:off x="1432560" y="4055514"/>
          <a:ext cx="14683725" cy="4353634"/>
        </p:xfrm>
        <a:graphic>
          <a:graphicData uri="http://schemas.openxmlformats.org/drawingml/2006/table">
            <a:tbl>
              <a:tblPr firstRow="1" bandRow="1">
                <a:noFill/>
                <a:tableStyleId>{69B4375F-CB72-462D-AE0B-0312C4CF3151}</a:tableStyleId>
              </a:tblPr>
              <a:tblGrid>
                <a:gridCol w="4894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4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9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2800" b="1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ЗНАНИЯ</a:t>
                      </a:r>
                      <a:endParaRPr sz="28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3B2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28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УМЕНИЯ</a:t>
                      </a:r>
                      <a:endParaRPr sz="28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3B2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28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КОМПЕТЕНЦИИ</a:t>
                      </a:r>
                      <a:endParaRPr sz="28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3B2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457200" marR="0" lvl="0" indent="-4572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Char char="•"/>
                      </a:pPr>
                      <a:r>
                        <a:rPr lang="bg-BG" sz="2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Разбиране какво е план за действие</a:t>
                      </a:r>
                      <a:endParaRPr dirty="0"/>
                    </a:p>
                    <a:p>
                      <a:pPr marL="457200" marR="0" lvl="0" indent="-45720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Char char="•"/>
                      </a:pPr>
                      <a:r>
                        <a:rPr lang="bg-BG" sz="2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Разбиране на ползите от създаването на план за действие</a:t>
                      </a:r>
                      <a:endParaRPr dirty="0"/>
                    </a:p>
                    <a:p>
                      <a:pPr marL="457200" marR="0" lvl="0" indent="-45720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Char char="•"/>
                      </a:pPr>
                      <a:r>
                        <a:rPr lang="bg-BG" sz="2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Разбиране на ключовите елементи на план за действие</a:t>
                      </a:r>
                      <a:endParaRPr sz="28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Char char="•"/>
                      </a:pPr>
                      <a:r>
                        <a:rPr lang="bg-BG" sz="2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Писане на план за действие</a:t>
                      </a:r>
                      <a:endParaRPr dirty="0"/>
                    </a:p>
                    <a:p>
                      <a:pPr marL="457200" marR="0" lvl="0" indent="-45720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Char char="•"/>
                      </a:pPr>
                      <a:r>
                        <a:rPr lang="bg-BG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Визуализиране на плана за действие</a:t>
                      </a:r>
                      <a:endParaRPr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Char char="•"/>
                      </a:pPr>
                      <a:r>
                        <a:rPr lang="bg-BG" sz="28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Създаване, изпълнение и мониторинг на задачите, свързани с плана за действие</a:t>
                      </a:r>
                      <a:endParaRPr sz="28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33" name="Google Shape;233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8"/>
          <p:cNvSpPr txBox="1"/>
          <p:nvPr/>
        </p:nvSpPr>
        <p:spPr>
          <a:xfrm>
            <a:off x="961474" y="2445369"/>
            <a:ext cx="9646120" cy="620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Планът за действие е списък </a:t>
            </a:r>
            <a:r>
              <a:rPr lang="bg-BG" sz="3200" dirty="0">
                <a:latin typeface="Calibri"/>
                <a:ea typeface="Calibri"/>
                <a:cs typeface="Calibri"/>
                <a:sym typeface="Calibri"/>
              </a:rPr>
              <a:t>от</a:t>
            </a:r>
            <a:r>
              <a:rPr lang="bg-BG" sz="3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 действия</a:t>
            </a:r>
            <a:r>
              <a:rPr lang="bg-BG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bg-BG" sz="3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ресурси</a:t>
            </a:r>
            <a:r>
              <a:rPr lang="bg-BG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необходими за постигане на </a:t>
            </a:r>
            <a:r>
              <a:rPr lang="bg-BG" sz="3200" b="1" dirty="0">
                <a:solidFill>
                  <a:srgbClr val="23B2A3"/>
                </a:solidFill>
                <a:latin typeface="Calibri"/>
                <a:ea typeface="Calibri"/>
                <a:cs typeface="Calibri"/>
                <a:sym typeface="Calibri"/>
              </a:rPr>
              <a:t>целите</a:t>
            </a:r>
            <a:r>
              <a:rPr lang="bg-BG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и задачите на проекта.</a:t>
            </a:r>
            <a:endParaRPr dirty="0">
              <a:latin typeface="Lily Script One" panose="020B0604020202020204" charset="0"/>
            </a:endParaRPr>
          </a:p>
          <a:p>
            <a:pPr marL="0" marR="0" lvl="0" indent="0" algn="just" rtl="0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Може да се разглежда като визуално представяне на времевата </a:t>
            </a:r>
            <a:r>
              <a:rPr lang="bg-BG" sz="3200" dirty="0">
                <a:latin typeface="Calibri"/>
                <a:ea typeface="Calibri"/>
                <a:cs typeface="Calibri"/>
                <a:sym typeface="Calibri"/>
              </a:rPr>
              <a:t>рамка</a:t>
            </a:r>
            <a:r>
              <a:rPr lang="bg-BG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списък със задачи, </a:t>
            </a:r>
            <a:r>
              <a:rPr lang="bg-BG" sz="3200" dirty="0">
                <a:latin typeface="Calibri"/>
                <a:ea typeface="Calibri"/>
                <a:cs typeface="Calibri"/>
                <a:sym typeface="Calibri"/>
              </a:rPr>
              <a:t>лицата</a:t>
            </a:r>
            <a:r>
              <a:rPr lang="bg-BG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отговорни за всяка от тях и проследяване на техния напредък, за да се постигнат най-добри резултати.</a:t>
            </a:r>
            <a:endParaRPr dirty="0">
              <a:latin typeface="Lily Script One" panose="020B0604020202020204" charset="0"/>
            </a:endParaRPr>
          </a:p>
          <a:p>
            <a:pPr marL="0" marR="0" lvl="0" indent="0" algn="just" rtl="0">
              <a:lnSpc>
                <a:spcPct val="104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Този документ може да помогне при планирането и наблюдението на дейностите, </a:t>
            </a:r>
            <a:r>
              <a:rPr lang="bg-BG" sz="3200" dirty="0">
                <a:latin typeface="Calibri"/>
                <a:ea typeface="Calibri"/>
                <a:cs typeface="Calibri"/>
                <a:sym typeface="Calibri"/>
              </a:rPr>
              <a:t>при</a:t>
            </a:r>
            <a:r>
              <a:rPr lang="bg-BG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идентифицирането на необходимите ресурси и как и кога те трябва да бъдат използвани, за да се постигне в крайна сметка заявения резултат.</a:t>
            </a:r>
            <a:endParaRPr sz="3200" dirty="0">
              <a:solidFill>
                <a:srgbClr val="000000"/>
              </a:solidFill>
              <a:latin typeface="Lily Script One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8"/>
          <p:cNvSpPr txBox="1"/>
          <p:nvPr/>
        </p:nvSpPr>
        <p:spPr>
          <a:xfrm>
            <a:off x="2380344" y="1202092"/>
            <a:ext cx="11941994" cy="838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dirty="0">
                <a:solidFill>
                  <a:srgbClr val="000000"/>
                </a:solidFill>
                <a:latin typeface="Calibri" panose="020F0502020204030204" pitchFamily="34" charset="0"/>
                <a:ea typeface="Abhaya Libre"/>
                <a:cs typeface="Calibri" panose="020F0502020204030204" pitchFamily="34" charset="0"/>
                <a:sym typeface="Abhaya Libre"/>
              </a:rPr>
              <a:t>План за действие - дефиниция</a:t>
            </a:r>
            <a:endParaRPr sz="6410" dirty="0">
              <a:solidFill>
                <a:srgbClr val="000000"/>
              </a:solidFill>
              <a:latin typeface="Brush Script MT" panose="03060802040406070304" pitchFamily="66" charset="0"/>
              <a:ea typeface="Abhaya Libre"/>
              <a:cs typeface="Calibri" panose="020F0502020204030204" pitchFamily="34" charset="0"/>
              <a:sym typeface="Abhaya Libre"/>
            </a:endParaRPr>
          </a:p>
        </p:txBody>
      </p:sp>
      <p:grpSp>
        <p:nvGrpSpPr>
          <p:cNvPr id="243" name="Google Shape;243;p8"/>
          <p:cNvGrpSpPr/>
          <p:nvPr/>
        </p:nvGrpSpPr>
        <p:grpSpPr>
          <a:xfrm>
            <a:off x="10847328" y="2492944"/>
            <a:ext cx="5889625" cy="6688042"/>
            <a:chOff x="1322328" y="888"/>
            <a:chExt cx="5889625" cy="6688042"/>
          </a:xfrm>
        </p:grpSpPr>
        <p:sp>
          <p:nvSpPr>
            <p:cNvPr id="244" name="Google Shape;244;p8"/>
            <p:cNvSpPr/>
            <p:nvPr/>
          </p:nvSpPr>
          <p:spPr>
            <a:xfrm>
              <a:off x="1545351" y="273446"/>
              <a:ext cx="5426868" cy="1884680"/>
            </a:xfrm>
            <a:prstGeom prst="ellipse">
              <a:avLst/>
            </a:prstGeom>
            <a:solidFill>
              <a:srgbClr val="C0CCE1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3741340" y="4888388"/>
              <a:ext cx="1051718" cy="6731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B1C0D7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1743075" y="5426868"/>
              <a:ext cx="5048250" cy="12620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247;p8"/>
            <p:cNvSpPr txBox="1"/>
            <p:nvPr/>
          </p:nvSpPr>
          <p:spPr>
            <a:xfrm>
              <a:off x="1743075" y="5426868"/>
              <a:ext cx="5048250" cy="12620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2925" tIns="312925" rIns="312925" bIns="3129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400"/>
                <a:buFont typeface="Calibri"/>
                <a:buNone/>
              </a:pPr>
              <a:r>
                <a:rPr lang="bg-BG" sz="4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План за действие</a:t>
              </a:r>
              <a:endParaRPr sz="4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3518376" y="2303684"/>
              <a:ext cx="1893093" cy="1893093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8"/>
            <p:cNvSpPr txBox="1"/>
            <p:nvPr/>
          </p:nvSpPr>
          <p:spPr>
            <a:xfrm>
              <a:off x="3795613" y="2580921"/>
              <a:ext cx="1338619" cy="1338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825" tIns="36825" rIns="36825" bIns="36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None/>
              </a:pPr>
              <a:r>
                <a:rPr lang="bg-BG" sz="29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Цели</a:t>
              </a:r>
              <a:endParaRPr sz="2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2163762" y="883443"/>
              <a:ext cx="1893093" cy="1893093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251;p8"/>
            <p:cNvSpPr txBox="1"/>
            <p:nvPr/>
          </p:nvSpPr>
          <p:spPr>
            <a:xfrm>
              <a:off x="2440999" y="1160680"/>
              <a:ext cx="1338619" cy="1338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825" tIns="36825" rIns="36825" bIns="36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None/>
              </a:pPr>
              <a:r>
                <a:rPr lang="bg-BG" sz="29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Ресурси</a:t>
              </a:r>
              <a:endParaRPr sz="2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4098925" y="425735"/>
              <a:ext cx="1893093" cy="1893093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253;p8"/>
            <p:cNvSpPr txBox="1"/>
            <p:nvPr/>
          </p:nvSpPr>
          <p:spPr>
            <a:xfrm>
              <a:off x="4376162" y="702972"/>
              <a:ext cx="1338619" cy="1338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825" tIns="36825" rIns="36825" bIns="36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None/>
              </a:pPr>
              <a:r>
                <a:rPr lang="bg-BG" sz="29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Стъпки</a:t>
              </a:r>
              <a:endParaRPr sz="2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1322328" y="888"/>
              <a:ext cx="5889625" cy="4711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84" y="34175"/>
                  </a:moveTo>
                  <a:lnTo>
                    <a:pt x="584" y="34175"/>
                  </a:lnTo>
                  <a:cubicBezTo>
                    <a:pt x="-2679" y="22567"/>
                    <a:pt x="7879" y="11072"/>
                    <a:pt x="27615" y="4745"/>
                  </a:cubicBezTo>
                  <a:cubicBezTo>
                    <a:pt x="47351" y="-1582"/>
                    <a:pt x="72649" y="-1582"/>
                    <a:pt x="92385" y="4745"/>
                  </a:cubicBezTo>
                  <a:cubicBezTo>
                    <a:pt x="112121" y="11072"/>
                    <a:pt x="122679" y="22567"/>
                    <a:pt x="119416" y="34175"/>
                  </a:cubicBezTo>
                  <a:lnTo>
                    <a:pt x="74854" y="113544"/>
                  </a:lnTo>
                  <a:cubicBezTo>
                    <a:pt x="73813" y="117246"/>
                    <a:pt x="67478" y="120000"/>
                    <a:pt x="60000" y="120000"/>
                  </a:cubicBezTo>
                  <a:cubicBezTo>
                    <a:pt x="52522" y="120000"/>
                    <a:pt x="46187" y="117246"/>
                    <a:pt x="45146" y="113544"/>
                  </a:cubicBezTo>
                  <a:close/>
                  <a:moveTo>
                    <a:pt x="4800" y="30000"/>
                  </a:moveTo>
                  <a:lnTo>
                    <a:pt x="4800" y="30000"/>
                  </a:lnTo>
                  <a:cubicBezTo>
                    <a:pt x="4800" y="43255"/>
                    <a:pt x="29514" y="54000"/>
                    <a:pt x="60000" y="54000"/>
                  </a:cubicBezTo>
                  <a:cubicBezTo>
                    <a:pt x="90486" y="54000"/>
                    <a:pt x="115200" y="43255"/>
                    <a:pt x="115200" y="30000"/>
                  </a:cubicBezTo>
                  <a:cubicBezTo>
                    <a:pt x="115200" y="16745"/>
                    <a:pt x="90486" y="6000"/>
                    <a:pt x="60000" y="6000"/>
                  </a:cubicBezTo>
                  <a:cubicBezTo>
                    <a:pt x="29514" y="6000"/>
                    <a:pt x="4800" y="16745"/>
                    <a:pt x="4800" y="30000"/>
                  </a:cubicBez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255" name="Google Shape;255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89050" y="9298150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3" name="Google Shape;263;p9"/>
          <p:cNvGrpSpPr/>
          <p:nvPr/>
        </p:nvGrpSpPr>
        <p:grpSpPr>
          <a:xfrm>
            <a:off x="3276600" y="3242669"/>
            <a:ext cx="3356736" cy="2565839"/>
            <a:chOff x="10287000" y="1845831"/>
            <a:chExt cx="1860359" cy="1422031"/>
          </a:xfrm>
        </p:grpSpPr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527150" y="1845831"/>
              <a:ext cx="1204503" cy="1178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5" name="Google Shape;265;p9"/>
            <p:cNvSpPr txBox="1"/>
            <p:nvPr/>
          </p:nvSpPr>
          <p:spPr>
            <a:xfrm>
              <a:off x="10287000" y="3063172"/>
              <a:ext cx="1860359" cy="2046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bg-BG" sz="1800" b="1" dirty="0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Офлайн дейност</a:t>
              </a:r>
              <a:r>
                <a:rPr lang="bg-BG" sz="1800" b="1" i="0" u="none" strike="noStrike" dirty="0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 </a:t>
              </a:r>
              <a:r>
                <a:rPr lang="bg-BG" sz="1800" b="1" dirty="0">
                  <a:solidFill>
                    <a:srgbClr val="00918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1</a:t>
              </a:r>
              <a:endParaRPr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9"/>
          <p:cNvSpPr txBox="1"/>
          <p:nvPr/>
        </p:nvSpPr>
        <p:spPr>
          <a:xfrm>
            <a:off x="7794178" y="2400300"/>
            <a:ext cx="8229600" cy="5016718"/>
          </a:xfrm>
          <a:prstGeom prst="rect">
            <a:avLst/>
          </a:prstGeom>
          <a:solidFill>
            <a:srgbClr val="23B2A3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Най-важната съставна част при създаването на ефективен план за действие, са целите, които искате да постигнете. Като европейски експерт регионално развитие (</a:t>
            </a:r>
            <a:r>
              <a:rPr lang="en-US" sz="4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bg-BG" sz="4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ЕРР), може би вече сте дефинирали цели, свързани с регионалното развитие?</a:t>
            </a:r>
            <a:endParaRPr sz="4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1533</TotalTime>
  <Words>3238</Words>
  <Application>Microsoft Office PowerPoint</Application>
  <PresentationFormat>Custom</PresentationFormat>
  <Paragraphs>234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Abhaya Libre Regular</vt:lpstr>
      <vt:lpstr>Calibri</vt:lpstr>
      <vt:lpstr>Arial</vt:lpstr>
      <vt:lpstr>Lily Script One</vt:lpstr>
      <vt:lpstr>Roboto</vt:lpstr>
      <vt:lpstr>Brush Script MT</vt:lpstr>
      <vt:lpstr>Abhaya Libre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 Dimitrova</dc:creator>
  <cp:lastModifiedBy>Radimira Radkova-Kireva</cp:lastModifiedBy>
  <cp:revision>11</cp:revision>
  <dcterms:created xsi:type="dcterms:W3CDTF">2006-08-16T00:00:00Z</dcterms:created>
  <dcterms:modified xsi:type="dcterms:W3CDTF">2023-07-21T11:25:09Z</dcterms:modified>
</cp:coreProperties>
</file>