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8288000" cy="10287000"/>
  <p:notesSz cx="6858000" cy="9144000"/>
  <p:embeddedFontLst>
    <p:embeddedFont>
      <p:font typeface="Abhaya Libre" panose="020B0604020202020204" charset="0"/>
      <p:regular r:id="rId43"/>
      <p:bold r:id="rId44"/>
    </p:embeddedFont>
    <p:embeddedFont>
      <p:font typeface="Abhaya Libre Regular" panose="020B0604020202020204" charset="0"/>
      <p:regular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0" roundtripDataSignature="AMtx7mijGOiQ2mPV0nzzvwhNdrJIMcpf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15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275313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2" name="Google Shape;32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2" name="Google Shape;3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0" name="Google Shape;57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7" name="Google Shape;60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4" name="Google Shape;64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1" name="Google Shape;68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3" name="Google Shape;69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4" name="Google Shape;70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6" name="Google Shape;72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7" name="Google Shape;73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8" name="Google Shape;74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0" name="Google Shape;76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5" name="Google Shape;77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4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0"/>
          <p:cNvSpPr>
            <a:spLocks noGrp="1"/>
          </p:cNvSpPr>
          <p:nvPr>
            <p:ph type="pic" idx="2"/>
          </p:nvPr>
        </p:nvSpPr>
        <p:spPr>
          <a:xfrm>
            <a:off x="1792288" y="612775"/>
            <a:ext cx="5486400" cy="4114800"/>
          </a:xfrm>
          <a:prstGeom prst="rect">
            <a:avLst/>
          </a:prstGeom>
          <a:noFill/>
          <a:ln>
            <a:noFill/>
          </a:ln>
        </p:spPr>
      </p:sp>
      <p:sp>
        <p:nvSpPr>
          <p:cNvPr id="64" name="Google Shape;64;p5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g-BG"/>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31.png"/><Relationship Id="rId7" Type="http://schemas.openxmlformats.org/officeDocument/2006/relationships/image" Target="../media/image39.jpg"/><Relationship Id="rId12"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8.jpg"/><Relationship Id="rId11" Type="http://schemas.openxmlformats.org/officeDocument/2006/relationships/hyperlink" Target="https://pixabay.com/" TargetMode="External"/><Relationship Id="rId5" Type="http://schemas.openxmlformats.org/officeDocument/2006/relationships/image" Target="../media/image6.png"/><Relationship Id="rId10" Type="http://schemas.openxmlformats.org/officeDocument/2006/relationships/image" Target="../media/image42.jpg"/><Relationship Id="rId4" Type="http://schemas.openxmlformats.org/officeDocument/2006/relationships/image" Target="../media/image10.png"/><Relationship Id="rId9" Type="http://schemas.openxmlformats.org/officeDocument/2006/relationships/image" Target="../media/image41.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channel/UCtFRv9O2AHqOZjjynzrv-xg" TargetMode="External"/><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translate.google.com/" TargetMode="External"/><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google.com/earth/education/" TargetMode="External"/><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s://creativecommons.org/licenses/by-nc-nd/3.0/" TargetMode="External"/><Relationship Id="rId4" Type="http://schemas.openxmlformats.org/officeDocument/2006/relationships/image" Target="../media/image10.png"/><Relationship Id="rId9" Type="http://schemas.openxmlformats.org/officeDocument/2006/relationships/hyperlink" Target="https://www.techzim.co.zw/2018/06/measure-distance-and-area-with-the-new-feature-on-google-earth/"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lens.google/" TargetMode="External"/><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s://creativecommons.org/licenses/by-nc-nd/3.0/" TargetMode="External"/><Relationship Id="rId4" Type="http://schemas.openxmlformats.org/officeDocument/2006/relationships/image" Target="../media/image10.png"/><Relationship Id="rId9" Type="http://schemas.openxmlformats.org/officeDocument/2006/relationships/hyperlink" Target="https://teknodiot.com/google-lens-nedir"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books.google.com/" TargetMode="External"/><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cloud.google.com/datasets" TargetMode="External"/><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scholar.google.com/" TargetMode="External"/><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s://creativecommons.org/licenses/by-nc-sa/3.0/" TargetMode="External"/><Relationship Id="rId4" Type="http://schemas.openxmlformats.org/officeDocument/2006/relationships/image" Target="../media/image10.png"/><Relationship Id="rId9" Type="http://schemas.openxmlformats.org/officeDocument/2006/relationships/hyperlink" Target="https://aretio.blogspot.com/2019/11/el-perfil-en-google-scholar-de-los-mas.html"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56.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experiments.withgoogle.com/" TargetMode="External"/><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hyperlink" Target="https://pixabay.com/illustrations/spot-explosion-star-experiment-1502037/"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7.jpg"/><Relationship Id="rId5" Type="http://schemas.openxmlformats.org/officeDocument/2006/relationships/image" Target="../media/image6.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58.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62.pn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63.png"/><Relationship Id="rId4" Type="http://schemas.openxmlformats.org/officeDocument/2006/relationships/image" Target="../media/image10.pn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2.png"/><Relationship Id="rId7"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66.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png"/><Relationship Id="rId7"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hyperlink" Target="https://whatfix.com/blog/reskilling/" TargetMode="External"/><Relationship Id="rId3" Type="http://schemas.openxmlformats.org/officeDocument/2006/relationships/image" Target="../media/image2.png"/><Relationship Id="rId7" Type="http://schemas.openxmlformats.org/officeDocument/2006/relationships/image" Target="../media/image6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8.png"/><Relationship Id="rId7"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9.png"/><Relationship Id="rId4" Type="http://schemas.openxmlformats.org/officeDocument/2006/relationships/image" Target="../media/image6.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7.png"/><Relationship Id="rId5" Type="http://schemas.openxmlformats.org/officeDocument/2006/relationships/image" Target="../media/image14.pn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8.png"/><Relationship Id="rId7"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9.png"/><Relationship Id="rId4" Type="http://schemas.openxmlformats.org/officeDocument/2006/relationships/image" Target="../media/image6.png"/><Relationship Id="rId9"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8.png"/><Relationship Id="rId7"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9.png"/><Relationship Id="rId4" Type="http://schemas.openxmlformats.org/officeDocument/2006/relationships/image" Target="../media/image6.png"/><Relationship Id="rId9" Type="http://schemas.openxmlformats.org/officeDocument/2006/relationships/image" Target="../media/image70.png"/></Relationships>
</file>

<file path=ppt/slides/_rels/slide32.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2.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4.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8" Type="http://schemas.openxmlformats.org/officeDocument/2006/relationships/image" Target="../media/image76.jp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hyperlink" Target="https://www.skillsyouneed.com/rhubarb/upskilling-professional-life.html" TargetMode="External"/><Relationship Id="rId13" Type="http://schemas.openxmlformats.org/officeDocument/2006/relationships/image" Target="../media/image16.png"/><Relationship Id="rId3" Type="http://schemas.openxmlformats.org/officeDocument/2006/relationships/image" Target="../media/image77.png"/><Relationship Id="rId7" Type="http://schemas.openxmlformats.org/officeDocument/2006/relationships/image" Target="../media/image6.png"/><Relationship Id="rId12"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hyperlink" Target="https://learning.google/life/" TargetMode="External"/><Relationship Id="rId5" Type="http://schemas.openxmlformats.org/officeDocument/2006/relationships/image" Target="../media/image3.png"/><Relationship Id="rId10" Type="http://schemas.openxmlformats.org/officeDocument/2006/relationships/hyperlink" Target="https://goi.mit.edu/2022/04/21/five-companies-investing-in-upskilling-the-workforce/" TargetMode="External"/><Relationship Id="rId4" Type="http://schemas.openxmlformats.org/officeDocument/2006/relationships/image" Target="../media/image9.png"/><Relationship Id="rId9" Type="http://schemas.openxmlformats.org/officeDocument/2006/relationships/hyperlink" Target="https://www.eseibusinessschool.com/3-reasons-why-upskilling-or-reskilling-is-important-in-2021/"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1.jpg"/><Relationship Id="rId1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15.png"/><Relationship Id="rId19"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19.png"/><Relationship Id="rId14" Type="http://schemas.openxmlformats.org/officeDocument/2006/relationships/image" Target="../media/image22.pn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0.png"/><Relationship Id="rId3" Type="http://schemas.openxmlformats.org/officeDocument/2006/relationships/image" Target="../media/image1.png"/><Relationship Id="rId7" Type="http://schemas.openxmlformats.org/officeDocument/2006/relationships/image" Target="../media/image81.png"/><Relationship Id="rId12" Type="http://schemas.openxmlformats.org/officeDocument/2006/relationships/image" Target="../media/image85.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image" Target="../media/image84.png"/><Relationship Id="rId5" Type="http://schemas.openxmlformats.org/officeDocument/2006/relationships/image" Target="../media/image2.png"/><Relationship Id="rId10" Type="http://schemas.openxmlformats.org/officeDocument/2006/relationships/image" Target="../media/image83.png"/><Relationship Id="rId4" Type="http://schemas.openxmlformats.org/officeDocument/2006/relationships/image" Target="../media/image79.png"/><Relationship Id="rId9" Type="http://schemas.openxmlformats.org/officeDocument/2006/relationships/image" Target="../media/image82.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png"/><Relationship Id="rId11" Type="http://schemas.openxmlformats.org/officeDocument/2006/relationships/image" Target="../media/image7.png"/><Relationship Id="rId5" Type="http://schemas.openxmlformats.org/officeDocument/2006/relationships/image" Target="../media/image28.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1852805">
            <a:off x="7890475" y="-2171729"/>
            <a:ext cx="5364129" cy="5364129"/>
          </a:xfrm>
          <a:prstGeom prst="rect">
            <a:avLst/>
          </a:prstGeom>
          <a:noFill/>
          <a:ln>
            <a:noFill/>
          </a:ln>
        </p:spPr>
      </p:pic>
      <p:pic>
        <p:nvPicPr>
          <p:cNvPr id="85" name="Google Shape;85;p1"/>
          <p:cNvPicPr preferRelativeResize="0"/>
          <p:nvPr/>
        </p:nvPicPr>
        <p:blipFill rotWithShape="1">
          <a:blip r:embed="rId4">
            <a:alphaModFix/>
          </a:blip>
          <a:srcRect/>
          <a:stretch/>
        </p:blipFill>
        <p:spPr>
          <a:xfrm rot="-4196164">
            <a:off x="-4478873" y="6861709"/>
            <a:ext cx="11622266" cy="12388074"/>
          </a:xfrm>
          <a:prstGeom prst="rect">
            <a:avLst/>
          </a:prstGeom>
          <a:noFill/>
          <a:ln>
            <a:noFill/>
          </a:ln>
        </p:spPr>
      </p:pic>
      <p:pic>
        <p:nvPicPr>
          <p:cNvPr id="86" name="Google Shape;86;p1"/>
          <p:cNvPicPr preferRelativeResize="0"/>
          <p:nvPr/>
        </p:nvPicPr>
        <p:blipFill rotWithShape="1">
          <a:blip r:embed="rId5">
            <a:alphaModFix/>
          </a:blip>
          <a:srcRect/>
          <a:stretch/>
        </p:blipFill>
        <p:spPr>
          <a:xfrm>
            <a:off x="16027651" y="8452049"/>
            <a:ext cx="2556197" cy="2751289"/>
          </a:xfrm>
          <a:prstGeom prst="rect">
            <a:avLst/>
          </a:prstGeom>
          <a:noFill/>
          <a:ln>
            <a:noFill/>
          </a:ln>
        </p:spPr>
      </p:pic>
      <p:pic>
        <p:nvPicPr>
          <p:cNvPr id="87" name="Google Shape;87;p1"/>
          <p:cNvPicPr preferRelativeResize="0"/>
          <p:nvPr/>
        </p:nvPicPr>
        <p:blipFill rotWithShape="1">
          <a:blip r:embed="rId6">
            <a:alphaModFix/>
          </a:blip>
          <a:srcRect/>
          <a:stretch/>
        </p:blipFill>
        <p:spPr>
          <a:xfrm rot="-1185502">
            <a:off x="-1434135" y="-1156985"/>
            <a:ext cx="3750108" cy="3745193"/>
          </a:xfrm>
          <a:prstGeom prst="rect">
            <a:avLst/>
          </a:prstGeom>
          <a:noFill/>
          <a:ln>
            <a:noFill/>
          </a:ln>
        </p:spPr>
      </p:pic>
      <p:pic>
        <p:nvPicPr>
          <p:cNvPr id="88" name="Google Shape;88;p1"/>
          <p:cNvPicPr preferRelativeResize="0"/>
          <p:nvPr/>
        </p:nvPicPr>
        <p:blipFill rotWithShape="1">
          <a:blip r:embed="rId7">
            <a:alphaModFix/>
          </a:blip>
          <a:srcRect/>
          <a:stretch/>
        </p:blipFill>
        <p:spPr>
          <a:xfrm rot="6632729">
            <a:off x="16143270" y="-2037213"/>
            <a:ext cx="4881157" cy="4874760"/>
          </a:xfrm>
          <a:prstGeom prst="rect">
            <a:avLst/>
          </a:prstGeom>
          <a:noFill/>
          <a:ln>
            <a:noFill/>
          </a:ln>
        </p:spPr>
      </p:pic>
      <p:pic>
        <p:nvPicPr>
          <p:cNvPr id="89" name="Google Shape;89;p1"/>
          <p:cNvPicPr preferRelativeResize="0"/>
          <p:nvPr/>
        </p:nvPicPr>
        <p:blipFill rotWithShape="1">
          <a:blip r:embed="rId8">
            <a:alphaModFix/>
          </a:blip>
          <a:srcRect/>
          <a:stretch/>
        </p:blipFill>
        <p:spPr>
          <a:xfrm>
            <a:off x="243213" y="715612"/>
            <a:ext cx="7274007" cy="7274007"/>
          </a:xfrm>
          <a:prstGeom prst="rect">
            <a:avLst/>
          </a:prstGeom>
          <a:noFill/>
          <a:ln>
            <a:noFill/>
          </a:ln>
        </p:spPr>
      </p:pic>
      <p:sp>
        <p:nvSpPr>
          <p:cNvPr id="91" name="Google Shape;91;p1"/>
          <p:cNvSpPr txBox="1"/>
          <p:nvPr/>
        </p:nvSpPr>
        <p:spPr>
          <a:xfrm>
            <a:off x="7811853" y="3660426"/>
            <a:ext cx="9010500" cy="4039567"/>
          </a:xfrm>
          <a:prstGeom prst="rect">
            <a:avLst/>
          </a:prstGeom>
          <a:noFill/>
          <a:ln>
            <a:noFill/>
          </a:ln>
        </p:spPr>
        <p:txBody>
          <a:bodyPr spcFirstLastPara="1" wrap="square" lIns="0" tIns="0" rIns="0" bIns="0" anchor="t" anchorCtr="0">
            <a:spAutoFit/>
          </a:bodyPr>
          <a:lstStyle/>
          <a:p>
            <a:pPr>
              <a:lnSpc>
                <a:spcPts val="6300"/>
              </a:lnSpc>
            </a:pPr>
            <a:r>
              <a:rPr lang="bg-BG" sz="4500" dirty="0">
                <a:solidFill>
                  <a:srgbClr val="000000"/>
                </a:solidFill>
                <a:latin typeface="Abhaya Libre Regular"/>
              </a:rPr>
              <a:t>Подпомагане на регионалното развитие чрез изграждане на капацитет в системата на професионалното</a:t>
            </a:r>
            <a:r>
              <a:rPr lang="ru-RU" sz="4500" dirty="0">
                <a:solidFill>
                  <a:srgbClr val="000000"/>
                </a:solidFill>
                <a:latin typeface="Abhaya Libre Regular"/>
              </a:rPr>
              <a:t> образование и обучение (</a:t>
            </a:r>
            <a:r>
              <a:rPr lang="bg-BG" sz="4500" dirty="0">
                <a:solidFill>
                  <a:srgbClr val="000000"/>
                </a:solidFill>
                <a:latin typeface="Abhaya Libre Regular"/>
              </a:rPr>
              <a:t>ПОО)</a:t>
            </a:r>
            <a:endParaRPr lang="en-US" sz="4500" dirty="0">
              <a:solidFill>
                <a:srgbClr val="000000"/>
              </a:solidFill>
              <a:latin typeface="Abhaya Libre Regular"/>
            </a:endParaRPr>
          </a:p>
        </p:txBody>
      </p:sp>
      <p:pic>
        <p:nvPicPr>
          <p:cNvPr id="2" name="Picture 1">
            <a:extLst>
              <a:ext uri="{FF2B5EF4-FFF2-40B4-BE49-F238E27FC236}">
                <a16:creationId xmlns:a16="http://schemas.microsoft.com/office/drawing/2014/main" id="{CA414151-6F2C-C0F1-435C-92AAED2F30E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0"/>
          <p:cNvSpPr txBox="1"/>
          <p:nvPr/>
        </p:nvSpPr>
        <p:spPr>
          <a:xfrm>
            <a:off x="3244136" y="384533"/>
            <a:ext cx="12731630"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01 – Примери от </a:t>
            </a:r>
            <a:r>
              <a:rPr lang="bg-BG" sz="6410" b="1">
                <a:solidFill>
                  <a:srgbClr val="000000"/>
                </a:solidFill>
                <a:latin typeface="Abhaya Libre"/>
                <a:ea typeface="Abhaya Libre"/>
                <a:cs typeface="Abhaya Libre"/>
                <a:sym typeface="Abhaya Libre"/>
              </a:rPr>
              <a:t>Ученето през целия живот</a:t>
            </a:r>
            <a:endParaRPr sz="6410" b="1">
              <a:solidFill>
                <a:srgbClr val="000000"/>
              </a:solidFill>
              <a:latin typeface="Abhaya Libre"/>
              <a:ea typeface="Abhaya Libre"/>
              <a:cs typeface="Abhaya Libre"/>
              <a:sym typeface="Abhaya Libre"/>
            </a:endParaRPr>
          </a:p>
        </p:txBody>
      </p:sp>
      <p:pic>
        <p:nvPicPr>
          <p:cNvPr id="269" name="Google Shape;269;p10"/>
          <p:cNvPicPr preferRelativeResize="0"/>
          <p:nvPr/>
        </p:nvPicPr>
        <p:blipFill rotWithShape="1">
          <a:blip r:embed="rId3">
            <a:alphaModFix/>
          </a:blip>
          <a:srcRect/>
          <a:stretch/>
        </p:blipFill>
        <p:spPr>
          <a:xfrm rot="-4196164">
            <a:off x="-4782433" y="7411957"/>
            <a:ext cx="11622266" cy="12388074"/>
          </a:xfrm>
          <a:prstGeom prst="rect">
            <a:avLst/>
          </a:prstGeom>
          <a:noFill/>
          <a:ln>
            <a:noFill/>
          </a:ln>
        </p:spPr>
      </p:pic>
      <p:pic>
        <p:nvPicPr>
          <p:cNvPr id="270" name="Google Shape;270;p1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71" name="Google Shape;271;p10"/>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273" name="Google Shape;273;p10"/>
          <p:cNvSpPr txBox="1"/>
          <p:nvPr/>
        </p:nvSpPr>
        <p:spPr>
          <a:xfrm>
            <a:off x="970455" y="1843009"/>
            <a:ext cx="443216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400" b="1" dirty="0">
                <a:solidFill>
                  <a:schemeClr val="dk1"/>
                </a:solidFill>
                <a:latin typeface="Abhaya Libre"/>
                <a:ea typeface="Abhaya Libre"/>
                <a:cs typeface="Abhaya Libre"/>
                <a:sym typeface="Abhaya Libre"/>
              </a:rPr>
              <a:t>Придобиване на ново умение</a:t>
            </a:r>
            <a:endParaRPr sz="2400" b="1" dirty="0">
              <a:solidFill>
                <a:schemeClr val="dk1"/>
              </a:solidFill>
              <a:latin typeface="Abhaya Libre"/>
              <a:ea typeface="Abhaya Libre"/>
              <a:cs typeface="Abhaya Libre"/>
              <a:sym typeface="Abhaya Libre"/>
            </a:endParaRPr>
          </a:p>
        </p:txBody>
      </p:sp>
      <p:sp>
        <p:nvSpPr>
          <p:cNvPr id="274" name="Google Shape;274;p10"/>
          <p:cNvSpPr txBox="1"/>
          <p:nvPr/>
        </p:nvSpPr>
        <p:spPr>
          <a:xfrm>
            <a:off x="7509228" y="1949501"/>
            <a:ext cx="331488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400" b="1" dirty="0">
                <a:solidFill>
                  <a:schemeClr val="dk1"/>
                </a:solidFill>
                <a:latin typeface="Abhaya Libre"/>
                <a:ea typeface="Abhaya Libre"/>
                <a:cs typeface="Abhaya Libre"/>
                <a:sym typeface="Abhaya Libre"/>
              </a:rPr>
              <a:t>Ставате член на екип</a:t>
            </a:r>
            <a:endParaRPr sz="2400" b="1" dirty="0">
              <a:solidFill>
                <a:schemeClr val="dk1"/>
              </a:solidFill>
              <a:latin typeface="Abhaya Libre"/>
              <a:ea typeface="Abhaya Libre"/>
              <a:cs typeface="Abhaya Libre"/>
              <a:sym typeface="Abhaya Libre"/>
            </a:endParaRPr>
          </a:p>
        </p:txBody>
      </p:sp>
      <p:sp>
        <p:nvSpPr>
          <p:cNvPr id="275" name="Google Shape;275;p10"/>
          <p:cNvSpPr txBox="1"/>
          <p:nvPr/>
        </p:nvSpPr>
        <p:spPr>
          <a:xfrm>
            <a:off x="12705462" y="1762908"/>
            <a:ext cx="52026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400" b="1" dirty="0">
                <a:solidFill>
                  <a:schemeClr val="dk1"/>
                </a:solidFill>
                <a:latin typeface="Abhaya Libre"/>
                <a:ea typeface="Abhaya Libre"/>
                <a:cs typeface="Abhaya Libre"/>
                <a:sym typeface="Abhaya Libre"/>
              </a:rPr>
              <a:t>Слушате образователен </a:t>
            </a:r>
            <a:r>
              <a:rPr lang="bg-BG" sz="2400" b="1" dirty="0" err="1">
                <a:solidFill>
                  <a:schemeClr val="dk1"/>
                </a:solidFill>
                <a:latin typeface="Abhaya Libre"/>
                <a:ea typeface="Abhaya Libre"/>
                <a:cs typeface="Abhaya Libre"/>
                <a:sym typeface="Abhaya Libre"/>
              </a:rPr>
              <a:t>подкаст</a:t>
            </a:r>
            <a:endParaRPr sz="2400" b="1" dirty="0">
              <a:solidFill>
                <a:schemeClr val="dk1"/>
              </a:solidFill>
              <a:latin typeface="Abhaya Libre"/>
              <a:ea typeface="Abhaya Libre"/>
              <a:cs typeface="Abhaya Libre"/>
              <a:sym typeface="Abhaya Libre"/>
            </a:endParaRPr>
          </a:p>
        </p:txBody>
      </p:sp>
      <p:sp>
        <p:nvSpPr>
          <p:cNvPr id="276" name="Google Shape;276;p10"/>
          <p:cNvSpPr txBox="1"/>
          <p:nvPr/>
        </p:nvSpPr>
        <p:spPr>
          <a:xfrm>
            <a:off x="2969433" y="5632252"/>
            <a:ext cx="617456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400" b="1" dirty="0">
                <a:solidFill>
                  <a:schemeClr val="dk1"/>
                </a:solidFill>
                <a:latin typeface="Abhaya Libre"/>
                <a:ea typeface="Abhaya Libre"/>
                <a:cs typeface="Abhaya Libre"/>
                <a:sym typeface="Abhaya Libre"/>
              </a:rPr>
              <a:t>Водене на доклад за извършена работа</a:t>
            </a:r>
            <a:endParaRPr sz="2400" b="1" dirty="0">
              <a:solidFill>
                <a:schemeClr val="dk1"/>
              </a:solidFill>
              <a:latin typeface="Abhaya Libre"/>
              <a:ea typeface="Abhaya Libre"/>
              <a:cs typeface="Abhaya Libre"/>
              <a:sym typeface="Abhaya Libre"/>
            </a:endParaRPr>
          </a:p>
        </p:txBody>
      </p:sp>
      <p:pic>
        <p:nvPicPr>
          <p:cNvPr id="277" name="Google Shape;277;p10" descr="A picture containing text, person&#10;&#10;Description automatically generated"/>
          <p:cNvPicPr preferRelativeResize="0"/>
          <p:nvPr/>
        </p:nvPicPr>
        <p:blipFill rotWithShape="1">
          <a:blip r:embed="rId6">
            <a:alphaModFix/>
          </a:blip>
          <a:srcRect/>
          <a:stretch/>
        </p:blipFill>
        <p:spPr>
          <a:xfrm>
            <a:off x="11666914" y="6322175"/>
            <a:ext cx="3702155" cy="2701193"/>
          </a:xfrm>
          <a:prstGeom prst="rect">
            <a:avLst/>
          </a:prstGeom>
          <a:noFill/>
          <a:ln>
            <a:noFill/>
          </a:ln>
        </p:spPr>
      </p:pic>
      <p:sp>
        <p:nvSpPr>
          <p:cNvPr id="278" name="Google Shape;278;p10"/>
          <p:cNvSpPr txBox="1"/>
          <p:nvPr/>
        </p:nvSpPr>
        <p:spPr>
          <a:xfrm>
            <a:off x="11580749" y="5665819"/>
            <a:ext cx="5007239"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2400" b="1" dirty="0">
                <a:solidFill>
                  <a:schemeClr val="dk1"/>
                </a:solidFill>
                <a:latin typeface="Abhaya Libre"/>
                <a:ea typeface="Abhaya Libre"/>
                <a:cs typeface="Abhaya Libre"/>
                <a:sym typeface="Abhaya Libre"/>
              </a:rPr>
              <a:t>Преминаване през  кратък курс</a:t>
            </a:r>
            <a:endParaRPr sz="2400" b="1" dirty="0">
              <a:solidFill>
                <a:schemeClr val="dk1"/>
              </a:solidFill>
              <a:latin typeface="Abhaya Libre"/>
              <a:ea typeface="Abhaya Libre"/>
              <a:cs typeface="Abhaya Libre"/>
              <a:sym typeface="Abhaya Libre"/>
            </a:endParaRPr>
          </a:p>
        </p:txBody>
      </p:sp>
      <p:pic>
        <p:nvPicPr>
          <p:cNvPr id="279" name="Google Shape;279;p10" descr="A person holding a trophy&#10;&#10;Description automatically generated with low confidence"/>
          <p:cNvPicPr preferRelativeResize="0"/>
          <p:nvPr/>
        </p:nvPicPr>
        <p:blipFill rotWithShape="1">
          <a:blip r:embed="rId7">
            <a:alphaModFix/>
          </a:blip>
          <a:srcRect/>
          <a:stretch/>
        </p:blipFill>
        <p:spPr>
          <a:xfrm>
            <a:off x="838200" y="2514532"/>
            <a:ext cx="4696680" cy="2255921"/>
          </a:xfrm>
          <a:prstGeom prst="rect">
            <a:avLst/>
          </a:prstGeom>
          <a:noFill/>
          <a:ln>
            <a:noFill/>
          </a:ln>
        </p:spPr>
      </p:pic>
      <p:pic>
        <p:nvPicPr>
          <p:cNvPr id="280" name="Google Shape;280;p10" descr="A picture containing text, person, indoor, people&#10;&#10;Description automatically generated"/>
          <p:cNvPicPr preferRelativeResize="0"/>
          <p:nvPr/>
        </p:nvPicPr>
        <p:blipFill rotWithShape="1">
          <a:blip r:embed="rId8">
            <a:alphaModFix/>
          </a:blip>
          <a:srcRect/>
          <a:stretch/>
        </p:blipFill>
        <p:spPr>
          <a:xfrm>
            <a:off x="7240795" y="2704808"/>
            <a:ext cx="3851748" cy="2567832"/>
          </a:xfrm>
          <a:prstGeom prst="rect">
            <a:avLst/>
          </a:prstGeom>
          <a:noFill/>
          <a:ln>
            <a:noFill/>
          </a:ln>
        </p:spPr>
      </p:pic>
      <p:pic>
        <p:nvPicPr>
          <p:cNvPr id="281" name="Google Shape;281;p10" descr="A picture containing text, electronics&#10;&#10;Description automatically generated"/>
          <p:cNvPicPr preferRelativeResize="0"/>
          <p:nvPr/>
        </p:nvPicPr>
        <p:blipFill rotWithShape="1">
          <a:blip r:embed="rId9">
            <a:alphaModFix/>
          </a:blip>
          <a:srcRect/>
          <a:stretch/>
        </p:blipFill>
        <p:spPr>
          <a:xfrm>
            <a:off x="13277694" y="2445718"/>
            <a:ext cx="3816765" cy="2544510"/>
          </a:xfrm>
          <a:prstGeom prst="rect">
            <a:avLst/>
          </a:prstGeom>
          <a:noFill/>
          <a:ln>
            <a:noFill/>
          </a:ln>
        </p:spPr>
      </p:pic>
      <p:pic>
        <p:nvPicPr>
          <p:cNvPr id="282" name="Google Shape;282;p10" descr="A book and a cup of coffee on a table&#10;&#10;Description automatically generated with low confidence"/>
          <p:cNvPicPr preferRelativeResize="0"/>
          <p:nvPr/>
        </p:nvPicPr>
        <p:blipFill rotWithShape="1">
          <a:blip r:embed="rId10">
            <a:alphaModFix/>
          </a:blip>
          <a:srcRect/>
          <a:stretch/>
        </p:blipFill>
        <p:spPr>
          <a:xfrm>
            <a:off x="3633949" y="6491506"/>
            <a:ext cx="3537349" cy="2653012"/>
          </a:xfrm>
          <a:prstGeom prst="rect">
            <a:avLst/>
          </a:prstGeom>
          <a:noFill/>
          <a:ln>
            <a:noFill/>
          </a:ln>
        </p:spPr>
      </p:pic>
      <p:sp>
        <p:nvSpPr>
          <p:cNvPr id="283" name="Google Shape;283;p10"/>
          <p:cNvSpPr txBox="1"/>
          <p:nvPr/>
        </p:nvSpPr>
        <p:spPr>
          <a:xfrm>
            <a:off x="16154400" y="9134487"/>
            <a:ext cx="148675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1600" i="1">
                <a:solidFill>
                  <a:schemeClr val="dk1"/>
                </a:solidFill>
                <a:latin typeface="Calibri"/>
                <a:ea typeface="Calibri"/>
                <a:cs typeface="Calibri"/>
                <a:sym typeface="Calibri"/>
              </a:rPr>
              <a:t>Source: </a:t>
            </a:r>
            <a:r>
              <a:rPr lang="bg-BG" sz="1600" i="1" u="sng">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Pixabay</a:t>
            </a:r>
            <a:endParaRPr sz="1600" i="1">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C636A67-590D-805B-AEA8-775E098B3AF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1"/>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289" name="Google Shape;289;p1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90" name="Google Shape;290;p11"/>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292" name="Google Shape;292;p11"/>
          <p:cNvSpPr txBox="1"/>
          <p:nvPr/>
        </p:nvSpPr>
        <p:spPr>
          <a:xfrm>
            <a:off x="2133600" y="4946255"/>
            <a:ext cx="10972800" cy="2585323"/>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dirty="0" err="1">
                <a:solidFill>
                  <a:srgbClr val="000000"/>
                </a:solidFill>
                <a:latin typeface="Abhaya Libre"/>
                <a:ea typeface="Abhaya Libre"/>
                <a:cs typeface="Abhaya Libre"/>
                <a:sym typeface="Abhaya Libre"/>
              </a:rPr>
              <a:t>Google</a:t>
            </a:r>
            <a:r>
              <a:rPr lang="bg-BG" sz="2400" dirty="0">
                <a:solidFill>
                  <a:srgbClr val="000000"/>
                </a:solidFill>
                <a:latin typeface="Abhaya Libre"/>
                <a:ea typeface="Abhaya Libre"/>
                <a:cs typeface="Abhaya Libre"/>
                <a:sym typeface="Abhaya Libre"/>
              </a:rPr>
              <a:t> предлага набор от дигитални инструменти, подходящи за учещи през целия живот.</a:t>
            </a:r>
            <a:endParaRPr dirty="0"/>
          </a:p>
          <a:p>
            <a:pPr marL="0" marR="0" lvl="0" indent="0" algn="just" rtl="0">
              <a:lnSpc>
                <a:spcPct val="139958"/>
              </a:lnSpc>
              <a:spcBef>
                <a:spcPts val="0"/>
              </a:spcBef>
              <a:spcAft>
                <a:spcPts val="0"/>
              </a:spcAft>
              <a:buNone/>
            </a:pP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Нека видим някои от тях!</a:t>
            </a:r>
            <a:endParaRPr dirty="0"/>
          </a:p>
        </p:txBody>
      </p:sp>
      <p:sp>
        <p:nvSpPr>
          <p:cNvPr id="293" name="Google Shape;293;p11"/>
          <p:cNvSpPr txBox="1"/>
          <p:nvPr/>
        </p:nvSpPr>
        <p:spPr>
          <a:xfrm>
            <a:off x="2912882" y="1275869"/>
            <a:ext cx="12250918"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02 - Google инструменти за учене през целия живот</a:t>
            </a:r>
            <a:endParaRPr sz="6410">
              <a:solidFill>
                <a:srgbClr val="000000"/>
              </a:solidFill>
              <a:latin typeface="Abhaya Libre"/>
              <a:ea typeface="Abhaya Libre"/>
              <a:cs typeface="Abhaya Libre"/>
              <a:sym typeface="Abhaya Libre"/>
            </a:endParaRPr>
          </a:p>
        </p:txBody>
      </p:sp>
      <p:sp>
        <p:nvSpPr>
          <p:cNvPr id="294" name="Google Shape;294;p11"/>
          <p:cNvSpPr txBox="1"/>
          <p:nvPr/>
        </p:nvSpPr>
        <p:spPr>
          <a:xfrm>
            <a:off x="3300012" y="2941221"/>
            <a:ext cx="10263588" cy="1384353"/>
          </a:xfrm>
          <a:prstGeom prst="rect">
            <a:avLst/>
          </a:prstGeom>
          <a:noFill/>
          <a:ln>
            <a:noFill/>
          </a:ln>
        </p:spPr>
        <p:txBody>
          <a:bodyPr spcFirstLastPara="1" wrap="square" lIns="0" tIns="0" rIns="0" bIns="0" anchor="t" anchorCtr="0">
            <a:spAutoFit/>
          </a:bodyPr>
          <a:lstStyle/>
          <a:p>
            <a:pPr marL="0" marR="0" lvl="0" indent="0" algn="l" rtl="0">
              <a:lnSpc>
                <a:spcPct val="195000"/>
              </a:lnSpc>
              <a:spcBef>
                <a:spcPts val="0"/>
              </a:spcBef>
              <a:spcAft>
                <a:spcPts val="0"/>
              </a:spcAft>
              <a:buNone/>
            </a:pPr>
            <a:r>
              <a:rPr lang="bg-BG" sz="2800">
                <a:solidFill>
                  <a:schemeClr val="dk1"/>
                </a:solidFill>
                <a:latin typeface="Abhaya Libre"/>
                <a:ea typeface="Abhaya Libre"/>
                <a:cs typeface="Abhaya Libre"/>
                <a:sym typeface="Abhaya Libre"/>
              </a:rPr>
              <a:t>Знаехте ли за инициативите на </a:t>
            </a:r>
            <a:r>
              <a:rPr lang="bg-BG" sz="2800" b="0" i="0">
                <a:solidFill>
                  <a:schemeClr val="dk1"/>
                </a:solidFill>
                <a:latin typeface="Abhaya Libre"/>
                <a:ea typeface="Abhaya Libre"/>
                <a:cs typeface="Abhaya Libre"/>
                <a:sym typeface="Abhaya Libre"/>
              </a:rPr>
              <a:t>Google за обучение преди това?</a:t>
            </a:r>
            <a:endParaRPr/>
          </a:p>
          <a:p>
            <a:pPr marL="0" marR="0" lvl="0" indent="0" algn="l" rtl="0">
              <a:lnSpc>
                <a:spcPct val="140000"/>
              </a:lnSpc>
              <a:spcBef>
                <a:spcPts val="0"/>
              </a:spcBef>
              <a:spcAft>
                <a:spcPts val="0"/>
              </a:spcAft>
              <a:buNone/>
            </a:pPr>
            <a:endParaRPr sz="3900">
              <a:solidFill>
                <a:srgbClr val="000000"/>
              </a:solidFill>
              <a:latin typeface="Abhaya Libre"/>
              <a:ea typeface="Abhaya Libre"/>
              <a:cs typeface="Abhaya Libre"/>
              <a:sym typeface="Abhaya Libre"/>
            </a:endParaRPr>
          </a:p>
        </p:txBody>
      </p:sp>
      <p:pic>
        <p:nvPicPr>
          <p:cNvPr id="295" name="Google Shape;295;p11"/>
          <p:cNvPicPr preferRelativeResize="0"/>
          <p:nvPr/>
        </p:nvPicPr>
        <p:blipFill rotWithShape="1">
          <a:blip r:embed="rId6">
            <a:alphaModFix/>
          </a:blip>
          <a:srcRect/>
          <a:stretch/>
        </p:blipFill>
        <p:spPr>
          <a:xfrm>
            <a:off x="1831775" y="2737188"/>
            <a:ext cx="1081108" cy="1122795"/>
          </a:xfrm>
          <a:prstGeom prst="rect">
            <a:avLst/>
          </a:prstGeom>
          <a:noFill/>
          <a:ln>
            <a:noFill/>
          </a:ln>
        </p:spPr>
      </p:pic>
      <p:pic>
        <p:nvPicPr>
          <p:cNvPr id="2" name="Picture 1">
            <a:extLst>
              <a:ext uri="{FF2B5EF4-FFF2-40B4-BE49-F238E27FC236}">
                <a16:creationId xmlns:a16="http://schemas.microsoft.com/office/drawing/2014/main" id="{E346724C-D0D7-7F43-B381-A31343A5566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12"/>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301" name="Google Shape;301;p1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02" name="Google Shape;302;p12"/>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304" name="Google Shape;304;p12"/>
          <p:cNvSpPr txBox="1"/>
          <p:nvPr/>
        </p:nvSpPr>
        <p:spPr>
          <a:xfrm>
            <a:off x="2912882" y="1275869"/>
            <a:ext cx="12022317"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02 - Google инструменти за учене през целия живот</a:t>
            </a:r>
            <a:endParaRPr sz="6410">
              <a:solidFill>
                <a:srgbClr val="000000"/>
              </a:solidFill>
              <a:latin typeface="Abhaya Libre"/>
              <a:ea typeface="Abhaya Libre"/>
              <a:cs typeface="Abhaya Libre"/>
              <a:sym typeface="Abhaya Libre"/>
            </a:endParaRPr>
          </a:p>
        </p:txBody>
      </p:sp>
      <p:pic>
        <p:nvPicPr>
          <p:cNvPr id="305" name="Google Shape;305;p12"/>
          <p:cNvPicPr preferRelativeResize="0"/>
          <p:nvPr/>
        </p:nvPicPr>
        <p:blipFill rotWithShape="1">
          <a:blip r:embed="rId6">
            <a:alphaModFix/>
          </a:blip>
          <a:srcRect/>
          <a:stretch/>
        </p:blipFill>
        <p:spPr>
          <a:xfrm>
            <a:off x="16230600" y="8328894"/>
            <a:ext cx="1403660" cy="1277646"/>
          </a:xfrm>
          <a:prstGeom prst="rect">
            <a:avLst/>
          </a:prstGeom>
          <a:noFill/>
          <a:ln>
            <a:noFill/>
          </a:ln>
        </p:spPr>
      </p:pic>
      <p:pic>
        <p:nvPicPr>
          <p:cNvPr id="306" name="Google Shape;306;p12"/>
          <p:cNvPicPr preferRelativeResize="0"/>
          <p:nvPr/>
        </p:nvPicPr>
        <p:blipFill rotWithShape="1">
          <a:blip r:embed="rId7">
            <a:alphaModFix/>
          </a:blip>
          <a:srcRect/>
          <a:stretch/>
        </p:blipFill>
        <p:spPr>
          <a:xfrm>
            <a:off x="7126161" y="2982234"/>
            <a:ext cx="2617426" cy="1100137"/>
          </a:xfrm>
          <a:prstGeom prst="rect">
            <a:avLst/>
          </a:prstGeom>
          <a:noFill/>
          <a:ln>
            <a:noFill/>
          </a:ln>
        </p:spPr>
      </p:pic>
      <p:sp>
        <p:nvSpPr>
          <p:cNvPr id="307" name="Google Shape;307;p12"/>
          <p:cNvSpPr txBox="1"/>
          <p:nvPr/>
        </p:nvSpPr>
        <p:spPr>
          <a:xfrm>
            <a:off x="2891273" y="5802151"/>
            <a:ext cx="10972800" cy="2585323"/>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dirty="0" err="1">
                <a:solidFill>
                  <a:srgbClr val="000000"/>
                </a:solidFill>
                <a:latin typeface="Abhaya Libre"/>
                <a:ea typeface="Abhaya Libre"/>
                <a:cs typeface="Abhaya Libre"/>
                <a:sym typeface="Abhaya Libre"/>
              </a:rPr>
              <a:t>YouTube</a:t>
            </a:r>
            <a:r>
              <a:rPr lang="bg-BG" sz="2400" dirty="0">
                <a:solidFill>
                  <a:srgbClr val="000000"/>
                </a:solidFill>
                <a:latin typeface="Abhaya Libre"/>
                <a:ea typeface="Abhaya Libre"/>
                <a:cs typeface="Abhaya Libre"/>
                <a:sym typeface="Abhaya Libre"/>
              </a:rPr>
              <a:t> ви дава възможността да откриете голям набор от видеоклипове, които да насърчават ученето ви през целия живот.</a:t>
            </a: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То ви дава възможността да научите каквото и да е, навсякъде!</a:t>
            </a:r>
            <a:endParaRPr dirty="0"/>
          </a:p>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Изследвай </a:t>
            </a:r>
            <a:r>
              <a:rPr lang="bg-BG" sz="2400" u="sng" dirty="0" err="1">
                <a:solidFill>
                  <a:srgbClr val="000000"/>
                </a:solidFill>
                <a:latin typeface="Abhaya Libre"/>
                <a:ea typeface="Abhaya Libre"/>
                <a:cs typeface="Abhaya Libre"/>
                <a:sym typeface="Abhaya Libre"/>
                <a:hlinkClick r:id="rId8">
                  <a:extLst>
                    <a:ext uri="{A12FA001-AC4F-418D-AE19-62706E023703}">
                      <ahyp:hlinkClr xmlns:ahyp="http://schemas.microsoft.com/office/drawing/2018/hyperlinkcolor" val="tx"/>
                    </a:ext>
                  </a:extLst>
                </a:hlinkClick>
              </a:rPr>
              <a:t>YouTube</a:t>
            </a: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 </a:t>
            </a:r>
            <a:endParaRPr dirty="0"/>
          </a:p>
        </p:txBody>
      </p:sp>
      <p:pic>
        <p:nvPicPr>
          <p:cNvPr id="2" name="Picture 1">
            <a:extLst>
              <a:ext uri="{FF2B5EF4-FFF2-40B4-BE49-F238E27FC236}">
                <a16:creationId xmlns:a16="http://schemas.microsoft.com/office/drawing/2014/main" id="{EFC32B72-9034-AE36-29F3-281D9DD997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13"/>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313" name="Google Shape;313;p1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14" name="Google Shape;314;p13"/>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316" name="Google Shape;316;p13"/>
          <p:cNvSpPr txBox="1"/>
          <p:nvPr/>
        </p:nvSpPr>
        <p:spPr>
          <a:xfrm>
            <a:off x="2912882" y="1275869"/>
            <a:ext cx="12022317"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02 - Google инструменти за учене през целия живот</a:t>
            </a:r>
            <a:endParaRPr sz="6410">
              <a:solidFill>
                <a:srgbClr val="000000"/>
              </a:solidFill>
              <a:latin typeface="Abhaya Libre"/>
              <a:ea typeface="Abhaya Libre"/>
              <a:cs typeface="Abhaya Libre"/>
              <a:sym typeface="Abhaya Libre"/>
            </a:endParaRPr>
          </a:p>
        </p:txBody>
      </p:sp>
      <p:sp>
        <p:nvSpPr>
          <p:cNvPr id="317" name="Google Shape;317;p13"/>
          <p:cNvSpPr txBox="1"/>
          <p:nvPr/>
        </p:nvSpPr>
        <p:spPr>
          <a:xfrm>
            <a:off x="2891273" y="5802151"/>
            <a:ext cx="10972800" cy="2163413"/>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С дневни преводи на повече от 100 милиарда думи, Google Преводач помага при комуникации.</a:t>
            </a:r>
            <a:endParaRPr/>
          </a:p>
          <a:p>
            <a:pPr marL="0" marR="0" lvl="0" indent="0" algn="just" rtl="0">
              <a:lnSpc>
                <a:spcPct val="139958"/>
              </a:lnSpc>
              <a:spcBef>
                <a:spcPts val="0"/>
              </a:spcBef>
              <a:spcAft>
                <a:spcPts val="0"/>
              </a:spcAft>
              <a:buNone/>
            </a:pP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Изследвай </a:t>
            </a:r>
            <a:r>
              <a:rPr lang="bg-BG" sz="2400" u="sng">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Google Translate</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 </a:t>
            </a:r>
            <a:endParaRPr/>
          </a:p>
        </p:txBody>
      </p:sp>
      <p:pic>
        <p:nvPicPr>
          <p:cNvPr id="318" name="Google Shape;318;p13"/>
          <p:cNvPicPr preferRelativeResize="0"/>
          <p:nvPr/>
        </p:nvPicPr>
        <p:blipFill rotWithShape="1">
          <a:blip r:embed="rId7">
            <a:alphaModFix/>
          </a:blip>
          <a:srcRect/>
          <a:stretch/>
        </p:blipFill>
        <p:spPr>
          <a:xfrm>
            <a:off x="16418708" y="8267700"/>
            <a:ext cx="1143000" cy="1440000"/>
          </a:xfrm>
          <a:prstGeom prst="rect">
            <a:avLst/>
          </a:prstGeom>
          <a:noFill/>
          <a:ln>
            <a:noFill/>
          </a:ln>
        </p:spPr>
      </p:pic>
      <p:pic>
        <p:nvPicPr>
          <p:cNvPr id="319" name="Google Shape;319;p13" descr="Icon&#10;&#10;Description automatically generated"/>
          <p:cNvPicPr preferRelativeResize="0"/>
          <p:nvPr/>
        </p:nvPicPr>
        <p:blipFill rotWithShape="1">
          <a:blip r:embed="rId8">
            <a:alphaModFix/>
          </a:blip>
          <a:srcRect/>
          <a:stretch/>
        </p:blipFill>
        <p:spPr>
          <a:xfrm>
            <a:off x="7553690" y="2805064"/>
            <a:ext cx="2171700" cy="2171700"/>
          </a:xfrm>
          <a:prstGeom prst="rect">
            <a:avLst/>
          </a:prstGeom>
          <a:noFill/>
          <a:ln>
            <a:noFill/>
          </a:ln>
        </p:spPr>
      </p:pic>
      <p:pic>
        <p:nvPicPr>
          <p:cNvPr id="2" name="Picture 1">
            <a:extLst>
              <a:ext uri="{FF2B5EF4-FFF2-40B4-BE49-F238E27FC236}">
                <a16:creationId xmlns:a16="http://schemas.microsoft.com/office/drawing/2014/main" id="{B09B97B5-016B-303E-9114-1E40F3A114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14"/>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325" name="Google Shape;325;p1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26" name="Google Shape;326;p14"/>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328" name="Google Shape;328;p14"/>
          <p:cNvSpPr txBox="1"/>
          <p:nvPr/>
        </p:nvSpPr>
        <p:spPr>
          <a:xfrm>
            <a:off x="2912882" y="1275869"/>
            <a:ext cx="12022317"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02 - Google инструменти за учене през целия живот</a:t>
            </a:r>
            <a:endParaRPr sz="6410">
              <a:solidFill>
                <a:srgbClr val="000000"/>
              </a:solidFill>
              <a:latin typeface="Abhaya Libre"/>
              <a:ea typeface="Abhaya Libre"/>
              <a:cs typeface="Abhaya Libre"/>
              <a:sym typeface="Abhaya Libre"/>
            </a:endParaRPr>
          </a:p>
        </p:txBody>
      </p:sp>
      <p:sp>
        <p:nvSpPr>
          <p:cNvPr id="329" name="Google Shape;329;p14"/>
          <p:cNvSpPr txBox="1"/>
          <p:nvPr/>
        </p:nvSpPr>
        <p:spPr>
          <a:xfrm>
            <a:off x="2912882" y="6165424"/>
            <a:ext cx="10972800" cy="172739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Можете да изследвате целия свят, използвайки Google Earth. </a:t>
            </a:r>
            <a:endParaRPr/>
          </a:p>
          <a:p>
            <a:pPr marL="0" marR="0" lvl="0" indent="0" algn="just" rtl="0">
              <a:lnSpc>
                <a:spcPct val="139958"/>
              </a:lnSpc>
              <a:spcBef>
                <a:spcPts val="0"/>
              </a:spcBef>
              <a:spcAft>
                <a:spcPts val="0"/>
              </a:spcAft>
              <a:buNone/>
            </a:pP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Изследвай </a:t>
            </a:r>
            <a:r>
              <a:rPr lang="bg-BG" sz="2400" u="sng">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Google Earth</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 </a:t>
            </a:r>
            <a:endParaRPr/>
          </a:p>
        </p:txBody>
      </p:sp>
      <p:pic>
        <p:nvPicPr>
          <p:cNvPr id="330" name="Google Shape;330;p14"/>
          <p:cNvPicPr preferRelativeResize="0"/>
          <p:nvPr/>
        </p:nvPicPr>
        <p:blipFill rotWithShape="1">
          <a:blip r:embed="rId7">
            <a:alphaModFix/>
          </a:blip>
          <a:srcRect/>
          <a:stretch/>
        </p:blipFill>
        <p:spPr>
          <a:xfrm>
            <a:off x="16306800" y="8394952"/>
            <a:ext cx="1528327" cy="1630215"/>
          </a:xfrm>
          <a:prstGeom prst="rect">
            <a:avLst/>
          </a:prstGeom>
          <a:noFill/>
          <a:ln>
            <a:noFill/>
          </a:ln>
        </p:spPr>
      </p:pic>
      <p:pic>
        <p:nvPicPr>
          <p:cNvPr id="331" name="Google Shape;331;p14" descr="A picture containing blue&#10;&#10;Description automatically generated"/>
          <p:cNvPicPr preferRelativeResize="0"/>
          <p:nvPr/>
        </p:nvPicPr>
        <p:blipFill rotWithShape="1">
          <a:blip r:embed="rId8">
            <a:alphaModFix/>
          </a:blip>
          <a:srcRect/>
          <a:stretch/>
        </p:blipFill>
        <p:spPr>
          <a:xfrm>
            <a:off x="6524990" y="3062179"/>
            <a:ext cx="3200400" cy="3103245"/>
          </a:xfrm>
          <a:prstGeom prst="rect">
            <a:avLst/>
          </a:prstGeom>
          <a:noFill/>
          <a:ln>
            <a:noFill/>
          </a:ln>
        </p:spPr>
      </p:pic>
      <p:sp>
        <p:nvSpPr>
          <p:cNvPr id="332" name="Google Shape;332;p14"/>
          <p:cNvSpPr txBox="1"/>
          <p:nvPr/>
        </p:nvSpPr>
        <p:spPr>
          <a:xfrm>
            <a:off x="6435213" y="5838779"/>
            <a:ext cx="32004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9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This Photo</a:t>
            </a:r>
            <a:r>
              <a:rPr lang="bg-BG" sz="900">
                <a:solidFill>
                  <a:schemeClr val="dk1"/>
                </a:solidFill>
                <a:latin typeface="Calibri"/>
                <a:ea typeface="Calibri"/>
                <a:cs typeface="Calibri"/>
                <a:sym typeface="Calibri"/>
              </a:rPr>
              <a:t> by Unknown Author is licensed under </a:t>
            </a:r>
            <a:r>
              <a:rPr lang="bg-BG" sz="90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CC BY-NC-ND</a:t>
            </a:r>
            <a:endParaRPr sz="9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8FEAAC4-31E0-467E-2989-B87ED70303E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15"/>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338" name="Google Shape;338;p1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39" name="Google Shape;339;p15"/>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341" name="Google Shape;341;p15"/>
          <p:cNvSpPr txBox="1"/>
          <p:nvPr/>
        </p:nvSpPr>
        <p:spPr>
          <a:xfrm>
            <a:off x="2912882" y="1275869"/>
            <a:ext cx="12022317"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02 - Google инструменти за учене през целия живот</a:t>
            </a:r>
            <a:endParaRPr sz="6410">
              <a:solidFill>
                <a:srgbClr val="000000"/>
              </a:solidFill>
              <a:latin typeface="Abhaya Libre"/>
              <a:ea typeface="Abhaya Libre"/>
              <a:cs typeface="Abhaya Libre"/>
              <a:sym typeface="Abhaya Libre"/>
            </a:endParaRPr>
          </a:p>
        </p:txBody>
      </p:sp>
      <p:sp>
        <p:nvSpPr>
          <p:cNvPr id="342" name="Google Shape;342;p15"/>
          <p:cNvSpPr txBox="1"/>
          <p:nvPr/>
        </p:nvSpPr>
        <p:spPr>
          <a:xfrm>
            <a:off x="2891273" y="5802151"/>
            <a:ext cx="10972800" cy="206825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Ако сте изправени пред трудности да опишете нещо с думи, </a:t>
            </a:r>
            <a:r>
              <a:rPr lang="bg-BG" sz="2400" dirty="0" err="1">
                <a:solidFill>
                  <a:srgbClr val="000000"/>
                </a:solidFill>
                <a:latin typeface="Abhaya Libre"/>
                <a:ea typeface="Abhaya Libre"/>
                <a:cs typeface="Abhaya Libre"/>
                <a:sym typeface="Abhaya Libre"/>
              </a:rPr>
              <a:t>Google</a:t>
            </a:r>
            <a:r>
              <a:rPr lang="bg-BG" sz="2400" dirty="0">
                <a:solidFill>
                  <a:srgbClr val="000000"/>
                </a:solidFill>
                <a:latin typeface="Abhaya Libre"/>
                <a:ea typeface="Abhaya Libre"/>
                <a:cs typeface="Abhaya Libre"/>
                <a:sym typeface="Abhaya Libre"/>
              </a:rPr>
              <a:t> </a:t>
            </a:r>
            <a:r>
              <a:rPr lang="bg-BG" sz="2400" dirty="0" err="1">
                <a:solidFill>
                  <a:srgbClr val="000000"/>
                </a:solidFill>
                <a:latin typeface="Abhaya Libre"/>
                <a:ea typeface="Abhaya Libre"/>
                <a:cs typeface="Abhaya Libre"/>
                <a:sym typeface="Abhaya Libre"/>
              </a:rPr>
              <a:t>Lens</a:t>
            </a:r>
            <a:r>
              <a:rPr lang="bg-BG" sz="2400" dirty="0">
                <a:solidFill>
                  <a:srgbClr val="000000"/>
                </a:solidFill>
                <a:latin typeface="Abhaya Libre"/>
                <a:ea typeface="Abhaya Libre"/>
                <a:cs typeface="Abhaya Libre"/>
                <a:sym typeface="Abhaya Libre"/>
              </a:rPr>
              <a:t> ви помага, като използвате камерата си или  търсите чрез изображение.</a:t>
            </a:r>
            <a:endParaRPr dirty="0"/>
          </a:p>
          <a:p>
            <a:pPr marL="0" marR="0" lvl="0" indent="0" algn="just" rtl="0">
              <a:lnSpc>
                <a:spcPct val="139958"/>
              </a:lnSpc>
              <a:spcBef>
                <a:spcPts val="0"/>
              </a:spcBef>
              <a:spcAft>
                <a:spcPts val="0"/>
              </a:spcAft>
              <a:buNone/>
            </a:pP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Изследвай </a:t>
            </a:r>
            <a:r>
              <a:rPr lang="bg-BG" sz="2400" u="sng" dirty="0" err="1">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Google</a:t>
            </a:r>
            <a:r>
              <a:rPr lang="bg-BG" sz="2400" u="sng" dirty="0">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 </a:t>
            </a:r>
            <a:r>
              <a:rPr lang="bg-BG" sz="2400" u="sng" dirty="0" err="1">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Lens</a:t>
            </a:r>
            <a:endParaRPr sz="2400" dirty="0">
              <a:solidFill>
                <a:srgbClr val="000000"/>
              </a:solidFill>
              <a:latin typeface="Abhaya Libre"/>
              <a:ea typeface="Abhaya Libre"/>
              <a:cs typeface="Abhaya Libre"/>
              <a:sym typeface="Abhaya Libre"/>
            </a:endParaRPr>
          </a:p>
        </p:txBody>
      </p:sp>
      <p:pic>
        <p:nvPicPr>
          <p:cNvPr id="343" name="Google Shape;343;p15"/>
          <p:cNvPicPr preferRelativeResize="0"/>
          <p:nvPr/>
        </p:nvPicPr>
        <p:blipFill rotWithShape="1">
          <a:blip r:embed="rId7">
            <a:alphaModFix/>
          </a:blip>
          <a:srcRect/>
          <a:stretch/>
        </p:blipFill>
        <p:spPr>
          <a:xfrm>
            <a:off x="15986081" y="8404995"/>
            <a:ext cx="1367273" cy="1230546"/>
          </a:xfrm>
          <a:prstGeom prst="rect">
            <a:avLst/>
          </a:prstGeom>
          <a:noFill/>
          <a:ln>
            <a:noFill/>
          </a:ln>
        </p:spPr>
      </p:pic>
      <p:pic>
        <p:nvPicPr>
          <p:cNvPr id="344" name="Google Shape;344;p15" descr="Graphical user interface, text, application, chat or text message&#10;&#10;Description automatically generated"/>
          <p:cNvPicPr preferRelativeResize="0"/>
          <p:nvPr/>
        </p:nvPicPr>
        <p:blipFill rotWithShape="1">
          <a:blip r:embed="rId8">
            <a:alphaModFix/>
          </a:blip>
          <a:srcRect/>
          <a:stretch/>
        </p:blipFill>
        <p:spPr>
          <a:xfrm>
            <a:off x="6361450" y="2734345"/>
            <a:ext cx="4075766" cy="2292618"/>
          </a:xfrm>
          <a:prstGeom prst="rect">
            <a:avLst/>
          </a:prstGeom>
          <a:noFill/>
          <a:ln>
            <a:noFill/>
          </a:ln>
        </p:spPr>
      </p:pic>
      <p:sp>
        <p:nvSpPr>
          <p:cNvPr id="345" name="Google Shape;345;p15"/>
          <p:cNvSpPr txBox="1"/>
          <p:nvPr/>
        </p:nvSpPr>
        <p:spPr>
          <a:xfrm>
            <a:off x="6858000" y="5115613"/>
            <a:ext cx="3564468"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9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This Photo</a:t>
            </a:r>
            <a:r>
              <a:rPr lang="bg-BG" sz="900">
                <a:solidFill>
                  <a:schemeClr val="dk1"/>
                </a:solidFill>
                <a:latin typeface="Calibri"/>
                <a:ea typeface="Calibri"/>
                <a:cs typeface="Calibri"/>
                <a:sym typeface="Calibri"/>
              </a:rPr>
              <a:t> by Unknown Author is licensed under </a:t>
            </a:r>
            <a:r>
              <a:rPr lang="bg-BG" sz="90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CC BY-NC-ND</a:t>
            </a:r>
            <a:endParaRPr sz="9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B965C71B-EDE3-0C19-7D6F-070A6241C01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16"/>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351" name="Google Shape;351;p1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52" name="Google Shape;352;p16"/>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354" name="Google Shape;354;p16"/>
          <p:cNvSpPr txBox="1"/>
          <p:nvPr/>
        </p:nvSpPr>
        <p:spPr>
          <a:xfrm>
            <a:off x="2912882" y="1275869"/>
            <a:ext cx="12022317"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02 - Google инструменти за учене през целия живот</a:t>
            </a:r>
            <a:endParaRPr sz="6410">
              <a:solidFill>
                <a:srgbClr val="000000"/>
              </a:solidFill>
              <a:latin typeface="Abhaya Libre"/>
              <a:ea typeface="Abhaya Libre"/>
              <a:cs typeface="Abhaya Libre"/>
              <a:sym typeface="Abhaya Libre"/>
            </a:endParaRPr>
          </a:p>
        </p:txBody>
      </p:sp>
      <p:sp>
        <p:nvSpPr>
          <p:cNvPr id="355" name="Google Shape;355;p16"/>
          <p:cNvSpPr txBox="1"/>
          <p:nvPr/>
        </p:nvSpPr>
        <p:spPr>
          <a:xfrm>
            <a:off x="2912881" y="5802151"/>
            <a:ext cx="11488919" cy="206825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Бъдете ученик през целия си живот	и търсете в най-голямата колекция от учебници в света, докато си почивате вкъщи. </a:t>
            </a: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Изследвай </a:t>
            </a:r>
            <a:r>
              <a:rPr lang="bg-BG" sz="2400" u="sng" dirty="0" err="1">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Google</a:t>
            </a:r>
            <a:r>
              <a:rPr lang="bg-BG" sz="2400" u="sng" dirty="0">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 </a:t>
            </a:r>
            <a:r>
              <a:rPr lang="bg-BG" sz="2400" u="sng" dirty="0" err="1">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Books</a:t>
            </a:r>
            <a:endParaRPr sz="2400" dirty="0">
              <a:solidFill>
                <a:srgbClr val="000000"/>
              </a:solidFill>
              <a:latin typeface="Abhaya Libre"/>
              <a:ea typeface="Abhaya Libre"/>
              <a:cs typeface="Abhaya Libre"/>
              <a:sym typeface="Abhaya Libre"/>
            </a:endParaRPr>
          </a:p>
        </p:txBody>
      </p:sp>
      <p:pic>
        <p:nvPicPr>
          <p:cNvPr id="356" name="Google Shape;356;p16" descr="Graphical user interface, text, application, email&#10;&#10;Description automatically generated"/>
          <p:cNvPicPr preferRelativeResize="0"/>
          <p:nvPr/>
        </p:nvPicPr>
        <p:blipFill rotWithShape="1">
          <a:blip r:embed="rId7">
            <a:alphaModFix/>
          </a:blip>
          <a:srcRect/>
          <a:stretch/>
        </p:blipFill>
        <p:spPr>
          <a:xfrm>
            <a:off x="4388257" y="2797217"/>
            <a:ext cx="7978831" cy="2880610"/>
          </a:xfrm>
          <a:prstGeom prst="rect">
            <a:avLst/>
          </a:prstGeom>
          <a:noFill/>
          <a:ln>
            <a:noFill/>
          </a:ln>
        </p:spPr>
      </p:pic>
      <p:pic>
        <p:nvPicPr>
          <p:cNvPr id="357" name="Google Shape;357;p16"/>
          <p:cNvPicPr preferRelativeResize="0"/>
          <p:nvPr/>
        </p:nvPicPr>
        <p:blipFill rotWithShape="1">
          <a:blip r:embed="rId8">
            <a:alphaModFix/>
          </a:blip>
          <a:srcRect/>
          <a:stretch/>
        </p:blipFill>
        <p:spPr>
          <a:xfrm>
            <a:off x="15864262" y="7886700"/>
            <a:ext cx="1108891" cy="1505902"/>
          </a:xfrm>
          <a:prstGeom prst="rect">
            <a:avLst/>
          </a:prstGeom>
          <a:noFill/>
          <a:ln>
            <a:noFill/>
          </a:ln>
        </p:spPr>
      </p:pic>
      <p:pic>
        <p:nvPicPr>
          <p:cNvPr id="2" name="Picture 1">
            <a:extLst>
              <a:ext uri="{FF2B5EF4-FFF2-40B4-BE49-F238E27FC236}">
                <a16:creationId xmlns:a16="http://schemas.microsoft.com/office/drawing/2014/main" id="{54580C80-9CDF-4B4B-B5B9-FDFBA8E57C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17"/>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363" name="Google Shape;363;p17"/>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64" name="Google Shape;364;p17"/>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366" name="Google Shape;366;p17"/>
          <p:cNvSpPr txBox="1"/>
          <p:nvPr/>
        </p:nvSpPr>
        <p:spPr>
          <a:xfrm>
            <a:off x="2912882" y="1275869"/>
            <a:ext cx="12022317"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02 - Google инструменти за учене през целия живот</a:t>
            </a:r>
            <a:endParaRPr sz="6410">
              <a:solidFill>
                <a:srgbClr val="000000"/>
              </a:solidFill>
              <a:latin typeface="Abhaya Libre"/>
              <a:ea typeface="Abhaya Libre"/>
              <a:cs typeface="Abhaya Libre"/>
              <a:sym typeface="Abhaya Libre"/>
            </a:endParaRPr>
          </a:p>
        </p:txBody>
      </p:sp>
      <p:sp>
        <p:nvSpPr>
          <p:cNvPr id="367" name="Google Shape;367;p17"/>
          <p:cNvSpPr txBox="1"/>
          <p:nvPr/>
        </p:nvSpPr>
        <p:spPr>
          <a:xfrm>
            <a:off x="2891273" y="5802151"/>
            <a:ext cx="10972800" cy="172739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Увеличете анализите и с помощта на AI предварително изградени решения, набори от данни, захранвани от BigQuery, Cloud Storage, Earth Engine и др.</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Изследвай </a:t>
            </a:r>
            <a:r>
              <a:rPr lang="bg-BG" sz="2400" u="sng">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Public Datasets</a:t>
            </a:r>
            <a:endParaRPr sz="2400">
              <a:solidFill>
                <a:srgbClr val="000000"/>
              </a:solidFill>
              <a:latin typeface="Abhaya Libre"/>
              <a:ea typeface="Abhaya Libre"/>
              <a:cs typeface="Abhaya Libre"/>
              <a:sym typeface="Abhaya Libre"/>
            </a:endParaRPr>
          </a:p>
        </p:txBody>
      </p:sp>
      <p:pic>
        <p:nvPicPr>
          <p:cNvPr id="368" name="Google Shape;368;p17"/>
          <p:cNvPicPr preferRelativeResize="0"/>
          <p:nvPr/>
        </p:nvPicPr>
        <p:blipFill rotWithShape="1">
          <a:blip r:embed="rId7">
            <a:alphaModFix/>
          </a:blip>
          <a:srcRect/>
          <a:stretch/>
        </p:blipFill>
        <p:spPr>
          <a:xfrm>
            <a:off x="14325600" y="7343879"/>
            <a:ext cx="2682360" cy="1902037"/>
          </a:xfrm>
          <a:prstGeom prst="rect">
            <a:avLst/>
          </a:prstGeom>
          <a:noFill/>
          <a:ln>
            <a:noFill/>
          </a:ln>
        </p:spPr>
      </p:pic>
      <p:pic>
        <p:nvPicPr>
          <p:cNvPr id="369" name="Google Shape;369;p17" descr="A picture containing application&#10;&#10;Description automatically generated"/>
          <p:cNvPicPr preferRelativeResize="0"/>
          <p:nvPr/>
        </p:nvPicPr>
        <p:blipFill rotWithShape="1">
          <a:blip r:embed="rId8">
            <a:alphaModFix/>
          </a:blip>
          <a:srcRect/>
          <a:stretch/>
        </p:blipFill>
        <p:spPr>
          <a:xfrm>
            <a:off x="6066540" y="2925601"/>
            <a:ext cx="5715000" cy="2876550"/>
          </a:xfrm>
          <a:prstGeom prst="rect">
            <a:avLst/>
          </a:prstGeom>
          <a:noFill/>
          <a:ln>
            <a:noFill/>
          </a:ln>
        </p:spPr>
      </p:pic>
      <p:pic>
        <p:nvPicPr>
          <p:cNvPr id="2" name="Picture 1">
            <a:extLst>
              <a:ext uri="{FF2B5EF4-FFF2-40B4-BE49-F238E27FC236}">
                <a16:creationId xmlns:a16="http://schemas.microsoft.com/office/drawing/2014/main" id="{7C32596A-294B-ADDD-925E-DFCBDAE286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18"/>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375" name="Google Shape;375;p1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76" name="Google Shape;376;p18"/>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378" name="Google Shape;378;p18"/>
          <p:cNvSpPr txBox="1"/>
          <p:nvPr/>
        </p:nvSpPr>
        <p:spPr>
          <a:xfrm>
            <a:off x="2912882" y="1275869"/>
            <a:ext cx="12022317"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02 - Google инструменти за учене през целия живот</a:t>
            </a:r>
            <a:endParaRPr sz="6410">
              <a:solidFill>
                <a:srgbClr val="000000"/>
              </a:solidFill>
              <a:latin typeface="Abhaya Libre"/>
              <a:ea typeface="Abhaya Libre"/>
              <a:cs typeface="Abhaya Libre"/>
              <a:sym typeface="Abhaya Libre"/>
            </a:endParaRPr>
          </a:p>
        </p:txBody>
      </p:sp>
      <p:sp>
        <p:nvSpPr>
          <p:cNvPr id="379" name="Google Shape;379;p18"/>
          <p:cNvSpPr txBox="1"/>
          <p:nvPr/>
        </p:nvSpPr>
        <p:spPr>
          <a:xfrm>
            <a:off x="2891273" y="5802151"/>
            <a:ext cx="10972800" cy="172739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Най-добрият начин да откриете научни статии и да търсите научна литература на всяка тема. </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Изследвай </a:t>
            </a:r>
            <a:r>
              <a:rPr lang="bg-BG" sz="2400" u="sng">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Google Scholar</a:t>
            </a:r>
            <a:endParaRPr sz="2400">
              <a:solidFill>
                <a:srgbClr val="000000"/>
              </a:solidFill>
              <a:latin typeface="Abhaya Libre"/>
              <a:ea typeface="Abhaya Libre"/>
              <a:cs typeface="Abhaya Libre"/>
              <a:sym typeface="Abhaya Libre"/>
            </a:endParaRPr>
          </a:p>
        </p:txBody>
      </p:sp>
      <p:pic>
        <p:nvPicPr>
          <p:cNvPr id="380" name="Google Shape;380;p18"/>
          <p:cNvPicPr preferRelativeResize="0"/>
          <p:nvPr/>
        </p:nvPicPr>
        <p:blipFill rotWithShape="1">
          <a:blip r:embed="rId7">
            <a:alphaModFix/>
          </a:blip>
          <a:srcRect/>
          <a:stretch/>
        </p:blipFill>
        <p:spPr>
          <a:xfrm>
            <a:off x="14325600" y="7343879"/>
            <a:ext cx="2682360" cy="1902037"/>
          </a:xfrm>
          <a:prstGeom prst="rect">
            <a:avLst/>
          </a:prstGeom>
          <a:noFill/>
          <a:ln>
            <a:noFill/>
          </a:ln>
        </p:spPr>
      </p:pic>
      <p:pic>
        <p:nvPicPr>
          <p:cNvPr id="381" name="Google Shape;381;p18" descr="Logo, company name&#10;&#10;Description automatically generated"/>
          <p:cNvPicPr preferRelativeResize="0"/>
          <p:nvPr/>
        </p:nvPicPr>
        <p:blipFill rotWithShape="1">
          <a:blip r:embed="rId8">
            <a:alphaModFix/>
          </a:blip>
          <a:srcRect/>
          <a:stretch/>
        </p:blipFill>
        <p:spPr>
          <a:xfrm>
            <a:off x="6373512" y="2597334"/>
            <a:ext cx="3381375" cy="2270704"/>
          </a:xfrm>
          <a:prstGeom prst="rect">
            <a:avLst/>
          </a:prstGeom>
          <a:noFill/>
          <a:ln>
            <a:noFill/>
          </a:ln>
        </p:spPr>
      </p:pic>
      <p:sp>
        <p:nvSpPr>
          <p:cNvPr id="382" name="Google Shape;382;p18"/>
          <p:cNvSpPr txBox="1"/>
          <p:nvPr/>
        </p:nvSpPr>
        <p:spPr>
          <a:xfrm>
            <a:off x="6400800" y="4968167"/>
            <a:ext cx="3381375"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900"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This Photo</a:t>
            </a:r>
            <a:r>
              <a:rPr lang="bg-BG" sz="900">
                <a:solidFill>
                  <a:schemeClr val="dk1"/>
                </a:solidFill>
                <a:latin typeface="Calibri"/>
                <a:ea typeface="Calibri"/>
                <a:cs typeface="Calibri"/>
                <a:sym typeface="Calibri"/>
              </a:rPr>
              <a:t> by Unknown Author is licensed under </a:t>
            </a:r>
            <a:r>
              <a:rPr lang="bg-BG" sz="900" u="sng">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CC BY-SA-NC</a:t>
            </a:r>
            <a:endParaRPr sz="9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963D876-5593-EDCF-2AE6-C0BF2A1C4B2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19"/>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388" name="Google Shape;388;p1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89" name="Google Shape;389;p19"/>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391" name="Google Shape;391;p19"/>
          <p:cNvSpPr txBox="1"/>
          <p:nvPr/>
        </p:nvSpPr>
        <p:spPr>
          <a:xfrm>
            <a:off x="2912882" y="1275869"/>
            <a:ext cx="12022317"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02 - Google инструменти за учене през целия живот</a:t>
            </a:r>
            <a:endParaRPr sz="6410">
              <a:solidFill>
                <a:srgbClr val="000000"/>
              </a:solidFill>
              <a:latin typeface="Abhaya Libre"/>
              <a:ea typeface="Abhaya Libre"/>
              <a:cs typeface="Abhaya Libre"/>
              <a:sym typeface="Abhaya Libre"/>
            </a:endParaRPr>
          </a:p>
        </p:txBody>
      </p:sp>
      <p:sp>
        <p:nvSpPr>
          <p:cNvPr id="392" name="Google Shape;392;p19"/>
          <p:cNvSpPr txBox="1"/>
          <p:nvPr/>
        </p:nvSpPr>
        <p:spPr>
          <a:xfrm>
            <a:off x="2810885" y="6098849"/>
            <a:ext cx="10972800" cy="206825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Открийте колекция от онлайн експерименти, които може да използвате, за да създавате изкуство, музика, да правите виртуални екскурзии и други.</a:t>
            </a: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Изследвай </a:t>
            </a:r>
            <a:r>
              <a:rPr lang="bg-BG" sz="2400" u="sng" dirty="0" err="1">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Experiments</a:t>
            </a:r>
            <a:r>
              <a:rPr lang="bg-BG" sz="2400" u="sng" dirty="0">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 </a:t>
            </a:r>
            <a:r>
              <a:rPr lang="bg-BG" sz="2400" u="sng" dirty="0" err="1">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with</a:t>
            </a:r>
            <a:r>
              <a:rPr lang="bg-BG" sz="2400" u="sng" dirty="0">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 </a:t>
            </a:r>
            <a:r>
              <a:rPr lang="bg-BG" sz="2400" u="sng" dirty="0" err="1">
                <a:solidFill>
                  <a:srgbClr val="000000"/>
                </a:solidFill>
                <a:latin typeface="Abhaya Libre"/>
                <a:ea typeface="Abhaya Libre"/>
                <a:cs typeface="Abhaya Libre"/>
                <a:sym typeface="Abhaya Libre"/>
                <a:hlinkClick r:id="rId6">
                  <a:extLst>
                    <a:ext uri="{A12FA001-AC4F-418D-AE19-62706E023703}">
                      <ahyp:hlinkClr xmlns:ahyp="http://schemas.microsoft.com/office/drawing/2018/hyperlinkcolor" val="tx"/>
                    </a:ext>
                  </a:extLst>
                </a:hlinkClick>
              </a:rPr>
              <a:t>Google</a:t>
            </a:r>
            <a:endParaRPr sz="2400" dirty="0">
              <a:solidFill>
                <a:srgbClr val="000000"/>
              </a:solidFill>
              <a:latin typeface="Abhaya Libre"/>
              <a:ea typeface="Abhaya Libre"/>
              <a:cs typeface="Abhaya Libre"/>
              <a:sym typeface="Abhaya Libre"/>
            </a:endParaRPr>
          </a:p>
        </p:txBody>
      </p:sp>
      <p:pic>
        <p:nvPicPr>
          <p:cNvPr id="393" name="Google Shape;393;p19" descr="A picture containing outdoor object, laser&#10;&#10;Description automatically generated"/>
          <p:cNvPicPr preferRelativeResize="0"/>
          <p:nvPr/>
        </p:nvPicPr>
        <p:blipFill rotWithShape="1">
          <a:blip r:embed="rId7">
            <a:alphaModFix/>
          </a:blip>
          <a:srcRect/>
          <a:stretch/>
        </p:blipFill>
        <p:spPr>
          <a:xfrm>
            <a:off x="6629399" y="3409026"/>
            <a:ext cx="3335772" cy="2223848"/>
          </a:xfrm>
          <a:prstGeom prst="rect">
            <a:avLst/>
          </a:prstGeom>
          <a:noFill/>
          <a:ln>
            <a:noFill/>
          </a:ln>
        </p:spPr>
      </p:pic>
      <p:sp>
        <p:nvSpPr>
          <p:cNvPr id="394" name="Google Shape;394;p19"/>
          <p:cNvSpPr/>
          <p:nvPr/>
        </p:nvSpPr>
        <p:spPr>
          <a:xfrm>
            <a:off x="4541197" y="2565627"/>
            <a:ext cx="716151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bg-BG" sz="5400">
                <a:solidFill>
                  <a:srgbClr val="595959"/>
                </a:solidFill>
                <a:latin typeface="Calibri"/>
                <a:ea typeface="Calibri"/>
                <a:cs typeface="Calibri"/>
                <a:sym typeface="Calibri"/>
              </a:rPr>
              <a:t>Експерименти с Google</a:t>
            </a:r>
            <a:endParaRPr/>
          </a:p>
        </p:txBody>
      </p:sp>
      <p:pic>
        <p:nvPicPr>
          <p:cNvPr id="395" name="Google Shape;395;p19"/>
          <p:cNvPicPr preferRelativeResize="0"/>
          <p:nvPr/>
        </p:nvPicPr>
        <p:blipFill rotWithShape="1">
          <a:blip r:embed="rId8">
            <a:alphaModFix/>
          </a:blip>
          <a:srcRect/>
          <a:stretch/>
        </p:blipFill>
        <p:spPr>
          <a:xfrm>
            <a:off x="16435768" y="8267700"/>
            <a:ext cx="1291519" cy="1239858"/>
          </a:xfrm>
          <a:prstGeom prst="rect">
            <a:avLst/>
          </a:prstGeom>
          <a:noFill/>
          <a:ln>
            <a:noFill/>
          </a:ln>
        </p:spPr>
      </p:pic>
      <p:sp>
        <p:nvSpPr>
          <p:cNvPr id="396" name="Google Shape;396;p19"/>
          <p:cNvSpPr txBox="1"/>
          <p:nvPr/>
        </p:nvSpPr>
        <p:spPr>
          <a:xfrm>
            <a:off x="7554582" y="5632874"/>
            <a:ext cx="148540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1600" i="1">
                <a:solidFill>
                  <a:schemeClr val="dk1"/>
                </a:solidFill>
                <a:latin typeface="Calibri"/>
                <a:ea typeface="Calibri"/>
                <a:cs typeface="Calibri"/>
                <a:sym typeface="Calibri"/>
              </a:rPr>
              <a:t>Source: </a:t>
            </a:r>
            <a:r>
              <a:rPr lang="bg-BG" sz="1600" i="1"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pixabay</a:t>
            </a:r>
            <a:endParaRPr sz="1600" i="1">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835DE221-97CD-CA62-F9DB-56DA3885593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3553601"/>
            <a:ext cx="19062365" cy="3230761"/>
            <a:chOff x="0" y="-38100"/>
            <a:chExt cx="5020540" cy="850900"/>
          </a:xfrm>
        </p:grpSpPr>
        <p:sp>
          <p:nvSpPr>
            <p:cNvPr id="97" name="Google Shape;97;p2"/>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98" name="Google Shape;98;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99" name="Google Shape;99;p2"/>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100" name="Google Shape;100;p2"/>
          <p:cNvPicPr preferRelativeResize="0"/>
          <p:nvPr/>
        </p:nvPicPr>
        <p:blipFill rotWithShape="1">
          <a:blip r:embed="rId4">
            <a:alphaModFix/>
          </a:blip>
          <a:srcRect/>
          <a:stretch/>
        </p:blipFill>
        <p:spPr>
          <a:xfrm rot="-9632120">
            <a:off x="-2431639" y="-1705919"/>
            <a:ext cx="5721823" cy="5669807"/>
          </a:xfrm>
          <a:prstGeom prst="rect">
            <a:avLst/>
          </a:prstGeom>
          <a:noFill/>
          <a:ln>
            <a:noFill/>
          </a:ln>
        </p:spPr>
      </p:pic>
      <p:pic>
        <p:nvPicPr>
          <p:cNvPr id="101" name="Google Shape;101;p2"/>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102" name="Google Shape;102;p2"/>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103" name="Google Shape;103;p2"/>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104" name="Google Shape;104;p2"/>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105" name="Google Shape;105;p2"/>
          <p:cNvPicPr preferRelativeResize="0"/>
          <p:nvPr/>
        </p:nvPicPr>
        <p:blipFill rotWithShape="1">
          <a:blip r:embed="rId7">
            <a:alphaModFix/>
          </a:blip>
          <a:srcRect/>
          <a:stretch/>
        </p:blipFill>
        <p:spPr>
          <a:xfrm rot="3420380">
            <a:off x="5570971" y="-4349323"/>
            <a:ext cx="5810576" cy="5802961"/>
          </a:xfrm>
          <a:prstGeom prst="rect">
            <a:avLst/>
          </a:prstGeom>
          <a:noFill/>
          <a:ln>
            <a:noFill/>
          </a:ln>
        </p:spPr>
      </p:pic>
      <p:pic>
        <p:nvPicPr>
          <p:cNvPr id="106" name="Google Shape;106;p2"/>
          <p:cNvPicPr preferRelativeResize="0"/>
          <p:nvPr/>
        </p:nvPicPr>
        <p:blipFill rotWithShape="1">
          <a:blip r:embed="rId7">
            <a:alphaModFix/>
          </a:blip>
          <a:srcRect/>
          <a:stretch/>
        </p:blipFill>
        <p:spPr>
          <a:xfrm rot="-4167270">
            <a:off x="-3176552" y="4860538"/>
            <a:ext cx="4881157" cy="4874760"/>
          </a:xfrm>
          <a:prstGeom prst="rect">
            <a:avLst/>
          </a:prstGeom>
          <a:noFill/>
          <a:ln>
            <a:noFill/>
          </a:ln>
        </p:spPr>
      </p:pic>
      <p:grpSp>
        <p:nvGrpSpPr>
          <p:cNvPr id="107" name="Google Shape;107;p2"/>
          <p:cNvGrpSpPr/>
          <p:nvPr/>
        </p:nvGrpSpPr>
        <p:grpSpPr>
          <a:xfrm rot="10800000">
            <a:off x="1170764" y="8531325"/>
            <a:ext cx="2900572" cy="807706"/>
            <a:chOff x="0" y="0"/>
            <a:chExt cx="3867430" cy="1076940"/>
          </a:xfrm>
        </p:grpSpPr>
        <p:pic>
          <p:nvPicPr>
            <p:cNvPr id="108" name="Google Shape;108;p2"/>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109" name="Google Shape;109;p2"/>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110" name="Google Shape;110;p2"/>
          <p:cNvSpPr txBox="1"/>
          <p:nvPr/>
        </p:nvSpPr>
        <p:spPr>
          <a:xfrm>
            <a:off x="1797695" y="3920730"/>
            <a:ext cx="15315043" cy="267765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bg-BG" sz="5800" b="0" i="0" u="none" strike="noStrike" cap="none">
                <a:solidFill>
                  <a:srgbClr val="04989E"/>
                </a:solidFill>
                <a:latin typeface="Abhaya Libre"/>
                <a:ea typeface="Abhaya Libre"/>
                <a:cs typeface="Abhaya Libre"/>
                <a:sym typeface="Abhaya Libre"/>
              </a:rPr>
              <a:t>Учене през целия живот за преквалификация/повишаване на уменията, бързо адаптиране към нуждите на пазара</a:t>
            </a:r>
            <a:endParaRPr sz="5800" b="0" i="0" u="none" strike="noStrike" cap="none">
              <a:solidFill>
                <a:srgbClr val="04989E"/>
              </a:solidFill>
              <a:latin typeface="Abhaya Libre"/>
              <a:ea typeface="Abhaya Libre"/>
              <a:cs typeface="Abhaya Libre"/>
              <a:sym typeface="Abhaya Libre"/>
            </a:endParaRPr>
          </a:p>
        </p:txBody>
      </p:sp>
      <p:pic>
        <p:nvPicPr>
          <p:cNvPr id="111" name="Google Shape;111;p2"/>
          <p:cNvPicPr preferRelativeResize="0"/>
          <p:nvPr/>
        </p:nvPicPr>
        <p:blipFill rotWithShape="1">
          <a:blip r:embed="rId9">
            <a:alphaModFix/>
          </a:blip>
          <a:srcRect/>
          <a:stretch/>
        </p:blipFill>
        <p:spPr>
          <a:xfrm>
            <a:off x="16418708" y="0"/>
            <a:ext cx="1869292" cy="1869292"/>
          </a:xfrm>
          <a:prstGeom prst="rect">
            <a:avLst/>
          </a:prstGeom>
          <a:noFill/>
          <a:ln>
            <a:noFill/>
          </a:ln>
        </p:spPr>
      </p:pic>
      <p:pic>
        <p:nvPicPr>
          <p:cNvPr id="2" name="Picture 1">
            <a:extLst>
              <a:ext uri="{FF2B5EF4-FFF2-40B4-BE49-F238E27FC236}">
                <a16:creationId xmlns:a16="http://schemas.microsoft.com/office/drawing/2014/main" id="{568862B1-4259-B404-8B5E-AC8924CD06E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00"/>
        <p:cNvGrpSpPr/>
        <p:nvPr/>
      </p:nvGrpSpPr>
      <p:grpSpPr>
        <a:xfrm>
          <a:off x="0" y="0"/>
          <a:ext cx="0" cy="0"/>
          <a:chOff x="0" y="0"/>
          <a:chExt cx="0" cy="0"/>
        </a:xfrm>
      </p:grpSpPr>
      <p:pic>
        <p:nvPicPr>
          <p:cNvPr id="401" name="Google Shape;401;p20"/>
          <p:cNvPicPr preferRelativeResize="0"/>
          <p:nvPr/>
        </p:nvPicPr>
        <p:blipFill rotWithShape="1">
          <a:blip r:embed="rId3">
            <a:alphaModFix/>
          </a:blip>
          <a:srcRect/>
          <a:stretch/>
        </p:blipFill>
        <p:spPr>
          <a:xfrm rot="-4196164">
            <a:off x="-5811132" y="7675900"/>
            <a:ext cx="11622266" cy="12388074"/>
          </a:xfrm>
          <a:prstGeom prst="rect">
            <a:avLst/>
          </a:prstGeom>
          <a:noFill/>
          <a:ln>
            <a:noFill/>
          </a:ln>
        </p:spPr>
      </p:pic>
      <p:pic>
        <p:nvPicPr>
          <p:cNvPr id="402" name="Google Shape;402;p2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03" name="Google Shape;403;p20"/>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405" name="Google Shape;405;p20"/>
          <p:cNvSpPr txBox="1"/>
          <p:nvPr/>
        </p:nvSpPr>
        <p:spPr>
          <a:xfrm>
            <a:off x="1171977" y="4534896"/>
            <a:ext cx="9857788" cy="4136517"/>
          </a:xfrm>
          <a:prstGeom prst="rect">
            <a:avLst/>
          </a:prstGeom>
          <a:noFill/>
          <a:ln>
            <a:noFill/>
          </a:ln>
        </p:spPr>
        <p:txBody>
          <a:bodyPr spcFirstLastPara="1" wrap="square" lIns="0" tIns="0" rIns="0" bIns="0" anchor="t" anchorCtr="0">
            <a:spAutoFit/>
          </a:bodyPr>
          <a:lstStyle/>
          <a:p>
            <a:pPr lvl="0" algn="just">
              <a:lnSpc>
                <a:spcPct val="139958"/>
              </a:lnSpc>
            </a:pPr>
            <a:r>
              <a:rPr lang="bg-BG" sz="2400" dirty="0">
                <a:solidFill>
                  <a:srgbClr val="000000"/>
                </a:solidFill>
                <a:latin typeface="Abhaya Libre"/>
                <a:ea typeface="Abhaya Libre"/>
                <a:cs typeface="Abhaya Libre"/>
                <a:sym typeface="Abhaya Libre"/>
              </a:rPr>
              <a:t>Едни от най-важните приоритети на Европейските политици е </a:t>
            </a:r>
            <a:r>
              <a:rPr lang="bg-BG" sz="2400" b="1" dirty="0">
                <a:latin typeface="Abhaya Libre"/>
                <a:ea typeface="Abhaya Libre"/>
                <a:cs typeface="Abhaya Libre"/>
                <a:sym typeface="Abhaya Libre"/>
              </a:rPr>
              <a:t>п</a:t>
            </a:r>
            <a:r>
              <a:rPr lang="bg-BG" sz="2400" b="1" dirty="0">
                <a:solidFill>
                  <a:srgbClr val="000000"/>
                </a:solidFill>
                <a:latin typeface="Abhaya Libre"/>
                <a:ea typeface="Abhaya Libre"/>
                <a:cs typeface="Abhaya Libre"/>
                <a:sym typeface="Abhaya Libre"/>
              </a:rPr>
              <a:t>овишаването на уменията</a:t>
            </a:r>
            <a:r>
              <a:rPr lang="bg-BG" sz="2400" dirty="0">
                <a:solidFill>
                  <a:srgbClr val="000000"/>
                </a:solidFill>
                <a:latin typeface="Abhaya Libre"/>
                <a:ea typeface="Abhaya Libre"/>
                <a:cs typeface="Abhaya Libre"/>
                <a:sym typeface="Abhaya Libre"/>
              </a:rPr>
              <a:t> и </a:t>
            </a:r>
            <a:r>
              <a:rPr lang="bg-BG" sz="2400" b="1" dirty="0">
                <a:latin typeface="Abhaya Libre"/>
                <a:ea typeface="Abhaya Libre"/>
                <a:cs typeface="Abhaya Libre"/>
                <a:sym typeface="Abhaya Libre"/>
              </a:rPr>
              <a:t>п</a:t>
            </a:r>
            <a:r>
              <a:rPr lang="bg-BG" sz="2400" b="1" dirty="0">
                <a:solidFill>
                  <a:srgbClr val="000000"/>
                </a:solidFill>
                <a:latin typeface="Abhaya Libre"/>
                <a:ea typeface="Abhaya Libre"/>
                <a:cs typeface="Abhaya Libre"/>
                <a:sym typeface="Abhaya Libre"/>
              </a:rPr>
              <a:t>реквалификацията</a:t>
            </a:r>
            <a:r>
              <a:rPr lang="bg-BG" sz="2400" dirty="0">
                <a:solidFill>
                  <a:srgbClr val="000000"/>
                </a:solidFill>
                <a:latin typeface="Abhaya Libre"/>
                <a:ea typeface="Abhaya Libre"/>
                <a:cs typeface="Abhaya Libre"/>
                <a:sym typeface="Abhaya Libre"/>
              </a:rPr>
              <a:t>. </a:t>
            </a:r>
            <a:r>
              <a:rPr lang="bg-BG" sz="2400" dirty="0">
                <a:latin typeface="Abhaya Libre"/>
                <a:ea typeface="Abhaya Libre"/>
                <a:cs typeface="Abhaya Libre"/>
                <a:sym typeface="Abhaya Libre"/>
              </a:rPr>
              <a:t>Нужни са стабилни </a:t>
            </a:r>
            <a:r>
              <a:rPr lang="bg-BG" sz="2400" dirty="0">
                <a:solidFill>
                  <a:srgbClr val="000000"/>
                </a:solidFill>
                <a:latin typeface="Abhaya Libre"/>
                <a:ea typeface="Abhaya Libre"/>
                <a:cs typeface="Abhaya Libre"/>
                <a:sym typeface="Abhaya Libre"/>
              </a:rPr>
              <a:t>основи </a:t>
            </a:r>
            <a:r>
              <a:rPr lang="bg-BG" sz="2400" dirty="0">
                <a:latin typeface="Abhaya Libre"/>
                <a:ea typeface="Abhaya Libre"/>
                <a:cs typeface="Abhaya Libre"/>
                <a:sym typeface="Abhaya Libre"/>
              </a:rPr>
              <a:t>з</a:t>
            </a:r>
            <a:r>
              <a:rPr lang="bg-BG" sz="2400" dirty="0">
                <a:solidFill>
                  <a:srgbClr val="000000"/>
                </a:solidFill>
                <a:latin typeface="Abhaya Libre"/>
                <a:ea typeface="Abhaya Libre"/>
                <a:cs typeface="Abhaya Libre"/>
                <a:sym typeface="Abhaya Libre"/>
              </a:rPr>
              <a:t>а учене и постоянно актуализиране и придобиване на нови умения, знания и компетенции, поради бързо променящите се пазари на труда  и голям набор предизвикателства, включително дигитализацията и нейното въздействие върху бъдещето на работата, технологичен напредък, околната среда, застаряващите общества и социалното включване.</a:t>
            </a:r>
            <a:endParaRPr sz="2400" dirty="0">
              <a:solidFill>
                <a:srgbClr val="000000"/>
              </a:solidFill>
              <a:latin typeface="Abhaya Libre"/>
              <a:ea typeface="Abhaya Libre"/>
              <a:cs typeface="Abhaya Libre"/>
              <a:sym typeface="Abhaya Libre"/>
            </a:endParaRPr>
          </a:p>
        </p:txBody>
      </p:sp>
      <p:sp>
        <p:nvSpPr>
          <p:cNvPr id="406" name="Google Shape;406;p20"/>
          <p:cNvSpPr txBox="1"/>
          <p:nvPr/>
        </p:nvSpPr>
        <p:spPr>
          <a:xfrm>
            <a:off x="1911525" y="1415197"/>
            <a:ext cx="8280738" cy="145847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None/>
            </a:pPr>
            <a:r>
              <a:rPr lang="bg-BG" sz="6410" dirty="0">
                <a:solidFill>
                  <a:srgbClr val="000000"/>
                </a:solidFill>
                <a:latin typeface="Abhaya Libre"/>
                <a:ea typeface="Abhaya Libre"/>
                <a:cs typeface="Abhaya Libre"/>
                <a:sym typeface="Abhaya Libre"/>
              </a:rPr>
              <a:t>02 - Учене през целия живот</a:t>
            </a:r>
            <a:endParaRPr sz="6410" dirty="0">
              <a:solidFill>
                <a:srgbClr val="000000"/>
              </a:solidFill>
              <a:latin typeface="Abhaya Libre"/>
              <a:ea typeface="Abhaya Libre"/>
              <a:cs typeface="Abhaya Libre"/>
              <a:sym typeface="Abhaya Libre"/>
            </a:endParaRPr>
          </a:p>
        </p:txBody>
      </p:sp>
      <p:sp>
        <p:nvSpPr>
          <p:cNvPr id="407" name="Google Shape;407;p20"/>
          <p:cNvSpPr txBox="1"/>
          <p:nvPr/>
        </p:nvSpPr>
        <p:spPr>
          <a:xfrm>
            <a:off x="1911524" y="2956305"/>
            <a:ext cx="9061275"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bg-BG" sz="3600" b="1" dirty="0">
                <a:solidFill>
                  <a:srgbClr val="000000"/>
                </a:solidFill>
                <a:latin typeface="Abhaya Libre"/>
                <a:ea typeface="Abhaya Libre"/>
                <a:cs typeface="Abhaya Libre"/>
                <a:sym typeface="Abhaya Libre"/>
              </a:rPr>
              <a:t>Защо преквалификацията и </a:t>
            </a:r>
            <a:r>
              <a:rPr lang="bg-BG" sz="3600" b="1" dirty="0">
                <a:latin typeface="Abhaya Libre"/>
                <a:ea typeface="Abhaya Libre"/>
                <a:cs typeface="Abhaya Libre"/>
                <a:sym typeface="Abhaya Libre"/>
              </a:rPr>
              <a:t>п</a:t>
            </a:r>
            <a:r>
              <a:rPr lang="bg-BG" sz="3600" b="1" dirty="0">
                <a:solidFill>
                  <a:srgbClr val="000000"/>
                </a:solidFill>
                <a:latin typeface="Abhaya Libre"/>
                <a:ea typeface="Abhaya Libre"/>
                <a:cs typeface="Abhaya Libre"/>
                <a:sym typeface="Abhaya Libre"/>
              </a:rPr>
              <a:t>овишаването на уменията са важни? </a:t>
            </a:r>
            <a:endParaRPr b="1" dirty="0"/>
          </a:p>
        </p:txBody>
      </p:sp>
      <p:pic>
        <p:nvPicPr>
          <p:cNvPr id="408" name="Google Shape;408;p20" title="Upskilling and Reskilling"/>
          <p:cNvPicPr preferRelativeResize="0"/>
          <p:nvPr/>
        </p:nvPicPr>
        <p:blipFill rotWithShape="1">
          <a:blip r:embed="rId6">
            <a:alphaModFix/>
          </a:blip>
          <a:srcRect/>
          <a:stretch/>
        </p:blipFill>
        <p:spPr>
          <a:xfrm>
            <a:off x="11580750" y="2180334"/>
            <a:ext cx="6100355" cy="4851531"/>
          </a:xfrm>
          <a:prstGeom prst="rect">
            <a:avLst/>
          </a:prstGeom>
          <a:noFill/>
          <a:ln>
            <a:noFill/>
          </a:ln>
        </p:spPr>
      </p:pic>
      <p:sp>
        <p:nvSpPr>
          <p:cNvPr id="409" name="Google Shape;409;p20"/>
          <p:cNvSpPr txBox="1"/>
          <p:nvPr/>
        </p:nvSpPr>
        <p:spPr>
          <a:xfrm>
            <a:off x="11312498" y="7555343"/>
            <a:ext cx="6872471" cy="34471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bg-BG" sz="1600">
                <a:solidFill>
                  <a:srgbClr val="000000"/>
                </a:solidFill>
                <a:latin typeface="Abhaya Libre"/>
                <a:ea typeface="Abhaya Libre"/>
                <a:cs typeface="Abhaya Libre"/>
                <a:sym typeface="Abhaya Libre"/>
              </a:rPr>
              <a:t>Видео източник: https://www.youtube.com/watch?v=J6_8Bqg3P8I</a:t>
            </a:r>
            <a:endParaRPr/>
          </a:p>
        </p:txBody>
      </p:sp>
      <p:pic>
        <p:nvPicPr>
          <p:cNvPr id="2" name="Picture 1">
            <a:extLst>
              <a:ext uri="{FF2B5EF4-FFF2-40B4-BE49-F238E27FC236}">
                <a16:creationId xmlns:a16="http://schemas.microsoft.com/office/drawing/2014/main" id="{1EC8C3AC-0971-98EF-9968-747300CA1C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1"/>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13"/>
        <p:cNvGrpSpPr/>
        <p:nvPr/>
      </p:nvGrpSpPr>
      <p:grpSpPr>
        <a:xfrm>
          <a:off x="0" y="0"/>
          <a:ext cx="0" cy="0"/>
          <a:chOff x="0" y="0"/>
          <a:chExt cx="0" cy="0"/>
        </a:xfrm>
      </p:grpSpPr>
      <p:pic>
        <p:nvPicPr>
          <p:cNvPr id="414" name="Google Shape;414;p21"/>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415" name="Google Shape;415;p2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16" name="Google Shape;416;p21"/>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418" name="Google Shape;418;p21"/>
          <p:cNvSpPr txBox="1"/>
          <p:nvPr/>
        </p:nvSpPr>
        <p:spPr>
          <a:xfrm>
            <a:off x="4660781" y="342929"/>
            <a:ext cx="10287139" cy="727122"/>
          </a:xfrm>
          <a:prstGeom prst="rect">
            <a:avLst/>
          </a:prstGeom>
          <a:noFill/>
          <a:ln>
            <a:noFill/>
          </a:ln>
        </p:spPr>
        <p:txBody>
          <a:bodyPr spcFirstLastPara="1" wrap="square" lIns="0" tIns="0" rIns="0" bIns="0" anchor="t" anchorCtr="0">
            <a:spAutoFit/>
          </a:bodyPr>
          <a:lstStyle/>
          <a:p>
            <a:pPr marL="0" marR="0" lvl="0" indent="0" algn="ctr" rtl="0">
              <a:lnSpc>
                <a:spcPct val="100907"/>
              </a:lnSpc>
              <a:spcBef>
                <a:spcPts val="0"/>
              </a:spcBef>
              <a:spcAft>
                <a:spcPts val="0"/>
              </a:spcAft>
              <a:buNone/>
            </a:pPr>
            <a:r>
              <a:rPr lang="bg-BG" sz="5400">
                <a:solidFill>
                  <a:srgbClr val="000000"/>
                </a:solidFill>
                <a:latin typeface="Abhaya Libre"/>
                <a:ea typeface="Abhaya Libre"/>
                <a:cs typeface="Abhaya Libre"/>
                <a:sym typeface="Abhaya Libre"/>
              </a:rPr>
              <a:t>03 - Преквалификация</a:t>
            </a:r>
            <a:endParaRPr sz="5400">
              <a:solidFill>
                <a:srgbClr val="000000"/>
              </a:solidFill>
              <a:latin typeface="Abhaya Libre"/>
              <a:ea typeface="Abhaya Libre"/>
              <a:cs typeface="Abhaya Libre"/>
              <a:sym typeface="Abhaya Libre"/>
            </a:endParaRPr>
          </a:p>
        </p:txBody>
      </p:sp>
      <p:grpSp>
        <p:nvGrpSpPr>
          <p:cNvPr id="419" name="Google Shape;419;p21"/>
          <p:cNvGrpSpPr/>
          <p:nvPr/>
        </p:nvGrpSpPr>
        <p:grpSpPr>
          <a:xfrm>
            <a:off x="826900" y="1427296"/>
            <a:ext cx="16634200" cy="8010216"/>
            <a:chOff x="-169360" y="0"/>
            <a:chExt cx="22178932" cy="9291605"/>
          </a:xfrm>
        </p:grpSpPr>
        <p:pic>
          <p:nvPicPr>
            <p:cNvPr id="420" name="Google Shape;420;p21"/>
            <p:cNvPicPr preferRelativeResize="0"/>
            <p:nvPr/>
          </p:nvPicPr>
          <p:blipFill rotWithShape="1">
            <a:blip r:embed="rId6">
              <a:alphaModFix/>
            </a:blip>
            <a:srcRect/>
            <a:stretch/>
          </p:blipFill>
          <p:spPr>
            <a:xfrm>
              <a:off x="624431" y="0"/>
              <a:ext cx="2640979" cy="2742814"/>
            </a:xfrm>
            <a:prstGeom prst="rect">
              <a:avLst/>
            </a:prstGeom>
            <a:noFill/>
            <a:ln>
              <a:noFill/>
            </a:ln>
          </p:spPr>
        </p:pic>
        <p:sp>
          <p:nvSpPr>
            <p:cNvPr id="421" name="Google Shape;421;p21"/>
            <p:cNvSpPr txBox="1"/>
            <p:nvPr/>
          </p:nvSpPr>
          <p:spPr>
            <a:xfrm>
              <a:off x="-169360" y="4050245"/>
              <a:ext cx="9783705" cy="359867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Когато производителна система се промени от  ръчна към механична, това е пример за нужда от </a:t>
              </a:r>
              <a:r>
                <a:rPr lang="bg-BG" sz="2400" b="1" dirty="0">
                  <a:solidFill>
                    <a:srgbClr val="000000"/>
                  </a:solidFill>
                  <a:latin typeface="Abhaya Libre"/>
                  <a:ea typeface="Abhaya Libre"/>
                  <a:cs typeface="Abhaya Libre"/>
                  <a:sym typeface="Abhaya Libre"/>
                </a:rPr>
                <a:t>преквалификация</a:t>
              </a:r>
              <a:r>
                <a:rPr lang="bg-BG" sz="2400" dirty="0">
                  <a:solidFill>
                    <a:srgbClr val="000000"/>
                  </a:solidFill>
                  <a:latin typeface="Abhaya Libre"/>
                  <a:ea typeface="Abhaya Libre"/>
                  <a:cs typeface="Abhaya Libre"/>
                  <a:sym typeface="Abhaya Libre"/>
                </a:rPr>
                <a:t> на работната сила. Работниците, които са работели ръчно, ще трябва да се </a:t>
              </a:r>
              <a:r>
                <a:rPr lang="bg-BG" sz="2400" b="1" dirty="0">
                  <a:solidFill>
                    <a:srgbClr val="000000"/>
                  </a:solidFill>
                  <a:latin typeface="Abhaya Libre"/>
                  <a:ea typeface="Abhaya Libre"/>
                  <a:cs typeface="Abhaya Libre"/>
                  <a:sym typeface="Abhaya Libre"/>
                </a:rPr>
                <a:t>преквалифицират</a:t>
              </a:r>
              <a:r>
                <a:rPr lang="bg-BG" sz="2400" dirty="0">
                  <a:solidFill>
                    <a:srgbClr val="000000"/>
                  </a:solidFill>
                  <a:latin typeface="Abhaya Libre"/>
                  <a:ea typeface="Abhaya Libre"/>
                  <a:cs typeface="Abhaya Libre"/>
                  <a:sym typeface="Abhaya Libre"/>
                </a:rPr>
                <a:t> как да оперират и поддържат новата техника.</a:t>
              </a:r>
              <a:endParaRPr sz="2400" dirty="0">
                <a:solidFill>
                  <a:srgbClr val="000000"/>
                </a:solidFill>
                <a:latin typeface="Abhaya Libre"/>
                <a:ea typeface="Abhaya Libre"/>
                <a:cs typeface="Abhaya Libre"/>
                <a:sym typeface="Abhaya Libre"/>
              </a:endParaRPr>
            </a:p>
          </p:txBody>
        </p:sp>
        <p:sp>
          <p:nvSpPr>
            <p:cNvPr id="422" name="Google Shape;422;p21"/>
            <p:cNvSpPr txBox="1"/>
            <p:nvPr/>
          </p:nvSpPr>
          <p:spPr>
            <a:xfrm>
              <a:off x="5463472" y="0"/>
              <a:ext cx="13053430" cy="359867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b="1" u="sng" dirty="0">
                  <a:solidFill>
                    <a:srgbClr val="000000"/>
                  </a:solidFill>
                  <a:latin typeface="Abhaya Libre"/>
                  <a:ea typeface="Abhaya Libre"/>
                  <a:cs typeface="Abhaya Libre"/>
                  <a:sym typeface="Abhaya Libre"/>
                </a:rPr>
                <a:t>Определение:</a:t>
              </a:r>
              <a:r>
                <a:rPr lang="bg-BG" sz="2400" dirty="0">
                  <a:solidFill>
                    <a:srgbClr val="000000"/>
                  </a:solidFill>
                  <a:latin typeface="Abhaya Libre"/>
                  <a:ea typeface="Abhaya Libre"/>
                  <a:cs typeface="Abhaya Libre"/>
                  <a:sym typeface="Abhaya Libre"/>
                </a:rPr>
                <a:t> </a:t>
              </a:r>
              <a:r>
                <a:rPr lang="bg-BG" sz="2400" i="1" dirty="0">
                  <a:solidFill>
                    <a:srgbClr val="000000"/>
                  </a:solidFill>
                  <a:latin typeface="Abhaya Libre"/>
                  <a:ea typeface="Abhaya Libre"/>
                  <a:cs typeface="Abhaya Libre"/>
                  <a:sym typeface="Abhaya Libre"/>
                </a:rPr>
                <a:t>Преквалификацията е процедура, където работници развиват нови умения, за да преминат към друга работна длъжност в организацията, или да допълнят новите изисквания на настоящата работа. Често се случва, когато предишните задачи или отговорности на работника станат излишни в резултат от технологичен напредък или несъответствие </a:t>
              </a:r>
              <a:r>
                <a:rPr lang="bg-BG" sz="2400" i="1" dirty="0">
                  <a:latin typeface="Abhaya Libre"/>
                  <a:ea typeface="Abhaya Libre"/>
                  <a:cs typeface="Abhaya Libre"/>
                  <a:sym typeface="Abhaya Libre"/>
                </a:rPr>
                <a:t>с новите условия</a:t>
              </a:r>
              <a:r>
                <a:rPr lang="bg-BG" sz="2400" i="1" dirty="0">
                  <a:solidFill>
                    <a:srgbClr val="000000"/>
                  </a:solidFill>
                  <a:latin typeface="Abhaya Libre"/>
                  <a:ea typeface="Abhaya Libre"/>
                  <a:cs typeface="Abhaya Libre"/>
                  <a:sym typeface="Abhaya Libre"/>
                </a:rPr>
                <a:t>.  </a:t>
              </a:r>
              <a:endParaRPr sz="2400" i="1" dirty="0">
                <a:solidFill>
                  <a:srgbClr val="000000"/>
                </a:solidFill>
                <a:latin typeface="Abhaya Libre"/>
                <a:ea typeface="Abhaya Libre"/>
                <a:cs typeface="Abhaya Libre"/>
                <a:sym typeface="Abhaya Libre"/>
              </a:endParaRPr>
            </a:p>
          </p:txBody>
        </p:sp>
        <p:sp>
          <p:nvSpPr>
            <p:cNvPr id="423" name="Google Shape;423;p21"/>
            <p:cNvSpPr txBox="1"/>
            <p:nvPr/>
          </p:nvSpPr>
          <p:spPr>
            <a:xfrm>
              <a:off x="10109009" y="6753155"/>
              <a:ext cx="11855233" cy="200372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b="1" dirty="0">
                  <a:solidFill>
                    <a:srgbClr val="000000"/>
                  </a:solidFill>
                  <a:latin typeface="Abhaya Libre"/>
                  <a:ea typeface="Abhaya Libre"/>
                  <a:cs typeface="Abhaya Libre"/>
                  <a:sym typeface="Abhaya Libre"/>
                </a:rPr>
                <a:t>Предприятията ще трябва да се преструктурират </a:t>
              </a:r>
              <a:r>
                <a:rPr lang="bg-BG" sz="2400" dirty="0">
                  <a:solidFill>
                    <a:srgbClr val="000000"/>
                  </a:solidFill>
                  <a:latin typeface="Abhaya Libre"/>
                  <a:ea typeface="Abhaya Libre"/>
                  <a:cs typeface="Abhaya Libre"/>
                  <a:sym typeface="Abhaya Libre"/>
                </a:rPr>
                <a:t>и като резултат, да поставят нови приоритети. Също така ще трябва да преквалифицират работниците си, ако искат да намалят разходите си и да увеличат максимално таланта, който вече имат.</a:t>
              </a:r>
              <a:endParaRPr sz="2400" dirty="0">
                <a:solidFill>
                  <a:srgbClr val="000000"/>
                </a:solidFill>
                <a:latin typeface="Abhaya Libre"/>
                <a:ea typeface="Abhaya Libre"/>
                <a:cs typeface="Abhaya Libre"/>
                <a:sym typeface="Abhaya Libre"/>
              </a:endParaRPr>
            </a:p>
          </p:txBody>
        </p:sp>
        <p:pic>
          <p:nvPicPr>
            <p:cNvPr id="424" name="Google Shape;424;p21"/>
            <p:cNvPicPr preferRelativeResize="0"/>
            <p:nvPr/>
          </p:nvPicPr>
          <p:blipFill rotWithShape="1">
            <a:blip r:embed="rId7">
              <a:alphaModFix/>
            </a:blip>
            <a:srcRect/>
            <a:stretch/>
          </p:blipFill>
          <p:spPr>
            <a:xfrm>
              <a:off x="19316563" y="609476"/>
              <a:ext cx="2693009" cy="2585287"/>
            </a:xfrm>
            <a:prstGeom prst="rect">
              <a:avLst/>
            </a:prstGeom>
            <a:noFill/>
            <a:ln>
              <a:noFill/>
            </a:ln>
          </p:spPr>
        </p:pic>
        <p:sp>
          <p:nvSpPr>
            <p:cNvPr id="425" name="Google Shape;425;p21"/>
            <p:cNvSpPr txBox="1"/>
            <p:nvPr/>
          </p:nvSpPr>
          <p:spPr>
            <a:xfrm>
              <a:off x="13168439" y="3110358"/>
              <a:ext cx="6921424" cy="359867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b="1" dirty="0">
                  <a:solidFill>
                    <a:srgbClr val="000000"/>
                  </a:solidFill>
                  <a:latin typeface="Abhaya Libre"/>
                  <a:ea typeface="Abhaya Libre"/>
                  <a:cs typeface="Abhaya Libre"/>
                  <a:sym typeface="Abhaya Libre"/>
                </a:rPr>
                <a:t>До 2030 година, над милиард души ще трябва да се преквалифицират</a:t>
              </a:r>
              <a:r>
                <a:rPr lang="bg-BG" sz="2400" dirty="0">
                  <a:solidFill>
                    <a:srgbClr val="000000"/>
                  </a:solidFill>
                  <a:latin typeface="Abhaya Libre"/>
                  <a:ea typeface="Abhaya Libre"/>
                  <a:cs typeface="Abhaya Libre"/>
                  <a:sym typeface="Abhaya Libre"/>
                </a:rPr>
                <a:t>, според Световния Икономически Форум (WEF) за 2020. Това представлява една-трета от общата работна ръка.</a:t>
              </a:r>
              <a:endParaRPr sz="2400" dirty="0">
                <a:solidFill>
                  <a:srgbClr val="000000"/>
                </a:solidFill>
                <a:latin typeface="Abhaya Libre"/>
                <a:ea typeface="Abhaya Libre"/>
                <a:cs typeface="Abhaya Libre"/>
                <a:sym typeface="Abhaya Libre"/>
              </a:endParaRPr>
            </a:p>
          </p:txBody>
        </p:sp>
        <p:pic>
          <p:nvPicPr>
            <p:cNvPr id="426" name="Google Shape;426;p21"/>
            <p:cNvPicPr preferRelativeResize="0"/>
            <p:nvPr/>
          </p:nvPicPr>
          <p:blipFill rotWithShape="1">
            <a:blip r:embed="rId8">
              <a:alphaModFix/>
            </a:blip>
            <a:srcRect/>
            <a:stretch/>
          </p:blipFill>
          <p:spPr>
            <a:xfrm>
              <a:off x="5927306" y="6936104"/>
              <a:ext cx="2406643" cy="2355501"/>
            </a:xfrm>
            <a:prstGeom prst="rect">
              <a:avLst/>
            </a:prstGeom>
            <a:noFill/>
            <a:ln>
              <a:noFill/>
            </a:ln>
          </p:spPr>
        </p:pic>
        <p:pic>
          <p:nvPicPr>
            <p:cNvPr id="427" name="Google Shape;427;p21"/>
            <p:cNvPicPr preferRelativeResize="0"/>
            <p:nvPr/>
          </p:nvPicPr>
          <p:blipFill rotWithShape="1">
            <a:blip r:embed="rId9">
              <a:alphaModFix/>
            </a:blip>
            <a:srcRect/>
            <a:stretch/>
          </p:blipFill>
          <p:spPr>
            <a:xfrm>
              <a:off x="10639626" y="3194763"/>
              <a:ext cx="2111332" cy="2532788"/>
            </a:xfrm>
            <a:prstGeom prst="rect">
              <a:avLst/>
            </a:prstGeom>
            <a:noFill/>
            <a:ln>
              <a:noFill/>
            </a:ln>
          </p:spPr>
        </p:pic>
      </p:grpSp>
      <p:pic>
        <p:nvPicPr>
          <p:cNvPr id="428" name="Google Shape;428;p21"/>
          <p:cNvPicPr preferRelativeResize="0"/>
          <p:nvPr/>
        </p:nvPicPr>
        <p:blipFill rotWithShape="1">
          <a:blip r:embed="rId10">
            <a:alphaModFix/>
          </a:blip>
          <a:srcRect/>
          <a:stretch/>
        </p:blipFill>
        <p:spPr>
          <a:xfrm rot="9614497">
            <a:off x="17215841" y="8047725"/>
            <a:ext cx="4352147" cy="4346443"/>
          </a:xfrm>
          <a:prstGeom prst="rect">
            <a:avLst/>
          </a:prstGeom>
          <a:noFill/>
          <a:ln>
            <a:noFill/>
          </a:ln>
        </p:spPr>
      </p:pic>
      <p:pic>
        <p:nvPicPr>
          <p:cNvPr id="2" name="Picture 1">
            <a:extLst>
              <a:ext uri="{FF2B5EF4-FFF2-40B4-BE49-F238E27FC236}">
                <a16:creationId xmlns:a16="http://schemas.microsoft.com/office/drawing/2014/main" id="{4383B39B-ECD6-03AF-C82C-E37B6D7ECF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58200" y="9373481"/>
            <a:ext cx="3418972" cy="75348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22"/>
          <p:cNvPicPr preferRelativeResize="0"/>
          <p:nvPr/>
        </p:nvPicPr>
        <p:blipFill rotWithShape="1">
          <a:blip r:embed="rId3">
            <a:alphaModFix/>
          </a:blip>
          <a:srcRect/>
          <a:stretch/>
        </p:blipFill>
        <p:spPr>
          <a:xfrm rot="-4196164">
            <a:off x="-5974143" y="8370334"/>
            <a:ext cx="10675280" cy="11378690"/>
          </a:xfrm>
          <a:prstGeom prst="rect">
            <a:avLst/>
          </a:prstGeom>
          <a:noFill/>
          <a:ln>
            <a:noFill/>
          </a:ln>
        </p:spPr>
      </p:pic>
      <p:pic>
        <p:nvPicPr>
          <p:cNvPr id="434" name="Google Shape;434;p2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35" name="Google Shape;435;p22"/>
          <p:cNvPicPr preferRelativeResize="0"/>
          <p:nvPr/>
        </p:nvPicPr>
        <p:blipFill rotWithShape="1">
          <a:blip r:embed="rId5">
            <a:alphaModFix/>
          </a:blip>
          <a:srcRect/>
          <a:stretch/>
        </p:blipFill>
        <p:spPr>
          <a:xfrm>
            <a:off x="16418708" y="1"/>
            <a:ext cx="1869293" cy="1869293"/>
          </a:xfrm>
          <a:prstGeom prst="rect">
            <a:avLst/>
          </a:prstGeom>
          <a:noFill/>
          <a:ln>
            <a:noFill/>
          </a:ln>
        </p:spPr>
      </p:pic>
      <p:pic>
        <p:nvPicPr>
          <p:cNvPr id="437" name="Google Shape;437;p22"/>
          <p:cNvPicPr preferRelativeResize="0"/>
          <p:nvPr/>
        </p:nvPicPr>
        <p:blipFill rotWithShape="1">
          <a:blip r:embed="rId6">
            <a:alphaModFix/>
          </a:blip>
          <a:srcRect/>
          <a:stretch/>
        </p:blipFill>
        <p:spPr>
          <a:xfrm rot="9614497">
            <a:off x="17215843" y="8047726"/>
            <a:ext cx="4352147" cy="4346444"/>
          </a:xfrm>
          <a:prstGeom prst="rect">
            <a:avLst/>
          </a:prstGeom>
          <a:noFill/>
          <a:ln>
            <a:noFill/>
          </a:ln>
        </p:spPr>
      </p:pic>
      <p:sp>
        <p:nvSpPr>
          <p:cNvPr id="438" name="Google Shape;438;p22"/>
          <p:cNvSpPr txBox="1"/>
          <p:nvPr/>
        </p:nvSpPr>
        <p:spPr>
          <a:xfrm>
            <a:off x="2444850" y="588798"/>
            <a:ext cx="14168732" cy="1677126"/>
          </a:xfrm>
          <a:prstGeom prst="rect">
            <a:avLst/>
          </a:prstGeom>
          <a:noFill/>
          <a:ln>
            <a:noFill/>
          </a:ln>
        </p:spPr>
        <p:txBody>
          <a:bodyPr spcFirstLastPara="1" wrap="square" lIns="0" tIns="0" rIns="0" bIns="0" anchor="t" anchorCtr="0">
            <a:spAutoFit/>
          </a:bodyPr>
          <a:lstStyle/>
          <a:p>
            <a:pPr marL="0" marR="0" lvl="0" indent="0" algn="ctr" rtl="0">
              <a:lnSpc>
                <a:spcPct val="85010"/>
              </a:lnSpc>
              <a:spcBef>
                <a:spcPts val="0"/>
              </a:spcBef>
              <a:spcAft>
                <a:spcPts val="0"/>
              </a:spcAft>
              <a:buNone/>
            </a:pPr>
            <a:r>
              <a:rPr lang="bg-BG" sz="6411" dirty="0">
                <a:solidFill>
                  <a:srgbClr val="000000"/>
                </a:solidFill>
                <a:latin typeface="Abhaya Libre"/>
                <a:ea typeface="Abhaya Libre"/>
                <a:cs typeface="Abhaya Libre"/>
                <a:sym typeface="Abhaya Libre"/>
              </a:rPr>
              <a:t>03 -Ползи от </a:t>
            </a:r>
            <a:r>
              <a:rPr lang="bg-BG" sz="6411" b="1" dirty="0">
                <a:solidFill>
                  <a:srgbClr val="000000"/>
                </a:solidFill>
                <a:latin typeface="Abhaya Libre"/>
                <a:ea typeface="Abhaya Libre"/>
                <a:cs typeface="Abhaya Libre"/>
                <a:sym typeface="Abhaya Libre"/>
              </a:rPr>
              <a:t>преквалификацията </a:t>
            </a:r>
            <a:r>
              <a:rPr lang="bg-BG" sz="6411" dirty="0">
                <a:solidFill>
                  <a:srgbClr val="000000"/>
                </a:solidFill>
                <a:latin typeface="Abhaya Libre"/>
                <a:ea typeface="Abhaya Libre"/>
                <a:cs typeface="Abhaya Libre"/>
                <a:sym typeface="Abhaya Libre"/>
              </a:rPr>
              <a:t> за </a:t>
            </a:r>
            <a:r>
              <a:rPr lang="bg-BG" sz="6411" b="1" dirty="0">
                <a:latin typeface="Abhaya Libre"/>
                <a:ea typeface="Abhaya Libre"/>
                <a:cs typeface="Abhaya Libre"/>
                <a:sym typeface="Abhaya Libre"/>
              </a:rPr>
              <a:t>о</a:t>
            </a:r>
            <a:r>
              <a:rPr lang="bg-BG" sz="6411" b="1" dirty="0">
                <a:solidFill>
                  <a:srgbClr val="000000"/>
                </a:solidFill>
                <a:latin typeface="Abhaya Libre"/>
                <a:ea typeface="Abhaya Libre"/>
                <a:cs typeface="Abhaya Libre"/>
                <a:sym typeface="Abhaya Libre"/>
              </a:rPr>
              <a:t>рганизациите </a:t>
            </a:r>
            <a:endParaRPr sz="6411" b="1" dirty="0">
              <a:solidFill>
                <a:srgbClr val="000000"/>
              </a:solidFill>
              <a:latin typeface="Abhaya Libre"/>
              <a:ea typeface="Abhaya Libre"/>
              <a:cs typeface="Abhaya Libre"/>
              <a:sym typeface="Abhaya Libre"/>
            </a:endParaRPr>
          </a:p>
        </p:txBody>
      </p:sp>
      <p:grpSp>
        <p:nvGrpSpPr>
          <p:cNvPr id="439" name="Google Shape;439;p22"/>
          <p:cNvGrpSpPr/>
          <p:nvPr/>
        </p:nvGrpSpPr>
        <p:grpSpPr>
          <a:xfrm>
            <a:off x="-7504196" y="-87417"/>
            <a:ext cx="21629079" cy="10934833"/>
            <a:chOff x="-9185065" y="-1403416"/>
            <a:chExt cx="21629079" cy="10934833"/>
          </a:xfrm>
        </p:grpSpPr>
        <p:sp>
          <p:nvSpPr>
            <p:cNvPr id="440" name="Google Shape;440;p22"/>
            <p:cNvSpPr/>
            <p:nvPr/>
          </p:nvSpPr>
          <p:spPr>
            <a:xfrm>
              <a:off x="-9185065" y="-1403416"/>
              <a:ext cx="10934833" cy="10934833"/>
            </a:xfrm>
            <a:prstGeom prst="blockArc">
              <a:avLst>
                <a:gd name="adj1" fmla="val 18900000"/>
                <a:gd name="adj2" fmla="val 2700000"/>
                <a:gd name="adj3" fmla="val 198"/>
              </a:avLst>
            </a:prstGeom>
            <a:noFill/>
            <a:ln w="25400" cap="flat" cmpd="sng">
              <a:solidFill>
                <a:srgbClr val="1539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2"/>
            <p:cNvSpPr/>
            <p:nvPr/>
          </p:nvSpPr>
          <p:spPr>
            <a:xfrm>
              <a:off x="1128164" y="935376"/>
              <a:ext cx="10951667" cy="1625600"/>
            </a:xfrm>
            <a:prstGeom prst="rect">
              <a:avLst/>
            </a:prstGeom>
            <a:solidFill>
              <a:srgbClr val="009999"/>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2"/>
            <p:cNvSpPr txBox="1"/>
            <p:nvPr/>
          </p:nvSpPr>
          <p:spPr>
            <a:xfrm>
              <a:off x="1128165" y="935376"/>
              <a:ext cx="11315849" cy="1625600"/>
            </a:xfrm>
            <a:prstGeom prst="rect">
              <a:avLst/>
            </a:prstGeom>
            <a:noFill/>
            <a:ln>
              <a:noFill/>
            </a:ln>
          </p:spPr>
          <p:txBody>
            <a:bodyPr spcFirstLastPara="1" wrap="square" lIns="1290300" tIns="71100" rIns="71100" bIns="71100" anchor="ctr" anchorCtr="0">
              <a:noAutofit/>
            </a:bodyPr>
            <a:lstStyle/>
            <a:p>
              <a:pPr marL="0" marR="0" lvl="0" indent="0" algn="l" rtl="0">
                <a:lnSpc>
                  <a:spcPct val="90000"/>
                </a:lnSpc>
                <a:spcBef>
                  <a:spcPts val="0"/>
                </a:spcBef>
                <a:spcAft>
                  <a:spcPts val="0"/>
                </a:spcAft>
                <a:buClr>
                  <a:schemeClr val="lt1"/>
                </a:buClr>
                <a:buSzPts val="2800"/>
                <a:buFont typeface="Abhaya Libre"/>
                <a:buNone/>
              </a:pPr>
              <a:r>
                <a:rPr lang="bg-BG" sz="2800" b="1" i="0" dirty="0">
                  <a:solidFill>
                    <a:schemeClr val="lt1"/>
                  </a:solidFill>
                  <a:latin typeface="Abhaya Libre"/>
                  <a:ea typeface="Abhaya Libre"/>
                  <a:cs typeface="Abhaya Libre"/>
                  <a:sym typeface="Abhaya Libre"/>
                </a:rPr>
                <a:t>1. Намаляване на разходите за обучение на служителите</a:t>
              </a:r>
              <a:endParaRPr sz="2800" b="1" i="0" dirty="0">
                <a:solidFill>
                  <a:schemeClr val="lt1"/>
                </a:solidFill>
                <a:latin typeface="Abhaya Libre"/>
                <a:ea typeface="Abhaya Libre"/>
                <a:cs typeface="Abhaya Libre"/>
                <a:sym typeface="Abhaya Libre"/>
              </a:endParaRPr>
            </a:p>
            <a:p>
              <a:pPr marL="0" marR="0" lvl="0" indent="0" algn="l" rtl="0">
                <a:lnSpc>
                  <a:spcPct val="90000"/>
                </a:lnSpc>
                <a:spcBef>
                  <a:spcPts val="980"/>
                </a:spcBef>
                <a:spcAft>
                  <a:spcPts val="0"/>
                </a:spcAft>
                <a:buClr>
                  <a:schemeClr val="lt1"/>
                </a:buClr>
                <a:buSzPts val="2800"/>
                <a:buFont typeface="Abhaya Libre"/>
                <a:buNone/>
              </a:pPr>
              <a:r>
                <a:rPr lang="bg-BG" sz="2800" b="1" i="0" dirty="0">
                  <a:solidFill>
                    <a:schemeClr val="lt1"/>
                  </a:solidFill>
                  <a:latin typeface="Abhaya Libre"/>
                  <a:ea typeface="Abhaya Libre"/>
                  <a:cs typeface="Abhaya Libre"/>
                  <a:sym typeface="Abhaya Libre"/>
                </a:rPr>
                <a:t>2. Запазване на фирмените процедури и знания</a:t>
              </a:r>
              <a:endParaRPr sz="2800" b="1" i="0" dirty="0">
                <a:solidFill>
                  <a:schemeClr val="lt1"/>
                </a:solidFill>
                <a:latin typeface="Abhaya Libre"/>
                <a:ea typeface="Abhaya Libre"/>
                <a:cs typeface="Abhaya Libre"/>
                <a:sym typeface="Abhaya Libre"/>
              </a:endParaRPr>
            </a:p>
            <a:p>
              <a:pPr marL="0" marR="0" lvl="0" indent="0" algn="l" rtl="0">
                <a:lnSpc>
                  <a:spcPct val="90000"/>
                </a:lnSpc>
                <a:spcBef>
                  <a:spcPts val="980"/>
                </a:spcBef>
                <a:spcAft>
                  <a:spcPts val="0"/>
                </a:spcAft>
                <a:buClr>
                  <a:schemeClr val="lt1"/>
                </a:buClr>
                <a:buSzPts val="2800"/>
                <a:buFont typeface="Abhaya Libre"/>
                <a:buNone/>
              </a:pPr>
              <a:r>
                <a:rPr lang="bg-BG" sz="2800" b="1" i="0" dirty="0">
                  <a:solidFill>
                    <a:schemeClr val="lt1"/>
                  </a:solidFill>
                  <a:latin typeface="Abhaya Libre"/>
                  <a:ea typeface="Abhaya Libre"/>
                  <a:cs typeface="Abhaya Libre"/>
                  <a:sym typeface="Abhaya Libre"/>
                </a:rPr>
                <a:t>3. Адресиране на предстоящото търсене</a:t>
              </a:r>
              <a:endParaRPr sz="2800" dirty="0">
                <a:solidFill>
                  <a:schemeClr val="lt1"/>
                </a:solidFill>
                <a:latin typeface="Abhaya Libre"/>
                <a:ea typeface="Abhaya Libre"/>
                <a:cs typeface="Abhaya Libre"/>
                <a:sym typeface="Abhaya Libre"/>
              </a:endParaRPr>
            </a:p>
          </p:txBody>
        </p:sp>
        <p:sp>
          <p:nvSpPr>
            <p:cNvPr id="443" name="Google Shape;443;p22"/>
            <p:cNvSpPr/>
            <p:nvPr/>
          </p:nvSpPr>
          <p:spPr>
            <a:xfrm>
              <a:off x="-13856" y="640574"/>
              <a:ext cx="2032000" cy="2032000"/>
            </a:xfrm>
            <a:prstGeom prst="ellipse">
              <a:avLst/>
            </a:prstGeom>
            <a:blipFill rotWithShape="1">
              <a:blip r:embed="rId7">
                <a:alphaModFix/>
              </a:blip>
              <a:stretch>
                <a:fillRect l="-999" r="-999"/>
              </a:stretch>
            </a:blipFill>
            <a:ln w="25400" cap="flat" cmpd="sng">
              <a:solidFill>
                <a:srgbClr val="00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2"/>
            <p:cNvSpPr/>
            <p:nvPr/>
          </p:nvSpPr>
          <p:spPr>
            <a:xfrm>
              <a:off x="1719072" y="3251200"/>
              <a:ext cx="10360761" cy="1625600"/>
            </a:xfrm>
            <a:prstGeom prst="rect">
              <a:avLst/>
            </a:prstGeom>
            <a:solidFill>
              <a:srgbClr val="009999"/>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txBox="1"/>
            <p:nvPr/>
          </p:nvSpPr>
          <p:spPr>
            <a:xfrm>
              <a:off x="1719072" y="3251200"/>
              <a:ext cx="10360761" cy="1625600"/>
            </a:xfrm>
            <a:prstGeom prst="rect">
              <a:avLst/>
            </a:prstGeom>
            <a:noFill/>
            <a:ln>
              <a:noFill/>
            </a:ln>
          </p:spPr>
          <p:txBody>
            <a:bodyPr spcFirstLastPara="1" wrap="square" lIns="1290300" tIns="71100" rIns="71100" bIns="71100" anchor="ctr" anchorCtr="0">
              <a:noAutofit/>
            </a:bodyPr>
            <a:lstStyle/>
            <a:p>
              <a:pPr marL="0" marR="0" lvl="0" indent="0" algn="l" rtl="0">
                <a:lnSpc>
                  <a:spcPct val="90000"/>
                </a:lnSpc>
                <a:spcBef>
                  <a:spcPts val="0"/>
                </a:spcBef>
                <a:spcAft>
                  <a:spcPts val="0"/>
                </a:spcAft>
                <a:buClr>
                  <a:schemeClr val="lt1"/>
                </a:buClr>
                <a:buSzPts val="2800"/>
                <a:buFont typeface="Abhaya Libre"/>
                <a:buNone/>
              </a:pPr>
              <a:r>
                <a:rPr lang="bg-BG" sz="2800" b="1">
                  <a:solidFill>
                    <a:schemeClr val="lt1"/>
                  </a:solidFill>
                  <a:latin typeface="Abhaya Libre"/>
                  <a:ea typeface="Abhaya Libre"/>
                  <a:cs typeface="Abhaya Libre"/>
                  <a:sym typeface="Abhaya Libre"/>
                </a:rPr>
                <a:t>4. Запазване на най-добрите ти служители</a:t>
              </a:r>
              <a:endParaRPr sz="2800" b="1">
                <a:solidFill>
                  <a:schemeClr val="lt1"/>
                </a:solidFill>
                <a:latin typeface="Abhaya Libre"/>
                <a:ea typeface="Abhaya Libre"/>
                <a:cs typeface="Abhaya Libre"/>
                <a:sym typeface="Abhaya Libre"/>
              </a:endParaRPr>
            </a:p>
            <a:p>
              <a:pPr marL="0" marR="0" lvl="0" indent="0" algn="l" rtl="0">
                <a:lnSpc>
                  <a:spcPct val="90000"/>
                </a:lnSpc>
                <a:spcBef>
                  <a:spcPts val="980"/>
                </a:spcBef>
                <a:spcAft>
                  <a:spcPts val="0"/>
                </a:spcAft>
                <a:buClr>
                  <a:schemeClr val="lt1"/>
                </a:buClr>
                <a:buSzPts val="2800"/>
                <a:buFont typeface="Abhaya Libre"/>
                <a:buNone/>
              </a:pPr>
              <a:r>
                <a:rPr lang="bg-BG" sz="2800" b="1">
                  <a:solidFill>
                    <a:schemeClr val="lt1"/>
                  </a:solidFill>
                  <a:latin typeface="Abhaya Libre"/>
                  <a:ea typeface="Abhaya Libre"/>
                  <a:cs typeface="Abhaya Libre"/>
                  <a:sym typeface="Abhaya Libre"/>
                </a:rPr>
                <a:t>5. Подобрен морал на работното място</a:t>
              </a:r>
              <a:endParaRPr sz="2800" b="1">
                <a:solidFill>
                  <a:schemeClr val="lt1"/>
                </a:solidFill>
                <a:latin typeface="Abhaya Libre"/>
                <a:ea typeface="Abhaya Libre"/>
                <a:cs typeface="Abhaya Libre"/>
                <a:sym typeface="Abhaya Libre"/>
              </a:endParaRPr>
            </a:p>
          </p:txBody>
        </p:sp>
        <p:sp>
          <p:nvSpPr>
            <p:cNvPr id="446" name="Google Shape;446;p22"/>
            <p:cNvSpPr/>
            <p:nvPr/>
          </p:nvSpPr>
          <p:spPr>
            <a:xfrm>
              <a:off x="703072" y="3048000"/>
              <a:ext cx="2032000" cy="2032000"/>
            </a:xfrm>
            <a:prstGeom prst="ellipse">
              <a:avLst/>
            </a:prstGeom>
            <a:solidFill>
              <a:schemeClr val="lt1"/>
            </a:solidFill>
            <a:ln w="25400" cap="flat" cmpd="sng">
              <a:solidFill>
                <a:srgbClr val="00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2"/>
            <p:cNvSpPr/>
            <p:nvPr/>
          </p:nvSpPr>
          <p:spPr>
            <a:xfrm>
              <a:off x="1128166" y="5689600"/>
              <a:ext cx="10951667" cy="1625600"/>
            </a:xfrm>
            <a:prstGeom prst="rect">
              <a:avLst/>
            </a:prstGeom>
            <a:solidFill>
              <a:srgbClr val="009999"/>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2"/>
            <p:cNvSpPr txBox="1"/>
            <p:nvPr/>
          </p:nvSpPr>
          <p:spPr>
            <a:xfrm>
              <a:off x="1128166" y="5689600"/>
              <a:ext cx="10951667" cy="1625600"/>
            </a:xfrm>
            <a:prstGeom prst="rect">
              <a:avLst/>
            </a:prstGeom>
            <a:noFill/>
            <a:ln>
              <a:noFill/>
            </a:ln>
          </p:spPr>
          <p:txBody>
            <a:bodyPr spcFirstLastPara="1" wrap="square" lIns="1290300" tIns="71100" rIns="71100" bIns="71100" anchor="ctr" anchorCtr="0">
              <a:noAutofit/>
            </a:bodyPr>
            <a:lstStyle/>
            <a:p>
              <a:pPr marL="0" marR="0" lvl="0" indent="0" algn="l" rtl="0">
                <a:lnSpc>
                  <a:spcPct val="90000"/>
                </a:lnSpc>
                <a:spcBef>
                  <a:spcPts val="0"/>
                </a:spcBef>
                <a:spcAft>
                  <a:spcPts val="0"/>
                </a:spcAft>
                <a:buClr>
                  <a:schemeClr val="lt1"/>
                </a:buClr>
                <a:buSzPts val="2800"/>
                <a:buFont typeface="Abhaya Libre"/>
                <a:buNone/>
              </a:pPr>
              <a:r>
                <a:rPr lang="bg-BG" sz="2800" b="1">
                  <a:solidFill>
                    <a:schemeClr val="lt1"/>
                  </a:solidFill>
                  <a:latin typeface="Abhaya Libre"/>
                  <a:ea typeface="Abhaya Libre"/>
                  <a:cs typeface="Abhaya Libre"/>
                  <a:sym typeface="Abhaya Libre"/>
                </a:rPr>
                <a:t>6. Подобряване на компетенциите на твоя персонал</a:t>
              </a:r>
              <a:endParaRPr sz="2800" b="1">
                <a:solidFill>
                  <a:schemeClr val="lt1"/>
                </a:solidFill>
                <a:latin typeface="Abhaya Libre"/>
                <a:ea typeface="Abhaya Libre"/>
                <a:cs typeface="Abhaya Libre"/>
                <a:sym typeface="Abhaya Libre"/>
              </a:endParaRPr>
            </a:p>
            <a:p>
              <a:pPr marL="0" marR="0" lvl="0" indent="0" algn="l" rtl="0">
                <a:lnSpc>
                  <a:spcPct val="90000"/>
                </a:lnSpc>
                <a:spcBef>
                  <a:spcPts val="980"/>
                </a:spcBef>
                <a:spcAft>
                  <a:spcPts val="0"/>
                </a:spcAft>
                <a:buClr>
                  <a:schemeClr val="lt1"/>
                </a:buClr>
                <a:buSzPts val="2800"/>
                <a:buFont typeface="Abhaya Libre"/>
                <a:buNone/>
              </a:pPr>
              <a:r>
                <a:rPr lang="bg-BG" sz="2800" b="1">
                  <a:solidFill>
                    <a:schemeClr val="lt1"/>
                  </a:solidFill>
                  <a:latin typeface="Abhaya Libre"/>
                  <a:ea typeface="Abhaya Libre"/>
                  <a:cs typeface="Abhaya Libre"/>
                  <a:sym typeface="Abhaya Libre"/>
                </a:rPr>
                <a:t>7. По-адаптивни служители</a:t>
              </a:r>
              <a:endParaRPr sz="2800" b="1">
                <a:solidFill>
                  <a:schemeClr val="lt1"/>
                </a:solidFill>
                <a:latin typeface="Abhaya Libre"/>
                <a:ea typeface="Abhaya Libre"/>
                <a:cs typeface="Abhaya Libre"/>
                <a:sym typeface="Abhaya Libre"/>
              </a:endParaRPr>
            </a:p>
            <a:p>
              <a:pPr marL="0" marR="0" lvl="0" indent="0" algn="l" rtl="0">
                <a:lnSpc>
                  <a:spcPct val="90000"/>
                </a:lnSpc>
                <a:spcBef>
                  <a:spcPts val="980"/>
                </a:spcBef>
                <a:spcAft>
                  <a:spcPts val="0"/>
                </a:spcAft>
                <a:buClr>
                  <a:schemeClr val="lt1"/>
                </a:buClr>
                <a:buSzPts val="2800"/>
                <a:buFont typeface="Abhaya Libre"/>
                <a:buNone/>
              </a:pPr>
              <a:r>
                <a:rPr lang="bg-BG" sz="2800" b="1">
                  <a:solidFill>
                    <a:schemeClr val="lt1"/>
                  </a:solidFill>
                  <a:latin typeface="Abhaya Libre"/>
                  <a:ea typeface="Abhaya Libre"/>
                  <a:cs typeface="Abhaya Libre"/>
                  <a:sym typeface="Abhaya Libre"/>
                </a:rPr>
                <a:t>8. Укрепва на репутацията на компанията</a:t>
              </a:r>
              <a:endParaRPr sz="2800" b="1">
                <a:solidFill>
                  <a:schemeClr val="lt1"/>
                </a:solidFill>
                <a:latin typeface="Abhaya Libre"/>
                <a:ea typeface="Abhaya Libre"/>
                <a:cs typeface="Abhaya Libre"/>
                <a:sym typeface="Abhaya Libre"/>
              </a:endParaRPr>
            </a:p>
          </p:txBody>
        </p:sp>
        <p:sp>
          <p:nvSpPr>
            <p:cNvPr id="449" name="Google Shape;449;p22"/>
            <p:cNvSpPr/>
            <p:nvPr/>
          </p:nvSpPr>
          <p:spPr>
            <a:xfrm>
              <a:off x="112166" y="5486400"/>
              <a:ext cx="2032000" cy="2032000"/>
            </a:xfrm>
            <a:prstGeom prst="ellipse">
              <a:avLst/>
            </a:prstGeom>
            <a:solidFill>
              <a:schemeClr val="lt1"/>
            </a:solidFill>
            <a:ln w="25400" cap="flat" cmpd="sng">
              <a:solidFill>
                <a:srgbClr val="00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0" name="Google Shape;450;p22"/>
          <p:cNvPicPr preferRelativeResize="0"/>
          <p:nvPr/>
        </p:nvPicPr>
        <p:blipFill rotWithShape="1">
          <a:blip r:embed="rId8">
            <a:alphaModFix/>
          </a:blip>
          <a:srcRect/>
          <a:stretch/>
        </p:blipFill>
        <p:spPr>
          <a:xfrm>
            <a:off x="2934245" y="4818600"/>
            <a:ext cx="1081109" cy="1122795"/>
          </a:xfrm>
          <a:prstGeom prst="rect">
            <a:avLst/>
          </a:prstGeom>
          <a:noFill/>
          <a:ln>
            <a:noFill/>
          </a:ln>
        </p:spPr>
      </p:pic>
      <p:pic>
        <p:nvPicPr>
          <p:cNvPr id="451" name="Google Shape;451;p22"/>
          <p:cNvPicPr preferRelativeResize="0"/>
          <p:nvPr/>
        </p:nvPicPr>
        <p:blipFill rotWithShape="1">
          <a:blip r:embed="rId9">
            <a:alphaModFix/>
          </a:blip>
          <a:srcRect/>
          <a:stretch/>
        </p:blipFill>
        <p:spPr>
          <a:xfrm>
            <a:off x="2237248" y="7167095"/>
            <a:ext cx="1186604" cy="1186604"/>
          </a:xfrm>
          <a:prstGeom prst="rect">
            <a:avLst/>
          </a:prstGeom>
          <a:noFill/>
          <a:ln>
            <a:noFill/>
          </a:ln>
        </p:spPr>
      </p:pic>
      <p:pic>
        <p:nvPicPr>
          <p:cNvPr id="2" name="Picture 1">
            <a:extLst>
              <a:ext uri="{FF2B5EF4-FFF2-40B4-BE49-F238E27FC236}">
                <a16:creationId xmlns:a16="http://schemas.microsoft.com/office/drawing/2014/main" id="{DCA5F542-7527-87D1-A13F-BC388EEE467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23"/>
          <p:cNvPicPr preferRelativeResize="0"/>
          <p:nvPr/>
        </p:nvPicPr>
        <p:blipFill rotWithShape="1">
          <a:blip r:embed="rId3">
            <a:alphaModFix/>
          </a:blip>
          <a:srcRect/>
          <a:stretch/>
        </p:blipFill>
        <p:spPr>
          <a:xfrm rot="-4196164">
            <a:off x="-5337641" y="8096091"/>
            <a:ext cx="10675280" cy="11378690"/>
          </a:xfrm>
          <a:prstGeom prst="rect">
            <a:avLst/>
          </a:prstGeom>
          <a:noFill/>
          <a:ln>
            <a:noFill/>
          </a:ln>
        </p:spPr>
      </p:pic>
      <p:pic>
        <p:nvPicPr>
          <p:cNvPr id="457" name="Google Shape;457;p2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58" name="Google Shape;458;p23"/>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460" name="Google Shape;460;p23"/>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461" name="Google Shape;461;p23"/>
          <p:cNvSpPr txBox="1"/>
          <p:nvPr/>
        </p:nvSpPr>
        <p:spPr>
          <a:xfrm>
            <a:off x="2438097" y="377566"/>
            <a:ext cx="14168731" cy="1680460"/>
          </a:xfrm>
          <a:prstGeom prst="rect">
            <a:avLst/>
          </a:prstGeom>
          <a:noFill/>
          <a:ln>
            <a:noFill/>
          </a:ln>
        </p:spPr>
        <p:txBody>
          <a:bodyPr spcFirstLastPara="1" wrap="square" lIns="0" tIns="0" rIns="0" bIns="0" anchor="t" anchorCtr="0">
            <a:spAutoFit/>
          </a:bodyPr>
          <a:lstStyle/>
          <a:p>
            <a:pPr marL="0" marR="0" lvl="0" indent="0" algn="ctr" rtl="0">
              <a:lnSpc>
                <a:spcPct val="90816"/>
              </a:lnSpc>
              <a:spcBef>
                <a:spcPts val="0"/>
              </a:spcBef>
              <a:spcAft>
                <a:spcPts val="0"/>
              </a:spcAft>
              <a:buNone/>
            </a:pPr>
            <a:r>
              <a:rPr lang="bg-BG" sz="6000" dirty="0">
                <a:solidFill>
                  <a:srgbClr val="000000"/>
                </a:solidFill>
                <a:latin typeface="Abhaya Libre"/>
                <a:ea typeface="Abhaya Libre"/>
                <a:cs typeface="Abhaya Libre"/>
                <a:sym typeface="Abhaya Libre"/>
              </a:rPr>
              <a:t>03- Ползи от </a:t>
            </a:r>
            <a:r>
              <a:rPr lang="bg-BG" sz="6000" b="1" dirty="0">
                <a:latin typeface="Abhaya Libre"/>
                <a:ea typeface="Abhaya Libre"/>
                <a:cs typeface="Abhaya Libre"/>
                <a:sym typeface="Abhaya Libre"/>
              </a:rPr>
              <a:t>п</a:t>
            </a:r>
            <a:r>
              <a:rPr lang="bg-BG" sz="6000" b="1" dirty="0">
                <a:solidFill>
                  <a:srgbClr val="000000"/>
                </a:solidFill>
                <a:latin typeface="Abhaya Libre"/>
                <a:ea typeface="Abhaya Libre"/>
                <a:cs typeface="Abhaya Libre"/>
                <a:sym typeface="Abhaya Libre"/>
              </a:rPr>
              <a:t>реквалифицирането </a:t>
            </a:r>
            <a:r>
              <a:rPr lang="bg-BG" sz="6000" dirty="0">
                <a:solidFill>
                  <a:srgbClr val="000000"/>
                </a:solidFill>
                <a:latin typeface="Abhaya Libre"/>
                <a:ea typeface="Abhaya Libre"/>
                <a:cs typeface="Abhaya Libre"/>
                <a:sym typeface="Abhaya Libre"/>
              </a:rPr>
              <a:t> за </a:t>
            </a:r>
            <a:r>
              <a:rPr lang="bg-BG" sz="6000" b="1" dirty="0">
                <a:latin typeface="Abhaya Libre"/>
                <a:ea typeface="Abhaya Libre"/>
                <a:cs typeface="Abhaya Libre"/>
                <a:sym typeface="Abhaya Libre"/>
              </a:rPr>
              <a:t>о</a:t>
            </a:r>
            <a:r>
              <a:rPr lang="bg-BG" sz="6000" b="1" dirty="0">
                <a:solidFill>
                  <a:srgbClr val="000000"/>
                </a:solidFill>
                <a:latin typeface="Abhaya Libre"/>
                <a:ea typeface="Abhaya Libre"/>
                <a:cs typeface="Abhaya Libre"/>
                <a:sym typeface="Abhaya Libre"/>
              </a:rPr>
              <a:t>рганизации</a:t>
            </a:r>
            <a:endParaRPr sz="6000" b="1" dirty="0">
              <a:solidFill>
                <a:srgbClr val="000000"/>
              </a:solidFill>
              <a:latin typeface="Abhaya Libre"/>
              <a:ea typeface="Abhaya Libre"/>
              <a:cs typeface="Abhaya Libre"/>
              <a:sym typeface="Abhaya Libre"/>
            </a:endParaRPr>
          </a:p>
        </p:txBody>
      </p:sp>
      <p:grpSp>
        <p:nvGrpSpPr>
          <p:cNvPr id="462" name="Google Shape;462;p23"/>
          <p:cNvGrpSpPr/>
          <p:nvPr/>
        </p:nvGrpSpPr>
        <p:grpSpPr>
          <a:xfrm>
            <a:off x="1371600" y="1747007"/>
            <a:ext cx="15773400" cy="7218180"/>
            <a:chOff x="0" y="146807"/>
            <a:chExt cx="15773400" cy="7218180"/>
          </a:xfrm>
        </p:grpSpPr>
        <p:sp>
          <p:nvSpPr>
            <p:cNvPr id="463" name="Google Shape;463;p23"/>
            <p:cNvSpPr/>
            <p:nvPr/>
          </p:nvSpPr>
          <p:spPr>
            <a:xfrm>
              <a:off x="0" y="1033258"/>
              <a:ext cx="15773400" cy="1122453"/>
            </a:xfrm>
            <a:prstGeom prst="roundRect">
              <a:avLst>
                <a:gd name="adj" fmla="val 10000"/>
              </a:avLst>
            </a:prstGeom>
            <a:solidFill>
              <a:srgbClr val="B7D6E2">
                <a:alpha val="89803"/>
              </a:srgbClr>
            </a:solidFill>
            <a:ln w="25400"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3"/>
            <p:cNvSpPr/>
            <p:nvPr/>
          </p:nvSpPr>
          <p:spPr>
            <a:xfrm>
              <a:off x="634315" y="154076"/>
              <a:ext cx="3710361" cy="2338578"/>
            </a:xfrm>
            <a:prstGeom prst="roundRect">
              <a:avLst>
                <a:gd name="adj" fmla="val 10000"/>
              </a:avLst>
            </a:prstGeom>
            <a:blipFill rotWithShape="1">
              <a:blip r:embed="rId7">
                <a:alphaModFix/>
              </a:blip>
              <a:stretch>
                <a:fillRect t="-16997" b="-16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rot="10800000">
              <a:off x="494119" y="2375612"/>
              <a:ext cx="3990753" cy="4982106"/>
            </a:xfrm>
            <a:prstGeom prst="round2SameRect">
              <a:avLst>
                <a:gd name="adj1" fmla="val 10500"/>
                <a:gd name="adj2" fmla="val 0"/>
              </a:avLst>
            </a:prstGeom>
            <a:solidFill>
              <a:srgbClr val="00808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3"/>
            <p:cNvSpPr txBox="1"/>
            <p:nvPr/>
          </p:nvSpPr>
          <p:spPr>
            <a:xfrm>
              <a:off x="616848" y="2375612"/>
              <a:ext cx="3745295" cy="4859377"/>
            </a:xfrm>
            <a:prstGeom prst="rect">
              <a:avLst/>
            </a:prstGeom>
            <a:noFill/>
            <a:ln>
              <a:noFill/>
            </a:ln>
          </p:spPr>
          <p:txBody>
            <a:bodyPr spcFirstLastPara="1" wrap="square" lIns="184900" tIns="184900" rIns="184900" bIns="184900" anchor="t" anchorCtr="0">
              <a:noAutofit/>
            </a:bodyPr>
            <a:lstStyle/>
            <a:p>
              <a:pPr marL="0" marR="0" lvl="0" indent="0" algn="ctr" rtl="0">
                <a:lnSpc>
                  <a:spcPct val="90000"/>
                </a:lnSpc>
                <a:spcBef>
                  <a:spcPts val="0"/>
                </a:spcBef>
                <a:spcAft>
                  <a:spcPts val="0"/>
                </a:spcAft>
                <a:buClr>
                  <a:schemeClr val="lt1"/>
                </a:buClr>
                <a:buSzPts val="2600"/>
                <a:buFont typeface="Abhaya Libre"/>
                <a:buNone/>
              </a:pPr>
              <a:r>
                <a:rPr lang="bg-BG" sz="2600" b="1" u="sng">
                  <a:solidFill>
                    <a:schemeClr val="lt1"/>
                  </a:solidFill>
                  <a:latin typeface="Abhaya Libre"/>
                  <a:ea typeface="Abhaya Libre"/>
                  <a:cs typeface="Abhaya Libre"/>
                  <a:sym typeface="Abhaya Libre"/>
                </a:rPr>
                <a:t>Повишена сигурност на работното място</a:t>
              </a:r>
              <a:endParaRPr sz="2600" b="1" u="sng">
                <a:solidFill>
                  <a:schemeClr val="lt1"/>
                </a:solidFill>
                <a:latin typeface="Abhaya Libre"/>
                <a:ea typeface="Abhaya Libre"/>
                <a:cs typeface="Abhaya Libre"/>
                <a:sym typeface="Abhaya Libre"/>
              </a:endParaRPr>
            </a:p>
            <a:p>
              <a:pPr marL="0" marR="0" lvl="0" indent="0" algn="ctr" rtl="0">
                <a:lnSpc>
                  <a:spcPct val="90000"/>
                </a:lnSpc>
                <a:spcBef>
                  <a:spcPts val="910"/>
                </a:spcBef>
                <a:spcAft>
                  <a:spcPts val="0"/>
                </a:spcAft>
                <a:buClr>
                  <a:schemeClr val="lt1"/>
                </a:buClr>
                <a:buSzPts val="2000"/>
                <a:buFont typeface="Abhaya Libre"/>
                <a:buNone/>
              </a:pPr>
              <a:r>
                <a:rPr lang="bg-BG" sz="2000" b="0" i="1" u="none">
                  <a:solidFill>
                    <a:schemeClr val="lt1"/>
                  </a:solidFill>
                  <a:latin typeface="Abhaya Libre"/>
                  <a:ea typeface="Abhaya Libre"/>
                  <a:cs typeface="Abhaya Libre"/>
                  <a:sym typeface="Abhaya Libre"/>
                </a:rPr>
                <a:t>Служители, които преквалифицират се чувстват по-сигурни в работата си, тъй като това повишава стойността им в организацията. Това показва, че тяхната организация е готова да инвестира в тях и че работата им изисква специализирани знания и способности.</a:t>
              </a:r>
              <a:endParaRPr sz="2000" b="0" i="1" u="none">
                <a:solidFill>
                  <a:schemeClr val="lt1"/>
                </a:solidFill>
                <a:latin typeface="Abhaya Libre"/>
                <a:ea typeface="Abhaya Libre"/>
                <a:cs typeface="Abhaya Libre"/>
                <a:sym typeface="Abhaya Libre"/>
              </a:endParaRPr>
            </a:p>
          </p:txBody>
        </p:sp>
        <p:sp>
          <p:nvSpPr>
            <p:cNvPr id="467" name="Google Shape;467;p23"/>
            <p:cNvSpPr/>
            <p:nvPr/>
          </p:nvSpPr>
          <p:spPr>
            <a:xfrm>
              <a:off x="5290263" y="146807"/>
              <a:ext cx="3710361" cy="2338578"/>
            </a:xfrm>
            <a:prstGeom prst="roundRect">
              <a:avLst>
                <a:gd name="adj" fmla="val 10000"/>
              </a:avLst>
            </a:prstGeom>
            <a:blipFill rotWithShape="1">
              <a:blip r:embed="rId8">
                <a:alphaModFix/>
              </a:blip>
              <a:stretch>
                <a:fillRect t="-42998" b="-42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rot="10800000">
              <a:off x="4855909" y="2353805"/>
              <a:ext cx="4579068" cy="5011182"/>
            </a:xfrm>
            <a:prstGeom prst="round2SameRect">
              <a:avLst>
                <a:gd name="adj1" fmla="val 10500"/>
                <a:gd name="adj2" fmla="val 0"/>
              </a:avLst>
            </a:prstGeom>
            <a:solidFill>
              <a:srgbClr val="0099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txBox="1"/>
            <p:nvPr/>
          </p:nvSpPr>
          <p:spPr>
            <a:xfrm>
              <a:off x="4996731" y="2353805"/>
              <a:ext cx="4297424" cy="4870360"/>
            </a:xfrm>
            <a:prstGeom prst="rect">
              <a:avLst/>
            </a:prstGeom>
            <a:noFill/>
            <a:ln>
              <a:noFill/>
            </a:ln>
          </p:spPr>
          <p:txBody>
            <a:bodyPr spcFirstLastPara="1" wrap="square" lIns="184900" tIns="184900" rIns="184900" bIns="184900" anchor="t" anchorCtr="0">
              <a:noAutofit/>
            </a:bodyPr>
            <a:lstStyle/>
            <a:p>
              <a:pPr marL="0" marR="0" lvl="0" indent="0" algn="ctr" rtl="0">
                <a:lnSpc>
                  <a:spcPct val="90000"/>
                </a:lnSpc>
                <a:spcBef>
                  <a:spcPts val="0"/>
                </a:spcBef>
                <a:spcAft>
                  <a:spcPts val="0"/>
                </a:spcAft>
                <a:buClr>
                  <a:schemeClr val="lt1"/>
                </a:buClr>
                <a:buSzPts val="2600"/>
                <a:buFont typeface="Abhaya Libre"/>
                <a:buNone/>
              </a:pPr>
              <a:r>
                <a:rPr lang="bg-BG" sz="2600" b="1" u="sng">
                  <a:solidFill>
                    <a:schemeClr val="lt1"/>
                  </a:solidFill>
                  <a:latin typeface="Abhaya Libre"/>
                  <a:ea typeface="Abhaya Libre"/>
                  <a:cs typeface="Abhaya Libre"/>
                  <a:sym typeface="Abhaya Libre"/>
                </a:rPr>
                <a:t>Придобийте нови способности, за да подобрите кариерата си</a:t>
              </a:r>
              <a:br>
                <a:rPr lang="bg-BG" sz="2800" b="1" u="sng">
                  <a:solidFill>
                    <a:schemeClr val="lt1"/>
                  </a:solidFill>
                  <a:latin typeface="Abhaya Libre"/>
                  <a:ea typeface="Abhaya Libre"/>
                  <a:cs typeface="Abhaya Libre"/>
                  <a:sym typeface="Abhaya Libre"/>
                </a:rPr>
              </a:br>
              <a:r>
                <a:rPr lang="bg-BG" sz="2000" b="0" i="1" u="none">
                  <a:solidFill>
                    <a:schemeClr val="lt1"/>
                  </a:solidFill>
                  <a:latin typeface="Abhaya Libre"/>
                  <a:ea typeface="Abhaya Libre"/>
                  <a:cs typeface="Abhaya Libre"/>
                  <a:sym typeface="Abhaya Libre"/>
                </a:rPr>
                <a:t>Преквалифицирането помага на служители,  които искат сами да променят професионалните си пътища, за постигане на целите си. </a:t>
              </a:r>
              <a:r>
                <a:rPr lang="bg-BG" sz="2000" b="0" i="1" u="none" dirty="0">
                  <a:solidFill>
                    <a:schemeClr val="lt1"/>
                  </a:solidFill>
                  <a:latin typeface="Abhaya Libre"/>
                  <a:ea typeface="Abhaya Libre"/>
                  <a:cs typeface="Abhaya Libre"/>
                  <a:sym typeface="Abhaya Libre"/>
                </a:rPr>
                <a:t>Това е по-важно от всякога, тъй като автоматизацията и AI изместват многобройни работни места и темпото на дигиталната промяна се  увеличава.</a:t>
              </a:r>
              <a:endParaRPr sz="2200" b="0" i="1" u="none" dirty="0">
                <a:solidFill>
                  <a:schemeClr val="lt1"/>
                </a:solidFill>
                <a:latin typeface="Abhaya Libre"/>
                <a:ea typeface="Abhaya Libre"/>
                <a:cs typeface="Abhaya Libre"/>
                <a:sym typeface="Abhaya Libre"/>
              </a:endParaRPr>
            </a:p>
          </p:txBody>
        </p:sp>
        <p:sp>
          <p:nvSpPr>
            <p:cNvPr id="470" name="Google Shape;470;p23"/>
            <p:cNvSpPr/>
            <p:nvPr/>
          </p:nvSpPr>
          <p:spPr>
            <a:xfrm>
              <a:off x="10742825" y="147743"/>
              <a:ext cx="3710361" cy="2338578"/>
            </a:xfrm>
            <a:prstGeom prst="roundRect">
              <a:avLst>
                <a:gd name="adj" fmla="val 10000"/>
              </a:avLst>
            </a:prstGeom>
            <a:blipFill rotWithShape="1">
              <a:blip r:embed="rId9">
                <a:alphaModFix/>
              </a:blip>
              <a:stretch>
                <a:fillRect t="-32998" b="-32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rot="10800000">
              <a:off x="9806014" y="2353805"/>
              <a:ext cx="5473266" cy="5011182"/>
            </a:xfrm>
            <a:prstGeom prst="round2SameRect">
              <a:avLst>
                <a:gd name="adj1" fmla="val 10500"/>
                <a:gd name="adj2" fmla="val 0"/>
              </a:avLst>
            </a:prstGeom>
            <a:solidFill>
              <a:srgbClr val="00666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3"/>
            <p:cNvSpPr txBox="1"/>
            <p:nvPr/>
          </p:nvSpPr>
          <p:spPr>
            <a:xfrm>
              <a:off x="9960125" y="2353805"/>
              <a:ext cx="5165044" cy="4857071"/>
            </a:xfrm>
            <a:prstGeom prst="rect">
              <a:avLst/>
            </a:prstGeom>
            <a:noFill/>
            <a:ln>
              <a:noFill/>
            </a:ln>
          </p:spPr>
          <p:txBody>
            <a:bodyPr spcFirstLastPara="1" wrap="square" lIns="199125" tIns="199125" rIns="199125" bIns="199125" anchor="t" anchorCtr="0">
              <a:noAutofit/>
            </a:bodyPr>
            <a:lstStyle/>
            <a:p>
              <a:pPr marL="0" marR="0" lvl="0" indent="0" algn="ctr" rtl="0">
                <a:lnSpc>
                  <a:spcPct val="90000"/>
                </a:lnSpc>
                <a:spcBef>
                  <a:spcPts val="0"/>
                </a:spcBef>
                <a:spcAft>
                  <a:spcPts val="0"/>
                </a:spcAft>
                <a:buClr>
                  <a:schemeClr val="lt1"/>
                </a:buClr>
                <a:buSzPts val="2800"/>
                <a:buFont typeface="Abhaya Libre"/>
                <a:buNone/>
              </a:pPr>
              <a:r>
                <a:rPr lang="bg-BG" sz="2800" b="1" i="0" u="sng">
                  <a:solidFill>
                    <a:schemeClr val="lt1"/>
                  </a:solidFill>
                  <a:latin typeface="Abhaya Libre"/>
                  <a:ea typeface="Abhaya Libre"/>
                  <a:cs typeface="Abhaya Libre"/>
                  <a:sym typeface="Abhaya Libre"/>
                </a:rPr>
                <a:t>Възможност за вътрешна мобилност</a:t>
              </a:r>
              <a:endParaRPr sz="2800" b="1" i="0" u="sng">
                <a:solidFill>
                  <a:schemeClr val="lt1"/>
                </a:solidFill>
                <a:latin typeface="Abhaya Libre"/>
                <a:ea typeface="Abhaya Libre"/>
                <a:cs typeface="Abhaya Libre"/>
                <a:sym typeface="Abhaya Libre"/>
              </a:endParaRPr>
            </a:p>
            <a:p>
              <a:pPr marL="0" marR="0" lvl="0" indent="0" algn="ctr" rtl="0">
                <a:lnSpc>
                  <a:spcPct val="90000"/>
                </a:lnSpc>
                <a:spcBef>
                  <a:spcPts val="980"/>
                </a:spcBef>
                <a:spcAft>
                  <a:spcPts val="0"/>
                </a:spcAft>
                <a:buClr>
                  <a:schemeClr val="lt1"/>
                </a:buClr>
                <a:buSzPts val="2000"/>
                <a:buFont typeface="Abhaya Libre"/>
                <a:buNone/>
              </a:pPr>
              <a:r>
                <a:rPr lang="bg-BG" sz="2000" b="0" i="1" u="none">
                  <a:solidFill>
                    <a:schemeClr val="lt1"/>
                  </a:solidFill>
                  <a:latin typeface="Abhaya Libre"/>
                  <a:ea typeface="Abhaya Libre"/>
                  <a:cs typeface="Abhaya Libre"/>
                  <a:sym typeface="Abhaya Libre"/>
                </a:rPr>
                <a:t>След като новите способности правят човек по-квалифициран за гъвкави или задачи от по-високо ниво в рамките на организацията, преквалификацията дава на служителите по-голяма вероятност да останат компанията. Служителите, които преквалифицират, имат преднина в разширяването на своите умения и придвижване нагоре по корпоративната стълбица в бъдеще, в допълнение към запазването на работата си в организацията.</a:t>
              </a:r>
              <a:endParaRPr sz="2000" b="0" i="1" u="none">
                <a:solidFill>
                  <a:schemeClr val="lt1"/>
                </a:solidFill>
                <a:latin typeface="Abhaya Libre"/>
                <a:ea typeface="Abhaya Libre"/>
                <a:cs typeface="Abhaya Libre"/>
                <a:sym typeface="Abhaya Libre"/>
              </a:endParaRPr>
            </a:p>
          </p:txBody>
        </p:sp>
      </p:grpSp>
      <p:pic>
        <p:nvPicPr>
          <p:cNvPr id="2" name="Picture 1">
            <a:extLst>
              <a:ext uri="{FF2B5EF4-FFF2-40B4-BE49-F238E27FC236}">
                <a16:creationId xmlns:a16="http://schemas.microsoft.com/office/drawing/2014/main" id="{191890E2-6091-2551-200B-6700C92979A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24"/>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478" name="Google Shape;478;p2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79" name="Google Shape;479;p24"/>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481" name="Google Shape;481;p24"/>
          <p:cNvSpPr txBox="1"/>
          <p:nvPr/>
        </p:nvSpPr>
        <p:spPr>
          <a:xfrm>
            <a:off x="4660781" y="342929"/>
            <a:ext cx="10287139" cy="727122"/>
          </a:xfrm>
          <a:prstGeom prst="rect">
            <a:avLst/>
          </a:prstGeom>
          <a:noFill/>
          <a:ln>
            <a:noFill/>
          </a:ln>
        </p:spPr>
        <p:txBody>
          <a:bodyPr spcFirstLastPara="1" wrap="square" lIns="0" tIns="0" rIns="0" bIns="0" anchor="t" anchorCtr="0">
            <a:spAutoFit/>
          </a:bodyPr>
          <a:lstStyle/>
          <a:p>
            <a:pPr marL="0" marR="0" lvl="0" indent="0" algn="ctr" rtl="0">
              <a:lnSpc>
                <a:spcPct val="100907"/>
              </a:lnSpc>
              <a:spcBef>
                <a:spcPts val="0"/>
              </a:spcBef>
              <a:spcAft>
                <a:spcPts val="0"/>
              </a:spcAft>
              <a:buNone/>
            </a:pPr>
            <a:r>
              <a:rPr lang="bg-BG" sz="5400">
                <a:solidFill>
                  <a:srgbClr val="000000"/>
                </a:solidFill>
                <a:latin typeface="Abhaya Libre"/>
                <a:ea typeface="Abhaya Libre"/>
                <a:cs typeface="Abhaya Libre"/>
                <a:sym typeface="Abhaya Libre"/>
              </a:rPr>
              <a:t>04 – Повишаване на уменията</a:t>
            </a:r>
            <a:endParaRPr sz="5400">
              <a:solidFill>
                <a:srgbClr val="000000"/>
              </a:solidFill>
              <a:latin typeface="Abhaya Libre"/>
              <a:ea typeface="Abhaya Libre"/>
              <a:cs typeface="Abhaya Libre"/>
              <a:sym typeface="Abhaya Libre"/>
            </a:endParaRPr>
          </a:p>
        </p:txBody>
      </p:sp>
      <p:grpSp>
        <p:nvGrpSpPr>
          <p:cNvPr id="482" name="Google Shape;482;p24"/>
          <p:cNvGrpSpPr/>
          <p:nvPr/>
        </p:nvGrpSpPr>
        <p:grpSpPr>
          <a:xfrm>
            <a:off x="894582" y="1375272"/>
            <a:ext cx="16297128" cy="8316286"/>
            <a:chOff x="-146705" y="-78287"/>
            <a:chExt cx="21729502" cy="11088383"/>
          </a:xfrm>
        </p:grpSpPr>
        <p:pic>
          <p:nvPicPr>
            <p:cNvPr id="483" name="Google Shape;483;p24"/>
            <p:cNvPicPr preferRelativeResize="0"/>
            <p:nvPr/>
          </p:nvPicPr>
          <p:blipFill rotWithShape="1">
            <a:blip r:embed="rId6">
              <a:alphaModFix/>
            </a:blip>
            <a:srcRect/>
            <a:stretch/>
          </p:blipFill>
          <p:spPr>
            <a:xfrm>
              <a:off x="624431" y="0"/>
              <a:ext cx="2640979" cy="2742814"/>
            </a:xfrm>
            <a:prstGeom prst="rect">
              <a:avLst/>
            </a:prstGeom>
            <a:noFill/>
            <a:ln>
              <a:noFill/>
            </a:ln>
          </p:spPr>
        </p:pic>
        <p:sp>
          <p:nvSpPr>
            <p:cNvPr id="484" name="Google Shape;484;p24"/>
            <p:cNvSpPr txBox="1"/>
            <p:nvPr/>
          </p:nvSpPr>
          <p:spPr>
            <a:xfrm>
              <a:off x="-146705" y="6381478"/>
              <a:ext cx="10121074" cy="4628618"/>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b="1">
                  <a:solidFill>
                    <a:srgbClr val="000000"/>
                  </a:solidFill>
                  <a:latin typeface="Abhaya Libre"/>
                  <a:ea typeface="Abhaya Libre"/>
                  <a:cs typeface="Abhaya Libre"/>
                  <a:sym typeface="Abhaya Libre"/>
                </a:rPr>
                <a:t>Повишаването на умения </a:t>
              </a:r>
              <a:r>
                <a:rPr lang="bg-BG" sz="2400">
                  <a:solidFill>
                    <a:srgbClr val="000000"/>
                  </a:solidFill>
                  <a:latin typeface="Abhaya Libre"/>
                  <a:ea typeface="Abhaya Libre"/>
                  <a:cs typeface="Abhaya Libre"/>
                  <a:sym typeface="Abhaya Libre"/>
                </a:rPr>
                <a:t>е линеен процес. Той започва с вече развити умения и ги усъвършенства. Например, програмист може да надгради уменията си и да стане системен анализатор. Тъй като работата се променя, за да се възполваме от дигиталната трансформация, преквалификацията подготвя служителите да се преместят настрани или към новоразработени работни места.</a:t>
              </a:r>
              <a:endParaRPr sz="2400">
                <a:solidFill>
                  <a:srgbClr val="000000"/>
                </a:solidFill>
                <a:latin typeface="Abhaya Libre"/>
                <a:ea typeface="Abhaya Libre"/>
                <a:cs typeface="Abhaya Libre"/>
                <a:sym typeface="Abhaya Libre"/>
              </a:endParaRPr>
            </a:p>
          </p:txBody>
        </p:sp>
        <p:sp>
          <p:nvSpPr>
            <p:cNvPr id="485" name="Google Shape;485;p24"/>
            <p:cNvSpPr txBox="1"/>
            <p:nvPr/>
          </p:nvSpPr>
          <p:spPr>
            <a:xfrm>
              <a:off x="4325802" y="-78287"/>
              <a:ext cx="13053430" cy="462861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b="1" u="sng">
                  <a:solidFill>
                    <a:srgbClr val="000000"/>
                  </a:solidFill>
                  <a:latin typeface="Abhaya Libre"/>
                  <a:ea typeface="Abhaya Libre"/>
                  <a:cs typeface="Abhaya Libre"/>
                  <a:sym typeface="Abhaya Libre"/>
                </a:rPr>
                <a:t>Определение:</a:t>
              </a:r>
              <a:r>
                <a:rPr lang="bg-BG" sz="2400">
                  <a:solidFill>
                    <a:srgbClr val="000000"/>
                  </a:solidFill>
                  <a:latin typeface="Abhaya Libre"/>
                  <a:ea typeface="Abhaya Libre"/>
                  <a:cs typeface="Abhaya Libre"/>
                  <a:sym typeface="Abhaya Libre"/>
                </a:rPr>
                <a:t> </a:t>
              </a:r>
              <a:r>
                <a:rPr lang="bg-BG" sz="2400" i="1">
                  <a:solidFill>
                    <a:srgbClr val="000000"/>
                  </a:solidFill>
                  <a:latin typeface="Abhaya Libre"/>
                  <a:ea typeface="Abhaya Libre"/>
                  <a:cs typeface="Abhaya Libre"/>
                  <a:sym typeface="Abhaya Libre"/>
                </a:rPr>
                <a:t>Повишаването на уменията е процес, който включва обучението на работниците от персонала в нови набори от умения, за да напреднат в настоящата си работна позиция и да са от полза на компанията. Развитието на човек в избраната му кариера, до голяма степен е обвързано с повишаване на уменията. Повишаването на умения се отнася за работници, които са експерти в тяхната сфера. Обикновено, тези работници имат предишен опит с бизнеса, както и в индустрията.</a:t>
              </a:r>
              <a:endParaRPr sz="2400" i="1">
                <a:solidFill>
                  <a:srgbClr val="000000"/>
                </a:solidFill>
                <a:latin typeface="Abhaya Libre"/>
                <a:ea typeface="Abhaya Libre"/>
                <a:cs typeface="Abhaya Libre"/>
                <a:sym typeface="Abhaya Libre"/>
              </a:endParaRPr>
            </a:p>
          </p:txBody>
        </p:sp>
        <p:sp>
          <p:nvSpPr>
            <p:cNvPr id="486" name="Google Shape;486;p24"/>
            <p:cNvSpPr txBox="1"/>
            <p:nvPr/>
          </p:nvSpPr>
          <p:spPr>
            <a:xfrm>
              <a:off x="10542738" y="4706087"/>
              <a:ext cx="11040059" cy="346590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Световният Икономически Форум също споделя, че повишаването на уменията е от решаващо значение за икономическото възстановяване от COVID кризата; </a:t>
              </a:r>
              <a:r>
                <a:rPr lang="bg-BG" sz="2400" b="1" dirty="0">
                  <a:solidFill>
                    <a:srgbClr val="000000"/>
                  </a:solidFill>
                  <a:latin typeface="Abhaya Libre"/>
                  <a:ea typeface="Abhaya Libre"/>
                  <a:cs typeface="Abhaya Libre"/>
                  <a:sym typeface="Abhaya Libre"/>
                </a:rPr>
                <a:t>До 2030 година, може да увеличи световният БВП с приблизително  $6 трилиона и да добави 5.3 милиона нови работни места</a:t>
              </a:r>
              <a:r>
                <a:rPr lang="bg-BG" sz="2400" dirty="0">
                  <a:solidFill>
                    <a:srgbClr val="000000"/>
                  </a:solidFill>
                  <a:latin typeface="Abhaya Libre"/>
                  <a:ea typeface="Abhaya Libre"/>
                  <a:cs typeface="Abhaya Libre"/>
                  <a:sym typeface="Abhaya Libre"/>
                </a:rPr>
                <a:t>.</a:t>
              </a:r>
              <a:endParaRPr dirty="0"/>
            </a:p>
          </p:txBody>
        </p:sp>
        <p:pic>
          <p:nvPicPr>
            <p:cNvPr id="487" name="Google Shape;487;p24"/>
            <p:cNvPicPr preferRelativeResize="0"/>
            <p:nvPr/>
          </p:nvPicPr>
          <p:blipFill rotWithShape="1">
            <a:blip r:embed="rId7">
              <a:alphaModFix/>
            </a:blip>
            <a:srcRect/>
            <a:stretch/>
          </p:blipFill>
          <p:spPr>
            <a:xfrm>
              <a:off x="17859122" y="216970"/>
              <a:ext cx="2693009" cy="2585288"/>
            </a:xfrm>
            <a:prstGeom prst="rect">
              <a:avLst/>
            </a:prstGeom>
            <a:noFill/>
            <a:ln>
              <a:noFill/>
            </a:ln>
          </p:spPr>
        </p:pic>
        <p:pic>
          <p:nvPicPr>
            <p:cNvPr id="488" name="Google Shape;488;p24"/>
            <p:cNvPicPr preferRelativeResize="0"/>
            <p:nvPr/>
          </p:nvPicPr>
          <p:blipFill rotWithShape="1">
            <a:blip r:embed="rId8">
              <a:alphaModFix/>
            </a:blip>
            <a:srcRect/>
            <a:stretch/>
          </p:blipFill>
          <p:spPr>
            <a:xfrm>
              <a:off x="7070022" y="4088282"/>
              <a:ext cx="2406642" cy="2355501"/>
            </a:xfrm>
            <a:prstGeom prst="rect">
              <a:avLst/>
            </a:prstGeom>
            <a:noFill/>
            <a:ln>
              <a:noFill/>
            </a:ln>
          </p:spPr>
        </p:pic>
      </p:grpSp>
      <p:pic>
        <p:nvPicPr>
          <p:cNvPr id="489" name="Google Shape;489;p24"/>
          <p:cNvPicPr preferRelativeResize="0"/>
          <p:nvPr/>
        </p:nvPicPr>
        <p:blipFill rotWithShape="1">
          <a:blip r:embed="rId9">
            <a:alphaModFix/>
          </a:blip>
          <a:srcRect/>
          <a:stretch/>
        </p:blipFill>
        <p:spPr>
          <a:xfrm rot="9614497">
            <a:off x="17215841" y="8047725"/>
            <a:ext cx="4352147" cy="4346443"/>
          </a:xfrm>
          <a:prstGeom prst="rect">
            <a:avLst/>
          </a:prstGeom>
          <a:noFill/>
          <a:ln>
            <a:noFill/>
          </a:ln>
        </p:spPr>
      </p:pic>
      <p:pic>
        <p:nvPicPr>
          <p:cNvPr id="490" name="Google Shape;490;p24"/>
          <p:cNvPicPr preferRelativeResize="0"/>
          <p:nvPr/>
        </p:nvPicPr>
        <p:blipFill rotWithShape="1">
          <a:blip r:embed="rId10">
            <a:alphaModFix/>
          </a:blip>
          <a:srcRect/>
          <a:stretch/>
        </p:blipFill>
        <p:spPr>
          <a:xfrm>
            <a:off x="13394479" y="7769233"/>
            <a:ext cx="2536305" cy="1842103"/>
          </a:xfrm>
          <a:prstGeom prst="rect">
            <a:avLst/>
          </a:prstGeom>
          <a:noFill/>
          <a:ln>
            <a:noFill/>
          </a:ln>
        </p:spPr>
      </p:pic>
      <p:pic>
        <p:nvPicPr>
          <p:cNvPr id="2" name="Picture 1">
            <a:extLst>
              <a:ext uri="{FF2B5EF4-FFF2-40B4-BE49-F238E27FC236}">
                <a16:creationId xmlns:a16="http://schemas.microsoft.com/office/drawing/2014/main" id="{8BD28B5A-05C0-DB26-D3FA-1FD21563DA8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25"/>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496" name="Google Shape;496;p2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97" name="Google Shape;497;p25"/>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499" name="Google Shape;499;p25"/>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500" name="Google Shape;500;p25"/>
          <p:cNvSpPr txBox="1"/>
          <p:nvPr/>
        </p:nvSpPr>
        <p:spPr>
          <a:xfrm>
            <a:off x="1680868" y="410816"/>
            <a:ext cx="14168731" cy="1680460"/>
          </a:xfrm>
          <a:prstGeom prst="rect">
            <a:avLst/>
          </a:prstGeom>
          <a:noFill/>
          <a:ln>
            <a:noFill/>
          </a:ln>
        </p:spPr>
        <p:txBody>
          <a:bodyPr spcFirstLastPara="1" wrap="square" lIns="0" tIns="0" rIns="0" bIns="0" anchor="t" anchorCtr="0">
            <a:spAutoFit/>
          </a:bodyPr>
          <a:lstStyle/>
          <a:p>
            <a:pPr marL="0" marR="0" lvl="0" indent="0" algn="ctr" rtl="0">
              <a:lnSpc>
                <a:spcPct val="90816"/>
              </a:lnSpc>
              <a:spcBef>
                <a:spcPts val="0"/>
              </a:spcBef>
              <a:spcAft>
                <a:spcPts val="0"/>
              </a:spcAft>
              <a:buNone/>
            </a:pPr>
            <a:r>
              <a:rPr lang="bg-BG" sz="6000" dirty="0">
                <a:solidFill>
                  <a:srgbClr val="000000"/>
                </a:solidFill>
                <a:latin typeface="Abhaya Libre"/>
                <a:ea typeface="Abhaya Libre"/>
                <a:cs typeface="Abhaya Libre"/>
                <a:sym typeface="Abhaya Libre"/>
              </a:rPr>
              <a:t>04- Ползи от </a:t>
            </a:r>
            <a:r>
              <a:rPr lang="bg-BG" sz="6000" b="1" dirty="0">
                <a:solidFill>
                  <a:srgbClr val="000000"/>
                </a:solidFill>
                <a:latin typeface="Abhaya Libre"/>
                <a:ea typeface="Abhaya Libre"/>
                <a:cs typeface="Abhaya Libre"/>
                <a:sym typeface="Abhaya Libre"/>
              </a:rPr>
              <a:t>повишаване на уменията за Организации</a:t>
            </a:r>
            <a:endParaRPr sz="6000" b="1" dirty="0">
              <a:solidFill>
                <a:srgbClr val="000000"/>
              </a:solidFill>
              <a:latin typeface="Abhaya Libre"/>
              <a:ea typeface="Abhaya Libre"/>
              <a:cs typeface="Abhaya Libre"/>
              <a:sym typeface="Abhaya Libre"/>
            </a:endParaRPr>
          </a:p>
        </p:txBody>
      </p:sp>
      <p:grpSp>
        <p:nvGrpSpPr>
          <p:cNvPr id="501" name="Google Shape;501;p25"/>
          <p:cNvGrpSpPr/>
          <p:nvPr/>
        </p:nvGrpSpPr>
        <p:grpSpPr>
          <a:xfrm>
            <a:off x="-7504196" y="-87417"/>
            <a:ext cx="21264897" cy="10934832"/>
            <a:chOff x="-9185064" y="-1403415"/>
            <a:chExt cx="21264897" cy="10934832"/>
          </a:xfrm>
        </p:grpSpPr>
        <p:sp>
          <p:nvSpPr>
            <p:cNvPr id="502" name="Google Shape;502;p25"/>
            <p:cNvSpPr/>
            <p:nvPr/>
          </p:nvSpPr>
          <p:spPr>
            <a:xfrm>
              <a:off x="-9185064" y="-1403415"/>
              <a:ext cx="10934832" cy="10934832"/>
            </a:xfrm>
            <a:prstGeom prst="blockArc">
              <a:avLst>
                <a:gd name="adj1" fmla="val 18900000"/>
                <a:gd name="adj2" fmla="val 2700000"/>
                <a:gd name="adj3" fmla="val 198"/>
              </a:avLst>
            </a:prstGeom>
            <a:noFill/>
            <a:ln w="25400" cap="flat" cmpd="sng">
              <a:solidFill>
                <a:srgbClr val="15396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a:off x="1128166" y="617305"/>
              <a:ext cx="10951667" cy="2016589"/>
            </a:xfrm>
            <a:prstGeom prst="rect">
              <a:avLst/>
            </a:prstGeom>
            <a:solidFill>
              <a:srgbClr val="009999"/>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txBox="1"/>
            <p:nvPr/>
          </p:nvSpPr>
          <p:spPr>
            <a:xfrm>
              <a:off x="1128166" y="617305"/>
              <a:ext cx="10951667" cy="2016589"/>
            </a:xfrm>
            <a:prstGeom prst="rect">
              <a:avLst/>
            </a:prstGeom>
            <a:noFill/>
            <a:ln>
              <a:noFill/>
            </a:ln>
          </p:spPr>
          <p:txBody>
            <a:bodyPr spcFirstLastPara="1" wrap="square" lIns="1290300" tIns="55875" rIns="55875" bIns="55875" anchor="ctr" anchorCtr="0">
              <a:noAutofit/>
            </a:bodyPr>
            <a:lstStyle/>
            <a:p>
              <a:pPr marL="0" marR="0" lvl="0" indent="0" algn="l" rtl="0">
                <a:lnSpc>
                  <a:spcPct val="90000"/>
                </a:lnSpc>
                <a:spcBef>
                  <a:spcPts val="0"/>
                </a:spcBef>
                <a:spcAft>
                  <a:spcPts val="0"/>
                </a:spcAft>
                <a:buClr>
                  <a:schemeClr val="lt1"/>
                </a:buClr>
                <a:buSzPts val="2200"/>
                <a:buFont typeface="Abhaya Libre"/>
                <a:buNone/>
              </a:pPr>
              <a:r>
                <a:rPr lang="bg-BG" sz="2200" b="1" i="0">
                  <a:solidFill>
                    <a:schemeClr val="lt1"/>
                  </a:solidFill>
                  <a:latin typeface="Abhaya Libre"/>
                  <a:ea typeface="Abhaya Libre"/>
                  <a:cs typeface="Abhaya Libre"/>
                  <a:sym typeface="Abhaya Libre"/>
                </a:rPr>
                <a:t>1. Увеличаване запазването на работници</a:t>
              </a:r>
              <a:endParaRPr sz="2200" b="1" i="0">
                <a:solidFill>
                  <a:schemeClr val="lt1"/>
                </a:solidFill>
                <a:latin typeface="Abhaya Libre"/>
                <a:ea typeface="Abhaya Libre"/>
                <a:cs typeface="Abhaya Libre"/>
                <a:sym typeface="Abhaya Libre"/>
              </a:endParaRPr>
            </a:p>
            <a:p>
              <a:pPr marL="0" marR="0" lvl="0" indent="0" algn="l" rtl="0">
                <a:lnSpc>
                  <a:spcPct val="90000"/>
                </a:lnSpc>
                <a:spcBef>
                  <a:spcPts val="770"/>
                </a:spcBef>
                <a:spcAft>
                  <a:spcPts val="0"/>
                </a:spcAft>
                <a:buClr>
                  <a:schemeClr val="lt1"/>
                </a:buClr>
                <a:buSzPts val="2200"/>
                <a:buFont typeface="Abhaya Libre"/>
                <a:buNone/>
              </a:pPr>
              <a:r>
                <a:rPr lang="bg-BG" sz="2200" b="1" i="0">
                  <a:solidFill>
                    <a:schemeClr val="lt1"/>
                  </a:solidFill>
                  <a:latin typeface="Abhaya Libre"/>
                  <a:ea typeface="Abhaya Libre"/>
                  <a:cs typeface="Abhaya Libre"/>
                  <a:sym typeface="Abhaya Libre"/>
                </a:rPr>
                <a:t>2. Намерете и запълнете всякакви пропуски в уменията във вашето предприятие</a:t>
              </a:r>
              <a:endParaRPr sz="2200" b="1" i="0">
                <a:solidFill>
                  <a:schemeClr val="lt1"/>
                </a:solidFill>
                <a:latin typeface="Abhaya Libre"/>
                <a:ea typeface="Abhaya Libre"/>
                <a:cs typeface="Abhaya Libre"/>
                <a:sym typeface="Abhaya Libre"/>
              </a:endParaRPr>
            </a:p>
            <a:p>
              <a:pPr marL="0" marR="0" lvl="0" indent="0" algn="l" rtl="0">
                <a:lnSpc>
                  <a:spcPct val="90000"/>
                </a:lnSpc>
                <a:spcBef>
                  <a:spcPts val="770"/>
                </a:spcBef>
                <a:spcAft>
                  <a:spcPts val="0"/>
                </a:spcAft>
                <a:buClr>
                  <a:schemeClr val="lt1"/>
                </a:buClr>
                <a:buSzPts val="2200"/>
                <a:buFont typeface="Abhaya Libre"/>
                <a:buNone/>
              </a:pPr>
              <a:r>
                <a:rPr lang="bg-BG" sz="2200" b="1" i="0">
                  <a:solidFill>
                    <a:schemeClr val="lt1"/>
                  </a:solidFill>
                  <a:latin typeface="Abhaya Libre"/>
                  <a:ea typeface="Abhaya Libre"/>
                  <a:cs typeface="Abhaya Libre"/>
                  <a:sym typeface="Abhaya Libre"/>
                </a:rPr>
                <a:t>3. Подобрете готовността си за непредвидени ситуации</a:t>
              </a:r>
              <a:endParaRPr sz="2200" b="1" i="0">
                <a:solidFill>
                  <a:schemeClr val="lt1"/>
                </a:solidFill>
                <a:latin typeface="Abhaya Libre"/>
                <a:ea typeface="Abhaya Libre"/>
                <a:cs typeface="Abhaya Libre"/>
                <a:sym typeface="Abhaya Libre"/>
              </a:endParaRPr>
            </a:p>
            <a:p>
              <a:pPr marL="0" marR="0" lvl="0" indent="0" algn="l" rtl="0">
                <a:lnSpc>
                  <a:spcPct val="90000"/>
                </a:lnSpc>
                <a:spcBef>
                  <a:spcPts val="770"/>
                </a:spcBef>
                <a:spcAft>
                  <a:spcPts val="0"/>
                </a:spcAft>
                <a:buClr>
                  <a:schemeClr val="lt1"/>
                </a:buClr>
                <a:buSzPts val="2200"/>
                <a:buFont typeface="Abhaya Libre"/>
                <a:buNone/>
              </a:pPr>
              <a:r>
                <a:rPr lang="bg-BG" sz="2200" b="1" i="0">
                  <a:solidFill>
                    <a:schemeClr val="lt1"/>
                  </a:solidFill>
                  <a:latin typeface="Abhaya Libre"/>
                  <a:ea typeface="Abhaya Libre"/>
                  <a:cs typeface="Abhaya Libre"/>
                  <a:sym typeface="Abhaya Libre"/>
                </a:rPr>
                <a:t>4. Насърчавайте култура на учене</a:t>
              </a:r>
              <a:endParaRPr sz="2200">
                <a:solidFill>
                  <a:schemeClr val="lt1"/>
                </a:solidFill>
                <a:latin typeface="Abhaya Libre"/>
                <a:ea typeface="Abhaya Libre"/>
                <a:cs typeface="Abhaya Libre"/>
                <a:sym typeface="Abhaya Libre"/>
              </a:endParaRPr>
            </a:p>
          </p:txBody>
        </p:sp>
        <p:sp>
          <p:nvSpPr>
            <p:cNvPr id="505" name="Google Shape;505;p25"/>
            <p:cNvSpPr/>
            <p:nvPr/>
          </p:nvSpPr>
          <p:spPr>
            <a:xfrm>
              <a:off x="112166" y="609600"/>
              <a:ext cx="2032000" cy="2032000"/>
            </a:xfrm>
            <a:prstGeom prst="ellipse">
              <a:avLst/>
            </a:prstGeom>
            <a:blipFill rotWithShape="1">
              <a:blip r:embed="rId7">
                <a:alphaModFix/>
              </a:blip>
              <a:stretch>
                <a:fillRect l="-999" r="-999"/>
              </a:stretch>
            </a:blipFill>
            <a:ln w="25400" cap="flat" cmpd="sng">
              <a:solidFill>
                <a:srgbClr val="00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a:off x="1719072" y="3141699"/>
              <a:ext cx="10360761" cy="1844600"/>
            </a:xfrm>
            <a:prstGeom prst="rect">
              <a:avLst/>
            </a:prstGeom>
            <a:solidFill>
              <a:srgbClr val="009999"/>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txBox="1"/>
            <p:nvPr/>
          </p:nvSpPr>
          <p:spPr>
            <a:xfrm>
              <a:off x="1719072" y="3141699"/>
              <a:ext cx="10360761" cy="1844600"/>
            </a:xfrm>
            <a:prstGeom prst="rect">
              <a:avLst/>
            </a:prstGeom>
            <a:noFill/>
            <a:ln>
              <a:noFill/>
            </a:ln>
          </p:spPr>
          <p:txBody>
            <a:bodyPr spcFirstLastPara="1" wrap="square" lIns="1290300" tIns="71100" rIns="71100" bIns="71100" anchor="ctr" anchorCtr="0">
              <a:noAutofit/>
            </a:bodyPr>
            <a:lstStyle/>
            <a:p>
              <a:pPr marL="0" marR="0" lvl="0" indent="0" algn="l" rtl="0">
                <a:lnSpc>
                  <a:spcPct val="90000"/>
                </a:lnSpc>
                <a:spcBef>
                  <a:spcPts val="0"/>
                </a:spcBef>
                <a:spcAft>
                  <a:spcPts val="0"/>
                </a:spcAft>
                <a:buClr>
                  <a:schemeClr val="lt1"/>
                </a:buClr>
                <a:buSzPts val="2800"/>
                <a:buFont typeface="Abhaya Libre"/>
                <a:buNone/>
              </a:pPr>
              <a:r>
                <a:rPr lang="bg-BG" sz="2800" b="1">
                  <a:solidFill>
                    <a:schemeClr val="lt1"/>
                  </a:solidFill>
                  <a:latin typeface="Abhaya Libre"/>
                  <a:ea typeface="Abhaya Libre"/>
                  <a:cs typeface="Abhaya Libre"/>
                  <a:sym typeface="Abhaya Libre"/>
                </a:rPr>
                <a:t>5. Привлечете нови таланти</a:t>
              </a:r>
              <a:endParaRPr sz="2800" b="1">
                <a:solidFill>
                  <a:schemeClr val="lt1"/>
                </a:solidFill>
                <a:latin typeface="Abhaya Libre"/>
                <a:ea typeface="Abhaya Libre"/>
                <a:cs typeface="Abhaya Libre"/>
                <a:sym typeface="Abhaya Libre"/>
              </a:endParaRPr>
            </a:p>
            <a:p>
              <a:pPr marL="0" marR="0" lvl="0" indent="0" algn="l" rtl="0">
                <a:lnSpc>
                  <a:spcPct val="90000"/>
                </a:lnSpc>
                <a:spcBef>
                  <a:spcPts val="980"/>
                </a:spcBef>
                <a:spcAft>
                  <a:spcPts val="0"/>
                </a:spcAft>
                <a:buClr>
                  <a:schemeClr val="lt1"/>
                </a:buClr>
                <a:buSzPts val="2800"/>
                <a:buFont typeface="Abhaya Libre"/>
                <a:buNone/>
              </a:pPr>
              <a:r>
                <a:rPr lang="bg-BG" sz="2800" b="1">
                  <a:solidFill>
                    <a:schemeClr val="lt1"/>
                  </a:solidFill>
                  <a:latin typeface="Abhaya Libre"/>
                  <a:ea typeface="Abhaya Libre"/>
                  <a:cs typeface="Abhaya Libre"/>
                  <a:sym typeface="Abhaya Libre"/>
                </a:rPr>
                <a:t>6. Увеличете производителността и ефективността на вашето предприятие</a:t>
              </a:r>
              <a:endParaRPr sz="2800" b="1">
                <a:solidFill>
                  <a:schemeClr val="lt1"/>
                </a:solidFill>
                <a:latin typeface="Abhaya Libre"/>
                <a:ea typeface="Abhaya Libre"/>
                <a:cs typeface="Abhaya Libre"/>
                <a:sym typeface="Abhaya Libre"/>
              </a:endParaRPr>
            </a:p>
          </p:txBody>
        </p:sp>
        <p:sp>
          <p:nvSpPr>
            <p:cNvPr id="508" name="Google Shape;508;p25"/>
            <p:cNvSpPr/>
            <p:nvPr/>
          </p:nvSpPr>
          <p:spPr>
            <a:xfrm>
              <a:off x="703072" y="3047999"/>
              <a:ext cx="2032000" cy="2032000"/>
            </a:xfrm>
            <a:prstGeom prst="ellipse">
              <a:avLst/>
            </a:prstGeom>
            <a:solidFill>
              <a:schemeClr val="lt1"/>
            </a:solidFill>
            <a:ln w="25400" cap="flat" cmpd="sng">
              <a:solidFill>
                <a:srgbClr val="00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a:off x="1128166" y="5503899"/>
              <a:ext cx="10951667" cy="1997000"/>
            </a:xfrm>
            <a:prstGeom prst="rect">
              <a:avLst/>
            </a:prstGeom>
            <a:solidFill>
              <a:srgbClr val="009999"/>
            </a:solidFill>
            <a:ln w="25400" cap="flat" cmpd="sng">
              <a:solidFill>
                <a:srgbClr val="EEECE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txBox="1"/>
            <p:nvPr/>
          </p:nvSpPr>
          <p:spPr>
            <a:xfrm>
              <a:off x="1128166" y="5503899"/>
              <a:ext cx="10951667" cy="1997000"/>
            </a:xfrm>
            <a:prstGeom prst="rect">
              <a:avLst/>
            </a:prstGeom>
            <a:noFill/>
            <a:ln>
              <a:noFill/>
            </a:ln>
          </p:spPr>
          <p:txBody>
            <a:bodyPr spcFirstLastPara="1" wrap="square" lIns="1290300" tIns="60950" rIns="60950" bIns="60950" anchor="ctr" anchorCtr="0">
              <a:noAutofit/>
            </a:bodyPr>
            <a:lstStyle/>
            <a:p>
              <a:pPr marL="0" marR="0" lvl="0" indent="0" algn="l" rtl="0">
                <a:lnSpc>
                  <a:spcPct val="90000"/>
                </a:lnSpc>
                <a:spcBef>
                  <a:spcPts val="0"/>
                </a:spcBef>
                <a:spcAft>
                  <a:spcPts val="0"/>
                </a:spcAft>
                <a:buClr>
                  <a:schemeClr val="lt1"/>
                </a:buClr>
                <a:buSzPts val="2400"/>
                <a:buFont typeface="Abhaya Libre"/>
                <a:buNone/>
              </a:pPr>
              <a:r>
                <a:rPr lang="bg-BG" sz="2400" b="1">
                  <a:solidFill>
                    <a:schemeClr val="lt1"/>
                  </a:solidFill>
                  <a:latin typeface="Abhaya Libre"/>
                  <a:ea typeface="Abhaya Libre"/>
                  <a:cs typeface="Abhaya Libre"/>
                  <a:sym typeface="Abhaya Libre"/>
                </a:rPr>
                <a:t>7. Повишете мотивацията и удовлетвореността на работния персонал</a:t>
              </a:r>
              <a:br>
                <a:rPr lang="bg-BG" sz="2400" b="1">
                  <a:solidFill>
                    <a:schemeClr val="lt1"/>
                  </a:solidFill>
                  <a:latin typeface="Abhaya Libre"/>
                  <a:ea typeface="Abhaya Libre"/>
                  <a:cs typeface="Abhaya Libre"/>
                  <a:sym typeface="Abhaya Libre"/>
                </a:rPr>
              </a:br>
              <a:r>
                <a:rPr lang="bg-BG" sz="2400" b="1">
                  <a:solidFill>
                    <a:schemeClr val="lt1"/>
                  </a:solidFill>
                  <a:latin typeface="Abhaya Libre"/>
                  <a:ea typeface="Abhaya Libre"/>
                  <a:cs typeface="Abhaya Libre"/>
                  <a:sym typeface="Abhaya Libre"/>
                </a:rPr>
                <a:t>8. Повишаване на удовлетвореността е запазването на клиенти</a:t>
              </a:r>
              <a:endParaRPr sz="2400" b="1">
                <a:solidFill>
                  <a:schemeClr val="lt1"/>
                </a:solidFill>
                <a:latin typeface="Abhaya Libre"/>
                <a:ea typeface="Abhaya Libre"/>
                <a:cs typeface="Abhaya Libre"/>
                <a:sym typeface="Abhaya Libre"/>
              </a:endParaRPr>
            </a:p>
            <a:p>
              <a:pPr marL="0" marR="0" lvl="0" indent="0" algn="l" rtl="0">
                <a:lnSpc>
                  <a:spcPct val="90000"/>
                </a:lnSpc>
                <a:spcBef>
                  <a:spcPts val="840"/>
                </a:spcBef>
                <a:spcAft>
                  <a:spcPts val="0"/>
                </a:spcAft>
                <a:buClr>
                  <a:schemeClr val="lt1"/>
                </a:buClr>
                <a:buSzPts val="2400"/>
                <a:buFont typeface="Abhaya Libre"/>
                <a:buNone/>
              </a:pPr>
              <a:r>
                <a:rPr lang="bg-BG" sz="2400" b="1">
                  <a:solidFill>
                    <a:schemeClr val="lt1"/>
                  </a:solidFill>
                  <a:latin typeface="Abhaya Libre"/>
                  <a:ea typeface="Abhaya Libre"/>
                  <a:cs typeface="Abhaya Libre"/>
                  <a:sym typeface="Abhaya Libre"/>
                </a:rPr>
                <a:t>9. Спестявайте пари</a:t>
              </a:r>
              <a:endParaRPr sz="2400" b="1">
                <a:solidFill>
                  <a:schemeClr val="lt1"/>
                </a:solidFill>
                <a:latin typeface="Abhaya Libre"/>
                <a:ea typeface="Abhaya Libre"/>
                <a:cs typeface="Abhaya Libre"/>
                <a:sym typeface="Abhaya Libre"/>
              </a:endParaRPr>
            </a:p>
            <a:p>
              <a:pPr marL="0" marR="0" lvl="0" indent="0" algn="l" rtl="0">
                <a:lnSpc>
                  <a:spcPct val="90000"/>
                </a:lnSpc>
                <a:spcBef>
                  <a:spcPts val="840"/>
                </a:spcBef>
                <a:spcAft>
                  <a:spcPts val="0"/>
                </a:spcAft>
                <a:buClr>
                  <a:schemeClr val="lt1"/>
                </a:buClr>
                <a:buSzPts val="2400"/>
                <a:buFont typeface="Abhaya Libre"/>
                <a:buNone/>
              </a:pPr>
              <a:r>
                <a:rPr lang="bg-BG" sz="2400" b="1">
                  <a:solidFill>
                    <a:schemeClr val="lt1"/>
                  </a:solidFill>
                  <a:latin typeface="Abhaya Libre"/>
                  <a:ea typeface="Abhaya Libre"/>
                  <a:cs typeface="Abhaya Libre"/>
                  <a:sym typeface="Abhaya Libre"/>
                </a:rPr>
                <a:t>10. Насърчавайте култура на учене</a:t>
              </a:r>
              <a:endParaRPr sz="2400" b="1">
                <a:solidFill>
                  <a:schemeClr val="lt1"/>
                </a:solidFill>
                <a:latin typeface="Abhaya Libre"/>
                <a:ea typeface="Abhaya Libre"/>
                <a:cs typeface="Abhaya Libre"/>
                <a:sym typeface="Abhaya Libre"/>
              </a:endParaRPr>
            </a:p>
          </p:txBody>
        </p:sp>
        <p:sp>
          <p:nvSpPr>
            <p:cNvPr id="511" name="Google Shape;511;p25"/>
            <p:cNvSpPr/>
            <p:nvPr/>
          </p:nvSpPr>
          <p:spPr>
            <a:xfrm>
              <a:off x="112166" y="5486400"/>
              <a:ext cx="2032000" cy="2032000"/>
            </a:xfrm>
            <a:prstGeom prst="ellipse">
              <a:avLst/>
            </a:prstGeom>
            <a:solidFill>
              <a:schemeClr val="lt1"/>
            </a:solidFill>
            <a:ln w="25400" cap="flat" cmpd="sng">
              <a:solidFill>
                <a:srgbClr val="00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 name="Google Shape;512;p25"/>
          <p:cNvPicPr preferRelativeResize="0"/>
          <p:nvPr/>
        </p:nvPicPr>
        <p:blipFill rotWithShape="1">
          <a:blip r:embed="rId8">
            <a:alphaModFix/>
          </a:blip>
          <a:srcRect/>
          <a:stretch/>
        </p:blipFill>
        <p:spPr>
          <a:xfrm>
            <a:off x="2934245" y="4818600"/>
            <a:ext cx="1081108" cy="1122795"/>
          </a:xfrm>
          <a:prstGeom prst="rect">
            <a:avLst/>
          </a:prstGeom>
          <a:noFill/>
          <a:ln>
            <a:noFill/>
          </a:ln>
        </p:spPr>
      </p:pic>
      <p:pic>
        <p:nvPicPr>
          <p:cNvPr id="513" name="Google Shape;513;p25"/>
          <p:cNvPicPr preferRelativeResize="0"/>
          <p:nvPr/>
        </p:nvPicPr>
        <p:blipFill rotWithShape="1">
          <a:blip r:embed="rId9">
            <a:alphaModFix/>
          </a:blip>
          <a:srcRect/>
          <a:stretch/>
        </p:blipFill>
        <p:spPr>
          <a:xfrm>
            <a:off x="2237246" y="7167094"/>
            <a:ext cx="1186603" cy="1186603"/>
          </a:xfrm>
          <a:prstGeom prst="rect">
            <a:avLst/>
          </a:prstGeom>
          <a:noFill/>
          <a:ln>
            <a:noFill/>
          </a:ln>
        </p:spPr>
      </p:pic>
      <p:pic>
        <p:nvPicPr>
          <p:cNvPr id="2" name="Picture 1">
            <a:extLst>
              <a:ext uri="{FF2B5EF4-FFF2-40B4-BE49-F238E27FC236}">
                <a16:creationId xmlns:a16="http://schemas.microsoft.com/office/drawing/2014/main" id="{9EA9F54A-6F74-2CD4-DFB3-8F2A05578AB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Google Shape;518;p26"/>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519" name="Google Shape;519;p2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20" name="Google Shape;520;p26"/>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522" name="Google Shape;522;p26"/>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523" name="Google Shape;523;p26"/>
          <p:cNvSpPr txBox="1"/>
          <p:nvPr/>
        </p:nvSpPr>
        <p:spPr>
          <a:xfrm>
            <a:off x="2440555" y="308191"/>
            <a:ext cx="14168731" cy="1685974"/>
          </a:xfrm>
          <a:prstGeom prst="rect">
            <a:avLst/>
          </a:prstGeom>
          <a:noFill/>
          <a:ln>
            <a:noFill/>
          </a:ln>
        </p:spPr>
        <p:txBody>
          <a:bodyPr spcFirstLastPara="1" wrap="square" lIns="0" tIns="0" rIns="0" bIns="0" anchor="t" anchorCtr="0">
            <a:spAutoFit/>
          </a:bodyPr>
          <a:lstStyle/>
          <a:p>
            <a:pPr marL="0" marR="0" lvl="0" indent="0" algn="ctr" rtl="0">
              <a:lnSpc>
                <a:spcPct val="82560"/>
              </a:lnSpc>
              <a:spcBef>
                <a:spcPts val="0"/>
              </a:spcBef>
              <a:spcAft>
                <a:spcPts val="0"/>
              </a:spcAft>
              <a:buNone/>
            </a:pPr>
            <a:r>
              <a:rPr lang="bg-BG" sz="6410" dirty="0">
                <a:solidFill>
                  <a:srgbClr val="000000"/>
                </a:solidFill>
                <a:latin typeface="Abhaya Libre"/>
                <a:ea typeface="Abhaya Libre"/>
                <a:cs typeface="Abhaya Libre"/>
                <a:sym typeface="Abhaya Libre"/>
              </a:rPr>
              <a:t>04 -</a:t>
            </a:r>
            <a:r>
              <a:rPr lang="bg-BG" sz="6600" dirty="0">
                <a:solidFill>
                  <a:srgbClr val="000000"/>
                </a:solidFill>
                <a:latin typeface="Abhaya Libre"/>
                <a:ea typeface="Abhaya Libre"/>
                <a:cs typeface="Abhaya Libre"/>
                <a:sym typeface="Abhaya Libre"/>
              </a:rPr>
              <a:t> Ползи от </a:t>
            </a:r>
            <a:r>
              <a:rPr lang="bg-BG" sz="6600" b="1" dirty="0">
                <a:latin typeface="Abhaya Libre"/>
                <a:ea typeface="Abhaya Libre"/>
                <a:cs typeface="Abhaya Libre"/>
                <a:sym typeface="Abhaya Libre"/>
              </a:rPr>
              <a:t>п</a:t>
            </a:r>
            <a:r>
              <a:rPr lang="bg-BG" sz="6600" b="1" dirty="0">
                <a:solidFill>
                  <a:srgbClr val="000000"/>
                </a:solidFill>
                <a:latin typeface="Abhaya Libre"/>
                <a:ea typeface="Abhaya Libre"/>
                <a:cs typeface="Abhaya Libre"/>
                <a:sym typeface="Abhaya Libre"/>
              </a:rPr>
              <a:t>овишаване на уменията</a:t>
            </a:r>
            <a:r>
              <a:rPr lang="bg-BG" sz="6600" dirty="0">
                <a:solidFill>
                  <a:srgbClr val="000000"/>
                </a:solidFill>
                <a:latin typeface="Abhaya Libre"/>
                <a:ea typeface="Abhaya Libre"/>
                <a:cs typeface="Abhaya Libre"/>
                <a:sym typeface="Abhaya Libre"/>
              </a:rPr>
              <a:t> за </a:t>
            </a:r>
            <a:r>
              <a:rPr lang="bg-BG" sz="6600" b="1" dirty="0">
                <a:latin typeface="Abhaya Libre"/>
                <a:ea typeface="Abhaya Libre"/>
                <a:cs typeface="Abhaya Libre"/>
                <a:sym typeface="Abhaya Libre"/>
              </a:rPr>
              <a:t>о</a:t>
            </a:r>
            <a:r>
              <a:rPr lang="bg-BG" sz="6600" b="1" dirty="0">
                <a:solidFill>
                  <a:srgbClr val="000000"/>
                </a:solidFill>
                <a:latin typeface="Abhaya Libre"/>
                <a:ea typeface="Abhaya Libre"/>
                <a:cs typeface="Abhaya Libre"/>
                <a:sym typeface="Abhaya Libre"/>
              </a:rPr>
              <a:t>рганизации (а)</a:t>
            </a:r>
            <a:endParaRPr dirty="0"/>
          </a:p>
        </p:txBody>
      </p:sp>
      <p:grpSp>
        <p:nvGrpSpPr>
          <p:cNvPr id="524" name="Google Shape;524;p26"/>
          <p:cNvGrpSpPr/>
          <p:nvPr/>
        </p:nvGrpSpPr>
        <p:grpSpPr>
          <a:xfrm>
            <a:off x="1371600" y="1852906"/>
            <a:ext cx="15773400" cy="7006383"/>
            <a:chOff x="0" y="252706"/>
            <a:chExt cx="15773400" cy="7006383"/>
          </a:xfrm>
        </p:grpSpPr>
        <p:sp>
          <p:nvSpPr>
            <p:cNvPr id="525" name="Google Shape;525;p26"/>
            <p:cNvSpPr/>
            <p:nvPr/>
          </p:nvSpPr>
          <p:spPr>
            <a:xfrm>
              <a:off x="0" y="1033258"/>
              <a:ext cx="15773400" cy="1122453"/>
            </a:xfrm>
            <a:prstGeom prst="roundRect">
              <a:avLst>
                <a:gd name="adj" fmla="val 10000"/>
              </a:avLst>
            </a:prstGeom>
            <a:solidFill>
              <a:srgbClr val="B7D6E2">
                <a:alpha val="89803"/>
              </a:srgbClr>
            </a:solidFill>
            <a:ln w="25400"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1121436" y="252706"/>
              <a:ext cx="3840549" cy="2338578"/>
            </a:xfrm>
            <a:prstGeom prst="roundRect">
              <a:avLst>
                <a:gd name="adj" fmla="val 10000"/>
              </a:avLst>
            </a:prstGeom>
            <a:blipFill rotWithShape="1">
              <a:blip r:embed="rId7">
                <a:alphaModFix/>
              </a:blip>
              <a:stretch>
                <a:fillRect t="-48998" b="-48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rot="10800000">
              <a:off x="492335" y="2671501"/>
              <a:ext cx="5098752" cy="4587588"/>
            </a:xfrm>
            <a:prstGeom prst="round2SameRect">
              <a:avLst>
                <a:gd name="adj1" fmla="val 10500"/>
                <a:gd name="adj2" fmla="val 0"/>
              </a:avLst>
            </a:prstGeom>
            <a:solidFill>
              <a:srgbClr val="00808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txBox="1"/>
            <p:nvPr/>
          </p:nvSpPr>
          <p:spPr>
            <a:xfrm>
              <a:off x="633419" y="2671501"/>
              <a:ext cx="4816584" cy="4446504"/>
            </a:xfrm>
            <a:prstGeom prst="rect">
              <a:avLst/>
            </a:prstGeom>
            <a:noFill/>
            <a:ln>
              <a:noFill/>
            </a:ln>
          </p:spPr>
          <p:txBody>
            <a:bodyPr spcFirstLastPara="1" wrap="square" lIns="199125" tIns="199125" rIns="199125" bIns="199125" anchor="t" anchorCtr="0">
              <a:noAutofit/>
            </a:bodyPr>
            <a:lstStyle/>
            <a:p>
              <a:pPr marL="0" marR="0" lvl="0" indent="0" algn="ctr" rtl="0">
                <a:lnSpc>
                  <a:spcPct val="90000"/>
                </a:lnSpc>
                <a:spcBef>
                  <a:spcPts val="0"/>
                </a:spcBef>
                <a:spcAft>
                  <a:spcPts val="0"/>
                </a:spcAft>
                <a:buClr>
                  <a:schemeClr val="lt1"/>
                </a:buClr>
                <a:buSzPts val="2800"/>
                <a:buFont typeface="Abhaya Libre"/>
                <a:buNone/>
              </a:pPr>
              <a:r>
                <a:rPr lang="bg-BG" sz="2800" b="1" u="sng">
                  <a:solidFill>
                    <a:schemeClr val="lt1"/>
                  </a:solidFill>
                  <a:latin typeface="Abhaya Libre"/>
                  <a:ea typeface="Abhaya Libre"/>
                  <a:cs typeface="Abhaya Libre"/>
                  <a:sym typeface="Abhaya Libre"/>
                </a:rPr>
                <a:t>Намерете нови области на интерес</a:t>
              </a:r>
              <a:endParaRPr/>
            </a:p>
            <a:p>
              <a:pPr marL="0" marR="0" lvl="0" indent="0" algn="ctr" rtl="0">
                <a:lnSpc>
                  <a:spcPct val="90000"/>
                </a:lnSpc>
                <a:spcBef>
                  <a:spcPts val="980"/>
                </a:spcBef>
                <a:spcAft>
                  <a:spcPts val="0"/>
                </a:spcAft>
                <a:buClr>
                  <a:schemeClr val="lt1"/>
                </a:buClr>
                <a:buSzPts val="2200"/>
                <a:buFont typeface="Abhaya Libre"/>
                <a:buNone/>
              </a:pPr>
              <a:r>
                <a:rPr lang="bg-BG" sz="2200" b="0" i="1" u="none">
                  <a:solidFill>
                    <a:schemeClr val="lt1"/>
                  </a:solidFill>
                  <a:latin typeface="Abhaya Libre"/>
                  <a:ea typeface="Abhaya Libre"/>
                  <a:cs typeface="Abhaya Libre"/>
                  <a:sym typeface="Abhaya Libre"/>
                </a:rPr>
                <a:t>Можете да се свържете с нови теми и области, които да събудят интереса ви, като научите нови способности. Тъй като индустриите непрекъснато се променят, може да научите нови техники, които не сте използвали преди, които ще ви помогнат да възродите страстта си към това, което правите.</a:t>
              </a:r>
              <a:endParaRPr sz="2200" b="0" i="0">
                <a:solidFill>
                  <a:schemeClr val="lt1"/>
                </a:solidFill>
                <a:latin typeface="Calibri"/>
                <a:ea typeface="Calibri"/>
                <a:cs typeface="Calibri"/>
                <a:sym typeface="Calibri"/>
              </a:endParaRPr>
            </a:p>
          </p:txBody>
        </p:sp>
        <p:sp>
          <p:nvSpPr>
            <p:cNvPr id="529" name="Google Shape;529;p26"/>
            <p:cNvSpPr/>
            <p:nvPr/>
          </p:nvSpPr>
          <p:spPr>
            <a:xfrm>
              <a:off x="6595526" y="252706"/>
              <a:ext cx="3840549" cy="2338578"/>
            </a:xfrm>
            <a:prstGeom prst="roundRect">
              <a:avLst>
                <a:gd name="adj" fmla="val 10000"/>
              </a:avLst>
            </a:prstGeom>
            <a:blipFill rotWithShape="1">
              <a:blip r:embed="rId8">
                <a:alphaModFix/>
              </a:blip>
              <a:stretch>
                <a:fillRect t="-67995" b="-67992"/>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rot="10800000">
              <a:off x="5975143" y="2671501"/>
              <a:ext cx="5081316" cy="4587588"/>
            </a:xfrm>
            <a:prstGeom prst="round2SameRect">
              <a:avLst>
                <a:gd name="adj1" fmla="val 10500"/>
                <a:gd name="adj2" fmla="val 0"/>
              </a:avLst>
            </a:prstGeom>
            <a:solidFill>
              <a:srgbClr val="0099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txBox="1"/>
            <p:nvPr/>
          </p:nvSpPr>
          <p:spPr>
            <a:xfrm>
              <a:off x="6116227" y="2671501"/>
              <a:ext cx="4799148" cy="4446504"/>
            </a:xfrm>
            <a:prstGeom prst="rect">
              <a:avLst/>
            </a:prstGeom>
            <a:noFill/>
            <a:ln>
              <a:noFill/>
            </a:ln>
          </p:spPr>
          <p:txBody>
            <a:bodyPr spcFirstLastPara="1" wrap="square" lIns="199125" tIns="199125" rIns="199125" bIns="199125" anchor="t" anchorCtr="0">
              <a:noAutofit/>
            </a:bodyPr>
            <a:lstStyle/>
            <a:p>
              <a:pPr marL="0" marR="0" lvl="0" indent="0" algn="ctr" rtl="0">
                <a:lnSpc>
                  <a:spcPct val="90000"/>
                </a:lnSpc>
                <a:spcBef>
                  <a:spcPts val="0"/>
                </a:spcBef>
                <a:spcAft>
                  <a:spcPts val="0"/>
                </a:spcAft>
                <a:buClr>
                  <a:schemeClr val="lt1"/>
                </a:buClr>
                <a:buSzPts val="2800"/>
                <a:buFont typeface="Abhaya Libre"/>
                <a:buNone/>
              </a:pPr>
              <a:r>
                <a:rPr lang="bg-BG" sz="2800" b="1" u="sng">
                  <a:solidFill>
                    <a:schemeClr val="lt1"/>
                  </a:solidFill>
                  <a:latin typeface="Abhaya Libre"/>
                  <a:ea typeface="Abhaya Libre"/>
                  <a:cs typeface="Abhaya Libre"/>
                  <a:sym typeface="Abhaya Libre"/>
                </a:rPr>
                <a:t>Подсигурете си работата</a:t>
              </a:r>
              <a:endParaRPr sz="2800" b="1" u="sng">
                <a:solidFill>
                  <a:schemeClr val="lt1"/>
                </a:solidFill>
                <a:latin typeface="Abhaya Libre"/>
                <a:ea typeface="Abhaya Libre"/>
                <a:cs typeface="Abhaya Libre"/>
                <a:sym typeface="Abhaya Libre"/>
              </a:endParaRPr>
            </a:p>
            <a:p>
              <a:pPr marL="0" marR="0" lvl="0" indent="0" algn="ctr" rtl="0">
                <a:lnSpc>
                  <a:spcPct val="90000"/>
                </a:lnSpc>
                <a:spcBef>
                  <a:spcPts val="980"/>
                </a:spcBef>
                <a:spcAft>
                  <a:spcPts val="0"/>
                </a:spcAft>
                <a:buClr>
                  <a:schemeClr val="lt1"/>
                </a:buClr>
                <a:buSzPts val="2200"/>
                <a:buFont typeface="Calibri"/>
                <a:buNone/>
              </a:pPr>
              <a:r>
                <a:rPr lang="bg-BG" sz="2200">
                  <a:solidFill>
                    <a:schemeClr val="lt1"/>
                  </a:solidFill>
                  <a:latin typeface="Calibri"/>
                  <a:ea typeface="Calibri"/>
                  <a:cs typeface="Calibri"/>
                  <a:sym typeface="Calibri"/>
                </a:rPr>
                <a:t> </a:t>
              </a:r>
              <a:r>
                <a:rPr lang="bg-BG" sz="2200" b="0" i="1" u="none">
                  <a:solidFill>
                    <a:schemeClr val="lt1"/>
                  </a:solidFill>
                  <a:latin typeface="Abhaya Libre"/>
                  <a:ea typeface="Abhaya Libre"/>
                  <a:cs typeface="Abhaya Libre"/>
                  <a:sym typeface="Abhaya Libre"/>
                </a:rPr>
                <a:t>Чрез разширяване на вашите знания и опит по темите и инструментите, свързани с вашата професионална роля, научаването на нови умения ще ви помогне да бъдете по-ефективни и умели при изпълнение на вашите отговорности. Ако превъзхождате себе си всяка година, стабилността на работата ви е по-вероятно да се увеличи.</a:t>
              </a:r>
              <a:endParaRPr sz="2200" b="1" i="1" u="none">
                <a:solidFill>
                  <a:schemeClr val="lt1"/>
                </a:solidFill>
                <a:latin typeface="Abhaya Libre"/>
                <a:ea typeface="Abhaya Libre"/>
                <a:cs typeface="Abhaya Libre"/>
                <a:sym typeface="Abhaya Libre"/>
              </a:endParaRPr>
            </a:p>
          </p:txBody>
        </p:sp>
        <p:sp>
          <p:nvSpPr>
            <p:cNvPr id="532" name="Google Shape;532;p26"/>
            <p:cNvSpPr/>
            <p:nvPr/>
          </p:nvSpPr>
          <p:spPr>
            <a:xfrm>
              <a:off x="11440514" y="252706"/>
              <a:ext cx="3840549" cy="2338578"/>
            </a:xfrm>
            <a:prstGeom prst="roundRect">
              <a:avLst>
                <a:gd name="adj" fmla="val 10000"/>
              </a:avLst>
            </a:prstGeom>
            <a:blipFill rotWithShape="1">
              <a:blip r:embed="rId9">
                <a:alphaModFix/>
              </a:blip>
              <a:stretch>
                <a:fillRect t="-26998" b="-26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rot="10800000">
              <a:off x="11440514" y="2671501"/>
              <a:ext cx="3840549" cy="4587588"/>
            </a:xfrm>
            <a:prstGeom prst="round2SameRect">
              <a:avLst>
                <a:gd name="adj1" fmla="val 10500"/>
                <a:gd name="adj2" fmla="val 0"/>
              </a:avLst>
            </a:prstGeom>
            <a:solidFill>
              <a:srgbClr val="00666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txBox="1"/>
            <p:nvPr/>
          </p:nvSpPr>
          <p:spPr>
            <a:xfrm>
              <a:off x="11558624" y="2671501"/>
              <a:ext cx="3604329" cy="4469478"/>
            </a:xfrm>
            <a:prstGeom prst="rect">
              <a:avLst/>
            </a:prstGeom>
            <a:noFill/>
            <a:ln>
              <a:noFill/>
            </a:ln>
          </p:spPr>
          <p:txBody>
            <a:bodyPr spcFirstLastPara="1" wrap="square" lIns="199125" tIns="199125" rIns="199125" bIns="199125" anchor="t" anchorCtr="0">
              <a:noAutofit/>
            </a:bodyPr>
            <a:lstStyle/>
            <a:p>
              <a:pPr marL="0" marR="0" lvl="0" indent="0" algn="ctr" rtl="0">
                <a:lnSpc>
                  <a:spcPct val="90000"/>
                </a:lnSpc>
                <a:spcBef>
                  <a:spcPts val="0"/>
                </a:spcBef>
                <a:spcAft>
                  <a:spcPts val="0"/>
                </a:spcAft>
                <a:buClr>
                  <a:schemeClr val="lt1"/>
                </a:buClr>
                <a:buSzPts val="2800"/>
                <a:buFont typeface="Abhaya Libre"/>
                <a:buNone/>
              </a:pPr>
              <a:r>
                <a:rPr lang="bg-BG" sz="2800" b="1" u="sng">
                  <a:solidFill>
                    <a:schemeClr val="lt1"/>
                  </a:solidFill>
                  <a:latin typeface="Abhaya Libre"/>
                  <a:ea typeface="Abhaya Libre"/>
                  <a:cs typeface="Abhaya Libre"/>
                  <a:sym typeface="Abhaya Libre"/>
                </a:rPr>
                <a:t>Подгответе се за бъдещето</a:t>
              </a:r>
              <a:endParaRPr sz="2800" b="1" u="sng">
                <a:solidFill>
                  <a:schemeClr val="lt1"/>
                </a:solidFill>
                <a:latin typeface="Abhaya Libre"/>
                <a:ea typeface="Abhaya Libre"/>
                <a:cs typeface="Abhaya Libre"/>
                <a:sym typeface="Abhaya Libre"/>
              </a:endParaRPr>
            </a:p>
            <a:p>
              <a:pPr marL="0" marR="0" lvl="0" indent="0" algn="ctr" rtl="0">
                <a:lnSpc>
                  <a:spcPct val="90000"/>
                </a:lnSpc>
                <a:spcBef>
                  <a:spcPts val="980"/>
                </a:spcBef>
                <a:spcAft>
                  <a:spcPts val="0"/>
                </a:spcAft>
                <a:buClr>
                  <a:schemeClr val="lt1"/>
                </a:buClr>
                <a:buSzPts val="2400"/>
                <a:buFont typeface="Abhaya Libre"/>
                <a:buNone/>
              </a:pPr>
              <a:r>
                <a:rPr lang="bg-BG" sz="2400" b="0" i="1" u="none">
                  <a:solidFill>
                    <a:schemeClr val="lt1"/>
                  </a:solidFill>
                  <a:latin typeface="Abhaya Libre"/>
                  <a:ea typeface="Abhaya Libre"/>
                  <a:cs typeface="Abhaya Libre"/>
                  <a:sym typeface="Abhaya Libre"/>
                </a:rPr>
                <a:t>Можете да се подготвите по-добре за бъдещи кариери, чрез повишаване на уменията ви.</a:t>
              </a:r>
              <a:endParaRPr sz="2400" b="0" i="1" u="none">
                <a:solidFill>
                  <a:schemeClr val="lt1"/>
                </a:solidFill>
                <a:latin typeface="Abhaya Libre"/>
                <a:ea typeface="Abhaya Libre"/>
                <a:cs typeface="Abhaya Libre"/>
                <a:sym typeface="Abhaya Libre"/>
              </a:endParaRPr>
            </a:p>
          </p:txBody>
        </p:sp>
      </p:grpSp>
      <p:pic>
        <p:nvPicPr>
          <p:cNvPr id="2" name="Picture 1">
            <a:extLst>
              <a:ext uri="{FF2B5EF4-FFF2-40B4-BE49-F238E27FC236}">
                <a16:creationId xmlns:a16="http://schemas.microsoft.com/office/drawing/2014/main" id="{BA9DC7E0-92E7-2C01-3ABB-6E591BC7953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pic>
        <p:nvPicPr>
          <p:cNvPr id="539" name="Google Shape;539;p27"/>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540" name="Google Shape;540;p27"/>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41" name="Google Shape;541;p27"/>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543" name="Google Shape;543;p27"/>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544" name="Google Shape;544;p27"/>
          <p:cNvSpPr txBox="1"/>
          <p:nvPr/>
        </p:nvSpPr>
        <p:spPr>
          <a:xfrm>
            <a:off x="2276253" y="311846"/>
            <a:ext cx="14168731" cy="1685974"/>
          </a:xfrm>
          <a:prstGeom prst="rect">
            <a:avLst/>
          </a:prstGeom>
          <a:noFill/>
          <a:ln>
            <a:noFill/>
          </a:ln>
        </p:spPr>
        <p:txBody>
          <a:bodyPr spcFirstLastPara="1" wrap="square" lIns="0" tIns="0" rIns="0" bIns="0" anchor="t" anchorCtr="0">
            <a:spAutoFit/>
          </a:bodyPr>
          <a:lstStyle/>
          <a:p>
            <a:pPr marL="0" marR="0" lvl="0" indent="0" algn="ctr" rtl="0">
              <a:lnSpc>
                <a:spcPct val="82560"/>
              </a:lnSpc>
              <a:spcBef>
                <a:spcPts val="0"/>
              </a:spcBef>
              <a:spcAft>
                <a:spcPts val="0"/>
              </a:spcAft>
              <a:buNone/>
            </a:pPr>
            <a:r>
              <a:rPr lang="bg-BG" sz="6410" dirty="0">
                <a:solidFill>
                  <a:srgbClr val="000000"/>
                </a:solidFill>
                <a:latin typeface="Abhaya Libre"/>
                <a:ea typeface="Abhaya Libre"/>
                <a:cs typeface="Abhaya Libre"/>
                <a:sym typeface="Abhaya Libre"/>
              </a:rPr>
              <a:t>04 - </a:t>
            </a:r>
            <a:r>
              <a:rPr lang="bg-BG" sz="6600" dirty="0">
                <a:solidFill>
                  <a:srgbClr val="000000"/>
                </a:solidFill>
                <a:latin typeface="Abhaya Libre"/>
                <a:ea typeface="Abhaya Libre"/>
                <a:cs typeface="Abhaya Libre"/>
                <a:sym typeface="Abhaya Libre"/>
              </a:rPr>
              <a:t>Ползи от </a:t>
            </a:r>
            <a:r>
              <a:rPr lang="bg-BG" sz="6600" b="1" dirty="0">
                <a:latin typeface="Abhaya Libre"/>
                <a:ea typeface="Abhaya Libre"/>
                <a:cs typeface="Abhaya Libre"/>
                <a:sym typeface="Abhaya Libre"/>
              </a:rPr>
              <a:t>п</a:t>
            </a:r>
            <a:r>
              <a:rPr lang="bg-BG" sz="6600" b="1" dirty="0">
                <a:solidFill>
                  <a:srgbClr val="000000"/>
                </a:solidFill>
                <a:latin typeface="Abhaya Libre"/>
                <a:ea typeface="Abhaya Libre"/>
                <a:cs typeface="Abhaya Libre"/>
                <a:sym typeface="Abhaya Libre"/>
              </a:rPr>
              <a:t>овишаване на уменията</a:t>
            </a:r>
            <a:r>
              <a:rPr lang="bg-BG" sz="6600" dirty="0">
                <a:solidFill>
                  <a:srgbClr val="000000"/>
                </a:solidFill>
                <a:latin typeface="Abhaya Libre"/>
                <a:ea typeface="Abhaya Libre"/>
                <a:cs typeface="Abhaya Libre"/>
                <a:sym typeface="Abhaya Libre"/>
              </a:rPr>
              <a:t> за </a:t>
            </a:r>
            <a:r>
              <a:rPr lang="bg-BG" sz="6600" b="1" dirty="0">
                <a:solidFill>
                  <a:srgbClr val="000000"/>
                </a:solidFill>
                <a:latin typeface="Abhaya Libre"/>
                <a:ea typeface="Abhaya Libre"/>
                <a:cs typeface="Abhaya Libre"/>
                <a:sym typeface="Abhaya Libre"/>
              </a:rPr>
              <a:t>Организации </a:t>
            </a:r>
            <a:r>
              <a:rPr lang="bg-BG" sz="6410" b="1" dirty="0">
                <a:solidFill>
                  <a:srgbClr val="000000"/>
                </a:solidFill>
                <a:latin typeface="Abhaya Libre"/>
                <a:ea typeface="Abhaya Libre"/>
                <a:cs typeface="Abhaya Libre"/>
                <a:sym typeface="Abhaya Libre"/>
              </a:rPr>
              <a:t>(b)</a:t>
            </a:r>
            <a:endParaRPr dirty="0"/>
          </a:p>
        </p:txBody>
      </p:sp>
      <p:grpSp>
        <p:nvGrpSpPr>
          <p:cNvPr id="545" name="Google Shape;545;p27"/>
          <p:cNvGrpSpPr/>
          <p:nvPr/>
        </p:nvGrpSpPr>
        <p:grpSpPr>
          <a:xfrm>
            <a:off x="1143000" y="1731425"/>
            <a:ext cx="16002000" cy="7213530"/>
            <a:chOff x="0" y="169325"/>
            <a:chExt cx="16002000" cy="7213530"/>
          </a:xfrm>
        </p:grpSpPr>
        <p:sp>
          <p:nvSpPr>
            <p:cNvPr id="546" name="Google Shape;546;p27"/>
            <p:cNvSpPr/>
            <p:nvPr/>
          </p:nvSpPr>
          <p:spPr>
            <a:xfrm>
              <a:off x="0" y="1038813"/>
              <a:ext cx="16002000" cy="1128488"/>
            </a:xfrm>
            <a:prstGeom prst="roundRect">
              <a:avLst>
                <a:gd name="adj" fmla="val 10000"/>
              </a:avLst>
            </a:prstGeom>
            <a:solidFill>
              <a:srgbClr val="B7D6E2">
                <a:alpha val="89803"/>
              </a:srgbClr>
            </a:solidFill>
            <a:ln w="25400" cap="flat" cmpd="sng">
              <a:solidFill>
                <a:srgbClr val="B7D6E2">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7"/>
            <p:cNvSpPr/>
            <p:nvPr/>
          </p:nvSpPr>
          <p:spPr>
            <a:xfrm>
              <a:off x="975475" y="186253"/>
              <a:ext cx="3866860" cy="2351151"/>
            </a:xfrm>
            <a:prstGeom prst="roundRect">
              <a:avLst>
                <a:gd name="adj" fmla="val 10000"/>
              </a:avLst>
            </a:prstGeom>
            <a:blipFill rotWithShape="1">
              <a:blip r:embed="rId7">
                <a:alphaModFix/>
              </a:blip>
              <a:stretch>
                <a:fillRect t="-16997" b="-16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7"/>
            <p:cNvSpPr/>
            <p:nvPr/>
          </p:nvSpPr>
          <p:spPr>
            <a:xfrm rot="10800000">
              <a:off x="489488" y="2482430"/>
              <a:ext cx="4838834" cy="4883497"/>
            </a:xfrm>
            <a:prstGeom prst="round2SameRect">
              <a:avLst>
                <a:gd name="adj1" fmla="val 10500"/>
                <a:gd name="adj2" fmla="val 0"/>
              </a:avLst>
            </a:prstGeom>
            <a:solidFill>
              <a:srgbClr val="00808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7"/>
            <p:cNvSpPr txBox="1"/>
            <p:nvPr/>
          </p:nvSpPr>
          <p:spPr>
            <a:xfrm>
              <a:off x="638299" y="2482430"/>
              <a:ext cx="4541212" cy="4734686"/>
            </a:xfrm>
            <a:prstGeom prst="rect">
              <a:avLst/>
            </a:prstGeom>
            <a:noFill/>
            <a:ln>
              <a:noFill/>
            </a:ln>
          </p:spPr>
          <p:txBody>
            <a:bodyPr spcFirstLastPara="1" wrap="square" lIns="199125" tIns="199125" rIns="199125" bIns="199125" anchor="t" anchorCtr="0">
              <a:noAutofit/>
            </a:bodyPr>
            <a:lstStyle/>
            <a:p>
              <a:pPr marL="0" marR="0" lvl="0" indent="0" algn="ctr" rtl="0">
                <a:lnSpc>
                  <a:spcPct val="90000"/>
                </a:lnSpc>
                <a:spcBef>
                  <a:spcPts val="0"/>
                </a:spcBef>
                <a:spcAft>
                  <a:spcPts val="0"/>
                </a:spcAft>
                <a:buClr>
                  <a:schemeClr val="lt1"/>
                </a:buClr>
                <a:buSzPts val="2800"/>
                <a:buFont typeface="Abhaya Libre"/>
                <a:buNone/>
              </a:pPr>
              <a:r>
                <a:rPr lang="bg-BG" sz="2800" b="1" u="sng">
                  <a:solidFill>
                    <a:schemeClr val="lt1"/>
                  </a:solidFill>
                  <a:latin typeface="Abhaya Libre"/>
                  <a:ea typeface="Abhaya Libre"/>
                  <a:cs typeface="Abhaya Libre"/>
                  <a:sym typeface="Abhaya Libre"/>
                </a:rPr>
                <a:t>Попълнете празнината в уменията</a:t>
              </a:r>
              <a:endParaRPr sz="2800" b="0" i="1" u="none">
                <a:solidFill>
                  <a:schemeClr val="lt1"/>
                </a:solidFill>
                <a:latin typeface="Abhaya Libre"/>
                <a:ea typeface="Abhaya Libre"/>
                <a:cs typeface="Abhaya Libre"/>
                <a:sym typeface="Abhaya Libre"/>
              </a:endParaRPr>
            </a:p>
            <a:p>
              <a:pPr marL="0" marR="0" lvl="0" indent="0" algn="ctr" rtl="0">
                <a:lnSpc>
                  <a:spcPct val="90000"/>
                </a:lnSpc>
                <a:spcBef>
                  <a:spcPts val="980"/>
                </a:spcBef>
                <a:spcAft>
                  <a:spcPts val="0"/>
                </a:spcAft>
                <a:buClr>
                  <a:schemeClr val="lt1"/>
                </a:buClr>
                <a:buSzPts val="2200"/>
                <a:buFont typeface="Abhaya Libre"/>
                <a:buNone/>
              </a:pPr>
              <a:r>
                <a:rPr lang="bg-BG" sz="2200" b="0" i="1" u="none">
                  <a:solidFill>
                    <a:schemeClr val="lt1"/>
                  </a:solidFill>
                  <a:latin typeface="Abhaya Libre"/>
                  <a:ea typeface="Abhaya Libre"/>
                  <a:cs typeface="Abhaya Libre"/>
                  <a:sym typeface="Abhaya Libre"/>
                </a:rPr>
                <a:t>Развиването на нови длъжности и функции се увеличи заедно с разработването на нови инструменти и технологии. Например, има нарастващо търсене на нови работни позиции, като разработчици на приложения, специалисти по облачни изчисления, разработчици на уебсайтове.</a:t>
              </a:r>
              <a:endParaRPr sz="2200" b="0" i="1" u="none">
                <a:solidFill>
                  <a:schemeClr val="lt1"/>
                </a:solidFill>
                <a:latin typeface="Abhaya Libre"/>
                <a:ea typeface="Abhaya Libre"/>
                <a:cs typeface="Abhaya Libre"/>
                <a:sym typeface="Abhaya Libre"/>
              </a:endParaRPr>
            </a:p>
          </p:txBody>
        </p:sp>
        <p:sp>
          <p:nvSpPr>
            <p:cNvPr id="550" name="Google Shape;550;p27"/>
            <p:cNvSpPr/>
            <p:nvPr/>
          </p:nvSpPr>
          <p:spPr>
            <a:xfrm>
              <a:off x="6096880" y="176623"/>
              <a:ext cx="3866860" cy="2351151"/>
            </a:xfrm>
            <a:prstGeom prst="roundRect">
              <a:avLst>
                <a:gd name="adj" fmla="val 10000"/>
              </a:avLst>
            </a:prstGeom>
            <a:blipFill rotWithShape="1">
              <a:blip r:embed="rId8">
                <a:alphaModFix/>
              </a:blip>
              <a:stretch>
                <a:fillRect t="-42998" b="-42996"/>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7"/>
            <p:cNvSpPr/>
            <p:nvPr/>
          </p:nvSpPr>
          <p:spPr>
            <a:xfrm rot="10800000">
              <a:off x="5715008" y="2453540"/>
              <a:ext cx="4630603" cy="4922017"/>
            </a:xfrm>
            <a:prstGeom prst="round2SameRect">
              <a:avLst>
                <a:gd name="adj1" fmla="val 10500"/>
                <a:gd name="adj2" fmla="val 0"/>
              </a:avLst>
            </a:prstGeom>
            <a:solidFill>
              <a:srgbClr val="0099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7"/>
            <p:cNvSpPr txBox="1"/>
            <p:nvPr/>
          </p:nvSpPr>
          <p:spPr>
            <a:xfrm>
              <a:off x="5857415" y="2453540"/>
              <a:ext cx="4345789" cy="4779610"/>
            </a:xfrm>
            <a:prstGeom prst="rect">
              <a:avLst/>
            </a:prstGeom>
            <a:noFill/>
            <a:ln>
              <a:noFill/>
            </a:ln>
          </p:spPr>
          <p:txBody>
            <a:bodyPr spcFirstLastPara="1" wrap="square" lIns="199125" tIns="199125" rIns="199125" bIns="199125" anchor="t" anchorCtr="0">
              <a:noAutofit/>
            </a:bodyPr>
            <a:lstStyle/>
            <a:p>
              <a:pPr marL="0" marR="0" lvl="0" indent="0" algn="ctr" rtl="0">
                <a:lnSpc>
                  <a:spcPct val="90000"/>
                </a:lnSpc>
                <a:spcBef>
                  <a:spcPts val="0"/>
                </a:spcBef>
                <a:spcAft>
                  <a:spcPts val="0"/>
                </a:spcAft>
                <a:buClr>
                  <a:schemeClr val="lt1"/>
                </a:buClr>
                <a:buSzPts val="2800"/>
                <a:buFont typeface="Abhaya Libre"/>
                <a:buNone/>
              </a:pPr>
              <a:r>
                <a:rPr lang="bg-BG" sz="2800" b="1" u="sng">
                  <a:solidFill>
                    <a:schemeClr val="lt1"/>
                  </a:solidFill>
                  <a:latin typeface="Abhaya Libre"/>
                  <a:ea typeface="Abhaya Libre"/>
                  <a:cs typeface="Abhaya Libre"/>
                  <a:sym typeface="Abhaya Libre"/>
                </a:rPr>
                <a:t>Увеличете своята информираност и дисциплина</a:t>
              </a:r>
              <a:endParaRPr sz="2800" b="1" u="sng">
                <a:solidFill>
                  <a:schemeClr val="lt1"/>
                </a:solidFill>
                <a:latin typeface="Abhaya Libre"/>
                <a:ea typeface="Abhaya Libre"/>
                <a:cs typeface="Abhaya Libre"/>
                <a:sym typeface="Abhaya Libre"/>
              </a:endParaRPr>
            </a:p>
            <a:p>
              <a:pPr marL="0" marR="0" lvl="0" indent="0" algn="ctr" rtl="0">
                <a:lnSpc>
                  <a:spcPct val="90000"/>
                </a:lnSpc>
                <a:spcBef>
                  <a:spcPts val="980"/>
                </a:spcBef>
                <a:spcAft>
                  <a:spcPts val="0"/>
                </a:spcAft>
                <a:buClr>
                  <a:schemeClr val="lt1"/>
                </a:buClr>
                <a:buSzPts val="2200"/>
                <a:buFont typeface="Abhaya Libre"/>
                <a:buNone/>
              </a:pPr>
              <a:r>
                <a:rPr lang="bg-BG" sz="2200" b="0" i="1" u="none">
                  <a:solidFill>
                    <a:schemeClr val="lt1"/>
                  </a:solidFill>
                  <a:latin typeface="Abhaya Libre"/>
                  <a:ea typeface="Abhaya Libre"/>
                  <a:cs typeface="Abhaya Libre"/>
                  <a:sym typeface="Abhaya Libre"/>
                </a:rPr>
                <a:t>Развиването на нови таланти е от полза, както за вашето професионално,  така и за  личното ви развитие. Докато усвоявате нов талант, ще придобиете и дисциплина, което може да има благоприятен ефект върху други области от живота ви.</a:t>
              </a:r>
              <a:endParaRPr sz="2200" b="0" i="1" u="none">
                <a:solidFill>
                  <a:schemeClr val="lt1"/>
                </a:solidFill>
                <a:latin typeface="Abhaya Libre"/>
                <a:ea typeface="Abhaya Libre"/>
                <a:cs typeface="Abhaya Libre"/>
                <a:sym typeface="Abhaya Libre"/>
              </a:endParaRPr>
            </a:p>
          </p:txBody>
        </p:sp>
        <p:sp>
          <p:nvSpPr>
            <p:cNvPr id="553" name="Google Shape;553;p27"/>
            <p:cNvSpPr/>
            <p:nvPr/>
          </p:nvSpPr>
          <p:spPr>
            <a:xfrm>
              <a:off x="11188974" y="169325"/>
              <a:ext cx="3866860" cy="2351151"/>
            </a:xfrm>
            <a:prstGeom prst="roundRect">
              <a:avLst>
                <a:gd name="adj" fmla="val 10000"/>
              </a:avLst>
            </a:prstGeom>
            <a:blipFill rotWithShape="1">
              <a:blip r:embed="rId9">
                <a:alphaModFix/>
              </a:blip>
              <a:stretch>
                <a:fillRect t="-32998" b="-32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rot="10800000">
              <a:off x="10732298" y="2431645"/>
              <a:ext cx="4780212" cy="4951210"/>
            </a:xfrm>
            <a:prstGeom prst="round2SameRect">
              <a:avLst>
                <a:gd name="adj1" fmla="val 10500"/>
                <a:gd name="adj2" fmla="val 0"/>
              </a:avLst>
            </a:prstGeom>
            <a:solidFill>
              <a:srgbClr val="00666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7"/>
            <p:cNvSpPr txBox="1"/>
            <p:nvPr/>
          </p:nvSpPr>
          <p:spPr>
            <a:xfrm>
              <a:off x="10879306" y="2431645"/>
              <a:ext cx="4486196" cy="4804202"/>
            </a:xfrm>
            <a:prstGeom prst="rect">
              <a:avLst/>
            </a:prstGeom>
            <a:noFill/>
            <a:ln>
              <a:noFill/>
            </a:ln>
          </p:spPr>
          <p:txBody>
            <a:bodyPr spcFirstLastPara="1" wrap="square" lIns="199125" tIns="199125" rIns="199125" bIns="199125" anchor="t" anchorCtr="0">
              <a:noAutofit/>
            </a:bodyPr>
            <a:lstStyle/>
            <a:p>
              <a:pPr marL="0" marR="0" lvl="0" indent="0" algn="ctr" rtl="0">
                <a:lnSpc>
                  <a:spcPct val="90000"/>
                </a:lnSpc>
                <a:spcBef>
                  <a:spcPts val="0"/>
                </a:spcBef>
                <a:spcAft>
                  <a:spcPts val="0"/>
                </a:spcAft>
                <a:buClr>
                  <a:schemeClr val="lt1"/>
                </a:buClr>
                <a:buSzPts val="2800"/>
                <a:buFont typeface="Abhaya Libre"/>
                <a:buNone/>
              </a:pPr>
              <a:r>
                <a:rPr lang="bg-BG" sz="2800" b="1" u="sng">
                  <a:solidFill>
                    <a:schemeClr val="lt1"/>
                  </a:solidFill>
                  <a:latin typeface="Abhaya Libre"/>
                  <a:ea typeface="Abhaya Libre"/>
                  <a:cs typeface="Abhaya Libre"/>
                  <a:sym typeface="Abhaya Libre"/>
                </a:rPr>
                <a:t>Професионално развитие</a:t>
              </a:r>
              <a:endParaRPr sz="2800" b="1" u="sng">
                <a:solidFill>
                  <a:schemeClr val="lt1"/>
                </a:solidFill>
                <a:latin typeface="Abhaya Libre"/>
                <a:ea typeface="Abhaya Libre"/>
                <a:cs typeface="Abhaya Libre"/>
                <a:sym typeface="Abhaya Libre"/>
              </a:endParaRPr>
            </a:p>
            <a:p>
              <a:pPr marL="0" marR="0" lvl="0" indent="0" algn="ctr" rtl="0">
                <a:lnSpc>
                  <a:spcPct val="90000"/>
                </a:lnSpc>
                <a:spcBef>
                  <a:spcPts val="980"/>
                </a:spcBef>
                <a:spcAft>
                  <a:spcPts val="0"/>
                </a:spcAft>
                <a:buClr>
                  <a:schemeClr val="lt1"/>
                </a:buClr>
                <a:buSzPts val="2200"/>
                <a:buFont typeface="Abhaya Libre"/>
                <a:buNone/>
              </a:pPr>
              <a:r>
                <a:rPr lang="bg-BG" sz="2200" b="0" i="1" u="none">
                  <a:solidFill>
                    <a:schemeClr val="lt1"/>
                  </a:solidFill>
                  <a:latin typeface="Abhaya Libre"/>
                  <a:ea typeface="Abhaya Libre"/>
                  <a:cs typeface="Abhaya Libre"/>
                  <a:sym typeface="Abhaya Libre"/>
                </a:rPr>
                <a:t>Придобиването на нови умения ще увеличи възможностите ви за работа и ще ви помогне да се изкачите служебната стълбица. Може да кандидатстване за  работа на по-високо ниво с по-добро възнаграждение, по-приятна работна среда и повече отговорност, ако имате необходимите способности.</a:t>
              </a:r>
              <a:endParaRPr sz="2200" b="0" i="1" u="none">
                <a:solidFill>
                  <a:schemeClr val="lt1"/>
                </a:solidFill>
                <a:latin typeface="Abhaya Libre"/>
                <a:ea typeface="Abhaya Libre"/>
                <a:cs typeface="Abhaya Libre"/>
                <a:sym typeface="Abhaya Libre"/>
              </a:endParaRPr>
            </a:p>
          </p:txBody>
        </p:sp>
      </p:grpSp>
      <p:pic>
        <p:nvPicPr>
          <p:cNvPr id="2" name="Picture 1">
            <a:extLst>
              <a:ext uri="{FF2B5EF4-FFF2-40B4-BE49-F238E27FC236}">
                <a16:creationId xmlns:a16="http://schemas.microsoft.com/office/drawing/2014/main" id="{4DF4F4F6-4355-7D17-C08E-9135A4799FB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59"/>
        <p:cNvGrpSpPr/>
        <p:nvPr/>
      </p:nvGrpSpPr>
      <p:grpSpPr>
        <a:xfrm>
          <a:off x="0" y="0"/>
          <a:ext cx="0" cy="0"/>
          <a:chOff x="0" y="0"/>
          <a:chExt cx="0" cy="0"/>
        </a:xfrm>
      </p:grpSpPr>
      <p:pic>
        <p:nvPicPr>
          <p:cNvPr id="560" name="Google Shape;560;p28"/>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561" name="Google Shape;561;p2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62" name="Google Shape;562;p28"/>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564" name="Google Shape;564;p28"/>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565" name="Google Shape;565;p28"/>
          <p:cNvSpPr txBox="1"/>
          <p:nvPr/>
        </p:nvSpPr>
        <p:spPr>
          <a:xfrm>
            <a:off x="3176106" y="127245"/>
            <a:ext cx="13242602" cy="1680460"/>
          </a:xfrm>
          <a:prstGeom prst="rect">
            <a:avLst/>
          </a:prstGeom>
          <a:noFill/>
          <a:ln>
            <a:noFill/>
          </a:ln>
        </p:spPr>
        <p:txBody>
          <a:bodyPr spcFirstLastPara="1" wrap="square" lIns="0" tIns="0" rIns="0" bIns="0" anchor="t" anchorCtr="0">
            <a:spAutoFit/>
          </a:bodyPr>
          <a:lstStyle/>
          <a:p>
            <a:pPr marL="0" marR="0" lvl="0" indent="0" algn="ctr" rtl="0">
              <a:lnSpc>
                <a:spcPct val="90816"/>
              </a:lnSpc>
              <a:spcBef>
                <a:spcPts val="0"/>
              </a:spcBef>
              <a:spcAft>
                <a:spcPts val="0"/>
              </a:spcAft>
              <a:buNone/>
            </a:pPr>
            <a:r>
              <a:rPr lang="bg-BG" sz="6000" dirty="0">
                <a:solidFill>
                  <a:srgbClr val="000000"/>
                </a:solidFill>
                <a:latin typeface="Abhaya Libre"/>
                <a:ea typeface="Abhaya Libre"/>
                <a:cs typeface="Abhaya Libre"/>
                <a:sym typeface="Abhaya Libre"/>
              </a:rPr>
              <a:t>Преквалификация с/у повишаване на уменията</a:t>
            </a:r>
            <a:endParaRPr sz="6000" dirty="0">
              <a:solidFill>
                <a:srgbClr val="000000"/>
              </a:solidFill>
              <a:latin typeface="Abhaya Libre"/>
              <a:ea typeface="Abhaya Libre"/>
              <a:cs typeface="Abhaya Libre"/>
              <a:sym typeface="Abhaya Libre"/>
            </a:endParaRPr>
          </a:p>
        </p:txBody>
      </p:sp>
      <p:pic>
        <p:nvPicPr>
          <p:cNvPr id="566" name="Google Shape;566;p28" descr="Text&#10;&#10;Description automatically generated"/>
          <p:cNvPicPr preferRelativeResize="0"/>
          <p:nvPr/>
        </p:nvPicPr>
        <p:blipFill rotWithShape="1">
          <a:blip r:embed="rId7">
            <a:alphaModFix/>
          </a:blip>
          <a:srcRect/>
          <a:stretch/>
        </p:blipFill>
        <p:spPr>
          <a:xfrm>
            <a:off x="4673499" y="1735616"/>
            <a:ext cx="8549211" cy="7213058"/>
          </a:xfrm>
          <a:prstGeom prst="rect">
            <a:avLst/>
          </a:prstGeom>
          <a:noFill/>
          <a:ln>
            <a:noFill/>
          </a:ln>
        </p:spPr>
      </p:pic>
      <p:sp>
        <p:nvSpPr>
          <p:cNvPr id="567" name="Google Shape;567;p28"/>
          <p:cNvSpPr txBox="1"/>
          <p:nvPr/>
        </p:nvSpPr>
        <p:spPr>
          <a:xfrm>
            <a:off x="4673499" y="8876584"/>
            <a:ext cx="204325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1800" i="1">
                <a:solidFill>
                  <a:schemeClr val="dk1"/>
                </a:solidFill>
                <a:latin typeface="Calibri"/>
                <a:ea typeface="Calibri"/>
                <a:cs typeface="Calibri"/>
                <a:sym typeface="Calibri"/>
              </a:rPr>
              <a:t>Източник: </a:t>
            </a:r>
            <a:r>
              <a:rPr lang="bg-BG" sz="18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whitely </a:t>
            </a:r>
            <a:endParaRPr sz="18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5C4AEDA4-7D21-16CD-9EE6-D042E944603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29"/>
          <p:cNvPicPr preferRelativeResize="0"/>
          <p:nvPr/>
        </p:nvPicPr>
        <p:blipFill rotWithShape="1">
          <a:blip r:embed="rId3">
            <a:alphaModFix/>
          </a:blip>
          <a:srcRect/>
          <a:stretch/>
        </p:blipFill>
        <p:spPr>
          <a:xfrm rot="5400000">
            <a:off x="10770731" y="4768328"/>
            <a:ext cx="7775659" cy="1894433"/>
          </a:xfrm>
          <a:prstGeom prst="rect">
            <a:avLst/>
          </a:prstGeom>
          <a:noFill/>
          <a:ln>
            <a:noFill/>
          </a:ln>
        </p:spPr>
      </p:pic>
      <p:grpSp>
        <p:nvGrpSpPr>
          <p:cNvPr id="573" name="Google Shape;573;p29"/>
          <p:cNvGrpSpPr/>
          <p:nvPr/>
        </p:nvGrpSpPr>
        <p:grpSpPr>
          <a:xfrm>
            <a:off x="14660026" y="2060782"/>
            <a:ext cx="654150" cy="657082"/>
            <a:chOff x="1813" y="0"/>
            <a:chExt cx="809173" cy="812800"/>
          </a:xfrm>
        </p:grpSpPr>
        <p:sp>
          <p:nvSpPr>
            <p:cNvPr id="574" name="Google Shape;574;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6" name="Google Shape;576;p29"/>
          <p:cNvGrpSpPr/>
          <p:nvPr/>
        </p:nvGrpSpPr>
        <p:grpSpPr>
          <a:xfrm>
            <a:off x="13667266" y="3547556"/>
            <a:ext cx="654150" cy="657082"/>
            <a:chOff x="1813" y="0"/>
            <a:chExt cx="809173" cy="812800"/>
          </a:xfrm>
        </p:grpSpPr>
        <p:sp>
          <p:nvSpPr>
            <p:cNvPr id="577" name="Google Shape;577;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79" name="Google Shape;579;p29"/>
          <p:cNvGrpSpPr/>
          <p:nvPr/>
        </p:nvGrpSpPr>
        <p:grpSpPr>
          <a:xfrm>
            <a:off x="13384269" y="5303960"/>
            <a:ext cx="654150" cy="657082"/>
            <a:chOff x="1813" y="0"/>
            <a:chExt cx="809173" cy="812800"/>
          </a:xfrm>
        </p:grpSpPr>
        <p:sp>
          <p:nvSpPr>
            <p:cNvPr id="580" name="Google Shape;580;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82" name="Google Shape;582;p29"/>
          <p:cNvGrpSpPr/>
          <p:nvPr/>
        </p:nvGrpSpPr>
        <p:grpSpPr>
          <a:xfrm>
            <a:off x="13753723" y="7056417"/>
            <a:ext cx="654150" cy="657082"/>
            <a:chOff x="1813" y="0"/>
            <a:chExt cx="809173" cy="812800"/>
          </a:xfrm>
        </p:grpSpPr>
        <p:sp>
          <p:nvSpPr>
            <p:cNvPr id="583" name="Google Shape;583;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585" name="Google Shape;585;p29"/>
          <p:cNvGrpSpPr/>
          <p:nvPr/>
        </p:nvGrpSpPr>
        <p:grpSpPr>
          <a:xfrm>
            <a:off x="14660026" y="8705205"/>
            <a:ext cx="654150" cy="657082"/>
            <a:chOff x="1813" y="0"/>
            <a:chExt cx="809173" cy="812800"/>
          </a:xfrm>
        </p:grpSpPr>
        <p:sp>
          <p:nvSpPr>
            <p:cNvPr id="586" name="Google Shape;586;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588" name="Google Shape;588;p29"/>
          <p:cNvPicPr preferRelativeResize="0"/>
          <p:nvPr/>
        </p:nvPicPr>
        <p:blipFill rotWithShape="1">
          <a:blip r:embed="rId4">
            <a:alphaModFix/>
          </a:blip>
          <a:srcRect/>
          <a:stretch/>
        </p:blipFill>
        <p:spPr>
          <a:xfrm>
            <a:off x="16418708" y="0"/>
            <a:ext cx="1869292" cy="1869292"/>
          </a:xfrm>
          <a:prstGeom prst="rect">
            <a:avLst/>
          </a:prstGeom>
          <a:noFill/>
          <a:ln>
            <a:noFill/>
          </a:ln>
        </p:spPr>
      </p:pic>
      <p:grpSp>
        <p:nvGrpSpPr>
          <p:cNvPr id="589" name="Google Shape;589;p29"/>
          <p:cNvGrpSpPr/>
          <p:nvPr/>
        </p:nvGrpSpPr>
        <p:grpSpPr>
          <a:xfrm>
            <a:off x="14770557" y="3680995"/>
            <a:ext cx="3086100" cy="3375422"/>
            <a:chOff x="0" y="-76200"/>
            <a:chExt cx="812800" cy="889000"/>
          </a:xfrm>
        </p:grpSpPr>
        <p:sp>
          <p:nvSpPr>
            <p:cNvPr id="590" name="Google Shape;590;p29"/>
            <p:cNvSpPr/>
            <p:nvPr/>
          </p:nvSpPr>
          <p:spPr>
            <a:xfrm>
              <a:off x="0" y="0"/>
              <a:ext cx="812800" cy="812800"/>
            </a:xfrm>
            <a:custGeom>
              <a:avLst/>
              <a:gdLst/>
              <a:ahLst/>
              <a:cxnLst/>
              <a:rect l="l" t="t" r="r" b="b"/>
              <a:pathLst>
                <a:path w="812800" h="812800" extrusionOk="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2"/>
                </a:lnSpc>
                <a:spcBef>
                  <a:spcPts val="0"/>
                </a:spcBef>
                <a:spcAft>
                  <a:spcPts val="0"/>
                </a:spcAft>
                <a:buNone/>
              </a:pPr>
              <a:r>
                <a:rPr lang="bg-BG" sz="3199">
                  <a:solidFill>
                    <a:srgbClr val="FEFEFE"/>
                  </a:solidFill>
                  <a:latin typeface="Abhaya Libre"/>
                  <a:ea typeface="Abhaya Libre"/>
                  <a:cs typeface="Abhaya Libre"/>
                  <a:sym typeface="Abhaya Libre"/>
                </a:rPr>
                <a:t>Интелигентна специализация</a:t>
              </a:r>
              <a:endParaRPr sz="3199">
                <a:solidFill>
                  <a:srgbClr val="FEFEFE"/>
                </a:solidFill>
                <a:latin typeface="Abhaya Libre"/>
                <a:ea typeface="Abhaya Libre"/>
                <a:cs typeface="Abhaya Libre"/>
                <a:sym typeface="Abhaya Libre"/>
              </a:endParaRPr>
            </a:p>
          </p:txBody>
        </p:sp>
      </p:grpSp>
      <p:sp>
        <p:nvSpPr>
          <p:cNvPr id="592" name="Google Shape;592;p29"/>
          <p:cNvSpPr txBox="1"/>
          <p:nvPr/>
        </p:nvSpPr>
        <p:spPr>
          <a:xfrm>
            <a:off x="2494248" y="2472301"/>
            <a:ext cx="8899201" cy="6959598"/>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b="1" dirty="0">
                <a:solidFill>
                  <a:srgbClr val="000000"/>
                </a:solidFill>
                <a:latin typeface="Abhaya Libre"/>
                <a:ea typeface="Abhaya Libre"/>
                <a:cs typeface="Abhaya Libre"/>
                <a:sym typeface="Abhaya Libre"/>
              </a:rPr>
              <a:t>Въздействието на COVID-19</a:t>
            </a:r>
            <a:endParaRPr dirty="0"/>
          </a:p>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Пандемията доведе до скок на безработицата, докато сигурността на работните места изпита обратна тенденция. Това навреди на способността на хората да си изкарват прехраната и причини сериозен спад в световната икономика. </a:t>
            </a: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Въпреки това, както показва историята, голямо природно бедствие или пандемия е последвано от време на просперитет. Светът е на път да преживее постпандемичен бум, според проучване, въпреки факта, че COVID все още е налице.</a:t>
            </a: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Усвояването на умения ще ви постави в по-добра позиция да се възползвате от по-силна икономика предвид цялото това развитие и надежда.</a:t>
            </a: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dirty="0">
              <a:solidFill>
                <a:srgbClr val="000000"/>
              </a:solidFill>
              <a:latin typeface="Abhaya Libre"/>
              <a:ea typeface="Abhaya Libre"/>
              <a:cs typeface="Abhaya Libre"/>
              <a:sym typeface="Abhaya Libre"/>
            </a:endParaRPr>
          </a:p>
        </p:txBody>
      </p:sp>
      <p:pic>
        <p:nvPicPr>
          <p:cNvPr id="593" name="Google Shape;593;p29"/>
          <p:cNvPicPr preferRelativeResize="0"/>
          <p:nvPr/>
        </p:nvPicPr>
        <p:blipFill rotWithShape="1">
          <a:blip r:embed="rId5">
            <a:alphaModFix/>
          </a:blip>
          <a:srcRect/>
          <a:stretch/>
        </p:blipFill>
        <p:spPr>
          <a:xfrm rot="1852805">
            <a:off x="6323948" y="-3260923"/>
            <a:ext cx="5364129" cy="5364129"/>
          </a:xfrm>
          <a:prstGeom prst="rect">
            <a:avLst/>
          </a:prstGeom>
          <a:noFill/>
          <a:ln>
            <a:noFill/>
          </a:ln>
        </p:spPr>
      </p:pic>
      <p:pic>
        <p:nvPicPr>
          <p:cNvPr id="594" name="Google Shape;594;p29"/>
          <p:cNvPicPr preferRelativeResize="0"/>
          <p:nvPr/>
        </p:nvPicPr>
        <p:blipFill rotWithShape="1">
          <a:blip r:embed="rId6">
            <a:alphaModFix/>
          </a:blip>
          <a:srcRect/>
          <a:stretch/>
        </p:blipFill>
        <p:spPr>
          <a:xfrm>
            <a:off x="0" y="-1490547"/>
            <a:ext cx="3334026" cy="3588482"/>
          </a:xfrm>
          <a:prstGeom prst="rect">
            <a:avLst/>
          </a:prstGeom>
          <a:noFill/>
          <a:ln>
            <a:noFill/>
          </a:ln>
        </p:spPr>
      </p:pic>
      <p:pic>
        <p:nvPicPr>
          <p:cNvPr id="595" name="Google Shape;595;p29"/>
          <p:cNvPicPr preferRelativeResize="0"/>
          <p:nvPr/>
        </p:nvPicPr>
        <p:blipFill rotWithShape="1">
          <a:blip r:embed="rId7">
            <a:alphaModFix/>
          </a:blip>
          <a:srcRect/>
          <a:stretch/>
        </p:blipFill>
        <p:spPr>
          <a:xfrm rot="-1185502">
            <a:off x="-3235988" y="28827"/>
            <a:ext cx="4352147" cy="4346443"/>
          </a:xfrm>
          <a:prstGeom prst="rect">
            <a:avLst/>
          </a:prstGeom>
          <a:noFill/>
          <a:ln>
            <a:noFill/>
          </a:ln>
        </p:spPr>
      </p:pic>
      <p:pic>
        <p:nvPicPr>
          <p:cNvPr id="596" name="Google Shape;596;p29"/>
          <p:cNvPicPr preferRelativeResize="0"/>
          <p:nvPr/>
        </p:nvPicPr>
        <p:blipFill rotWithShape="1">
          <a:blip r:embed="rId5">
            <a:alphaModFix/>
          </a:blip>
          <a:srcRect/>
          <a:stretch/>
        </p:blipFill>
        <p:spPr>
          <a:xfrm rot="1852805">
            <a:off x="15257830" y="7358583"/>
            <a:ext cx="5364129" cy="5364129"/>
          </a:xfrm>
          <a:prstGeom prst="rect">
            <a:avLst/>
          </a:prstGeom>
          <a:noFill/>
          <a:ln>
            <a:noFill/>
          </a:ln>
        </p:spPr>
      </p:pic>
      <p:grpSp>
        <p:nvGrpSpPr>
          <p:cNvPr id="597" name="Google Shape;597;p29"/>
          <p:cNvGrpSpPr/>
          <p:nvPr/>
        </p:nvGrpSpPr>
        <p:grpSpPr>
          <a:xfrm>
            <a:off x="-845096" y="8795670"/>
            <a:ext cx="2900572" cy="807706"/>
            <a:chOff x="0" y="0"/>
            <a:chExt cx="3867430" cy="1076940"/>
          </a:xfrm>
        </p:grpSpPr>
        <p:pic>
          <p:nvPicPr>
            <p:cNvPr id="598" name="Google Shape;598;p29"/>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599" name="Google Shape;599;p29"/>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601" name="Google Shape;601;p29"/>
          <p:cNvSpPr txBox="1"/>
          <p:nvPr/>
        </p:nvSpPr>
        <p:spPr>
          <a:xfrm>
            <a:off x="2154788" y="1101836"/>
            <a:ext cx="13769571" cy="1678665"/>
          </a:xfrm>
          <a:prstGeom prst="rect">
            <a:avLst/>
          </a:prstGeom>
          <a:noFill/>
          <a:ln>
            <a:noFill/>
          </a:ln>
        </p:spPr>
        <p:txBody>
          <a:bodyPr spcFirstLastPara="1" wrap="square" lIns="0" tIns="0" rIns="0" bIns="0" anchor="t" anchorCtr="0">
            <a:spAutoFit/>
          </a:bodyPr>
          <a:lstStyle/>
          <a:p>
            <a:pPr marL="0" marR="0" lvl="0" indent="0" algn="ctr" rtl="0">
              <a:lnSpc>
                <a:spcPct val="100907"/>
              </a:lnSpc>
              <a:spcBef>
                <a:spcPts val="0"/>
              </a:spcBef>
              <a:spcAft>
                <a:spcPts val="0"/>
              </a:spcAft>
              <a:buNone/>
            </a:pPr>
            <a:r>
              <a:rPr lang="bg-BG" sz="5400" dirty="0">
                <a:solidFill>
                  <a:srgbClr val="000000"/>
                </a:solidFill>
                <a:latin typeface="Abhaya Libre"/>
                <a:ea typeface="Abhaya Libre"/>
                <a:cs typeface="Abhaya Libre"/>
                <a:sym typeface="Abhaya Libre"/>
              </a:rPr>
              <a:t>Защо преквалификацията и повишаването на уменията са важни - първа причина </a:t>
            </a:r>
            <a:endParaRPr dirty="0"/>
          </a:p>
        </p:txBody>
      </p:sp>
      <p:grpSp>
        <p:nvGrpSpPr>
          <p:cNvPr id="602" name="Google Shape;602;p29"/>
          <p:cNvGrpSpPr/>
          <p:nvPr/>
        </p:nvGrpSpPr>
        <p:grpSpPr>
          <a:xfrm>
            <a:off x="1500638" y="1809254"/>
            <a:ext cx="654150" cy="663047"/>
            <a:chOff x="1812" y="38100"/>
            <a:chExt cx="809173" cy="820178"/>
          </a:xfrm>
        </p:grpSpPr>
        <p:sp>
          <p:nvSpPr>
            <p:cNvPr id="603" name="Google Shape;603;p29"/>
            <p:cNvSpPr/>
            <p:nvPr/>
          </p:nvSpPr>
          <p:spPr>
            <a:xfrm>
              <a:off x="1812" y="45478"/>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bg-BG" sz="2400" b="1">
                  <a:solidFill>
                    <a:schemeClr val="dk1"/>
                  </a:solidFill>
                  <a:latin typeface="Calibri"/>
                  <a:ea typeface="Calibri"/>
                  <a:cs typeface="Calibri"/>
                  <a:sym typeface="Calibri"/>
                </a:rPr>
                <a:t>1</a:t>
              </a:r>
              <a:endParaRPr/>
            </a:p>
          </p:txBody>
        </p:sp>
        <p:sp>
          <p:nvSpPr>
            <p:cNvPr id="604" name="Google Shape;604;p29"/>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2" name="Picture 1">
            <a:extLst>
              <a:ext uri="{FF2B5EF4-FFF2-40B4-BE49-F238E27FC236}">
                <a16:creationId xmlns:a16="http://schemas.microsoft.com/office/drawing/2014/main" id="{14652A95-0F9F-FC97-8017-76FC48D0F0F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16"/>
        <p:cNvGrpSpPr/>
        <p:nvPr/>
      </p:nvGrpSpPr>
      <p:grpSpPr>
        <a:xfrm>
          <a:off x="0" y="0"/>
          <a:ext cx="0" cy="0"/>
          <a:chOff x="0" y="0"/>
          <a:chExt cx="0" cy="0"/>
        </a:xfrm>
      </p:grpSpPr>
      <p:sp>
        <p:nvSpPr>
          <p:cNvPr id="118" name="Google Shape;118;p3"/>
          <p:cNvSpPr txBox="1"/>
          <p:nvPr/>
        </p:nvSpPr>
        <p:spPr>
          <a:xfrm>
            <a:off x="1784075" y="2830968"/>
            <a:ext cx="15741900" cy="4802790"/>
          </a:xfrm>
          <a:prstGeom prst="rect">
            <a:avLst/>
          </a:prstGeom>
          <a:noFill/>
          <a:ln>
            <a:noFill/>
          </a:ln>
        </p:spPr>
        <p:txBody>
          <a:bodyPr spcFirstLastPara="1" wrap="square" lIns="0" tIns="0" rIns="0" bIns="0" anchor="t" anchorCtr="0">
            <a:spAutoFit/>
          </a:bodyPr>
          <a:lstStyle/>
          <a:p>
            <a:pPr marL="0" marR="0" lvl="0" indent="0" algn="just" rtl="0">
              <a:lnSpc>
                <a:spcPct val="140012"/>
              </a:lnSpc>
              <a:spcBef>
                <a:spcPts val="0"/>
              </a:spcBef>
              <a:spcAft>
                <a:spcPts val="0"/>
              </a:spcAft>
              <a:buNone/>
            </a:pPr>
            <a:r>
              <a:rPr lang="ru-RU" sz="3299" b="0" i="0" u="none" strike="noStrike" cap="none" dirty="0">
                <a:solidFill>
                  <a:srgbClr val="000000"/>
                </a:solidFill>
                <a:latin typeface="Abhaya Libre"/>
                <a:ea typeface="Abhaya Libre"/>
                <a:cs typeface="Abhaya Libre"/>
                <a:sym typeface="Abhaya Libre"/>
              </a:rPr>
              <a:t>Подкрепата на Европейската Комисия за създаването на тази публикация не представлява одобрение на съдържанието, което отразява само гледните точки на авторите. Комисията не носи отговорност за използването на съдържащата се в нея информация. </a:t>
            </a:r>
          </a:p>
          <a:p>
            <a:pPr marL="0" marR="0" lvl="0" indent="0" algn="just" rtl="0">
              <a:lnSpc>
                <a:spcPct val="140012"/>
              </a:lnSpc>
              <a:spcBef>
                <a:spcPts val="0"/>
              </a:spcBef>
              <a:spcAft>
                <a:spcPts val="0"/>
              </a:spcAft>
              <a:buNone/>
            </a:pPr>
            <a:r>
              <a:rPr lang="ru-RU" sz="3299" b="0" i="0" u="none" strike="noStrike" cap="none" dirty="0">
                <a:solidFill>
                  <a:srgbClr val="000000"/>
                </a:solidFill>
                <a:latin typeface="Abhaya Libre"/>
                <a:ea typeface="Abhaya Libre"/>
                <a:cs typeface="Abhaya Libre"/>
                <a:sym typeface="Abhaya Libre"/>
              </a:rPr>
              <a:t>Проект Nº: 2021-1-RO01-KA220-VET-000028118</a:t>
            </a:r>
          </a:p>
          <a:p>
            <a:pPr marL="0" marR="0" lvl="0" indent="0" algn="just" rtl="0">
              <a:lnSpc>
                <a:spcPct val="140012"/>
              </a:lnSpc>
              <a:spcBef>
                <a:spcPts val="0"/>
              </a:spcBef>
              <a:spcAft>
                <a:spcPts val="0"/>
              </a:spcAft>
              <a:buNone/>
            </a:pPr>
            <a:endParaRPr sz="3299" b="0" i="0" u="none" strike="noStrike" cap="none" dirty="0">
              <a:solidFill>
                <a:srgbClr val="000000"/>
              </a:solidFill>
              <a:latin typeface="Abhaya Libre"/>
              <a:ea typeface="Abhaya Libre"/>
              <a:cs typeface="Abhaya Libre"/>
              <a:sym typeface="Abhaya Libre"/>
            </a:endParaRPr>
          </a:p>
          <a:p>
            <a:pPr marL="0" marR="0" lvl="0" indent="0" algn="l" rtl="0">
              <a:lnSpc>
                <a:spcPct val="106062"/>
              </a:lnSpc>
              <a:spcBef>
                <a:spcPts val="0"/>
              </a:spcBef>
              <a:spcAft>
                <a:spcPts val="0"/>
              </a:spcAft>
              <a:buNone/>
            </a:pPr>
            <a:endParaRPr sz="3299" b="0" i="0" u="none" strike="noStrike" cap="none" dirty="0">
              <a:solidFill>
                <a:srgbClr val="000000"/>
              </a:solidFill>
              <a:latin typeface="Abhaya Libre"/>
              <a:ea typeface="Abhaya Libre"/>
              <a:cs typeface="Abhaya Libre"/>
              <a:sym typeface="Abhaya Libre"/>
            </a:endParaRPr>
          </a:p>
        </p:txBody>
      </p:sp>
      <p:pic>
        <p:nvPicPr>
          <p:cNvPr id="119" name="Google Shape;119;p3"/>
          <p:cNvPicPr preferRelativeResize="0"/>
          <p:nvPr/>
        </p:nvPicPr>
        <p:blipFill rotWithShape="1">
          <a:blip r:embed="rId3">
            <a:alphaModFix/>
          </a:blip>
          <a:srcRect/>
          <a:stretch/>
        </p:blipFill>
        <p:spPr>
          <a:xfrm rot="-4196164">
            <a:off x="-4782433" y="7448371"/>
            <a:ext cx="11622266" cy="12388074"/>
          </a:xfrm>
          <a:prstGeom prst="rect">
            <a:avLst/>
          </a:prstGeom>
          <a:noFill/>
          <a:ln>
            <a:noFill/>
          </a:ln>
        </p:spPr>
      </p:pic>
      <p:pic>
        <p:nvPicPr>
          <p:cNvPr id="120" name="Google Shape;120;p3"/>
          <p:cNvPicPr preferRelativeResize="0"/>
          <p:nvPr/>
        </p:nvPicPr>
        <p:blipFill rotWithShape="1">
          <a:blip r:embed="rId4">
            <a:alphaModFix/>
          </a:blip>
          <a:srcRect/>
          <a:stretch/>
        </p:blipFill>
        <p:spPr>
          <a:xfrm rot="1836636">
            <a:off x="32050" y="-2006061"/>
            <a:ext cx="3334026" cy="3588482"/>
          </a:xfrm>
          <a:prstGeom prst="rect">
            <a:avLst/>
          </a:prstGeom>
          <a:noFill/>
          <a:ln>
            <a:noFill/>
          </a:ln>
        </p:spPr>
      </p:pic>
      <p:pic>
        <p:nvPicPr>
          <p:cNvPr id="121" name="Google Shape;121;p3"/>
          <p:cNvPicPr preferRelativeResize="0"/>
          <p:nvPr/>
        </p:nvPicPr>
        <p:blipFill rotWithShape="1">
          <a:blip r:embed="rId5">
            <a:alphaModFix/>
          </a:blip>
          <a:srcRect/>
          <a:stretch/>
        </p:blipFill>
        <p:spPr>
          <a:xfrm rot="-1185502">
            <a:off x="-3467133" y="353201"/>
            <a:ext cx="4352147" cy="4346443"/>
          </a:xfrm>
          <a:prstGeom prst="rect">
            <a:avLst/>
          </a:prstGeom>
          <a:noFill/>
          <a:ln>
            <a:noFill/>
          </a:ln>
        </p:spPr>
      </p:pic>
      <p:pic>
        <p:nvPicPr>
          <p:cNvPr id="122" name="Google Shape;122;p3"/>
          <p:cNvPicPr preferRelativeResize="0"/>
          <p:nvPr/>
        </p:nvPicPr>
        <p:blipFill rotWithShape="1">
          <a:blip r:embed="rId6">
            <a:alphaModFix/>
          </a:blip>
          <a:srcRect/>
          <a:stretch/>
        </p:blipFill>
        <p:spPr>
          <a:xfrm rot="-7379619">
            <a:off x="3146606" y="8906714"/>
            <a:ext cx="5810576" cy="5802961"/>
          </a:xfrm>
          <a:prstGeom prst="rect">
            <a:avLst/>
          </a:prstGeom>
          <a:noFill/>
          <a:ln>
            <a:noFill/>
          </a:ln>
        </p:spPr>
      </p:pic>
      <p:pic>
        <p:nvPicPr>
          <p:cNvPr id="123" name="Google Shape;123;p3"/>
          <p:cNvPicPr preferRelativeResize="0"/>
          <p:nvPr/>
        </p:nvPicPr>
        <p:blipFill rotWithShape="1">
          <a:blip r:embed="rId7">
            <a:alphaModFix/>
          </a:blip>
          <a:srcRect/>
          <a:stretch/>
        </p:blipFill>
        <p:spPr>
          <a:xfrm>
            <a:off x="16418708" y="0"/>
            <a:ext cx="1869292" cy="1869292"/>
          </a:xfrm>
          <a:prstGeom prst="rect">
            <a:avLst/>
          </a:prstGeom>
          <a:noFill/>
          <a:ln>
            <a:noFill/>
          </a:ln>
        </p:spPr>
      </p:pic>
      <p:pic>
        <p:nvPicPr>
          <p:cNvPr id="124" name="Google Shape;124;p3"/>
          <p:cNvPicPr preferRelativeResize="0"/>
          <p:nvPr/>
        </p:nvPicPr>
        <p:blipFill rotWithShape="1">
          <a:blip r:embed="rId8">
            <a:alphaModFix/>
          </a:blip>
          <a:srcRect/>
          <a:stretch/>
        </p:blipFill>
        <p:spPr>
          <a:xfrm rot="-8947194">
            <a:off x="13506859" y="7477485"/>
            <a:ext cx="5364129" cy="5364129"/>
          </a:xfrm>
          <a:prstGeom prst="rect">
            <a:avLst/>
          </a:prstGeom>
          <a:noFill/>
          <a:ln>
            <a:noFill/>
          </a:ln>
        </p:spPr>
      </p:pic>
      <p:pic>
        <p:nvPicPr>
          <p:cNvPr id="126" name="Google Shape;126;p3"/>
          <p:cNvPicPr preferRelativeResize="0"/>
          <p:nvPr/>
        </p:nvPicPr>
        <p:blipFill rotWithShape="1">
          <a:blip r:embed="rId9">
            <a:alphaModFix/>
          </a:blip>
          <a:srcRect/>
          <a:stretch/>
        </p:blipFill>
        <p:spPr>
          <a:xfrm rot="6632729">
            <a:off x="15049004" y="4145049"/>
            <a:ext cx="4881157" cy="4874760"/>
          </a:xfrm>
          <a:prstGeom prst="rect">
            <a:avLst/>
          </a:prstGeom>
          <a:noFill/>
          <a:ln>
            <a:noFill/>
          </a:ln>
        </p:spPr>
      </p:pic>
      <p:grpSp>
        <p:nvGrpSpPr>
          <p:cNvPr id="127" name="Google Shape;127;p3"/>
          <p:cNvGrpSpPr/>
          <p:nvPr/>
        </p:nvGrpSpPr>
        <p:grpSpPr>
          <a:xfrm>
            <a:off x="13890147" y="6582429"/>
            <a:ext cx="2900572" cy="807706"/>
            <a:chOff x="0" y="0"/>
            <a:chExt cx="3867430" cy="1076940"/>
          </a:xfrm>
        </p:grpSpPr>
        <p:pic>
          <p:nvPicPr>
            <p:cNvPr id="128" name="Google Shape;128;p3"/>
            <p:cNvPicPr preferRelativeResize="0"/>
            <p:nvPr/>
          </p:nvPicPr>
          <p:blipFill rotWithShape="1">
            <a:blip r:embed="rId10">
              <a:alphaModFix/>
            </a:blip>
            <a:srcRect/>
            <a:stretch/>
          </p:blipFill>
          <p:spPr>
            <a:xfrm>
              <a:off x="0" y="0"/>
              <a:ext cx="3867430" cy="618789"/>
            </a:xfrm>
            <a:prstGeom prst="rect">
              <a:avLst/>
            </a:prstGeom>
            <a:noFill/>
            <a:ln>
              <a:noFill/>
            </a:ln>
          </p:spPr>
        </p:pic>
        <p:pic>
          <p:nvPicPr>
            <p:cNvPr id="129" name="Google Shape;129;p3"/>
            <p:cNvPicPr preferRelativeResize="0"/>
            <p:nvPr/>
          </p:nvPicPr>
          <p:blipFill rotWithShape="1">
            <a:blip r:embed="rId10">
              <a:alphaModFix/>
            </a:blip>
            <a:srcRect/>
            <a:stretch/>
          </p:blipFill>
          <p:spPr>
            <a:xfrm>
              <a:off x="0" y="458151"/>
              <a:ext cx="3867430" cy="618789"/>
            </a:xfrm>
            <a:prstGeom prst="rect">
              <a:avLst/>
            </a:prstGeom>
            <a:noFill/>
            <a:ln>
              <a:noFill/>
            </a:ln>
          </p:spPr>
        </p:pic>
      </p:grpSp>
      <p:pic>
        <p:nvPicPr>
          <p:cNvPr id="2" name="Picture 1">
            <a:extLst>
              <a:ext uri="{FF2B5EF4-FFF2-40B4-BE49-F238E27FC236}">
                <a16:creationId xmlns:a16="http://schemas.microsoft.com/office/drawing/2014/main" id="{664E4923-6070-F605-6A7E-4BAFAE718B2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35423" y="6285413"/>
            <a:ext cx="7919598" cy="174535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09" name="Google Shape;609;p30"/>
          <p:cNvPicPr preferRelativeResize="0"/>
          <p:nvPr/>
        </p:nvPicPr>
        <p:blipFill rotWithShape="1">
          <a:blip r:embed="rId3">
            <a:alphaModFix/>
          </a:blip>
          <a:srcRect/>
          <a:stretch/>
        </p:blipFill>
        <p:spPr>
          <a:xfrm rot="5400000">
            <a:off x="10770731" y="4768328"/>
            <a:ext cx="7775659" cy="1894433"/>
          </a:xfrm>
          <a:prstGeom prst="rect">
            <a:avLst/>
          </a:prstGeom>
          <a:noFill/>
          <a:ln>
            <a:noFill/>
          </a:ln>
        </p:spPr>
      </p:pic>
      <p:grpSp>
        <p:nvGrpSpPr>
          <p:cNvPr id="610" name="Google Shape;610;p30"/>
          <p:cNvGrpSpPr/>
          <p:nvPr/>
        </p:nvGrpSpPr>
        <p:grpSpPr>
          <a:xfrm>
            <a:off x="14660026" y="2060782"/>
            <a:ext cx="654150" cy="657082"/>
            <a:chOff x="1813" y="0"/>
            <a:chExt cx="809173" cy="812800"/>
          </a:xfrm>
        </p:grpSpPr>
        <p:sp>
          <p:nvSpPr>
            <p:cNvPr id="611" name="Google Shape;611;p3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3" name="Google Shape;613;p30"/>
          <p:cNvGrpSpPr/>
          <p:nvPr/>
        </p:nvGrpSpPr>
        <p:grpSpPr>
          <a:xfrm>
            <a:off x="13667266" y="3547556"/>
            <a:ext cx="654150" cy="657082"/>
            <a:chOff x="1813" y="0"/>
            <a:chExt cx="809173" cy="812800"/>
          </a:xfrm>
        </p:grpSpPr>
        <p:sp>
          <p:nvSpPr>
            <p:cNvPr id="614" name="Google Shape;614;p3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6" name="Google Shape;616;p30"/>
          <p:cNvGrpSpPr/>
          <p:nvPr/>
        </p:nvGrpSpPr>
        <p:grpSpPr>
          <a:xfrm>
            <a:off x="13384269" y="5303960"/>
            <a:ext cx="654150" cy="657082"/>
            <a:chOff x="1813" y="0"/>
            <a:chExt cx="809173" cy="812800"/>
          </a:xfrm>
        </p:grpSpPr>
        <p:sp>
          <p:nvSpPr>
            <p:cNvPr id="617" name="Google Shape;617;p3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19" name="Google Shape;619;p30"/>
          <p:cNvGrpSpPr/>
          <p:nvPr/>
        </p:nvGrpSpPr>
        <p:grpSpPr>
          <a:xfrm>
            <a:off x="13753723" y="7056417"/>
            <a:ext cx="654150" cy="657082"/>
            <a:chOff x="1813" y="0"/>
            <a:chExt cx="809173" cy="812800"/>
          </a:xfrm>
        </p:grpSpPr>
        <p:sp>
          <p:nvSpPr>
            <p:cNvPr id="620" name="Google Shape;620;p3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22" name="Google Shape;622;p30"/>
          <p:cNvGrpSpPr/>
          <p:nvPr/>
        </p:nvGrpSpPr>
        <p:grpSpPr>
          <a:xfrm>
            <a:off x="14660026" y="8705205"/>
            <a:ext cx="654150" cy="657082"/>
            <a:chOff x="1813" y="0"/>
            <a:chExt cx="809173" cy="812800"/>
          </a:xfrm>
        </p:grpSpPr>
        <p:sp>
          <p:nvSpPr>
            <p:cNvPr id="623" name="Google Shape;623;p3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625" name="Google Shape;625;p30"/>
          <p:cNvPicPr preferRelativeResize="0"/>
          <p:nvPr/>
        </p:nvPicPr>
        <p:blipFill rotWithShape="1">
          <a:blip r:embed="rId4">
            <a:alphaModFix/>
          </a:blip>
          <a:srcRect/>
          <a:stretch/>
        </p:blipFill>
        <p:spPr>
          <a:xfrm>
            <a:off x="16418708" y="0"/>
            <a:ext cx="1869292" cy="1869292"/>
          </a:xfrm>
          <a:prstGeom prst="rect">
            <a:avLst/>
          </a:prstGeom>
          <a:noFill/>
          <a:ln>
            <a:noFill/>
          </a:ln>
        </p:spPr>
      </p:pic>
      <p:grpSp>
        <p:nvGrpSpPr>
          <p:cNvPr id="626" name="Google Shape;626;p30"/>
          <p:cNvGrpSpPr/>
          <p:nvPr/>
        </p:nvGrpSpPr>
        <p:grpSpPr>
          <a:xfrm>
            <a:off x="14770557" y="3680995"/>
            <a:ext cx="3086100" cy="3375422"/>
            <a:chOff x="0" y="-76200"/>
            <a:chExt cx="812800" cy="889000"/>
          </a:xfrm>
        </p:grpSpPr>
        <p:sp>
          <p:nvSpPr>
            <p:cNvPr id="627" name="Google Shape;627;p30"/>
            <p:cNvSpPr/>
            <p:nvPr/>
          </p:nvSpPr>
          <p:spPr>
            <a:xfrm>
              <a:off x="0" y="0"/>
              <a:ext cx="812800" cy="812800"/>
            </a:xfrm>
            <a:custGeom>
              <a:avLst/>
              <a:gdLst/>
              <a:ahLst/>
              <a:cxnLst/>
              <a:rect l="l" t="t" r="r" b="b"/>
              <a:pathLst>
                <a:path w="812800" h="812800" extrusionOk="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2"/>
                </a:lnSpc>
                <a:spcBef>
                  <a:spcPts val="0"/>
                </a:spcBef>
                <a:spcAft>
                  <a:spcPts val="0"/>
                </a:spcAft>
                <a:buNone/>
              </a:pPr>
              <a:r>
                <a:rPr lang="bg-BG" sz="3199">
                  <a:solidFill>
                    <a:srgbClr val="FEFEFE"/>
                  </a:solidFill>
                  <a:latin typeface="Abhaya Libre"/>
                  <a:ea typeface="Abhaya Libre"/>
                  <a:cs typeface="Abhaya Libre"/>
                  <a:sym typeface="Abhaya Libre"/>
                </a:rPr>
                <a:t>Интелигентна специализация</a:t>
              </a:r>
              <a:endParaRPr sz="3199">
                <a:solidFill>
                  <a:srgbClr val="FEFEFE"/>
                </a:solidFill>
                <a:latin typeface="Abhaya Libre"/>
                <a:ea typeface="Abhaya Libre"/>
                <a:cs typeface="Abhaya Libre"/>
                <a:sym typeface="Abhaya Libre"/>
              </a:endParaRPr>
            </a:p>
          </p:txBody>
        </p:sp>
      </p:grpSp>
      <p:sp>
        <p:nvSpPr>
          <p:cNvPr id="629" name="Google Shape;629;p30"/>
          <p:cNvSpPr txBox="1"/>
          <p:nvPr/>
        </p:nvSpPr>
        <p:spPr>
          <a:xfrm>
            <a:off x="878104" y="2202048"/>
            <a:ext cx="12584017" cy="7534370"/>
          </a:xfrm>
          <a:prstGeom prst="rect">
            <a:avLst/>
          </a:prstGeom>
          <a:noFill/>
          <a:ln>
            <a:noFill/>
          </a:ln>
        </p:spPr>
        <p:txBody>
          <a:bodyPr spcFirstLastPara="1" wrap="square" lIns="0" tIns="0" rIns="0" bIns="0" anchor="t" anchorCtr="0">
            <a:spAutoFit/>
          </a:bodyPr>
          <a:lstStyle/>
          <a:p>
            <a:pPr marL="0" marR="0" lvl="0" indent="0" algn="just" rtl="0">
              <a:lnSpc>
                <a:spcPct val="152681"/>
              </a:lnSpc>
              <a:spcBef>
                <a:spcPts val="0"/>
              </a:spcBef>
              <a:spcAft>
                <a:spcPts val="0"/>
              </a:spcAft>
              <a:buNone/>
            </a:pPr>
            <a:r>
              <a:rPr lang="bg-BG" sz="2000" b="1" dirty="0">
                <a:solidFill>
                  <a:srgbClr val="000000"/>
                </a:solidFill>
                <a:latin typeface="Abhaya Libre"/>
                <a:ea typeface="Abhaya Libre"/>
                <a:cs typeface="Abhaya Libre"/>
                <a:sym typeface="Abhaya Libre"/>
              </a:rPr>
              <a:t>Разширяване на иновациите и дигиталните технологии </a:t>
            </a:r>
            <a:endParaRPr sz="2000" b="1" dirty="0">
              <a:solidFill>
                <a:srgbClr val="000000"/>
              </a:solidFill>
              <a:latin typeface="Abhaya Libre"/>
              <a:ea typeface="Abhaya Libre"/>
              <a:cs typeface="Abhaya Libre"/>
              <a:sym typeface="Abhaya Libre"/>
            </a:endParaRPr>
          </a:p>
          <a:p>
            <a:pPr marL="0" marR="0" lvl="0" indent="0" algn="just" rtl="0">
              <a:lnSpc>
                <a:spcPct val="152681"/>
              </a:lnSpc>
              <a:spcBef>
                <a:spcPts val="0"/>
              </a:spcBef>
              <a:spcAft>
                <a:spcPts val="0"/>
              </a:spcAft>
              <a:buNone/>
            </a:pPr>
            <a:r>
              <a:rPr lang="bg-BG" sz="2000" dirty="0">
                <a:solidFill>
                  <a:srgbClr val="000000"/>
                </a:solidFill>
                <a:latin typeface="Abhaya Libre"/>
                <a:ea typeface="Abhaya Libre"/>
                <a:cs typeface="Abhaya Libre"/>
                <a:sym typeface="Abhaya Libre"/>
              </a:rPr>
              <a:t>Въпреки, че дигиталната икономика растеше преди COVID, епидемията ускори този процес. Работното място е видяло значителни промени като резултат от това. Те се състоят от:</a:t>
            </a:r>
            <a:endParaRPr sz="2000" dirty="0"/>
          </a:p>
          <a:p>
            <a:pPr marL="342900" marR="0" lvl="0" indent="-342900" algn="just" rtl="0">
              <a:lnSpc>
                <a:spcPct val="152681"/>
              </a:lnSpc>
              <a:spcBef>
                <a:spcPts val="0"/>
              </a:spcBef>
              <a:spcAft>
                <a:spcPts val="0"/>
              </a:spcAft>
              <a:buClr>
                <a:srgbClr val="000000"/>
              </a:buClr>
              <a:buSzPts val="2200"/>
              <a:buFont typeface="Arial"/>
              <a:buChar char="•"/>
            </a:pPr>
            <a:r>
              <a:rPr lang="bg-BG" sz="2000" u="sng" dirty="0">
                <a:solidFill>
                  <a:srgbClr val="000000"/>
                </a:solidFill>
                <a:latin typeface="Abhaya Libre"/>
                <a:ea typeface="Abhaya Libre"/>
                <a:cs typeface="Abhaya Libre"/>
                <a:sym typeface="Abhaya Libre"/>
              </a:rPr>
              <a:t>Дигитална трансформация:</a:t>
            </a:r>
            <a:r>
              <a:rPr lang="bg-BG" sz="2000" dirty="0">
                <a:solidFill>
                  <a:srgbClr val="000000"/>
                </a:solidFill>
                <a:latin typeface="Abhaya Libre"/>
                <a:ea typeface="Abhaya Libre"/>
                <a:cs typeface="Abhaya Libre"/>
                <a:sym typeface="Abhaya Libre"/>
              </a:rPr>
              <a:t> Докато компаниите преди това се колебаеха да преобразуват своите конвенционални системи в дигитални, пандемията на практика ги принуди да направят това, като настояваше за тяхното дигитализиране. В резултат на това, създаването на нови приложения, системи и софтуер драстично се увеличи. В резултат на това, работодателите трябва да обучат своите работници да използват тези системи.</a:t>
            </a:r>
            <a:endParaRPr sz="2000" dirty="0"/>
          </a:p>
          <a:p>
            <a:pPr marL="342900" marR="0" lvl="0" indent="-342900" algn="just" rtl="0">
              <a:lnSpc>
                <a:spcPct val="152681"/>
              </a:lnSpc>
              <a:spcBef>
                <a:spcPts val="0"/>
              </a:spcBef>
              <a:spcAft>
                <a:spcPts val="0"/>
              </a:spcAft>
              <a:buClr>
                <a:srgbClr val="000000"/>
              </a:buClr>
              <a:buSzPts val="2200"/>
              <a:buFont typeface="Arial"/>
              <a:buChar char="•"/>
            </a:pPr>
            <a:r>
              <a:rPr lang="bg-BG" sz="2000" u="sng" dirty="0">
                <a:solidFill>
                  <a:srgbClr val="000000"/>
                </a:solidFill>
                <a:latin typeface="Abhaya Libre"/>
                <a:ea typeface="Abhaya Libre"/>
                <a:cs typeface="Abhaya Libre"/>
                <a:sym typeface="Abhaya Libre"/>
              </a:rPr>
              <a:t>Нови работни позиции:</a:t>
            </a:r>
            <a:r>
              <a:rPr lang="bg-BG" sz="2000" dirty="0">
                <a:solidFill>
                  <a:srgbClr val="000000"/>
                </a:solidFill>
                <a:latin typeface="Abhaya Libre"/>
                <a:ea typeface="Abhaya Libre"/>
                <a:cs typeface="Abhaya Libre"/>
                <a:sym typeface="Abhaya Libre"/>
              </a:rPr>
              <a:t> В резултат на дигитализацията, се появиха нови работни места, които не съществуваха преди 10 години. Те често са свързани с използване и създаване на технологии, включително: разработчици на приложения, експерти по облачни изчисления, мениджъри на социални медии и мениджъри на потребителско изживяване. В резултат на това повече хора търсят да придобият тези таланти и да намерят работа в разширяващата се технологична индустрия.</a:t>
            </a:r>
            <a:endParaRPr sz="2000" dirty="0"/>
          </a:p>
          <a:p>
            <a:pPr marL="342900" marR="0" lvl="0" indent="-342900" algn="just" rtl="0">
              <a:lnSpc>
                <a:spcPct val="152681"/>
              </a:lnSpc>
              <a:spcBef>
                <a:spcPts val="0"/>
              </a:spcBef>
              <a:spcAft>
                <a:spcPts val="0"/>
              </a:spcAft>
              <a:buClr>
                <a:srgbClr val="000000"/>
              </a:buClr>
              <a:buSzPts val="2200"/>
              <a:buFont typeface="Arial"/>
              <a:buChar char="•"/>
            </a:pPr>
            <a:r>
              <a:rPr lang="bg-BG" sz="2000" u="sng" dirty="0">
                <a:solidFill>
                  <a:srgbClr val="000000"/>
                </a:solidFill>
                <a:latin typeface="Abhaya Libre"/>
                <a:ea typeface="Abhaya Libre"/>
                <a:cs typeface="Abhaya Libre"/>
                <a:sym typeface="Abhaya Libre"/>
              </a:rPr>
              <a:t>Автоматизация</a:t>
            </a:r>
            <a:r>
              <a:rPr lang="bg-BG" sz="2000" dirty="0">
                <a:solidFill>
                  <a:srgbClr val="000000"/>
                </a:solidFill>
                <a:latin typeface="Abhaya Libre"/>
                <a:ea typeface="Abhaya Libre"/>
                <a:cs typeface="Abhaya Libre"/>
                <a:sym typeface="Abhaya Libre"/>
              </a:rPr>
              <a:t>: BBC съобщава, че “До 20 милиона работни места в производството по света могат да бъдат заменени от роботи до 2030 година.” работниците са принуждавани да се преквалифицират или да надграждат уменията си, когато работните им места станат излишни, за да си намерят друга работа.</a:t>
            </a:r>
            <a:endParaRPr sz="2000" dirty="0">
              <a:solidFill>
                <a:srgbClr val="000000"/>
              </a:solidFill>
              <a:latin typeface="Abhaya Libre"/>
              <a:ea typeface="Abhaya Libre"/>
              <a:cs typeface="Abhaya Libre"/>
              <a:sym typeface="Abhaya Libre"/>
            </a:endParaRPr>
          </a:p>
        </p:txBody>
      </p:sp>
      <p:pic>
        <p:nvPicPr>
          <p:cNvPr id="630" name="Google Shape;630;p30"/>
          <p:cNvPicPr preferRelativeResize="0"/>
          <p:nvPr/>
        </p:nvPicPr>
        <p:blipFill rotWithShape="1">
          <a:blip r:embed="rId5">
            <a:alphaModFix/>
          </a:blip>
          <a:srcRect/>
          <a:stretch/>
        </p:blipFill>
        <p:spPr>
          <a:xfrm rot="1852805">
            <a:off x="6323948" y="-3260923"/>
            <a:ext cx="5364129" cy="5364129"/>
          </a:xfrm>
          <a:prstGeom prst="rect">
            <a:avLst/>
          </a:prstGeom>
          <a:noFill/>
          <a:ln>
            <a:noFill/>
          </a:ln>
        </p:spPr>
      </p:pic>
      <p:pic>
        <p:nvPicPr>
          <p:cNvPr id="631" name="Google Shape;631;p30"/>
          <p:cNvPicPr preferRelativeResize="0"/>
          <p:nvPr/>
        </p:nvPicPr>
        <p:blipFill rotWithShape="1">
          <a:blip r:embed="rId6">
            <a:alphaModFix/>
          </a:blip>
          <a:srcRect/>
          <a:stretch/>
        </p:blipFill>
        <p:spPr>
          <a:xfrm>
            <a:off x="0" y="-1490547"/>
            <a:ext cx="3334026" cy="3588482"/>
          </a:xfrm>
          <a:prstGeom prst="rect">
            <a:avLst/>
          </a:prstGeom>
          <a:noFill/>
          <a:ln>
            <a:noFill/>
          </a:ln>
        </p:spPr>
      </p:pic>
      <p:pic>
        <p:nvPicPr>
          <p:cNvPr id="632" name="Google Shape;632;p30"/>
          <p:cNvPicPr preferRelativeResize="0"/>
          <p:nvPr/>
        </p:nvPicPr>
        <p:blipFill rotWithShape="1">
          <a:blip r:embed="rId7">
            <a:alphaModFix/>
          </a:blip>
          <a:srcRect/>
          <a:stretch/>
        </p:blipFill>
        <p:spPr>
          <a:xfrm rot="-1185502">
            <a:off x="-3235988" y="28827"/>
            <a:ext cx="4352147" cy="4346443"/>
          </a:xfrm>
          <a:prstGeom prst="rect">
            <a:avLst/>
          </a:prstGeom>
          <a:noFill/>
          <a:ln>
            <a:noFill/>
          </a:ln>
        </p:spPr>
      </p:pic>
      <p:pic>
        <p:nvPicPr>
          <p:cNvPr id="633" name="Google Shape;633;p30"/>
          <p:cNvPicPr preferRelativeResize="0"/>
          <p:nvPr/>
        </p:nvPicPr>
        <p:blipFill rotWithShape="1">
          <a:blip r:embed="rId5">
            <a:alphaModFix/>
          </a:blip>
          <a:srcRect/>
          <a:stretch/>
        </p:blipFill>
        <p:spPr>
          <a:xfrm rot="1852805">
            <a:off x="15257830" y="7358583"/>
            <a:ext cx="5364129" cy="5364129"/>
          </a:xfrm>
          <a:prstGeom prst="rect">
            <a:avLst/>
          </a:prstGeom>
          <a:noFill/>
          <a:ln>
            <a:noFill/>
          </a:ln>
        </p:spPr>
      </p:pic>
      <p:grpSp>
        <p:nvGrpSpPr>
          <p:cNvPr id="634" name="Google Shape;634;p30"/>
          <p:cNvGrpSpPr/>
          <p:nvPr/>
        </p:nvGrpSpPr>
        <p:grpSpPr>
          <a:xfrm>
            <a:off x="-845096" y="8795670"/>
            <a:ext cx="2900572" cy="807706"/>
            <a:chOff x="0" y="0"/>
            <a:chExt cx="3867430" cy="1076940"/>
          </a:xfrm>
        </p:grpSpPr>
        <p:pic>
          <p:nvPicPr>
            <p:cNvPr id="635" name="Google Shape;635;p30"/>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636" name="Google Shape;636;p30"/>
            <p:cNvPicPr preferRelativeResize="0"/>
            <p:nvPr/>
          </p:nvPicPr>
          <p:blipFill rotWithShape="1">
            <a:blip r:embed="rId8">
              <a:alphaModFix/>
            </a:blip>
            <a:srcRect/>
            <a:stretch/>
          </p:blipFill>
          <p:spPr>
            <a:xfrm>
              <a:off x="0" y="458151"/>
              <a:ext cx="3867430" cy="618789"/>
            </a:xfrm>
            <a:prstGeom prst="rect">
              <a:avLst/>
            </a:prstGeom>
            <a:noFill/>
            <a:ln>
              <a:noFill/>
            </a:ln>
          </p:spPr>
        </p:pic>
      </p:grpSp>
      <p:pic>
        <p:nvPicPr>
          <p:cNvPr id="637" name="Google Shape;637;p30"/>
          <p:cNvPicPr preferRelativeResize="0"/>
          <p:nvPr/>
        </p:nvPicPr>
        <p:blipFill rotWithShape="1">
          <a:blip r:embed="rId9">
            <a:alphaModFix/>
          </a:blip>
          <a:srcRect/>
          <a:stretch/>
        </p:blipFill>
        <p:spPr>
          <a:xfrm>
            <a:off x="7520403" y="9362287"/>
            <a:ext cx="3710720" cy="779251"/>
          </a:xfrm>
          <a:prstGeom prst="rect">
            <a:avLst/>
          </a:prstGeom>
          <a:noFill/>
          <a:ln>
            <a:noFill/>
          </a:ln>
        </p:spPr>
      </p:pic>
      <p:sp>
        <p:nvSpPr>
          <p:cNvPr id="638" name="Google Shape;638;p30"/>
          <p:cNvSpPr txBox="1"/>
          <p:nvPr/>
        </p:nvSpPr>
        <p:spPr>
          <a:xfrm>
            <a:off x="1763621" y="585945"/>
            <a:ext cx="13769571" cy="1678665"/>
          </a:xfrm>
          <a:prstGeom prst="rect">
            <a:avLst/>
          </a:prstGeom>
          <a:noFill/>
          <a:ln>
            <a:noFill/>
          </a:ln>
        </p:spPr>
        <p:txBody>
          <a:bodyPr spcFirstLastPara="1" wrap="square" lIns="0" tIns="0" rIns="0" bIns="0" anchor="t" anchorCtr="0">
            <a:spAutoFit/>
          </a:bodyPr>
          <a:lstStyle/>
          <a:p>
            <a:pPr marL="0" marR="0" lvl="0" indent="0" algn="ctr" rtl="0">
              <a:lnSpc>
                <a:spcPct val="100907"/>
              </a:lnSpc>
              <a:spcBef>
                <a:spcPts val="0"/>
              </a:spcBef>
              <a:spcAft>
                <a:spcPts val="0"/>
              </a:spcAft>
              <a:buNone/>
            </a:pPr>
            <a:r>
              <a:rPr lang="bg-BG" sz="5400" dirty="0">
                <a:solidFill>
                  <a:srgbClr val="000000"/>
                </a:solidFill>
                <a:latin typeface="Abhaya Libre"/>
                <a:ea typeface="Abhaya Libre"/>
                <a:cs typeface="Abhaya Libre"/>
                <a:sym typeface="Abhaya Libre"/>
              </a:rPr>
              <a:t>Защо преквалификацията и повишаването на уменията са важни – втора причина </a:t>
            </a:r>
            <a:endParaRPr dirty="0"/>
          </a:p>
        </p:txBody>
      </p:sp>
      <p:grpSp>
        <p:nvGrpSpPr>
          <p:cNvPr id="639" name="Google Shape;639;p30"/>
          <p:cNvGrpSpPr/>
          <p:nvPr/>
        </p:nvGrpSpPr>
        <p:grpSpPr>
          <a:xfrm>
            <a:off x="1234837" y="1481073"/>
            <a:ext cx="654150" cy="663047"/>
            <a:chOff x="1812" y="38100"/>
            <a:chExt cx="809173" cy="820178"/>
          </a:xfrm>
        </p:grpSpPr>
        <p:sp>
          <p:nvSpPr>
            <p:cNvPr id="640" name="Google Shape;640;p30"/>
            <p:cNvSpPr/>
            <p:nvPr/>
          </p:nvSpPr>
          <p:spPr>
            <a:xfrm>
              <a:off x="1812" y="45478"/>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bg-BG" sz="2400" b="1">
                  <a:solidFill>
                    <a:schemeClr val="dk1"/>
                  </a:solidFill>
                  <a:latin typeface="Calibri"/>
                  <a:ea typeface="Calibri"/>
                  <a:cs typeface="Calibri"/>
                  <a:sym typeface="Calibri"/>
                </a:rPr>
                <a:t>2</a:t>
              </a:r>
              <a:endParaRPr/>
            </a:p>
          </p:txBody>
        </p:sp>
        <p:sp>
          <p:nvSpPr>
            <p:cNvPr id="641" name="Google Shape;641;p3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31"/>
          <p:cNvPicPr preferRelativeResize="0"/>
          <p:nvPr/>
        </p:nvPicPr>
        <p:blipFill rotWithShape="1">
          <a:blip r:embed="rId3">
            <a:alphaModFix/>
          </a:blip>
          <a:srcRect/>
          <a:stretch/>
        </p:blipFill>
        <p:spPr>
          <a:xfrm rot="5400000">
            <a:off x="10770731" y="4768328"/>
            <a:ext cx="7775659" cy="1894433"/>
          </a:xfrm>
          <a:prstGeom prst="rect">
            <a:avLst/>
          </a:prstGeom>
          <a:noFill/>
          <a:ln>
            <a:noFill/>
          </a:ln>
        </p:spPr>
      </p:pic>
      <p:grpSp>
        <p:nvGrpSpPr>
          <p:cNvPr id="647" name="Google Shape;647;p31"/>
          <p:cNvGrpSpPr/>
          <p:nvPr/>
        </p:nvGrpSpPr>
        <p:grpSpPr>
          <a:xfrm>
            <a:off x="14660026" y="2060782"/>
            <a:ext cx="654150" cy="657082"/>
            <a:chOff x="1813" y="0"/>
            <a:chExt cx="809173" cy="812800"/>
          </a:xfrm>
        </p:grpSpPr>
        <p:sp>
          <p:nvSpPr>
            <p:cNvPr id="648" name="Google Shape;648;p3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0" name="Google Shape;650;p31"/>
          <p:cNvGrpSpPr/>
          <p:nvPr/>
        </p:nvGrpSpPr>
        <p:grpSpPr>
          <a:xfrm>
            <a:off x="13667266" y="3547556"/>
            <a:ext cx="654150" cy="657082"/>
            <a:chOff x="1813" y="0"/>
            <a:chExt cx="809173" cy="812800"/>
          </a:xfrm>
        </p:grpSpPr>
        <p:sp>
          <p:nvSpPr>
            <p:cNvPr id="651" name="Google Shape;651;p3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3" name="Google Shape;653;p31"/>
          <p:cNvGrpSpPr/>
          <p:nvPr/>
        </p:nvGrpSpPr>
        <p:grpSpPr>
          <a:xfrm>
            <a:off x="13384269" y="5303960"/>
            <a:ext cx="654150" cy="657082"/>
            <a:chOff x="1813" y="0"/>
            <a:chExt cx="809173" cy="812800"/>
          </a:xfrm>
        </p:grpSpPr>
        <p:sp>
          <p:nvSpPr>
            <p:cNvPr id="654" name="Google Shape;654;p3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6" name="Google Shape;656;p31"/>
          <p:cNvGrpSpPr/>
          <p:nvPr/>
        </p:nvGrpSpPr>
        <p:grpSpPr>
          <a:xfrm>
            <a:off x="13753723" y="7056417"/>
            <a:ext cx="654150" cy="657082"/>
            <a:chOff x="1813" y="0"/>
            <a:chExt cx="809173" cy="812800"/>
          </a:xfrm>
        </p:grpSpPr>
        <p:sp>
          <p:nvSpPr>
            <p:cNvPr id="657" name="Google Shape;657;p3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59" name="Google Shape;659;p31"/>
          <p:cNvGrpSpPr/>
          <p:nvPr/>
        </p:nvGrpSpPr>
        <p:grpSpPr>
          <a:xfrm>
            <a:off x="14660026" y="8705205"/>
            <a:ext cx="654150" cy="657082"/>
            <a:chOff x="1813" y="0"/>
            <a:chExt cx="809173" cy="812800"/>
          </a:xfrm>
        </p:grpSpPr>
        <p:sp>
          <p:nvSpPr>
            <p:cNvPr id="660" name="Google Shape;660;p3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pic>
        <p:nvPicPr>
          <p:cNvPr id="662" name="Google Shape;662;p31"/>
          <p:cNvPicPr preferRelativeResize="0"/>
          <p:nvPr/>
        </p:nvPicPr>
        <p:blipFill rotWithShape="1">
          <a:blip r:embed="rId4">
            <a:alphaModFix/>
          </a:blip>
          <a:srcRect/>
          <a:stretch/>
        </p:blipFill>
        <p:spPr>
          <a:xfrm>
            <a:off x="16418708" y="0"/>
            <a:ext cx="1869292" cy="1869292"/>
          </a:xfrm>
          <a:prstGeom prst="rect">
            <a:avLst/>
          </a:prstGeom>
          <a:noFill/>
          <a:ln>
            <a:noFill/>
          </a:ln>
        </p:spPr>
      </p:pic>
      <p:grpSp>
        <p:nvGrpSpPr>
          <p:cNvPr id="663" name="Google Shape;663;p31"/>
          <p:cNvGrpSpPr/>
          <p:nvPr/>
        </p:nvGrpSpPr>
        <p:grpSpPr>
          <a:xfrm>
            <a:off x="14770557" y="3680995"/>
            <a:ext cx="3086100" cy="3375422"/>
            <a:chOff x="0" y="-76200"/>
            <a:chExt cx="812800" cy="889000"/>
          </a:xfrm>
        </p:grpSpPr>
        <p:sp>
          <p:nvSpPr>
            <p:cNvPr id="664" name="Google Shape;664;p31"/>
            <p:cNvSpPr/>
            <p:nvPr/>
          </p:nvSpPr>
          <p:spPr>
            <a:xfrm>
              <a:off x="0" y="0"/>
              <a:ext cx="812800" cy="812800"/>
            </a:xfrm>
            <a:custGeom>
              <a:avLst/>
              <a:gdLst/>
              <a:ahLst/>
              <a:cxnLst/>
              <a:rect l="l" t="t" r="r" b="b"/>
              <a:pathLst>
                <a:path w="812800" h="812800" extrusionOk="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1"/>
            <p:cNvSpPr txBox="1"/>
            <p:nvPr/>
          </p:nvSpPr>
          <p:spPr>
            <a:xfrm>
              <a:off x="0" y="-76200"/>
              <a:ext cx="812800" cy="889000"/>
            </a:xfrm>
            <a:prstGeom prst="rect">
              <a:avLst/>
            </a:prstGeom>
            <a:noFill/>
            <a:ln>
              <a:noFill/>
            </a:ln>
          </p:spPr>
          <p:txBody>
            <a:bodyPr spcFirstLastPara="1" wrap="square" lIns="50800" tIns="50800" rIns="50800" bIns="50800" anchor="ctr" anchorCtr="0">
              <a:noAutofit/>
            </a:bodyPr>
            <a:lstStyle/>
            <a:p>
              <a:pPr marL="0" marR="0" lvl="0" indent="0" algn="ctr" rtl="0">
                <a:lnSpc>
                  <a:spcPct val="140012"/>
                </a:lnSpc>
                <a:spcBef>
                  <a:spcPts val="0"/>
                </a:spcBef>
                <a:spcAft>
                  <a:spcPts val="0"/>
                </a:spcAft>
                <a:buNone/>
              </a:pPr>
              <a:r>
                <a:rPr lang="bg-BG" sz="3199">
                  <a:solidFill>
                    <a:srgbClr val="FEFEFE"/>
                  </a:solidFill>
                  <a:latin typeface="Abhaya Libre"/>
                  <a:ea typeface="Abhaya Libre"/>
                  <a:cs typeface="Abhaya Libre"/>
                  <a:sym typeface="Abhaya Libre"/>
                </a:rPr>
                <a:t>Интелигентна специализация</a:t>
              </a:r>
              <a:endParaRPr sz="3199">
                <a:solidFill>
                  <a:srgbClr val="FEFEFE"/>
                </a:solidFill>
                <a:latin typeface="Abhaya Libre"/>
                <a:ea typeface="Abhaya Libre"/>
                <a:cs typeface="Abhaya Libre"/>
                <a:sym typeface="Abhaya Libre"/>
              </a:endParaRPr>
            </a:p>
          </p:txBody>
        </p:sp>
      </p:grpSp>
      <p:sp>
        <p:nvSpPr>
          <p:cNvPr id="666" name="Google Shape;666;p31"/>
          <p:cNvSpPr txBox="1"/>
          <p:nvPr/>
        </p:nvSpPr>
        <p:spPr>
          <a:xfrm>
            <a:off x="2382551" y="2562947"/>
            <a:ext cx="8899201" cy="8267648"/>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b="1">
                <a:solidFill>
                  <a:srgbClr val="000000"/>
                </a:solidFill>
                <a:latin typeface="Abhaya Libre"/>
                <a:ea typeface="Abhaya Libre"/>
                <a:cs typeface="Abhaya Libre"/>
                <a:sym typeface="Abhaya Libre"/>
              </a:rPr>
              <a:t>Пропуск в уменията</a:t>
            </a:r>
            <a:endParaRPr sz="2400" b="1">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Освен това, в резултат на дигитализацията, има нарастваща нужда от нови умения, което е проблематично. В момента се наблюдава липса на умения в световен мащаб, свързани с нововъзникващи работни места, базирани на технологии.</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b="1">
                <a:solidFill>
                  <a:srgbClr val="000000"/>
                </a:solidFill>
                <a:latin typeface="Abhaya Libre"/>
                <a:ea typeface="Abhaya Libre"/>
                <a:cs typeface="Abhaya Libre"/>
                <a:sym typeface="Abhaya Libre"/>
              </a:rPr>
              <a:t>	10-те най-търсени умения за 2020 са както следва:</a:t>
            </a:r>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	1. Комплексно решаване на проблеми</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	2. Критично мислене</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	3. Творчество</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	4. Управление на хора</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	5. Координиране с други</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	6. Емоционална интелигентност</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	7. Вземане на решения</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	8. Ориентация към обслужване</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	9. Преговори</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	10. Когнитивна гъвкавост</a:t>
            </a: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b="1">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None/>
            </a:pPr>
            <a:endParaRPr sz="2400">
              <a:solidFill>
                <a:srgbClr val="000000"/>
              </a:solidFill>
              <a:latin typeface="Abhaya Libre"/>
              <a:ea typeface="Abhaya Libre"/>
              <a:cs typeface="Abhaya Libre"/>
              <a:sym typeface="Abhaya Libre"/>
            </a:endParaRPr>
          </a:p>
        </p:txBody>
      </p:sp>
      <p:pic>
        <p:nvPicPr>
          <p:cNvPr id="667" name="Google Shape;667;p31"/>
          <p:cNvPicPr preferRelativeResize="0"/>
          <p:nvPr/>
        </p:nvPicPr>
        <p:blipFill rotWithShape="1">
          <a:blip r:embed="rId5">
            <a:alphaModFix/>
          </a:blip>
          <a:srcRect/>
          <a:stretch/>
        </p:blipFill>
        <p:spPr>
          <a:xfrm rot="1852805">
            <a:off x="6323948" y="-3260923"/>
            <a:ext cx="5364129" cy="5364129"/>
          </a:xfrm>
          <a:prstGeom prst="rect">
            <a:avLst/>
          </a:prstGeom>
          <a:noFill/>
          <a:ln>
            <a:noFill/>
          </a:ln>
        </p:spPr>
      </p:pic>
      <p:pic>
        <p:nvPicPr>
          <p:cNvPr id="668" name="Google Shape;668;p31"/>
          <p:cNvPicPr preferRelativeResize="0"/>
          <p:nvPr/>
        </p:nvPicPr>
        <p:blipFill rotWithShape="1">
          <a:blip r:embed="rId6">
            <a:alphaModFix/>
          </a:blip>
          <a:srcRect/>
          <a:stretch/>
        </p:blipFill>
        <p:spPr>
          <a:xfrm>
            <a:off x="0" y="-1490547"/>
            <a:ext cx="3334026" cy="3588482"/>
          </a:xfrm>
          <a:prstGeom prst="rect">
            <a:avLst/>
          </a:prstGeom>
          <a:noFill/>
          <a:ln>
            <a:noFill/>
          </a:ln>
        </p:spPr>
      </p:pic>
      <p:pic>
        <p:nvPicPr>
          <p:cNvPr id="669" name="Google Shape;669;p31"/>
          <p:cNvPicPr preferRelativeResize="0"/>
          <p:nvPr/>
        </p:nvPicPr>
        <p:blipFill rotWithShape="1">
          <a:blip r:embed="rId7">
            <a:alphaModFix/>
          </a:blip>
          <a:srcRect/>
          <a:stretch/>
        </p:blipFill>
        <p:spPr>
          <a:xfrm rot="-1185502">
            <a:off x="-3235988" y="28827"/>
            <a:ext cx="4352147" cy="4346443"/>
          </a:xfrm>
          <a:prstGeom prst="rect">
            <a:avLst/>
          </a:prstGeom>
          <a:noFill/>
          <a:ln>
            <a:noFill/>
          </a:ln>
        </p:spPr>
      </p:pic>
      <p:pic>
        <p:nvPicPr>
          <p:cNvPr id="670" name="Google Shape;670;p31"/>
          <p:cNvPicPr preferRelativeResize="0"/>
          <p:nvPr/>
        </p:nvPicPr>
        <p:blipFill rotWithShape="1">
          <a:blip r:embed="rId5">
            <a:alphaModFix/>
          </a:blip>
          <a:srcRect/>
          <a:stretch/>
        </p:blipFill>
        <p:spPr>
          <a:xfrm rot="1852805">
            <a:off x="15257830" y="7358583"/>
            <a:ext cx="5364129" cy="5364129"/>
          </a:xfrm>
          <a:prstGeom prst="rect">
            <a:avLst/>
          </a:prstGeom>
          <a:noFill/>
          <a:ln>
            <a:noFill/>
          </a:ln>
        </p:spPr>
      </p:pic>
      <p:grpSp>
        <p:nvGrpSpPr>
          <p:cNvPr id="671" name="Google Shape;671;p31"/>
          <p:cNvGrpSpPr/>
          <p:nvPr/>
        </p:nvGrpSpPr>
        <p:grpSpPr>
          <a:xfrm>
            <a:off x="-845096" y="8795670"/>
            <a:ext cx="2900572" cy="807706"/>
            <a:chOff x="0" y="0"/>
            <a:chExt cx="3867430" cy="1076940"/>
          </a:xfrm>
        </p:grpSpPr>
        <p:pic>
          <p:nvPicPr>
            <p:cNvPr id="672" name="Google Shape;672;p31"/>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673" name="Google Shape;673;p31"/>
            <p:cNvPicPr preferRelativeResize="0"/>
            <p:nvPr/>
          </p:nvPicPr>
          <p:blipFill rotWithShape="1">
            <a:blip r:embed="rId8">
              <a:alphaModFix/>
            </a:blip>
            <a:srcRect/>
            <a:stretch/>
          </p:blipFill>
          <p:spPr>
            <a:xfrm>
              <a:off x="0" y="458151"/>
              <a:ext cx="3867430" cy="618789"/>
            </a:xfrm>
            <a:prstGeom prst="rect">
              <a:avLst/>
            </a:prstGeom>
            <a:noFill/>
            <a:ln>
              <a:noFill/>
            </a:ln>
          </p:spPr>
        </p:pic>
      </p:grpSp>
      <p:pic>
        <p:nvPicPr>
          <p:cNvPr id="674" name="Google Shape;674;p31"/>
          <p:cNvPicPr preferRelativeResize="0"/>
          <p:nvPr/>
        </p:nvPicPr>
        <p:blipFill rotWithShape="1">
          <a:blip r:embed="rId9">
            <a:alphaModFix/>
          </a:blip>
          <a:srcRect/>
          <a:stretch/>
        </p:blipFill>
        <p:spPr>
          <a:xfrm>
            <a:off x="7520403" y="9362287"/>
            <a:ext cx="3710720" cy="779251"/>
          </a:xfrm>
          <a:prstGeom prst="rect">
            <a:avLst/>
          </a:prstGeom>
          <a:noFill/>
          <a:ln>
            <a:noFill/>
          </a:ln>
        </p:spPr>
      </p:pic>
      <p:sp>
        <p:nvSpPr>
          <p:cNvPr id="675" name="Google Shape;675;p31"/>
          <p:cNvSpPr txBox="1"/>
          <p:nvPr/>
        </p:nvSpPr>
        <p:spPr>
          <a:xfrm>
            <a:off x="1667013" y="1104471"/>
            <a:ext cx="13769571" cy="1419619"/>
          </a:xfrm>
          <a:prstGeom prst="rect">
            <a:avLst/>
          </a:prstGeom>
          <a:noFill/>
          <a:ln>
            <a:noFill/>
          </a:ln>
        </p:spPr>
        <p:txBody>
          <a:bodyPr spcFirstLastPara="1" wrap="square" lIns="0" tIns="0" rIns="0" bIns="0" anchor="t" anchorCtr="0">
            <a:spAutoFit/>
          </a:bodyPr>
          <a:lstStyle/>
          <a:p>
            <a:pPr marL="0" marR="0" lvl="0" indent="0" algn="ctr" rtl="0">
              <a:lnSpc>
                <a:spcPct val="100907"/>
              </a:lnSpc>
              <a:spcBef>
                <a:spcPts val="0"/>
              </a:spcBef>
              <a:spcAft>
                <a:spcPts val="0"/>
              </a:spcAft>
              <a:buNone/>
            </a:pPr>
            <a:r>
              <a:rPr lang="bg-BG" sz="5400">
                <a:solidFill>
                  <a:srgbClr val="000000"/>
                </a:solidFill>
                <a:latin typeface="Abhaya Libre"/>
                <a:ea typeface="Abhaya Libre"/>
                <a:cs typeface="Abhaya Libre"/>
                <a:sym typeface="Abhaya Libre"/>
              </a:rPr>
              <a:t>Защо Преквалификацията и Повишаване на уменията са важни - Трета причина </a:t>
            </a:r>
            <a:endParaRPr/>
          </a:p>
        </p:txBody>
      </p:sp>
      <p:grpSp>
        <p:nvGrpSpPr>
          <p:cNvPr id="676" name="Google Shape;676;p31"/>
          <p:cNvGrpSpPr/>
          <p:nvPr/>
        </p:nvGrpSpPr>
        <p:grpSpPr>
          <a:xfrm>
            <a:off x="1339938" y="1938219"/>
            <a:ext cx="654150" cy="663047"/>
            <a:chOff x="1812" y="38100"/>
            <a:chExt cx="809173" cy="820178"/>
          </a:xfrm>
        </p:grpSpPr>
        <p:sp>
          <p:nvSpPr>
            <p:cNvPr id="677" name="Google Shape;677;p31"/>
            <p:cNvSpPr/>
            <p:nvPr/>
          </p:nvSpPr>
          <p:spPr>
            <a:xfrm>
              <a:off x="1812" y="45478"/>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bg-BG" sz="2400" b="1">
                  <a:solidFill>
                    <a:schemeClr val="dk1"/>
                  </a:solidFill>
                  <a:latin typeface="Calibri"/>
                  <a:ea typeface="Calibri"/>
                  <a:cs typeface="Calibri"/>
                  <a:sym typeface="Calibri"/>
                </a:rPr>
                <a:t>3</a:t>
              </a:r>
              <a:endParaRPr/>
            </a:p>
          </p:txBody>
        </p:sp>
        <p:sp>
          <p:nvSpPr>
            <p:cNvPr id="678" name="Google Shape;678;p31"/>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82"/>
        <p:cNvGrpSpPr/>
        <p:nvPr/>
      </p:nvGrpSpPr>
      <p:grpSpPr>
        <a:xfrm>
          <a:off x="0" y="0"/>
          <a:ext cx="0" cy="0"/>
          <a:chOff x="0" y="0"/>
          <a:chExt cx="0" cy="0"/>
        </a:xfrm>
      </p:grpSpPr>
      <p:pic>
        <p:nvPicPr>
          <p:cNvPr id="683" name="Google Shape;683;p32"/>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684" name="Google Shape;684;p3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85" name="Google Shape;685;p32"/>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686" name="Google Shape;686;p32"/>
          <p:cNvPicPr preferRelativeResize="0"/>
          <p:nvPr/>
        </p:nvPicPr>
        <p:blipFill rotWithShape="1">
          <a:blip r:embed="rId6">
            <a:alphaModFix/>
          </a:blip>
          <a:srcRect/>
          <a:stretch/>
        </p:blipFill>
        <p:spPr>
          <a:xfrm>
            <a:off x="7870030" y="9245916"/>
            <a:ext cx="3710720" cy="779251"/>
          </a:xfrm>
          <a:prstGeom prst="rect">
            <a:avLst/>
          </a:prstGeom>
          <a:noFill/>
          <a:ln>
            <a:noFill/>
          </a:ln>
        </p:spPr>
      </p:pic>
      <p:pic>
        <p:nvPicPr>
          <p:cNvPr id="687" name="Google Shape;687;p32"/>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688" name="Google Shape;688;p32"/>
          <p:cNvSpPr txBox="1"/>
          <p:nvPr/>
        </p:nvSpPr>
        <p:spPr>
          <a:xfrm>
            <a:off x="3754010" y="1169994"/>
            <a:ext cx="10464969"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Видео за Преквалификация и Повишаване на уменията</a:t>
            </a:r>
            <a:endParaRPr sz="6410">
              <a:solidFill>
                <a:srgbClr val="000000"/>
              </a:solidFill>
              <a:latin typeface="Abhaya Libre"/>
              <a:ea typeface="Abhaya Libre"/>
              <a:cs typeface="Abhaya Libre"/>
              <a:sym typeface="Abhaya Libre"/>
            </a:endParaRPr>
          </a:p>
        </p:txBody>
      </p:sp>
      <p:pic>
        <p:nvPicPr>
          <p:cNvPr id="689" name="Google Shape;689;p32" title="Upskilling and Reskilling"/>
          <p:cNvPicPr preferRelativeResize="0"/>
          <p:nvPr/>
        </p:nvPicPr>
        <p:blipFill rotWithShape="1">
          <a:blip r:embed="rId8">
            <a:alphaModFix/>
          </a:blip>
          <a:srcRect/>
          <a:stretch/>
        </p:blipFill>
        <p:spPr>
          <a:xfrm>
            <a:off x="5003631" y="3182467"/>
            <a:ext cx="7965729" cy="4433966"/>
          </a:xfrm>
          <a:prstGeom prst="rect">
            <a:avLst/>
          </a:prstGeom>
          <a:noFill/>
          <a:ln>
            <a:noFill/>
          </a:ln>
        </p:spPr>
      </p:pic>
      <p:sp>
        <p:nvSpPr>
          <p:cNvPr id="690" name="Google Shape;690;p32"/>
          <p:cNvSpPr txBox="1"/>
          <p:nvPr/>
        </p:nvSpPr>
        <p:spPr>
          <a:xfrm>
            <a:off x="6245610" y="7810500"/>
            <a:ext cx="5816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1600">
                <a:solidFill>
                  <a:schemeClr val="dk1"/>
                </a:solidFill>
                <a:latin typeface="Calibri"/>
                <a:ea typeface="Calibri"/>
                <a:cs typeface="Calibri"/>
                <a:sym typeface="Calibri"/>
              </a:rPr>
              <a:t>Видео източник: https://www.youtube.com/watch?v=J6_8Bqg3P8I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9"/>
                                        </p:tgtEl>
                                        <p:attrNameLst>
                                          <p:attrName>style.visibility</p:attrName>
                                        </p:attrNameLst>
                                      </p:cBhvr>
                                      <p:to>
                                        <p:strVal val="visible"/>
                                      </p:to>
                                    </p:set>
                                    <p:animEffect transition="in" filter="fade">
                                      <p:cBhvr>
                                        <p:cTn id="7" dur="1"/>
                                        <p:tgtEl>
                                          <p:spTgt spid="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33"/>
          <p:cNvSpPr txBox="1"/>
          <p:nvPr/>
        </p:nvSpPr>
        <p:spPr>
          <a:xfrm>
            <a:off x="1028700" y="1486302"/>
            <a:ext cx="15316200" cy="2150973"/>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05 –Компании, инвестиращи в преквалификацията/повишаване на уменията на служителите си</a:t>
            </a:r>
            <a:endParaRPr sz="6410" b="1">
              <a:solidFill>
                <a:srgbClr val="000000"/>
              </a:solidFill>
              <a:latin typeface="Abhaya Libre"/>
              <a:ea typeface="Abhaya Libre"/>
              <a:cs typeface="Abhaya Libre"/>
              <a:sym typeface="Abhaya Libre"/>
            </a:endParaRPr>
          </a:p>
        </p:txBody>
      </p:sp>
      <p:pic>
        <p:nvPicPr>
          <p:cNvPr id="696" name="Google Shape;696;p33"/>
          <p:cNvPicPr preferRelativeResize="0"/>
          <p:nvPr/>
        </p:nvPicPr>
        <p:blipFill rotWithShape="1">
          <a:blip r:embed="rId3">
            <a:alphaModFix/>
          </a:blip>
          <a:srcRect/>
          <a:stretch/>
        </p:blipFill>
        <p:spPr>
          <a:xfrm rot="-4196164">
            <a:off x="-4782433" y="7411957"/>
            <a:ext cx="11622266" cy="12388074"/>
          </a:xfrm>
          <a:prstGeom prst="rect">
            <a:avLst/>
          </a:prstGeom>
          <a:noFill/>
          <a:ln>
            <a:noFill/>
          </a:ln>
        </p:spPr>
      </p:pic>
      <p:pic>
        <p:nvPicPr>
          <p:cNvPr id="697" name="Google Shape;697;p3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98" name="Google Shape;698;p33"/>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699" name="Google Shape;699;p33"/>
          <p:cNvPicPr preferRelativeResize="0"/>
          <p:nvPr/>
        </p:nvPicPr>
        <p:blipFill rotWithShape="1">
          <a:blip r:embed="rId6">
            <a:alphaModFix/>
          </a:blip>
          <a:srcRect/>
          <a:stretch/>
        </p:blipFill>
        <p:spPr>
          <a:xfrm>
            <a:off x="7870030" y="9245916"/>
            <a:ext cx="3710720" cy="779251"/>
          </a:xfrm>
          <a:prstGeom prst="rect">
            <a:avLst/>
          </a:prstGeom>
          <a:noFill/>
          <a:ln>
            <a:noFill/>
          </a:ln>
        </p:spPr>
      </p:pic>
      <p:pic>
        <p:nvPicPr>
          <p:cNvPr id="700" name="Google Shape;700;p33" descr="Logo&#10;&#10;Description automatically generated"/>
          <p:cNvPicPr preferRelativeResize="0"/>
          <p:nvPr/>
        </p:nvPicPr>
        <p:blipFill rotWithShape="1">
          <a:blip r:embed="rId7">
            <a:alphaModFix/>
          </a:blip>
          <a:srcRect/>
          <a:stretch/>
        </p:blipFill>
        <p:spPr>
          <a:xfrm>
            <a:off x="6096000" y="3347726"/>
            <a:ext cx="4825524" cy="1876045"/>
          </a:xfrm>
          <a:prstGeom prst="rect">
            <a:avLst/>
          </a:prstGeom>
          <a:noFill/>
          <a:ln>
            <a:noFill/>
          </a:ln>
        </p:spPr>
      </p:pic>
      <p:sp>
        <p:nvSpPr>
          <p:cNvPr id="701" name="Google Shape;701;p33"/>
          <p:cNvSpPr txBox="1"/>
          <p:nvPr/>
        </p:nvSpPr>
        <p:spPr>
          <a:xfrm>
            <a:off x="3276600" y="5626720"/>
            <a:ext cx="11404626" cy="259943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Най-голямата частна компания в Съединените щати, </a:t>
            </a:r>
            <a:r>
              <a:rPr lang="bg-BG" sz="2400" b="1">
                <a:solidFill>
                  <a:srgbClr val="000000"/>
                </a:solidFill>
                <a:latin typeface="Abhaya Libre"/>
                <a:ea typeface="Abhaya Libre"/>
                <a:cs typeface="Abhaya Libre"/>
                <a:sym typeface="Abhaya Libre"/>
              </a:rPr>
              <a:t>Walmart</a:t>
            </a:r>
            <a:r>
              <a:rPr lang="bg-BG" sz="2400">
                <a:solidFill>
                  <a:srgbClr val="000000"/>
                </a:solidFill>
                <a:latin typeface="Abhaya Libre"/>
                <a:ea typeface="Abhaya Libre"/>
                <a:cs typeface="Abhaya Libre"/>
                <a:sym typeface="Abhaya Libre"/>
              </a:rPr>
              <a:t>, обяви през 2021 година, че ще похарчат почти </a:t>
            </a:r>
            <a:r>
              <a:rPr lang="bg-BG" sz="2400" b="1">
                <a:solidFill>
                  <a:srgbClr val="000000"/>
                </a:solidFill>
                <a:latin typeface="Abhaya Libre"/>
                <a:ea typeface="Abhaya Libre"/>
                <a:cs typeface="Abhaya Libre"/>
                <a:sym typeface="Abhaya Libre"/>
              </a:rPr>
              <a:t>$1 милиард долара</a:t>
            </a:r>
            <a:r>
              <a:rPr lang="bg-BG" sz="2400">
                <a:solidFill>
                  <a:srgbClr val="000000"/>
                </a:solidFill>
                <a:latin typeface="Abhaya Libre"/>
                <a:ea typeface="Abhaya Libre"/>
                <a:cs typeface="Abhaya Libre"/>
                <a:sym typeface="Abhaya Libre"/>
              </a:rPr>
              <a:t> през следващите пет години да предостави на своя </a:t>
            </a:r>
            <a:r>
              <a:rPr lang="bg-BG" sz="2400" b="1">
                <a:solidFill>
                  <a:srgbClr val="000000"/>
                </a:solidFill>
                <a:latin typeface="Abhaya Libre"/>
                <a:ea typeface="Abhaya Libre"/>
                <a:cs typeface="Abhaya Libre"/>
                <a:sym typeface="Abhaya Libre"/>
              </a:rPr>
              <a:t>персонал безплатен достъп до висше образование и развитие на умения</a:t>
            </a:r>
            <a:r>
              <a:rPr lang="bg-BG" sz="2400">
                <a:solidFill>
                  <a:srgbClr val="000000"/>
                </a:solidFill>
                <a:latin typeface="Abhaya Libre"/>
                <a:ea typeface="Abhaya Libre"/>
                <a:cs typeface="Abhaya Libre"/>
                <a:sym typeface="Abhaya Libre"/>
              </a:rPr>
              <a:t>. Чрез своята обучителна програма Live Better U (LBU), компанията ще плати 100% таксите за колеж и книги за всички участващи сътрудници.</a:t>
            </a:r>
            <a:endParaRPr sz="2400">
              <a:solidFill>
                <a:srgbClr val="000000"/>
              </a:solidFill>
              <a:latin typeface="Abhaya Libre"/>
              <a:ea typeface="Abhaya Libre"/>
              <a:cs typeface="Abhaya Libre"/>
              <a:sym typeface="Abhaya Libr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pic>
        <p:nvPicPr>
          <p:cNvPr id="706" name="Google Shape;706;p34"/>
          <p:cNvPicPr preferRelativeResize="0"/>
          <p:nvPr/>
        </p:nvPicPr>
        <p:blipFill rotWithShape="1">
          <a:blip r:embed="rId3">
            <a:alphaModFix/>
          </a:blip>
          <a:srcRect/>
          <a:stretch/>
        </p:blipFill>
        <p:spPr>
          <a:xfrm rot="-4196164">
            <a:off x="-4782433" y="7411957"/>
            <a:ext cx="11622266" cy="12388074"/>
          </a:xfrm>
          <a:prstGeom prst="rect">
            <a:avLst/>
          </a:prstGeom>
          <a:noFill/>
          <a:ln>
            <a:noFill/>
          </a:ln>
        </p:spPr>
      </p:pic>
      <p:sp>
        <p:nvSpPr>
          <p:cNvPr id="707" name="Google Shape;707;p34"/>
          <p:cNvSpPr txBox="1"/>
          <p:nvPr/>
        </p:nvSpPr>
        <p:spPr>
          <a:xfrm>
            <a:off x="1028700" y="1486302"/>
            <a:ext cx="15316200" cy="2150973"/>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05- Компании, инвестиращи в преквалификацията/повишаване на уменията на служителите си</a:t>
            </a:r>
            <a:endParaRPr sz="6410" b="1">
              <a:solidFill>
                <a:srgbClr val="000000"/>
              </a:solidFill>
              <a:latin typeface="Abhaya Libre"/>
              <a:ea typeface="Abhaya Libre"/>
              <a:cs typeface="Abhaya Libre"/>
              <a:sym typeface="Abhaya Libre"/>
            </a:endParaRPr>
          </a:p>
        </p:txBody>
      </p:sp>
      <p:pic>
        <p:nvPicPr>
          <p:cNvPr id="708" name="Google Shape;708;p3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709" name="Google Shape;709;p34"/>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710" name="Google Shape;710;p34"/>
          <p:cNvPicPr preferRelativeResize="0"/>
          <p:nvPr/>
        </p:nvPicPr>
        <p:blipFill rotWithShape="1">
          <a:blip r:embed="rId6">
            <a:alphaModFix/>
          </a:blip>
          <a:srcRect/>
          <a:stretch/>
        </p:blipFill>
        <p:spPr>
          <a:xfrm>
            <a:off x="7870030" y="9245916"/>
            <a:ext cx="3710720" cy="779251"/>
          </a:xfrm>
          <a:prstGeom prst="rect">
            <a:avLst/>
          </a:prstGeom>
          <a:noFill/>
          <a:ln>
            <a:noFill/>
          </a:ln>
        </p:spPr>
      </p:pic>
      <p:sp>
        <p:nvSpPr>
          <p:cNvPr id="711" name="Google Shape;711;p34"/>
          <p:cNvSpPr txBox="1"/>
          <p:nvPr/>
        </p:nvSpPr>
        <p:spPr>
          <a:xfrm>
            <a:off x="3276600" y="5626720"/>
            <a:ext cx="11404626" cy="3471463"/>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b="1">
                <a:solidFill>
                  <a:srgbClr val="000000"/>
                </a:solidFill>
                <a:latin typeface="Abhaya Libre"/>
                <a:ea typeface="Abhaya Libre"/>
                <a:cs typeface="Abhaya Libre"/>
                <a:sym typeface="Abhaya Libre"/>
              </a:rPr>
              <a:t>Проектът на Verizon за повишаване на уменията, Skill Forward</a:t>
            </a:r>
            <a:r>
              <a:rPr lang="bg-BG" sz="2400">
                <a:solidFill>
                  <a:srgbClr val="000000"/>
                </a:solidFill>
                <a:latin typeface="Abhaya Libre"/>
                <a:ea typeface="Abhaya Libre"/>
                <a:cs typeface="Abhaya Libre"/>
                <a:sym typeface="Abhaya Libre"/>
              </a:rPr>
              <a:t>, предлага безплатно обучение по технически и меки умения, за да подготви Американския работник за професии в областта на технологиите. Участниците могат да избират диапазон от 10 до 15 седмични програми с роли като: Анализатор на киберсигурността, Специалист по ИТ поддръжка; Младши уеб програмист; Junior Full Stack Java разработчик; Junior Cloud Practitioner; и Анализатор по дигитален маркетинг. Ангажиментът на Verizon за  $44 милиона долара за обучение на 500,000 лица, за търсене на технологични работни места до 2030 година включва Verizon Skill Forward.</a:t>
            </a:r>
            <a:endParaRPr/>
          </a:p>
        </p:txBody>
      </p:sp>
      <p:pic>
        <p:nvPicPr>
          <p:cNvPr id="712" name="Google Shape;712;p34" descr="Logo, company name&#10;&#10;Description automatically generated"/>
          <p:cNvPicPr preferRelativeResize="0"/>
          <p:nvPr/>
        </p:nvPicPr>
        <p:blipFill rotWithShape="1">
          <a:blip r:embed="rId7">
            <a:alphaModFix/>
          </a:blip>
          <a:srcRect/>
          <a:stretch/>
        </p:blipFill>
        <p:spPr>
          <a:xfrm>
            <a:off x="5791200" y="3491873"/>
            <a:ext cx="4953000" cy="1857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35"/>
          <p:cNvSpPr txBox="1"/>
          <p:nvPr/>
        </p:nvSpPr>
        <p:spPr>
          <a:xfrm>
            <a:off x="1028700" y="1486302"/>
            <a:ext cx="15316200" cy="2150973"/>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05- Компании, инвестиращи в преквалификацията/повишаване на уменията на служителите си</a:t>
            </a:r>
            <a:endParaRPr sz="6410" b="1">
              <a:solidFill>
                <a:srgbClr val="000000"/>
              </a:solidFill>
              <a:latin typeface="Abhaya Libre"/>
              <a:ea typeface="Abhaya Libre"/>
              <a:cs typeface="Abhaya Libre"/>
              <a:sym typeface="Abhaya Libre"/>
            </a:endParaRPr>
          </a:p>
        </p:txBody>
      </p:sp>
      <p:pic>
        <p:nvPicPr>
          <p:cNvPr id="718" name="Google Shape;718;p35"/>
          <p:cNvPicPr preferRelativeResize="0"/>
          <p:nvPr/>
        </p:nvPicPr>
        <p:blipFill rotWithShape="1">
          <a:blip r:embed="rId3">
            <a:alphaModFix/>
          </a:blip>
          <a:srcRect/>
          <a:stretch/>
        </p:blipFill>
        <p:spPr>
          <a:xfrm rot="-4196164">
            <a:off x="-4782433" y="7411957"/>
            <a:ext cx="11622266" cy="12388074"/>
          </a:xfrm>
          <a:prstGeom prst="rect">
            <a:avLst/>
          </a:prstGeom>
          <a:noFill/>
          <a:ln>
            <a:noFill/>
          </a:ln>
        </p:spPr>
      </p:pic>
      <p:pic>
        <p:nvPicPr>
          <p:cNvPr id="719" name="Google Shape;719;p3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720" name="Google Shape;720;p35"/>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721" name="Google Shape;721;p35"/>
          <p:cNvPicPr preferRelativeResize="0"/>
          <p:nvPr/>
        </p:nvPicPr>
        <p:blipFill rotWithShape="1">
          <a:blip r:embed="rId6">
            <a:alphaModFix/>
          </a:blip>
          <a:srcRect/>
          <a:stretch/>
        </p:blipFill>
        <p:spPr>
          <a:xfrm>
            <a:off x="7870030" y="9245916"/>
            <a:ext cx="3710720" cy="779251"/>
          </a:xfrm>
          <a:prstGeom prst="rect">
            <a:avLst/>
          </a:prstGeom>
          <a:noFill/>
          <a:ln>
            <a:noFill/>
          </a:ln>
        </p:spPr>
      </p:pic>
      <p:sp>
        <p:nvSpPr>
          <p:cNvPr id="722" name="Google Shape;722;p35"/>
          <p:cNvSpPr txBox="1"/>
          <p:nvPr/>
        </p:nvSpPr>
        <p:spPr>
          <a:xfrm>
            <a:off x="3276600" y="5626720"/>
            <a:ext cx="11404626" cy="303544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b="1">
                <a:solidFill>
                  <a:srgbClr val="000000"/>
                </a:solidFill>
                <a:latin typeface="Abhaya Libre"/>
                <a:ea typeface="Abhaya Libre"/>
                <a:cs typeface="Abhaya Libre"/>
                <a:sym typeface="Abhaya Libre"/>
              </a:rPr>
              <a:t>McDonald's Archways to Opportunity </a:t>
            </a:r>
            <a:r>
              <a:rPr lang="bg-BG" sz="2400">
                <a:solidFill>
                  <a:srgbClr val="000000"/>
                </a:solidFill>
                <a:latin typeface="Abhaya Libre"/>
                <a:ea typeface="Abhaya Libre"/>
                <a:cs typeface="Abhaya Libre"/>
                <a:sym typeface="Abhaya Libre"/>
              </a:rPr>
              <a:t>е широк образователен проект, включващ редица програми, предназначени да разширят </a:t>
            </a:r>
            <a:r>
              <a:rPr lang="bg-BG" sz="2400" b="1">
                <a:solidFill>
                  <a:srgbClr val="000000"/>
                </a:solidFill>
                <a:latin typeface="Abhaya Libre"/>
                <a:ea typeface="Abhaya Libre"/>
                <a:cs typeface="Abhaya Libre"/>
                <a:sym typeface="Abhaya Libre"/>
              </a:rPr>
              <a:t>достъпа на служителите до висше образование и перспективи за работа</a:t>
            </a:r>
            <a:r>
              <a:rPr lang="bg-BG" sz="2400">
                <a:solidFill>
                  <a:srgbClr val="000000"/>
                </a:solidFill>
                <a:latin typeface="Abhaya Libre"/>
                <a:ea typeface="Abhaya Libre"/>
                <a:cs typeface="Abhaya Libre"/>
                <a:sym typeface="Abhaya Libre"/>
              </a:rPr>
              <a:t>. Програмата предлага на участниците шанса да усъвършенстват уменията си по английски език, да получат безплатно диплома за средно образование, да завършат висше образование с помощта на финансова помощ и да се възползват от безплатни образователни услуги и кариерно ориентиране.</a:t>
            </a:r>
            <a:endParaRPr sz="2400">
              <a:solidFill>
                <a:srgbClr val="000000"/>
              </a:solidFill>
              <a:latin typeface="Abhaya Libre"/>
              <a:ea typeface="Abhaya Libre"/>
              <a:cs typeface="Abhaya Libre"/>
              <a:sym typeface="Abhaya Libre"/>
            </a:endParaRPr>
          </a:p>
        </p:txBody>
      </p:sp>
      <p:pic>
        <p:nvPicPr>
          <p:cNvPr id="723" name="Google Shape;723;p35" descr="Logo&#10;&#10;Description automatically generated"/>
          <p:cNvPicPr preferRelativeResize="0"/>
          <p:nvPr/>
        </p:nvPicPr>
        <p:blipFill rotWithShape="1">
          <a:blip r:embed="rId7">
            <a:alphaModFix/>
          </a:blip>
          <a:srcRect/>
          <a:stretch/>
        </p:blipFill>
        <p:spPr>
          <a:xfrm>
            <a:off x="7005918" y="3565870"/>
            <a:ext cx="2719472" cy="2060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36"/>
          <p:cNvSpPr txBox="1"/>
          <p:nvPr/>
        </p:nvSpPr>
        <p:spPr>
          <a:xfrm>
            <a:off x="1028700" y="1486302"/>
            <a:ext cx="15316200" cy="2150973"/>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05- Компании, инвестиращи в преквалификацията/повишаване на уменията на служителите си</a:t>
            </a:r>
            <a:endParaRPr sz="6410" b="1">
              <a:solidFill>
                <a:srgbClr val="000000"/>
              </a:solidFill>
              <a:latin typeface="Abhaya Libre"/>
              <a:ea typeface="Abhaya Libre"/>
              <a:cs typeface="Abhaya Libre"/>
              <a:sym typeface="Abhaya Libre"/>
            </a:endParaRPr>
          </a:p>
        </p:txBody>
      </p:sp>
      <p:pic>
        <p:nvPicPr>
          <p:cNvPr id="729" name="Google Shape;729;p36"/>
          <p:cNvPicPr preferRelativeResize="0"/>
          <p:nvPr/>
        </p:nvPicPr>
        <p:blipFill rotWithShape="1">
          <a:blip r:embed="rId3">
            <a:alphaModFix/>
          </a:blip>
          <a:srcRect/>
          <a:stretch/>
        </p:blipFill>
        <p:spPr>
          <a:xfrm rot="-4196164">
            <a:off x="-4782433" y="7411957"/>
            <a:ext cx="11622266" cy="12388074"/>
          </a:xfrm>
          <a:prstGeom prst="rect">
            <a:avLst/>
          </a:prstGeom>
          <a:noFill/>
          <a:ln>
            <a:noFill/>
          </a:ln>
        </p:spPr>
      </p:pic>
      <p:pic>
        <p:nvPicPr>
          <p:cNvPr id="730" name="Google Shape;730;p3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731" name="Google Shape;731;p36"/>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732" name="Google Shape;732;p36"/>
          <p:cNvPicPr preferRelativeResize="0"/>
          <p:nvPr/>
        </p:nvPicPr>
        <p:blipFill rotWithShape="1">
          <a:blip r:embed="rId6">
            <a:alphaModFix/>
          </a:blip>
          <a:srcRect/>
          <a:stretch/>
        </p:blipFill>
        <p:spPr>
          <a:xfrm>
            <a:off x="7870030" y="9245916"/>
            <a:ext cx="3710720" cy="779251"/>
          </a:xfrm>
          <a:prstGeom prst="rect">
            <a:avLst/>
          </a:prstGeom>
          <a:noFill/>
          <a:ln>
            <a:noFill/>
          </a:ln>
        </p:spPr>
      </p:pic>
      <p:sp>
        <p:nvSpPr>
          <p:cNvPr id="733" name="Google Shape;733;p36"/>
          <p:cNvSpPr txBox="1"/>
          <p:nvPr/>
        </p:nvSpPr>
        <p:spPr>
          <a:xfrm>
            <a:off x="3276600" y="5626720"/>
            <a:ext cx="11404626" cy="129137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b="1">
                <a:solidFill>
                  <a:srgbClr val="000000"/>
                </a:solidFill>
                <a:latin typeface="Abhaya Libre"/>
                <a:ea typeface="Abhaya Libre"/>
                <a:cs typeface="Abhaya Libre"/>
                <a:sym typeface="Abhaya Libre"/>
              </a:rPr>
              <a:t>Google предлага онлайн обучителни курсове по фундаментални и сложни ИТ концепции</a:t>
            </a:r>
            <a:r>
              <a:rPr lang="bg-BG" sz="2400">
                <a:solidFill>
                  <a:srgbClr val="000000"/>
                </a:solidFill>
                <a:latin typeface="Abhaya Libre"/>
                <a:ea typeface="Abhaya Libre"/>
                <a:cs typeface="Abhaya Libre"/>
                <a:sym typeface="Abhaya Libre"/>
              </a:rPr>
              <a:t>, включително практически проекти, както и достъп до кариерно съдействие чрез революционна програма с интерактивно съдържание.</a:t>
            </a:r>
            <a:endParaRPr sz="2400">
              <a:solidFill>
                <a:srgbClr val="000000"/>
              </a:solidFill>
              <a:latin typeface="Abhaya Libre"/>
              <a:ea typeface="Abhaya Libre"/>
              <a:cs typeface="Abhaya Libre"/>
              <a:sym typeface="Abhaya Libre"/>
            </a:endParaRPr>
          </a:p>
        </p:txBody>
      </p:sp>
      <p:pic>
        <p:nvPicPr>
          <p:cNvPr id="734" name="Google Shape;734;p36" descr="Logo&#10;&#10;Description automatically generated"/>
          <p:cNvPicPr preferRelativeResize="0"/>
          <p:nvPr/>
        </p:nvPicPr>
        <p:blipFill rotWithShape="1">
          <a:blip r:embed="rId7">
            <a:alphaModFix/>
          </a:blip>
          <a:srcRect/>
          <a:stretch/>
        </p:blipFill>
        <p:spPr>
          <a:xfrm>
            <a:off x="6477000" y="3559508"/>
            <a:ext cx="3738586" cy="186929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37"/>
          <p:cNvSpPr txBox="1"/>
          <p:nvPr/>
        </p:nvSpPr>
        <p:spPr>
          <a:xfrm>
            <a:off x="1028700" y="1486302"/>
            <a:ext cx="15316200" cy="2150973"/>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05- Компании, инвестиращи в преквалификацията/повишаване на уменията на служителите си</a:t>
            </a:r>
            <a:endParaRPr sz="6410" b="1">
              <a:solidFill>
                <a:srgbClr val="000000"/>
              </a:solidFill>
              <a:latin typeface="Abhaya Libre"/>
              <a:ea typeface="Abhaya Libre"/>
              <a:cs typeface="Abhaya Libre"/>
              <a:sym typeface="Abhaya Libre"/>
            </a:endParaRPr>
          </a:p>
        </p:txBody>
      </p:sp>
      <p:pic>
        <p:nvPicPr>
          <p:cNvPr id="740" name="Google Shape;740;p37"/>
          <p:cNvPicPr preferRelativeResize="0"/>
          <p:nvPr/>
        </p:nvPicPr>
        <p:blipFill rotWithShape="1">
          <a:blip r:embed="rId3">
            <a:alphaModFix/>
          </a:blip>
          <a:srcRect/>
          <a:stretch/>
        </p:blipFill>
        <p:spPr>
          <a:xfrm rot="-4196164">
            <a:off x="-4782433" y="7411957"/>
            <a:ext cx="11622266" cy="12388074"/>
          </a:xfrm>
          <a:prstGeom prst="rect">
            <a:avLst/>
          </a:prstGeom>
          <a:noFill/>
          <a:ln>
            <a:noFill/>
          </a:ln>
        </p:spPr>
      </p:pic>
      <p:pic>
        <p:nvPicPr>
          <p:cNvPr id="741" name="Google Shape;741;p37"/>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742" name="Google Shape;742;p37"/>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743" name="Google Shape;743;p37"/>
          <p:cNvPicPr preferRelativeResize="0"/>
          <p:nvPr/>
        </p:nvPicPr>
        <p:blipFill rotWithShape="1">
          <a:blip r:embed="rId6">
            <a:alphaModFix/>
          </a:blip>
          <a:srcRect/>
          <a:stretch/>
        </p:blipFill>
        <p:spPr>
          <a:xfrm>
            <a:off x="7870030" y="9245916"/>
            <a:ext cx="3710720" cy="779251"/>
          </a:xfrm>
          <a:prstGeom prst="rect">
            <a:avLst/>
          </a:prstGeom>
          <a:noFill/>
          <a:ln>
            <a:noFill/>
          </a:ln>
        </p:spPr>
      </p:pic>
      <p:sp>
        <p:nvSpPr>
          <p:cNvPr id="744" name="Google Shape;744;p37"/>
          <p:cNvSpPr txBox="1"/>
          <p:nvPr/>
        </p:nvSpPr>
        <p:spPr>
          <a:xfrm>
            <a:off x="3276600" y="5626720"/>
            <a:ext cx="11404626" cy="172739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b="1">
                <a:solidFill>
                  <a:srgbClr val="000000"/>
                </a:solidFill>
                <a:latin typeface="Abhaya Libre"/>
                <a:ea typeface="Abhaya Libre"/>
                <a:cs typeface="Abhaya Libre"/>
                <a:sym typeface="Abhaya Libre"/>
              </a:rPr>
              <a:t>Marriott International предлага две програми за развитие на персонала </a:t>
            </a:r>
            <a:r>
              <a:rPr lang="bg-BG" sz="2400">
                <a:solidFill>
                  <a:srgbClr val="000000"/>
                </a:solidFill>
                <a:latin typeface="Abhaya Libre"/>
                <a:ea typeface="Abhaya Libre"/>
                <a:cs typeface="Abhaya Libre"/>
                <a:sym typeface="Abhaya Libre"/>
              </a:rPr>
              <a:t>и постоянно е оценявам, като най-добрият работодател в Азиатско-тихоокеанския регион. Наскоро завършилите университет се обучават в Програмата за развитие на лидерството на Global Voyage, за да станат бъдещи лидери в компанията.</a:t>
            </a:r>
            <a:endParaRPr sz="2400">
              <a:solidFill>
                <a:srgbClr val="000000"/>
              </a:solidFill>
              <a:latin typeface="Abhaya Libre"/>
              <a:ea typeface="Abhaya Libre"/>
              <a:cs typeface="Abhaya Libre"/>
              <a:sym typeface="Abhaya Libre"/>
            </a:endParaRPr>
          </a:p>
        </p:txBody>
      </p:sp>
      <p:pic>
        <p:nvPicPr>
          <p:cNvPr id="745" name="Google Shape;745;p37" descr="Shape&#10;&#10;Description automatically generated with medium confidence"/>
          <p:cNvPicPr preferRelativeResize="0"/>
          <p:nvPr/>
        </p:nvPicPr>
        <p:blipFill rotWithShape="1">
          <a:blip r:embed="rId7">
            <a:alphaModFix/>
          </a:blip>
          <a:srcRect/>
          <a:stretch/>
        </p:blipFill>
        <p:spPr>
          <a:xfrm>
            <a:off x="6477000" y="3700630"/>
            <a:ext cx="4071343" cy="129137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pic>
        <p:nvPicPr>
          <p:cNvPr id="750" name="Google Shape;750;p38"/>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751" name="Google Shape;751;p3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752" name="Google Shape;752;p38"/>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753" name="Google Shape;753;p38"/>
          <p:cNvPicPr preferRelativeResize="0"/>
          <p:nvPr/>
        </p:nvPicPr>
        <p:blipFill rotWithShape="1">
          <a:blip r:embed="rId6">
            <a:alphaModFix/>
          </a:blip>
          <a:srcRect/>
          <a:stretch/>
        </p:blipFill>
        <p:spPr>
          <a:xfrm>
            <a:off x="7870030" y="9245916"/>
            <a:ext cx="3710720" cy="779251"/>
          </a:xfrm>
          <a:prstGeom prst="rect">
            <a:avLst/>
          </a:prstGeom>
          <a:noFill/>
          <a:ln>
            <a:noFill/>
          </a:ln>
        </p:spPr>
      </p:pic>
      <p:pic>
        <p:nvPicPr>
          <p:cNvPr id="754" name="Google Shape;754;p38"/>
          <p:cNvPicPr preferRelativeResize="0"/>
          <p:nvPr/>
        </p:nvPicPr>
        <p:blipFill rotWithShape="1">
          <a:blip r:embed="rId7">
            <a:alphaModFix/>
          </a:blip>
          <a:srcRect/>
          <a:stretch/>
        </p:blipFill>
        <p:spPr>
          <a:xfrm rot="9614497">
            <a:off x="17215841" y="8047725"/>
            <a:ext cx="4352147" cy="4346443"/>
          </a:xfrm>
          <a:prstGeom prst="rect">
            <a:avLst/>
          </a:prstGeom>
          <a:noFill/>
          <a:ln>
            <a:noFill/>
          </a:ln>
        </p:spPr>
      </p:pic>
      <p:sp>
        <p:nvSpPr>
          <p:cNvPr id="755" name="Google Shape;755;p38"/>
          <p:cNvSpPr txBox="1"/>
          <p:nvPr/>
        </p:nvSpPr>
        <p:spPr>
          <a:xfrm>
            <a:off x="3429000" y="1067565"/>
            <a:ext cx="11430000" cy="2781531"/>
          </a:xfrm>
          <a:prstGeom prst="rect">
            <a:avLst/>
          </a:prstGeom>
          <a:noFill/>
          <a:ln>
            <a:noFill/>
          </a:ln>
        </p:spPr>
        <p:txBody>
          <a:bodyPr spcFirstLastPara="1" wrap="square" lIns="0" tIns="0" rIns="0" bIns="0" anchor="t" anchorCtr="0">
            <a:spAutoFit/>
          </a:bodyPr>
          <a:lstStyle/>
          <a:p>
            <a:pPr marL="0" marR="0" lvl="0" indent="0" algn="ctr" rtl="0">
              <a:lnSpc>
                <a:spcPct val="113520"/>
              </a:lnSpc>
              <a:spcBef>
                <a:spcPts val="0"/>
              </a:spcBef>
              <a:spcAft>
                <a:spcPts val="0"/>
              </a:spcAft>
              <a:buNone/>
            </a:pPr>
            <a:r>
              <a:rPr lang="bg-BG" sz="4800" b="1" i="0">
                <a:solidFill>
                  <a:srgbClr val="0F0F0F"/>
                </a:solidFill>
                <a:latin typeface="Abhaya Libre"/>
                <a:ea typeface="Abhaya Libre"/>
                <a:cs typeface="Abhaya Libre"/>
                <a:sym typeface="Abhaya Libre"/>
              </a:rPr>
              <a:t>06 –Как да повишите уменията и да преквалифицирате работната си сила за дигиталната ера</a:t>
            </a:r>
            <a:endParaRPr sz="4800" b="1" i="0">
              <a:solidFill>
                <a:srgbClr val="0F0F0F"/>
              </a:solidFill>
              <a:latin typeface="Abhaya Libre"/>
              <a:ea typeface="Abhaya Libre"/>
              <a:cs typeface="Abhaya Libre"/>
              <a:sym typeface="Abhaya Libre"/>
            </a:endParaRPr>
          </a:p>
          <a:p>
            <a:pPr marL="0" marR="0" lvl="0" indent="0" algn="ctr" rtl="0">
              <a:lnSpc>
                <a:spcPct val="113520"/>
              </a:lnSpc>
              <a:spcBef>
                <a:spcPts val="0"/>
              </a:spcBef>
              <a:spcAft>
                <a:spcPts val="0"/>
              </a:spcAft>
              <a:buNone/>
            </a:pPr>
            <a:endParaRPr sz="4800">
              <a:solidFill>
                <a:srgbClr val="000000"/>
              </a:solidFill>
              <a:latin typeface="Abhaya Libre"/>
              <a:ea typeface="Abhaya Libre"/>
              <a:cs typeface="Abhaya Libre"/>
              <a:sym typeface="Abhaya Libre"/>
            </a:endParaRPr>
          </a:p>
        </p:txBody>
      </p:sp>
      <p:pic>
        <p:nvPicPr>
          <p:cNvPr id="756" name="Google Shape;756;p38" title="How to Upskill and Reskill your Workforce for the Digital Age"/>
          <p:cNvPicPr preferRelativeResize="0"/>
          <p:nvPr/>
        </p:nvPicPr>
        <p:blipFill rotWithShape="1">
          <a:blip r:embed="rId8">
            <a:alphaModFix/>
          </a:blip>
          <a:srcRect/>
          <a:stretch/>
        </p:blipFill>
        <p:spPr>
          <a:xfrm>
            <a:off x="4897010" y="3192858"/>
            <a:ext cx="8577419" cy="4846242"/>
          </a:xfrm>
          <a:prstGeom prst="rect">
            <a:avLst/>
          </a:prstGeom>
          <a:noFill/>
          <a:ln>
            <a:noFill/>
          </a:ln>
        </p:spPr>
      </p:pic>
      <p:sp>
        <p:nvSpPr>
          <p:cNvPr id="757" name="Google Shape;757;p38"/>
          <p:cNvSpPr txBox="1"/>
          <p:nvPr/>
        </p:nvSpPr>
        <p:spPr>
          <a:xfrm>
            <a:off x="6332454" y="8172835"/>
            <a:ext cx="586564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1600">
                <a:solidFill>
                  <a:schemeClr val="dk1"/>
                </a:solidFill>
                <a:latin typeface="Calibri"/>
                <a:ea typeface="Calibri"/>
                <a:cs typeface="Calibri"/>
                <a:sym typeface="Calibri"/>
              </a:rPr>
              <a:t>Видео източник: https://www.youtube.com/watch?v=3sdm65O_2jI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6"/>
                                        </p:tgtEl>
                                        <p:attrNameLst>
                                          <p:attrName>style.visibility</p:attrName>
                                        </p:attrNameLst>
                                      </p:cBhvr>
                                      <p:to>
                                        <p:strVal val="visible"/>
                                      </p:to>
                                    </p:set>
                                    <p:animEffect transition="in" filter="fade">
                                      <p:cBhvr>
                                        <p:cTn id="7" dur="1"/>
                                        <p:tgtEl>
                                          <p:spTgt spid="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762" name="Google Shape;762;p39"/>
          <p:cNvPicPr preferRelativeResize="0"/>
          <p:nvPr/>
        </p:nvPicPr>
        <p:blipFill rotWithShape="1">
          <a:blip r:embed="rId3">
            <a:alphaModFix/>
          </a:blip>
          <a:srcRect/>
          <a:stretch/>
        </p:blipFill>
        <p:spPr>
          <a:xfrm rot="1167879">
            <a:off x="15048952" y="6594634"/>
            <a:ext cx="5721823" cy="5669807"/>
          </a:xfrm>
          <a:prstGeom prst="rect">
            <a:avLst/>
          </a:prstGeom>
          <a:noFill/>
          <a:ln>
            <a:noFill/>
          </a:ln>
        </p:spPr>
      </p:pic>
      <p:pic>
        <p:nvPicPr>
          <p:cNvPr id="763" name="Google Shape;763;p39"/>
          <p:cNvPicPr preferRelativeResize="0"/>
          <p:nvPr/>
        </p:nvPicPr>
        <p:blipFill rotWithShape="1">
          <a:blip r:embed="rId4">
            <a:alphaModFix/>
          </a:blip>
          <a:srcRect/>
          <a:stretch/>
        </p:blipFill>
        <p:spPr>
          <a:xfrm rot="2228850">
            <a:off x="-3894162" y="-4468275"/>
            <a:ext cx="6836042" cy="6773896"/>
          </a:xfrm>
          <a:prstGeom prst="rect">
            <a:avLst/>
          </a:prstGeom>
          <a:noFill/>
          <a:ln>
            <a:noFill/>
          </a:ln>
        </p:spPr>
      </p:pic>
      <p:pic>
        <p:nvPicPr>
          <p:cNvPr id="764" name="Google Shape;764;p39"/>
          <p:cNvPicPr preferRelativeResize="0"/>
          <p:nvPr/>
        </p:nvPicPr>
        <p:blipFill rotWithShape="1">
          <a:blip r:embed="rId5">
            <a:alphaModFix/>
          </a:blip>
          <a:srcRect/>
          <a:stretch/>
        </p:blipFill>
        <p:spPr>
          <a:xfrm>
            <a:off x="13878502" y="8579500"/>
            <a:ext cx="2556197" cy="2751289"/>
          </a:xfrm>
          <a:prstGeom prst="rect">
            <a:avLst/>
          </a:prstGeom>
          <a:noFill/>
          <a:ln>
            <a:noFill/>
          </a:ln>
        </p:spPr>
      </p:pic>
      <p:pic>
        <p:nvPicPr>
          <p:cNvPr id="765" name="Google Shape;765;p39"/>
          <p:cNvPicPr preferRelativeResize="0"/>
          <p:nvPr/>
        </p:nvPicPr>
        <p:blipFill rotWithShape="1">
          <a:blip r:embed="rId6">
            <a:alphaModFix/>
          </a:blip>
          <a:srcRect/>
          <a:stretch/>
        </p:blipFill>
        <p:spPr>
          <a:xfrm rot="6632729">
            <a:off x="17605408" y="3001377"/>
            <a:ext cx="4881157" cy="4874760"/>
          </a:xfrm>
          <a:prstGeom prst="rect">
            <a:avLst/>
          </a:prstGeom>
          <a:noFill/>
          <a:ln>
            <a:noFill/>
          </a:ln>
        </p:spPr>
      </p:pic>
      <p:pic>
        <p:nvPicPr>
          <p:cNvPr id="766" name="Google Shape;766;p39"/>
          <p:cNvPicPr preferRelativeResize="0"/>
          <p:nvPr/>
        </p:nvPicPr>
        <p:blipFill rotWithShape="1">
          <a:blip r:embed="rId7">
            <a:alphaModFix/>
          </a:blip>
          <a:srcRect/>
          <a:stretch/>
        </p:blipFill>
        <p:spPr>
          <a:xfrm>
            <a:off x="16418708" y="0"/>
            <a:ext cx="1869292" cy="1869292"/>
          </a:xfrm>
          <a:prstGeom prst="rect">
            <a:avLst/>
          </a:prstGeom>
          <a:noFill/>
          <a:ln>
            <a:noFill/>
          </a:ln>
        </p:spPr>
      </p:pic>
      <p:sp>
        <p:nvSpPr>
          <p:cNvPr id="767" name="Google Shape;767;p39"/>
          <p:cNvSpPr txBox="1"/>
          <p:nvPr/>
        </p:nvSpPr>
        <p:spPr>
          <a:xfrm>
            <a:off x="2216658" y="1880228"/>
            <a:ext cx="13709141" cy="736355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bg-BG" sz="2400">
                <a:solidFill>
                  <a:srgbClr val="000000"/>
                </a:solidFill>
                <a:latin typeface="Abhaya Libre"/>
                <a:ea typeface="Abhaya Libre"/>
                <a:cs typeface="Abhaya Libre"/>
                <a:sym typeface="Abhaya Libre"/>
              </a:rPr>
              <a:t>https://www.sciencedirect.com/science/article/pii/S1877042811030023</a:t>
            </a:r>
            <a:endParaRPr/>
          </a:p>
          <a:p>
            <a:pPr marL="0" marR="0" lvl="0" indent="0" algn="l" rtl="0">
              <a:lnSpc>
                <a:spcPct val="150000"/>
              </a:lnSpc>
              <a:spcBef>
                <a:spcPts val="0"/>
              </a:spcBef>
              <a:spcAft>
                <a:spcPts val="0"/>
              </a:spcAft>
              <a:buNone/>
            </a:pPr>
            <a:r>
              <a:rPr lang="bg-BG" sz="2400">
                <a:solidFill>
                  <a:srgbClr val="000000"/>
                </a:solidFill>
                <a:latin typeface="Abhaya Libre"/>
                <a:ea typeface="Abhaya Libre"/>
                <a:cs typeface="Abhaya Libre"/>
                <a:sym typeface="Abhaya Libre"/>
              </a:rPr>
              <a:t>https://www.valamis.com/hub/lifelong-learning#importance-of-lifelong-learning</a:t>
            </a:r>
            <a:endParaRPr/>
          </a:p>
          <a:p>
            <a:pPr marL="0" marR="0" lvl="0" indent="0" algn="l" rtl="0">
              <a:lnSpc>
                <a:spcPct val="150000"/>
              </a:lnSpc>
              <a:spcBef>
                <a:spcPts val="0"/>
              </a:spcBef>
              <a:spcAft>
                <a:spcPts val="0"/>
              </a:spcAft>
              <a:buNone/>
            </a:pPr>
            <a:r>
              <a:rPr lang="bg-BG" sz="2400">
                <a:solidFill>
                  <a:srgbClr val="000000"/>
                </a:solidFill>
                <a:latin typeface="Abhaya Libre"/>
                <a:ea typeface="Abhaya Libre"/>
                <a:cs typeface="Abhaya Libre"/>
                <a:sym typeface="Abhaya Libre"/>
              </a:rPr>
              <a:t>https://www.guykat.com/blog/5-benefits-of-promoting-lifelong-learning-in-the-workplace</a:t>
            </a:r>
            <a:endParaRPr/>
          </a:p>
          <a:p>
            <a:pPr marL="0" marR="0" lvl="0" indent="0" algn="l" rtl="0">
              <a:lnSpc>
                <a:spcPct val="150000"/>
              </a:lnSpc>
              <a:spcBef>
                <a:spcPts val="0"/>
              </a:spcBef>
              <a:spcAft>
                <a:spcPts val="0"/>
              </a:spcAft>
              <a:buNone/>
            </a:pPr>
            <a:r>
              <a:rPr lang="bg-BG" sz="2400">
                <a:solidFill>
                  <a:srgbClr val="000000"/>
                </a:solidFill>
                <a:latin typeface="Abhaya Libre"/>
                <a:ea typeface="Abhaya Libre"/>
                <a:cs typeface="Abhaya Libre"/>
                <a:sym typeface="Abhaya Libre"/>
              </a:rPr>
              <a:t>https://whatfix.com/blog/reskilling/</a:t>
            </a:r>
            <a:endParaRPr/>
          </a:p>
          <a:p>
            <a:pPr marL="0" marR="0" lvl="0" indent="0" algn="l" rtl="0">
              <a:lnSpc>
                <a:spcPct val="150000"/>
              </a:lnSpc>
              <a:spcBef>
                <a:spcPts val="0"/>
              </a:spcBef>
              <a:spcAft>
                <a:spcPts val="0"/>
              </a:spcAft>
              <a:buNone/>
            </a:pPr>
            <a:r>
              <a:rPr lang="bg-BG" sz="2400">
                <a:solidFill>
                  <a:srgbClr val="000000"/>
                </a:solidFill>
                <a:latin typeface="Abhaya Libre"/>
                <a:ea typeface="Abhaya Libre"/>
                <a:cs typeface="Abhaya Libre"/>
                <a:sym typeface="Abhaya Libre"/>
              </a:rPr>
              <a:t>https://www.betterup.com/blog/reskilling</a:t>
            </a:r>
            <a:endParaRPr/>
          </a:p>
          <a:p>
            <a:pPr marL="0" marR="0" lvl="0" indent="0" algn="l" rtl="0">
              <a:lnSpc>
                <a:spcPct val="150000"/>
              </a:lnSpc>
              <a:spcBef>
                <a:spcPts val="0"/>
              </a:spcBef>
              <a:spcAft>
                <a:spcPts val="0"/>
              </a:spcAft>
              <a:buNone/>
            </a:pPr>
            <a:r>
              <a:rPr lang="bg-BG" sz="2400">
                <a:solidFill>
                  <a:srgbClr val="000000"/>
                </a:solidFill>
                <a:latin typeface="Abhaya Libre"/>
                <a:ea typeface="Abhaya Libre"/>
                <a:cs typeface="Abhaya Libre"/>
                <a:sym typeface="Abhaya Libre"/>
              </a:rPr>
              <a:t>https://edyoucated.org/blog/benefits-of-upskilling-your-staff</a:t>
            </a:r>
            <a:endParaRPr/>
          </a:p>
          <a:p>
            <a:pPr marL="0" marR="0" lvl="0" indent="0" algn="l" rtl="0">
              <a:lnSpc>
                <a:spcPct val="150000"/>
              </a:lnSpc>
              <a:spcBef>
                <a:spcPts val="0"/>
              </a:spcBef>
              <a:spcAft>
                <a:spcPts val="0"/>
              </a:spcAft>
              <a:buNone/>
            </a:pPr>
            <a:r>
              <a:rPr lang="bg-BG" sz="2400" u="sng">
                <a:solidFill>
                  <a:srgbClr val="000000"/>
                </a:solidFill>
                <a:latin typeface="Abhaya Libre"/>
                <a:ea typeface="Abhaya Libre"/>
                <a:cs typeface="Abhaya Libre"/>
                <a:sym typeface="Abhaya Libre"/>
                <a:hlinkClick r:id="rId8">
                  <a:extLst>
                    <a:ext uri="{A12FA001-AC4F-418D-AE19-62706E023703}">
                      <ahyp:hlinkClr xmlns:ahyp="http://schemas.microsoft.com/office/drawing/2018/hyperlinkcolor" val="tx"/>
                    </a:ext>
                  </a:extLst>
                </a:hlinkClick>
              </a:rPr>
              <a:t>https://www.skillsyouneed.com/rhubarb/upskilling-professional-life.html</a:t>
            </a:r>
            <a:endParaRPr sz="2400">
              <a:solidFill>
                <a:srgbClr val="000000"/>
              </a:solidFill>
              <a:latin typeface="Abhaya Libre"/>
              <a:ea typeface="Abhaya Libre"/>
              <a:cs typeface="Abhaya Libre"/>
              <a:sym typeface="Abhaya Libre"/>
            </a:endParaRPr>
          </a:p>
          <a:p>
            <a:pPr marL="0" marR="0" lvl="0" indent="0" algn="l" rtl="0">
              <a:lnSpc>
                <a:spcPct val="150000"/>
              </a:lnSpc>
              <a:spcBef>
                <a:spcPts val="0"/>
              </a:spcBef>
              <a:spcAft>
                <a:spcPts val="0"/>
              </a:spcAft>
              <a:buNone/>
            </a:pPr>
            <a:r>
              <a:rPr lang="bg-BG" sz="2400" u="sng">
                <a:solidFill>
                  <a:srgbClr val="000000"/>
                </a:solidFill>
                <a:latin typeface="Abhaya Libre"/>
                <a:ea typeface="Abhaya Libre"/>
                <a:cs typeface="Abhaya Libre"/>
                <a:sym typeface="Abhaya Libre"/>
                <a:hlinkClick r:id="rId9">
                  <a:extLst>
                    <a:ext uri="{A12FA001-AC4F-418D-AE19-62706E023703}">
                      <ahyp:hlinkClr xmlns:ahyp="http://schemas.microsoft.com/office/drawing/2018/hyperlinkcolor" val="tx"/>
                    </a:ext>
                  </a:extLst>
                </a:hlinkClick>
              </a:rPr>
              <a:t>https://www.eseibusinessschool.com/3-reasons-why-upskilling-or-reskilling-is-important-in-2021/</a:t>
            </a:r>
            <a:endParaRPr sz="2400">
              <a:solidFill>
                <a:srgbClr val="000000"/>
              </a:solidFill>
              <a:latin typeface="Abhaya Libre"/>
              <a:ea typeface="Abhaya Libre"/>
              <a:cs typeface="Abhaya Libre"/>
              <a:sym typeface="Abhaya Libre"/>
            </a:endParaRPr>
          </a:p>
          <a:p>
            <a:pPr marL="0" marR="0" lvl="0" indent="0" algn="l" rtl="0">
              <a:lnSpc>
                <a:spcPct val="150000"/>
              </a:lnSpc>
              <a:spcBef>
                <a:spcPts val="0"/>
              </a:spcBef>
              <a:spcAft>
                <a:spcPts val="0"/>
              </a:spcAft>
              <a:buNone/>
            </a:pPr>
            <a:r>
              <a:rPr lang="bg-BG" sz="2400">
                <a:solidFill>
                  <a:srgbClr val="000000"/>
                </a:solidFill>
                <a:latin typeface="Abhaya Libre"/>
                <a:ea typeface="Abhaya Libre"/>
                <a:cs typeface="Abhaya Libre"/>
                <a:sym typeface="Abhaya Libre"/>
              </a:rPr>
              <a:t>ttps://www.docebo.com/learning-network/blog/upskill-reskill-employees-covid-19/</a:t>
            </a:r>
            <a:endParaRPr/>
          </a:p>
          <a:p>
            <a:pPr marL="0" marR="0" lvl="0" indent="0" algn="l" rtl="0">
              <a:lnSpc>
                <a:spcPct val="150000"/>
              </a:lnSpc>
              <a:spcBef>
                <a:spcPts val="0"/>
              </a:spcBef>
              <a:spcAft>
                <a:spcPts val="0"/>
              </a:spcAft>
              <a:buNone/>
            </a:pPr>
            <a:r>
              <a:rPr lang="bg-BG" sz="2400" u="sng">
                <a:solidFill>
                  <a:srgbClr val="000000"/>
                </a:solidFill>
                <a:latin typeface="Abhaya Libre"/>
                <a:ea typeface="Abhaya Libre"/>
                <a:cs typeface="Abhaya Libre"/>
                <a:sym typeface="Abhaya Libre"/>
                <a:hlinkClick r:id="rId10">
                  <a:extLst>
                    <a:ext uri="{A12FA001-AC4F-418D-AE19-62706E023703}">
                      <ahyp:hlinkClr xmlns:ahyp="http://schemas.microsoft.com/office/drawing/2018/hyperlinkcolor" val="tx"/>
                    </a:ext>
                  </a:extLst>
                </a:hlinkClick>
              </a:rPr>
              <a:t>https://goi.mit.edu/2022/04/21/five-companies-investing-in-upskilling-the-workforce/</a:t>
            </a:r>
            <a:endParaRPr sz="2400">
              <a:solidFill>
                <a:srgbClr val="000000"/>
              </a:solidFill>
              <a:latin typeface="Abhaya Libre"/>
              <a:ea typeface="Abhaya Libre"/>
              <a:cs typeface="Abhaya Libre"/>
              <a:sym typeface="Abhaya Libre"/>
            </a:endParaRPr>
          </a:p>
          <a:p>
            <a:pPr marL="0" marR="0" lvl="0" indent="0" algn="l" rtl="0">
              <a:lnSpc>
                <a:spcPct val="150000"/>
              </a:lnSpc>
              <a:spcBef>
                <a:spcPts val="0"/>
              </a:spcBef>
              <a:spcAft>
                <a:spcPts val="0"/>
              </a:spcAft>
              <a:buNone/>
            </a:pPr>
            <a:r>
              <a:rPr lang="bg-BG" sz="2400" u="sng">
                <a:solidFill>
                  <a:srgbClr val="000000"/>
                </a:solidFill>
                <a:latin typeface="Abhaya Libre"/>
                <a:ea typeface="Abhaya Libre"/>
                <a:cs typeface="Abhaya Libre"/>
                <a:sym typeface="Abhaya Libre"/>
                <a:hlinkClick r:id="rId11">
                  <a:extLst>
                    <a:ext uri="{A12FA001-AC4F-418D-AE19-62706E023703}">
                      <ahyp:hlinkClr xmlns:ahyp="http://schemas.microsoft.com/office/drawing/2018/hyperlinkcolor" val="tx"/>
                    </a:ext>
                  </a:extLst>
                </a:hlinkClick>
              </a:rPr>
              <a:t>https://learning.google/life/</a:t>
            </a:r>
            <a:r>
              <a:rPr lang="bg-BG" sz="2400">
                <a:solidFill>
                  <a:srgbClr val="000000"/>
                </a:solidFill>
                <a:latin typeface="Abhaya Libre"/>
                <a:ea typeface="Abhaya Libre"/>
                <a:cs typeface="Abhaya Libre"/>
                <a:sym typeface="Abhaya Libre"/>
              </a:rPr>
              <a:t> </a:t>
            </a:r>
            <a:endParaRPr/>
          </a:p>
          <a:p>
            <a:pPr marL="0" marR="0" lvl="0" indent="0" algn="l" rtl="0">
              <a:lnSpc>
                <a:spcPct val="150000"/>
              </a:lnSpc>
              <a:spcBef>
                <a:spcPts val="0"/>
              </a:spcBef>
              <a:spcAft>
                <a:spcPts val="0"/>
              </a:spcAft>
              <a:buNone/>
            </a:pPr>
            <a:endParaRPr sz="2400">
              <a:solidFill>
                <a:srgbClr val="000000"/>
              </a:solidFill>
              <a:latin typeface="Abhaya Libre"/>
              <a:ea typeface="Abhaya Libre"/>
              <a:cs typeface="Abhaya Libre"/>
              <a:sym typeface="Abhaya Libre"/>
            </a:endParaRPr>
          </a:p>
          <a:p>
            <a:pPr marL="0" marR="0" lvl="0" indent="0" algn="l" rtl="0">
              <a:lnSpc>
                <a:spcPct val="150000"/>
              </a:lnSpc>
              <a:spcBef>
                <a:spcPts val="0"/>
              </a:spcBef>
              <a:spcAft>
                <a:spcPts val="0"/>
              </a:spcAft>
              <a:buNone/>
            </a:pPr>
            <a:endParaRPr sz="2400">
              <a:solidFill>
                <a:srgbClr val="000000"/>
              </a:solidFill>
              <a:latin typeface="Abhaya Libre"/>
              <a:ea typeface="Abhaya Libre"/>
              <a:cs typeface="Abhaya Libre"/>
              <a:sym typeface="Abhaya Libre"/>
            </a:endParaRPr>
          </a:p>
          <a:p>
            <a:pPr marL="0" marR="0" lvl="0" indent="0" algn="l" rtl="0">
              <a:lnSpc>
                <a:spcPct val="150000"/>
              </a:lnSpc>
              <a:spcBef>
                <a:spcPts val="0"/>
              </a:spcBef>
              <a:spcAft>
                <a:spcPts val="0"/>
              </a:spcAft>
              <a:buNone/>
            </a:pPr>
            <a:endParaRPr sz="2400">
              <a:solidFill>
                <a:srgbClr val="000000"/>
              </a:solidFill>
              <a:latin typeface="Abhaya Libre"/>
              <a:ea typeface="Abhaya Libre"/>
              <a:cs typeface="Abhaya Libre"/>
              <a:sym typeface="Abhaya Libre"/>
            </a:endParaRPr>
          </a:p>
          <a:p>
            <a:pPr marL="0" marR="0" lvl="0" indent="0" algn="l" rtl="0">
              <a:lnSpc>
                <a:spcPct val="150000"/>
              </a:lnSpc>
              <a:spcBef>
                <a:spcPts val="0"/>
              </a:spcBef>
              <a:spcAft>
                <a:spcPts val="0"/>
              </a:spcAft>
              <a:buNone/>
            </a:pPr>
            <a:endParaRPr sz="2400">
              <a:solidFill>
                <a:srgbClr val="000000"/>
              </a:solidFill>
              <a:latin typeface="Abhaya Libre"/>
              <a:ea typeface="Abhaya Libre"/>
              <a:cs typeface="Abhaya Libre"/>
              <a:sym typeface="Abhaya Libre"/>
            </a:endParaRPr>
          </a:p>
          <a:p>
            <a:pPr marL="0" marR="0" lvl="0" indent="0" algn="l" rtl="0">
              <a:lnSpc>
                <a:spcPct val="150000"/>
              </a:lnSpc>
              <a:spcBef>
                <a:spcPts val="0"/>
              </a:spcBef>
              <a:spcAft>
                <a:spcPts val="0"/>
              </a:spcAft>
              <a:buNone/>
            </a:pPr>
            <a:endParaRPr sz="2400">
              <a:solidFill>
                <a:srgbClr val="000000"/>
              </a:solidFill>
              <a:latin typeface="Abhaya Libre"/>
              <a:ea typeface="Abhaya Libre"/>
              <a:cs typeface="Abhaya Libre"/>
              <a:sym typeface="Abhaya Libre"/>
            </a:endParaRPr>
          </a:p>
        </p:txBody>
      </p:sp>
      <p:sp>
        <p:nvSpPr>
          <p:cNvPr id="768" name="Google Shape;768;p39"/>
          <p:cNvSpPr txBox="1"/>
          <p:nvPr/>
        </p:nvSpPr>
        <p:spPr>
          <a:xfrm>
            <a:off x="2216658" y="974368"/>
            <a:ext cx="8280738" cy="77073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None/>
            </a:pPr>
            <a:r>
              <a:rPr lang="bg-BG" sz="6410" b="1">
                <a:solidFill>
                  <a:srgbClr val="000000"/>
                </a:solidFill>
                <a:latin typeface="Abhaya Libre"/>
                <a:ea typeface="Abhaya Libre"/>
                <a:cs typeface="Abhaya Libre"/>
                <a:sym typeface="Abhaya Libre"/>
              </a:rPr>
              <a:t>Източници</a:t>
            </a:r>
            <a:endParaRPr sz="6410" b="1">
              <a:solidFill>
                <a:srgbClr val="000000"/>
              </a:solidFill>
              <a:latin typeface="Abhaya Libre"/>
              <a:ea typeface="Abhaya Libre"/>
              <a:cs typeface="Abhaya Libre"/>
              <a:sym typeface="Abhaya Libre"/>
            </a:endParaRPr>
          </a:p>
        </p:txBody>
      </p:sp>
      <p:pic>
        <p:nvPicPr>
          <p:cNvPr id="769" name="Google Shape;769;p39"/>
          <p:cNvPicPr preferRelativeResize="0"/>
          <p:nvPr/>
        </p:nvPicPr>
        <p:blipFill rotWithShape="1">
          <a:blip r:embed="rId12">
            <a:alphaModFix/>
          </a:blip>
          <a:srcRect/>
          <a:stretch/>
        </p:blipFill>
        <p:spPr>
          <a:xfrm>
            <a:off x="7870030" y="9245916"/>
            <a:ext cx="3710720" cy="779251"/>
          </a:xfrm>
          <a:prstGeom prst="rect">
            <a:avLst/>
          </a:prstGeom>
          <a:noFill/>
          <a:ln>
            <a:noFill/>
          </a:ln>
        </p:spPr>
      </p:pic>
      <p:grpSp>
        <p:nvGrpSpPr>
          <p:cNvPr id="770" name="Google Shape;770;p39"/>
          <p:cNvGrpSpPr/>
          <p:nvPr/>
        </p:nvGrpSpPr>
        <p:grpSpPr>
          <a:xfrm>
            <a:off x="-906316" y="8854448"/>
            <a:ext cx="2900572" cy="807706"/>
            <a:chOff x="0" y="0"/>
            <a:chExt cx="3867430" cy="1076940"/>
          </a:xfrm>
        </p:grpSpPr>
        <p:pic>
          <p:nvPicPr>
            <p:cNvPr id="771" name="Google Shape;771;p39"/>
            <p:cNvPicPr preferRelativeResize="0"/>
            <p:nvPr/>
          </p:nvPicPr>
          <p:blipFill rotWithShape="1">
            <a:blip r:embed="rId13">
              <a:alphaModFix/>
            </a:blip>
            <a:srcRect/>
            <a:stretch/>
          </p:blipFill>
          <p:spPr>
            <a:xfrm>
              <a:off x="0" y="0"/>
              <a:ext cx="3867430" cy="618789"/>
            </a:xfrm>
            <a:prstGeom prst="rect">
              <a:avLst/>
            </a:prstGeom>
            <a:noFill/>
            <a:ln>
              <a:noFill/>
            </a:ln>
          </p:spPr>
        </p:pic>
        <p:pic>
          <p:nvPicPr>
            <p:cNvPr id="772" name="Google Shape;772;p39"/>
            <p:cNvPicPr preferRelativeResize="0"/>
            <p:nvPr/>
          </p:nvPicPr>
          <p:blipFill rotWithShape="1">
            <a:blip r:embed="rId13">
              <a:alphaModFix/>
            </a:blip>
            <a:srcRect/>
            <a:stretch/>
          </p:blipFill>
          <p:spPr>
            <a:xfrm>
              <a:off x="0" y="458151"/>
              <a:ext cx="3867430" cy="618789"/>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33"/>
        <p:cNvGrpSpPr/>
        <p:nvPr/>
      </p:nvGrpSpPr>
      <p:grpSpPr>
        <a:xfrm>
          <a:off x="0" y="0"/>
          <a:ext cx="0" cy="0"/>
          <a:chOff x="0" y="0"/>
          <a:chExt cx="0" cy="0"/>
        </a:xfrm>
      </p:grpSpPr>
      <p:pic>
        <p:nvPicPr>
          <p:cNvPr id="134" name="Google Shape;134;p4"/>
          <p:cNvPicPr preferRelativeResize="0"/>
          <p:nvPr/>
        </p:nvPicPr>
        <p:blipFill rotWithShape="1">
          <a:blip r:embed="rId3">
            <a:alphaModFix/>
          </a:blip>
          <a:srcRect/>
          <a:stretch/>
        </p:blipFill>
        <p:spPr>
          <a:xfrm>
            <a:off x="180155" y="837458"/>
            <a:ext cx="17927690" cy="9636133"/>
          </a:xfrm>
          <a:prstGeom prst="rect">
            <a:avLst/>
          </a:prstGeom>
          <a:noFill/>
          <a:ln>
            <a:noFill/>
          </a:ln>
        </p:spPr>
      </p:pic>
      <p:pic>
        <p:nvPicPr>
          <p:cNvPr id="135" name="Google Shape;135;p4"/>
          <p:cNvPicPr preferRelativeResize="0"/>
          <p:nvPr/>
        </p:nvPicPr>
        <p:blipFill rotWithShape="1">
          <a:blip r:embed="rId4">
            <a:alphaModFix/>
          </a:blip>
          <a:srcRect/>
          <a:stretch/>
        </p:blipFill>
        <p:spPr>
          <a:xfrm rot="1852805">
            <a:off x="6163950" y="-3326906"/>
            <a:ext cx="5364129" cy="5364129"/>
          </a:xfrm>
          <a:prstGeom prst="rect">
            <a:avLst/>
          </a:prstGeom>
          <a:noFill/>
          <a:ln>
            <a:noFill/>
          </a:ln>
        </p:spPr>
      </p:pic>
      <p:pic>
        <p:nvPicPr>
          <p:cNvPr id="136" name="Google Shape;136;p4"/>
          <p:cNvPicPr preferRelativeResize="0"/>
          <p:nvPr/>
        </p:nvPicPr>
        <p:blipFill rotWithShape="1">
          <a:blip r:embed="rId5">
            <a:alphaModFix/>
          </a:blip>
          <a:srcRect/>
          <a:stretch/>
        </p:blipFill>
        <p:spPr>
          <a:xfrm rot="1167879">
            <a:off x="16541943" y="7503474"/>
            <a:ext cx="5721823" cy="5669807"/>
          </a:xfrm>
          <a:prstGeom prst="rect">
            <a:avLst/>
          </a:prstGeom>
          <a:noFill/>
          <a:ln>
            <a:noFill/>
          </a:ln>
        </p:spPr>
      </p:pic>
      <p:pic>
        <p:nvPicPr>
          <p:cNvPr id="137" name="Google Shape;137;p4"/>
          <p:cNvPicPr preferRelativeResize="0"/>
          <p:nvPr/>
        </p:nvPicPr>
        <p:blipFill rotWithShape="1">
          <a:blip r:embed="rId6">
            <a:alphaModFix/>
          </a:blip>
          <a:srcRect/>
          <a:stretch/>
        </p:blipFill>
        <p:spPr>
          <a:xfrm rot="-4196164">
            <a:off x="-5630978" y="8101567"/>
            <a:ext cx="11622266" cy="12388074"/>
          </a:xfrm>
          <a:prstGeom prst="rect">
            <a:avLst/>
          </a:prstGeom>
          <a:noFill/>
          <a:ln>
            <a:noFill/>
          </a:ln>
        </p:spPr>
      </p:pic>
      <p:pic>
        <p:nvPicPr>
          <p:cNvPr id="138" name="Google Shape;138;p4"/>
          <p:cNvPicPr preferRelativeResize="0"/>
          <p:nvPr/>
        </p:nvPicPr>
        <p:blipFill rotWithShape="1">
          <a:blip r:embed="rId7">
            <a:alphaModFix/>
          </a:blip>
          <a:srcRect/>
          <a:stretch/>
        </p:blipFill>
        <p:spPr>
          <a:xfrm>
            <a:off x="-642319" y="-2559782"/>
            <a:ext cx="3334026" cy="3588482"/>
          </a:xfrm>
          <a:prstGeom prst="rect">
            <a:avLst/>
          </a:prstGeom>
          <a:noFill/>
          <a:ln>
            <a:noFill/>
          </a:ln>
        </p:spPr>
      </p:pic>
      <p:pic>
        <p:nvPicPr>
          <p:cNvPr id="139" name="Google Shape;139;p4"/>
          <p:cNvPicPr preferRelativeResize="0"/>
          <p:nvPr/>
        </p:nvPicPr>
        <p:blipFill rotWithShape="1">
          <a:blip r:embed="rId7">
            <a:alphaModFix/>
          </a:blip>
          <a:srcRect/>
          <a:stretch/>
        </p:blipFill>
        <p:spPr>
          <a:xfrm>
            <a:off x="15371492" y="9488339"/>
            <a:ext cx="2556197" cy="2751289"/>
          </a:xfrm>
          <a:prstGeom prst="rect">
            <a:avLst/>
          </a:prstGeom>
          <a:noFill/>
          <a:ln>
            <a:noFill/>
          </a:ln>
        </p:spPr>
      </p:pic>
      <p:pic>
        <p:nvPicPr>
          <p:cNvPr id="140" name="Google Shape;140;p4"/>
          <p:cNvPicPr preferRelativeResize="0"/>
          <p:nvPr/>
        </p:nvPicPr>
        <p:blipFill rotWithShape="1">
          <a:blip r:embed="rId8">
            <a:alphaModFix/>
          </a:blip>
          <a:srcRect/>
          <a:stretch/>
        </p:blipFill>
        <p:spPr>
          <a:xfrm rot="-1185502">
            <a:off x="-3852602" y="189371"/>
            <a:ext cx="4352147" cy="4346443"/>
          </a:xfrm>
          <a:prstGeom prst="rect">
            <a:avLst/>
          </a:prstGeom>
          <a:noFill/>
          <a:ln>
            <a:noFill/>
          </a:ln>
        </p:spPr>
      </p:pic>
      <p:pic>
        <p:nvPicPr>
          <p:cNvPr id="141" name="Google Shape;141;p4"/>
          <p:cNvPicPr preferRelativeResize="0"/>
          <p:nvPr/>
        </p:nvPicPr>
        <p:blipFill rotWithShape="1">
          <a:blip r:embed="rId9">
            <a:alphaModFix/>
          </a:blip>
          <a:srcRect/>
          <a:stretch/>
        </p:blipFill>
        <p:spPr>
          <a:xfrm rot="-7379619">
            <a:off x="2804477" y="10361181"/>
            <a:ext cx="5810576" cy="5802961"/>
          </a:xfrm>
          <a:prstGeom prst="rect">
            <a:avLst/>
          </a:prstGeom>
          <a:noFill/>
          <a:ln>
            <a:noFill/>
          </a:ln>
        </p:spPr>
      </p:pic>
      <p:pic>
        <p:nvPicPr>
          <p:cNvPr id="142" name="Google Shape;142;p4"/>
          <p:cNvPicPr preferRelativeResize="0"/>
          <p:nvPr/>
        </p:nvPicPr>
        <p:blipFill rotWithShape="1">
          <a:blip r:embed="rId10">
            <a:alphaModFix/>
          </a:blip>
          <a:srcRect/>
          <a:stretch/>
        </p:blipFill>
        <p:spPr>
          <a:xfrm rot="6632729">
            <a:off x="18127522" y="1732064"/>
            <a:ext cx="4881157" cy="4874760"/>
          </a:xfrm>
          <a:prstGeom prst="rect">
            <a:avLst/>
          </a:prstGeom>
          <a:noFill/>
          <a:ln>
            <a:noFill/>
          </a:ln>
        </p:spPr>
      </p:pic>
      <p:grpSp>
        <p:nvGrpSpPr>
          <p:cNvPr id="143" name="Google Shape;143;p4"/>
          <p:cNvGrpSpPr/>
          <p:nvPr/>
        </p:nvGrpSpPr>
        <p:grpSpPr>
          <a:xfrm>
            <a:off x="3249428" y="1562854"/>
            <a:ext cx="3086100" cy="2796778"/>
            <a:chOff x="0" y="-38100"/>
            <a:chExt cx="812800" cy="736600"/>
          </a:xfrm>
        </p:grpSpPr>
        <p:sp>
          <p:nvSpPr>
            <p:cNvPr id="144" name="Google Shape;144;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45" name="Google Shape;145;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6" name="Google Shape;146;p4"/>
          <p:cNvGrpSpPr/>
          <p:nvPr/>
        </p:nvGrpSpPr>
        <p:grpSpPr>
          <a:xfrm>
            <a:off x="5709765" y="3007965"/>
            <a:ext cx="3086100" cy="2796778"/>
            <a:chOff x="0" y="-38100"/>
            <a:chExt cx="812800" cy="736600"/>
          </a:xfrm>
        </p:grpSpPr>
        <p:sp>
          <p:nvSpPr>
            <p:cNvPr id="147" name="Google Shape;147;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48" name="Google Shape;148;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49" name="Google Shape;149;p4"/>
          <p:cNvGrpSpPr/>
          <p:nvPr/>
        </p:nvGrpSpPr>
        <p:grpSpPr>
          <a:xfrm>
            <a:off x="2691707" y="4338047"/>
            <a:ext cx="3643821" cy="3302212"/>
            <a:chOff x="0" y="-38100"/>
            <a:chExt cx="812800" cy="736600"/>
          </a:xfrm>
        </p:grpSpPr>
        <p:sp>
          <p:nvSpPr>
            <p:cNvPr id="150" name="Google Shape;150;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1" name="Google Shape;151;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2" name="Google Shape;152;p4"/>
          <p:cNvGrpSpPr/>
          <p:nvPr/>
        </p:nvGrpSpPr>
        <p:grpSpPr>
          <a:xfrm>
            <a:off x="5759915" y="6012507"/>
            <a:ext cx="3086100" cy="2796778"/>
            <a:chOff x="0" y="-38100"/>
            <a:chExt cx="812800" cy="736600"/>
          </a:xfrm>
        </p:grpSpPr>
        <p:sp>
          <p:nvSpPr>
            <p:cNvPr id="153" name="Google Shape;153;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4" name="Google Shape;154;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5" name="Google Shape;155;p4"/>
          <p:cNvGrpSpPr/>
          <p:nvPr/>
        </p:nvGrpSpPr>
        <p:grpSpPr>
          <a:xfrm>
            <a:off x="8182339" y="4334024"/>
            <a:ext cx="3086100" cy="2796778"/>
            <a:chOff x="0" y="-38100"/>
            <a:chExt cx="812800" cy="736600"/>
          </a:xfrm>
        </p:grpSpPr>
        <p:sp>
          <p:nvSpPr>
            <p:cNvPr id="156" name="Google Shape;156;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7" name="Google Shape;157;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8" name="Google Shape;158;p4"/>
          <p:cNvGrpSpPr/>
          <p:nvPr/>
        </p:nvGrpSpPr>
        <p:grpSpPr>
          <a:xfrm>
            <a:off x="10749353" y="3038131"/>
            <a:ext cx="3086100" cy="2796778"/>
            <a:chOff x="0" y="-38100"/>
            <a:chExt cx="812800" cy="736600"/>
          </a:xfrm>
        </p:grpSpPr>
        <p:sp>
          <p:nvSpPr>
            <p:cNvPr id="159" name="Google Shape;159;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0" name="Google Shape;160;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1" name="Google Shape;161;p4"/>
          <p:cNvGrpSpPr/>
          <p:nvPr/>
        </p:nvGrpSpPr>
        <p:grpSpPr>
          <a:xfrm>
            <a:off x="10749353" y="5839467"/>
            <a:ext cx="3086100" cy="2796778"/>
            <a:chOff x="0" y="-38100"/>
            <a:chExt cx="812800" cy="736600"/>
          </a:xfrm>
        </p:grpSpPr>
        <p:sp>
          <p:nvSpPr>
            <p:cNvPr id="162" name="Google Shape;162;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3" name="Google Shape;163;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4" name="Google Shape;164;p4"/>
          <p:cNvGrpSpPr/>
          <p:nvPr/>
        </p:nvGrpSpPr>
        <p:grpSpPr>
          <a:xfrm>
            <a:off x="13225533" y="4364190"/>
            <a:ext cx="3086100" cy="2796778"/>
            <a:chOff x="0" y="-38100"/>
            <a:chExt cx="812800" cy="736600"/>
          </a:xfrm>
        </p:grpSpPr>
        <p:sp>
          <p:nvSpPr>
            <p:cNvPr id="165" name="Google Shape;165;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6" name="Google Shape;166;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67" name="Google Shape;167;p4"/>
          <p:cNvPicPr preferRelativeResize="0"/>
          <p:nvPr/>
        </p:nvPicPr>
        <p:blipFill rotWithShape="1">
          <a:blip r:embed="rId11">
            <a:alphaModFix/>
          </a:blip>
          <a:srcRect/>
          <a:stretch/>
        </p:blipFill>
        <p:spPr>
          <a:xfrm>
            <a:off x="16418708" y="0"/>
            <a:ext cx="1869292" cy="1869292"/>
          </a:xfrm>
          <a:prstGeom prst="rect">
            <a:avLst/>
          </a:prstGeom>
          <a:noFill/>
          <a:ln>
            <a:noFill/>
          </a:ln>
        </p:spPr>
      </p:pic>
      <p:pic>
        <p:nvPicPr>
          <p:cNvPr id="168" name="Google Shape;168;p4"/>
          <p:cNvPicPr preferRelativeResize="0"/>
          <p:nvPr/>
        </p:nvPicPr>
        <p:blipFill rotWithShape="1">
          <a:blip r:embed="rId12">
            <a:alphaModFix/>
          </a:blip>
          <a:srcRect/>
          <a:stretch/>
        </p:blipFill>
        <p:spPr>
          <a:xfrm>
            <a:off x="3687102" y="2559643"/>
            <a:ext cx="2210751" cy="947860"/>
          </a:xfrm>
          <a:prstGeom prst="rect">
            <a:avLst/>
          </a:prstGeom>
          <a:noFill/>
          <a:ln>
            <a:noFill/>
          </a:ln>
        </p:spPr>
      </p:pic>
      <p:pic>
        <p:nvPicPr>
          <p:cNvPr id="169" name="Google Shape;169;p4"/>
          <p:cNvPicPr preferRelativeResize="0"/>
          <p:nvPr/>
        </p:nvPicPr>
        <p:blipFill rotWithShape="1">
          <a:blip r:embed="rId13">
            <a:alphaModFix/>
          </a:blip>
          <a:srcRect/>
          <a:stretch/>
        </p:blipFill>
        <p:spPr>
          <a:xfrm>
            <a:off x="6243886" y="3864404"/>
            <a:ext cx="2017858" cy="1288893"/>
          </a:xfrm>
          <a:prstGeom prst="rect">
            <a:avLst/>
          </a:prstGeom>
          <a:noFill/>
          <a:ln>
            <a:noFill/>
          </a:ln>
        </p:spPr>
      </p:pic>
      <p:pic>
        <p:nvPicPr>
          <p:cNvPr id="170" name="Google Shape;170;p4"/>
          <p:cNvPicPr preferRelativeResize="0"/>
          <p:nvPr/>
        </p:nvPicPr>
        <p:blipFill rotWithShape="1">
          <a:blip r:embed="rId14">
            <a:alphaModFix/>
          </a:blip>
          <a:srcRect/>
          <a:stretch/>
        </p:blipFill>
        <p:spPr>
          <a:xfrm>
            <a:off x="2989668" y="5655524"/>
            <a:ext cx="3047900" cy="793115"/>
          </a:xfrm>
          <a:prstGeom prst="rect">
            <a:avLst/>
          </a:prstGeom>
          <a:noFill/>
          <a:ln>
            <a:noFill/>
          </a:ln>
        </p:spPr>
      </p:pic>
      <p:pic>
        <p:nvPicPr>
          <p:cNvPr id="171" name="Google Shape;171;p4"/>
          <p:cNvPicPr preferRelativeResize="0"/>
          <p:nvPr/>
        </p:nvPicPr>
        <p:blipFill rotWithShape="1">
          <a:blip r:embed="rId15">
            <a:alphaModFix/>
          </a:blip>
          <a:srcRect/>
          <a:stretch/>
        </p:blipFill>
        <p:spPr>
          <a:xfrm>
            <a:off x="8630487" y="5274869"/>
            <a:ext cx="2189806" cy="937237"/>
          </a:xfrm>
          <a:prstGeom prst="rect">
            <a:avLst/>
          </a:prstGeom>
          <a:noFill/>
          <a:ln>
            <a:noFill/>
          </a:ln>
        </p:spPr>
      </p:pic>
      <p:pic>
        <p:nvPicPr>
          <p:cNvPr id="172" name="Google Shape;172;p4"/>
          <p:cNvPicPr preferRelativeResize="0"/>
          <p:nvPr/>
        </p:nvPicPr>
        <p:blipFill rotWithShape="1">
          <a:blip r:embed="rId16">
            <a:alphaModFix/>
          </a:blip>
          <a:srcRect/>
          <a:stretch/>
        </p:blipFill>
        <p:spPr>
          <a:xfrm>
            <a:off x="11121878" y="4169443"/>
            <a:ext cx="2341050" cy="698495"/>
          </a:xfrm>
          <a:prstGeom prst="rect">
            <a:avLst/>
          </a:prstGeom>
          <a:noFill/>
          <a:ln>
            <a:noFill/>
          </a:ln>
        </p:spPr>
      </p:pic>
      <p:pic>
        <p:nvPicPr>
          <p:cNvPr id="173" name="Google Shape;173;p4"/>
          <p:cNvPicPr preferRelativeResize="0"/>
          <p:nvPr/>
        </p:nvPicPr>
        <p:blipFill rotWithShape="1">
          <a:blip r:embed="rId17">
            <a:alphaModFix/>
          </a:blip>
          <a:srcRect/>
          <a:stretch/>
        </p:blipFill>
        <p:spPr>
          <a:xfrm>
            <a:off x="13225533" y="5274869"/>
            <a:ext cx="2941124" cy="1105653"/>
          </a:xfrm>
          <a:prstGeom prst="rect">
            <a:avLst/>
          </a:prstGeom>
          <a:noFill/>
          <a:ln>
            <a:noFill/>
          </a:ln>
        </p:spPr>
      </p:pic>
      <p:pic>
        <p:nvPicPr>
          <p:cNvPr id="174" name="Google Shape;174;p4"/>
          <p:cNvPicPr preferRelativeResize="0"/>
          <p:nvPr/>
        </p:nvPicPr>
        <p:blipFill rotWithShape="1">
          <a:blip r:embed="rId18">
            <a:alphaModFix/>
          </a:blip>
          <a:srcRect/>
          <a:stretch/>
        </p:blipFill>
        <p:spPr>
          <a:xfrm>
            <a:off x="11121878" y="6279508"/>
            <a:ext cx="2425650" cy="2061358"/>
          </a:xfrm>
          <a:prstGeom prst="rect">
            <a:avLst/>
          </a:prstGeom>
          <a:noFill/>
          <a:ln>
            <a:noFill/>
          </a:ln>
        </p:spPr>
      </p:pic>
      <p:pic>
        <p:nvPicPr>
          <p:cNvPr id="175" name="Google Shape;175;p4"/>
          <p:cNvPicPr preferRelativeResize="0"/>
          <p:nvPr/>
        </p:nvPicPr>
        <p:blipFill rotWithShape="1">
          <a:blip r:embed="rId19">
            <a:alphaModFix/>
          </a:blip>
          <a:srcRect/>
          <a:stretch/>
        </p:blipFill>
        <p:spPr>
          <a:xfrm>
            <a:off x="5831152" y="6271468"/>
            <a:ext cx="3014863" cy="2131759"/>
          </a:xfrm>
          <a:prstGeom prst="rect">
            <a:avLst/>
          </a:prstGeom>
          <a:noFill/>
          <a:ln>
            <a:noFill/>
          </a:ln>
        </p:spPr>
      </p:pic>
      <p:sp>
        <p:nvSpPr>
          <p:cNvPr id="176" name="Google Shape;176;p4"/>
          <p:cNvSpPr txBox="1"/>
          <p:nvPr/>
        </p:nvSpPr>
        <p:spPr>
          <a:xfrm>
            <a:off x="6608984" y="1228725"/>
            <a:ext cx="8280738" cy="77073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Консорциум</a:t>
            </a:r>
            <a:endParaRPr sz="6410" b="1" i="0" u="none" strike="noStrike" cap="none">
              <a:solidFill>
                <a:srgbClr val="000000"/>
              </a:solidFill>
              <a:latin typeface="Abhaya Libre"/>
              <a:ea typeface="Abhaya Libre"/>
              <a:cs typeface="Abhaya Libre"/>
              <a:sym typeface="Abhaya Libre"/>
            </a:endParaRPr>
          </a:p>
        </p:txBody>
      </p:sp>
      <p:pic>
        <p:nvPicPr>
          <p:cNvPr id="2" name="Picture 1">
            <a:extLst>
              <a:ext uri="{FF2B5EF4-FFF2-40B4-BE49-F238E27FC236}">
                <a16:creationId xmlns:a16="http://schemas.microsoft.com/office/drawing/2014/main" id="{3B895CB8-7DB5-82A6-2E40-860D8ECD4F0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776"/>
        <p:cNvGrpSpPr/>
        <p:nvPr/>
      </p:nvGrpSpPr>
      <p:grpSpPr>
        <a:xfrm>
          <a:off x="0" y="0"/>
          <a:ext cx="0" cy="0"/>
          <a:chOff x="0" y="0"/>
          <a:chExt cx="0" cy="0"/>
        </a:xfrm>
      </p:grpSpPr>
      <p:sp>
        <p:nvSpPr>
          <p:cNvPr id="777" name="Google Shape;777;p40"/>
          <p:cNvSpPr txBox="1"/>
          <p:nvPr/>
        </p:nvSpPr>
        <p:spPr>
          <a:xfrm>
            <a:off x="2561148" y="1808852"/>
            <a:ext cx="12865192" cy="1742015"/>
          </a:xfrm>
          <a:prstGeom prst="rect">
            <a:avLst/>
          </a:prstGeom>
          <a:noFill/>
          <a:ln>
            <a:noFill/>
          </a:ln>
        </p:spPr>
        <p:txBody>
          <a:bodyPr spcFirstLastPara="1" wrap="square" lIns="0" tIns="0" rIns="0" bIns="0" anchor="t" anchorCtr="0">
            <a:spAutoFit/>
          </a:bodyPr>
          <a:lstStyle/>
          <a:p>
            <a:pPr marL="0" marR="0" lvl="0" indent="0" algn="ctr" rtl="0">
              <a:lnSpc>
                <a:spcPct val="88995"/>
              </a:lnSpc>
              <a:spcBef>
                <a:spcPts val="0"/>
              </a:spcBef>
              <a:spcAft>
                <a:spcPts val="0"/>
              </a:spcAft>
              <a:buNone/>
            </a:pPr>
            <a:r>
              <a:rPr lang="bg-BG" sz="14030" b="1" dirty="0">
                <a:solidFill>
                  <a:srgbClr val="000000"/>
                </a:solidFill>
                <a:latin typeface="Abhaya Libre"/>
                <a:ea typeface="Abhaya Libre"/>
                <a:cs typeface="Abhaya Libre"/>
                <a:sym typeface="Abhaya Libre"/>
              </a:rPr>
              <a:t>Благодарим Ви!</a:t>
            </a:r>
            <a:endParaRPr dirty="0"/>
          </a:p>
        </p:txBody>
      </p:sp>
      <p:pic>
        <p:nvPicPr>
          <p:cNvPr id="778" name="Google Shape;778;p40"/>
          <p:cNvPicPr preferRelativeResize="0"/>
          <p:nvPr/>
        </p:nvPicPr>
        <p:blipFill rotWithShape="1">
          <a:blip r:embed="rId3">
            <a:alphaModFix/>
          </a:blip>
          <a:srcRect/>
          <a:stretch/>
        </p:blipFill>
        <p:spPr>
          <a:xfrm rot="1852805">
            <a:off x="5778439" y="-2562204"/>
            <a:ext cx="5364129" cy="5364129"/>
          </a:xfrm>
          <a:prstGeom prst="rect">
            <a:avLst/>
          </a:prstGeom>
          <a:noFill/>
          <a:ln>
            <a:noFill/>
          </a:ln>
        </p:spPr>
      </p:pic>
      <p:pic>
        <p:nvPicPr>
          <p:cNvPr id="779" name="Google Shape;779;p40"/>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780" name="Google Shape;780;p40"/>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781" name="Google Shape;781;p40"/>
          <p:cNvPicPr preferRelativeResize="0"/>
          <p:nvPr/>
        </p:nvPicPr>
        <p:blipFill rotWithShape="1">
          <a:blip r:embed="rId6">
            <a:alphaModFix/>
          </a:blip>
          <a:srcRect/>
          <a:stretch/>
        </p:blipFill>
        <p:spPr>
          <a:xfrm rot="2228850">
            <a:off x="14026237" y="-3786037"/>
            <a:ext cx="6836042" cy="6773896"/>
          </a:xfrm>
          <a:prstGeom prst="rect">
            <a:avLst/>
          </a:prstGeom>
          <a:noFill/>
          <a:ln>
            <a:noFill/>
          </a:ln>
        </p:spPr>
      </p:pic>
      <p:pic>
        <p:nvPicPr>
          <p:cNvPr id="782" name="Google Shape;782;p40"/>
          <p:cNvPicPr preferRelativeResize="0"/>
          <p:nvPr/>
        </p:nvPicPr>
        <p:blipFill rotWithShape="1">
          <a:blip r:embed="rId7">
            <a:alphaModFix/>
          </a:blip>
          <a:srcRect/>
          <a:stretch/>
        </p:blipFill>
        <p:spPr>
          <a:xfrm rot="-9014864">
            <a:off x="-336415" y="7596737"/>
            <a:ext cx="5099239" cy="1965525"/>
          </a:xfrm>
          <a:prstGeom prst="rect">
            <a:avLst/>
          </a:prstGeom>
          <a:noFill/>
          <a:ln>
            <a:noFill/>
          </a:ln>
        </p:spPr>
      </p:pic>
      <p:pic>
        <p:nvPicPr>
          <p:cNvPr id="783" name="Google Shape;783;p40"/>
          <p:cNvPicPr preferRelativeResize="0"/>
          <p:nvPr/>
        </p:nvPicPr>
        <p:blipFill rotWithShape="1">
          <a:blip r:embed="rId8">
            <a:alphaModFix/>
          </a:blip>
          <a:srcRect/>
          <a:stretch/>
        </p:blipFill>
        <p:spPr>
          <a:xfrm>
            <a:off x="546191" y="-1794241"/>
            <a:ext cx="3334026" cy="3588482"/>
          </a:xfrm>
          <a:prstGeom prst="rect">
            <a:avLst/>
          </a:prstGeom>
          <a:noFill/>
          <a:ln>
            <a:noFill/>
          </a:ln>
        </p:spPr>
      </p:pic>
      <p:pic>
        <p:nvPicPr>
          <p:cNvPr id="784" name="Google Shape;784;p40"/>
          <p:cNvPicPr preferRelativeResize="0"/>
          <p:nvPr/>
        </p:nvPicPr>
        <p:blipFill rotWithShape="1">
          <a:blip r:embed="rId8">
            <a:alphaModFix/>
          </a:blip>
          <a:srcRect/>
          <a:stretch/>
        </p:blipFill>
        <p:spPr>
          <a:xfrm>
            <a:off x="13878502" y="8579500"/>
            <a:ext cx="2556197" cy="2751289"/>
          </a:xfrm>
          <a:prstGeom prst="rect">
            <a:avLst/>
          </a:prstGeom>
          <a:noFill/>
          <a:ln>
            <a:noFill/>
          </a:ln>
        </p:spPr>
      </p:pic>
      <p:pic>
        <p:nvPicPr>
          <p:cNvPr id="785" name="Google Shape;785;p40"/>
          <p:cNvPicPr preferRelativeResize="0"/>
          <p:nvPr/>
        </p:nvPicPr>
        <p:blipFill rotWithShape="1">
          <a:blip r:embed="rId9">
            <a:alphaModFix/>
          </a:blip>
          <a:srcRect/>
          <a:stretch/>
        </p:blipFill>
        <p:spPr>
          <a:xfrm rot="-1185502">
            <a:off x="-3202910" y="120674"/>
            <a:ext cx="4352147" cy="4346443"/>
          </a:xfrm>
          <a:prstGeom prst="rect">
            <a:avLst/>
          </a:prstGeom>
          <a:noFill/>
          <a:ln>
            <a:noFill/>
          </a:ln>
        </p:spPr>
      </p:pic>
      <p:pic>
        <p:nvPicPr>
          <p:cNvPr id="786" name="Google Shape;786;p40"/>
          <p:cNvPicPr preferRelativeResize="0"/>
          <p:nvPr/>
        </p:nvPicPr>
        <p:blipFill rotWithShape="1">
          <a:blip r:embed="rId10">
            <a:alphaModFix/>
          </a:blip>
          <a:srcRect/>
          <a:stretch/>
        </p:blipFill>
        <p:spPr>
          <a:xfrm rot="-7379619">
            <a:off x="3992986" y="9104884"/>
            <a:ext cx="5810576" cy="5802961"/>
          </a:xfrm>
          <a:prstGeom prst="rect">
            <a:avLst/>
          </a:prstGeom>
          <a:noFill/>
          <a:ln>
            <a:noFill/>
          </a:ln>
        </p:spPr>
      </p:pic>
      <p:pic>
        <p:nvPicPr>
          <p:cNvPr id="787" name="Google Shape;787;p40"/>
          <p:cNvPicPr preferRelativeResize="0"/>
          <p:nvPr/>
        </p:nvPicPr>
        <p:blipFill rotWithShape="1">
          <a:blip r:embed="rId11">
            <a:alphaModFix/>
          </a:blip>
          <a:srcRect/>
          <a:stretch/>
        </p:blipFill>
        <p:spPr>
          <a:xfrm rot="6632729">
            <a:off x="16634531" y="823224"/>
            <a:ext cx="4881157" cy="4874760"/>
          </a:xfrm>
          <a:prstGeom prst="rect">
            <a:avLst/>
          </a:prstGeom>
          <a:noFill/>
          <a:ln>
            <a:noFill/>
          </a:ln>
        </p:spPr>
      </p:pic>
      <p:grpSp>
        <p:nvGrpSpPr>
          <p:cNvPr id="788" name="Google Shape;788;p40"/>
          <p:cNvGrpSpPr/>
          <p:nvPr/>
        </p:nvGrpSpPr>
        <p:grpSpPr>
          <a:xfrm>
            <a:off x="14267800" y="1219491"/>
            <a:ext cx="2900572" cy="807706"/>
            <a:chOff x="0" y="0"/>
            <a:chExt cx="3867430" cy="1076940"/>
          </a:xfrm>
        </p:grpSpPr>
        <p:pic>
          <p:nvPicPr>
            <p:cNvPr id="789" name="Google Shape;789;p40"/>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790" name="Google Shape;790;p40"/>
            <p:cNvPicPr preferRelativeResize="0"/>
            <p:nvPr/>
          </p:nvPicPr>
          <p:blipFill rotWithShape="1">
            <a:blip r:embed="rId12">
              <a:alphaModFix/>
            </a:blip>
            <a:srcRect/>
            <a:stretch/>
          </p:blipFill>
          <p:spPr>
            <a:xfrm>
              <a:off x="0" y="458151"/>
              <a:ext cx="3867430" cy="618789"/>
            </a:xfrm>
            <a:prstGeom prst="rect">
              <a:avLst/>
            </a:prstGeom>
            <a:noFill/>
            <a:ln>
              <a:noFill/>
            </a:ln>
          </p:spPr>
        </p:pic>
      </p:grpSp>
      <p:sp>
        <p:nvSpPr>
          <p:cNvPr id="791" name="Google Shape;791;p40"/>
          <p:cNvSpPr txBox="1"/>
          <p:nvPr/>
        </p:nvSpPr>
        <p:spPr>
          <a:xfrm>
            <a:off x="5273002" y="5611826"/>
            <a:ext cx="7441484" cy="1389755"/>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None/>
            </a:pPr>
            <a:r>
              <a:rPr lang="bg-BG" sz="8068" b="1">
                <a:solidFill>
                  <a:srgbClr val="04989E"/>
                </a:solidFill>
                <a:latin typeface="Abhaya Libre"/>
                <a:ea typeface="Abhaya Libre"/>
                <a:cs typeface="Abhaya Libre"/>
                <a:sym typeface="Abhaya Libre"/>
              </a:rPr>
              <a:t>@Regio.Digi.Hub</a:t>
            </a:r>
            <a:r>
              <a:rPr lang="bg-BG" sz="8068">
                <a:solidFill>
                  <a:srgbClr val="04989E"/>
                </a:solidFill>
                <a:latin typeface="Abhaya Libre"/>
                <a:ea typeface="Abhaya Libre"/>
                <a:cs typeface="Abhaya Libre"/>
                <a:sym typeface="Abhaya Libre"/>
              </a:rPr>
              <a:t> </a:t>
            </a:r>
            <a:endParaRPr/>
          </a:p>
        </p:txBody>
      </p:sp>
      <p:pic>
        <p:nvPicPr>
          <p:cNvPr id="792" name="Google Shape;792;p40"/>
          <p:cNvPicPr preferRelativeResize="0"/>
          <p:nvPr/>
        </p:nvPicPr>
        <p:blipFill rotWithShape="1">
          <a:blip r:embed="rId13">
            <a:alphaModFix/>
          </a:blip>
          <a:srcRect/>
          <a:stretch/>
        </p:blipFill>
        <p:spPr>
          <a:xfrm>
            <a:off x="7555793" y="9258300"/>
            <a:ext cx="3710720" cy="779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81"/>
        <p:cNvGrpSpPr/>
        <p:nvPr/>
      </p:nvGrpSpPr>
      <p:grpSpPr>
        <a:xfrm>
          <a:off x="0" y="0"/>
          <a:ext cx="0" cy="0"/>
          <a:chOff x="0" y="0"/>
          <a:chExt cx="0" cy="0"/>
        </a:xfrm>
      </p:grpSpPr>
      <p:sp>
        <p:nvSpPr>
          <p:cNvPr id="182" name="Google Shape;182;p5"/>
          <p:cNvSpPr txBox="1"/>
          <p:nvPr/>
        </p:nvSpPr>
        <p:spPr>
          <a:xfrm>
            <a:off x="7896373" y="3100372"/>
            <a:ext cx="5945956"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0" i="0" u="none" strike="noStrike" cap="none" dirty="0">
                <a:solidFill>
                  <a:srgbClr val="000000"/>
                </a:solidFill>
                <a:latin typeface="Abhaya Libre"/>
                <a:ea typeface="Abhaya Libre"/>
                <a:cs typeface="Abhaya Libre"/>
                <a:sym typeface="Abhaya Libre"/>
              </a:rPr>
              <a:t>УЧЕНЕ ПРЕЗ ЦЕЛИЯ ЖИВОТ</a:t>
            </a:r>
            <a:endParaRPr sz="3238" b="0" i="0" u="none" strike="noStrike" cap="none" dirty="0">
              <a:solidFill>
                <a:srgbClr val="000000"/>
              </a:solidFill>
              <a:latin typeface="Abhaya Libre"/>
              <a:ea typeface="Abhaya Libre"/>
              <a:cs typeface="Abhaya Libre"/>
              <a:sym typeface="Abhaya Libre"/>
            </a:endParaRPr>
          </a:p>
        </p:txBody>
      </p:sp>
      <p:sp>
        <p:nvSpPr>
          <p:cNvPr id="183" name="Google Shape;183;p5"/>
          <p:cNvSpPr txBox="1"/>
          <p:nvPr/>
        </p:nvSpPr>
        <p:spPr>
          <a:xfrm>
            <a:off x="7896373" y="5733245"/>
            <a:ext cx="7439906"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0" i="0" u="none" strike="noStrike" cap="none" dirty="0">
                <a:solidFill>
                  <a:srgbClr val="000000"/>
                </a:solidFill>
                <a:latin typeface="Abhaya Libre"/>
                <a:ea typeface="Abhaya Libre"/>
                <a:cs typeface="Abhaya Libre"/>
                <a:sym typeface="Abhaya Libre"/>
              </a:rPr>
              <a:t>ПОВИШАВАНЕ НА УМЕНИЯТА</a:t>
            </a:r>
            <a:endParaRPr sz="3238" b="0" i="0" u="none" strike="noStrike" cap="none" dirty="0">
              <a:solidFill>
                <a:srgbClr val="000000"/>
              </a:solidFill>
              <a:latin typeface="Abhaya Libre"/>
              <a:ea typeface="Abhaya Libre"/>
              <a:cs typeface="Abhaya Libre"/>
              <a:sym typeface="Abhaya Libre"/>
            </a:endParaRPr>
          </a:p>
        </p:txBody>
      </p:sp>
      <p:sp>
        <p:nvSpPr>
          <p:cNvPr id="184" name="Google Shape;184;p5"/>
          <p:cNvSpPr txBox="1"/>
          <p:nvPr/>
        </p:nvSpPr>
        <p:spPr>
          <a:xfrm>
            <a:off x="7870030" y="6438184"/>
            <a:ext cx="10669763" cy="99655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bg-BG" sz="3238" b="0" i="0" u="none" strike="noStrike" cap="none" dirty="0">
                <a:solidFill>
                  <a:srgbClr val="000000"/>
                </a:solidFill>
                <a:latin typeface="Abhaya Libre"/>
                <a:ea typeface="Abhaya Libre"/>
                <a:cs typeface="Abhaya Libre"/>
                <a:sym typeface="Abhaya Libre"/>
              </a:rPr>
              <a:t>КОМПАНИИ, ИНВЕСТИРАЩИ В ПОВИШАВАНЕ НА УМЕНИЯТА/ПРЕКВАЛИФИКАЦИИ</a:t>
            </a:r>
            <a:endParaRPr sz="3238" b="0" i="0" u="none" strike="noStrike" cap="none" dirty="0">
              <a:solidFill>
                <a:srgbClr val="000000"/>
              </a:solidFill>
              <a:latin typeface="Abhaya Libre"/>
              <a:ea typeface="Abhaya Libre"/>
              <a:cs typeface="Abhaya Libre"/>
              <a:sym typeface="Abhaya Libre"/>
            </a:endParaRPr>
          </a:p>
        </p:txBody>
      </p:sp>
      <p:sp>
        <p:nvSpPr>
          <p:cNvPr id="185" name="Google Shape;185;p5"/>
          <p:cNvSpPr txBox="1"/>
          <p:nvPr/>
        </p:nvSpPr>
        <p:spPr>
          <a:xfrm>
            <a:off x="7896373" y="4927807"/>
            <a:ext cx="4684714" cy="555910"/>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0" i="0" u="none" strike="noStrike" cap="none" dirty="0">
                <a:solidFill>
                  <a:srgbClr val="000000"/>
                </a:solidFill>
                <a:latin typeface="Abhaya Libre"/>
                <a:ea typeface="Abhaya Libre"/>
                <a:cs typeface="Abhaya Libre"/>
                <a:sym typeface="Abhaya Libre"/>
              </a:rPr>
              <a:t>ПРЕКВАЛИФИКАЦИЯ</a:t>
            </a:r>
            <a:endParaRPr sz="3238" b="0" i="0" u="none" strike="noStrike" cap="none" dirty="0">
              <a:solidFill>
                <a:srgbClr val="000000"/>
              </a:solidFill>
              <a:latin typeface="Abhaya Libre"/>
              <a:ea typeface="Abhaya Libre"/>
              <a:cs typeface="Abhaya Libre"/>
              <a:sym typeface="Abhaya Libre"/>
            </a:endParaRPr>
          </a:p>
        </p:txBody>
      </p:sp>
      <p:sp>
        <p:nvSpPr>
          <p:cNvPr id="186" name="Google Shape;186;p5"/>
          <p:cNvSpPr txBox="1"/>
          <p:nvPr/>
        </p:nvSpPr>
        <p:spPr>
          <a:xfrm>
            <a:off x="7896373" y="3871997"/>
            <a:ext cx="9602026" cy="99655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bg-BG" sz="3238" b="0" i="0" u="none" strike="noStrike" cap="none" dirty="0">
                <a:solidFill>
                  <a:srgbClr val="000000"/>
                </a:solidFill>
                <a:latin typeface="Abhaya Libre"/>
                <a:ea typeface="Abhaya Libre"/>
                <a:cs typeface="Abhaya Libre"/>
                <a:sym typeface="Abhaya Libre"/>
              </a:rPr>
              <a:t>GOOGLE ИНСТРУМЕНТИ ЗА УЧЕНЕ ПРЕЗ ЦЕЛИЯ ЖИВОТ</a:t>
            </a:r>
            <a:endParaRPr sz="3238" dirty="0">
              <a:solidFill>
                <a:srgbClr val="000000"/>
              </a:solidFill>
              <a:latin typeface="Abhaya Libre"/>
              <a:ea typeface="Abhaya Libre"/>
              <a:cs typeface="Abhaya Libre"/>
              <a:sym typeface="Abhaya Libre"/>
            </a:endParaRPr>
          </a:p>
        </p:txBody>
      </p:sp>
      <p:pic>
        <p:nvPicPr>
          <p:cNvPr id="187" name="Google Shape;187;p5"/>
          <p:cNvPicPr preferRelativeResize="0"/>
          <p:nvPr/>
        </p:nvPicPr>
        <p:blipFill rotWithShape="1">
          <a:blip r:embed="rId3">
            <a:alphaModFix/>
          </a:blip>
          <a:srcRect/>
          <a:stretch/>
        </p:blipFill>
        <p:spPr>
          <a:xfrm rot="-8947194">
            <a:off x="6660948" y="7871019"/>
            <a:ext cx="5364129" cy="5364129"/>
          </a:xfrm>
          <a:prstGeom prst="rect">
            <a:avLst/>
          </a:prstGeom>
          <a:noFill/>
          <a:ln>
            <a:noFill/>
          </a:ln>
        </p:spPr>
      </p:pic>
      <p:pic>
        <p:nvPicPr>
          <p:cNvPr id="188" name="Google Shape;188;p5"/>
          <p:cNvPicPr preferRelativeResize="0"/>
          <p:nvPr/>
        </p:nvPicPr>
        <p:blipFill rotWithShape="1">
          <a:blip r:embed="rId4">
            <a:alphaModFix/>
          </a:blip>
          <a:srcRect/>
          <a:stretch/>
        </p:blipFill>
        <p:spPr>
          <a:xfrm rot="-9632120">
            <a:off x="-2174154" y="-1705919"/>
            <a:ext cx="5721823" cy="5669807"/>
          </a:xfrm>
          <a:prstGeom prst="rect">
            <a:avLst/>
          </a:prstGeom>
          <a:noFill/>
          <a:ln>
            <a:noFill/>
          </a:ln>
        </p:spPr>
      </p:pic>
      <p:pic>
        <p:nvPicPr>
          <p:cNvPr id="189" name="Google Shape;189;p5"/>
          <p:cNvPicPr preferRelativeResize="0"/>
          <p:nvPr/>
        </p:nvPicPr>
        <p:blipFill rotWithShape="1">
          <a:blip r:embed="rId5">
            <a:alphaModFix/>
          </a:blip>
          <a:srcRect/>
          <a:stretch/>
        </p:blipFill>
        <p:spPr>
          <a:xfrm rot="6603835">
            <a:off x="5295880" y="-10406627"/>
            <a:ext cx="11622266" cy="12388074"/>
          </a:xfrm>
          <a:prstGeom prst="rect">
            <a:avLst/>
          </a:prstGeom>
          <a:noFill/>
          <a:ln>
            <a:noFill/>
          </a:ln>
        </p:spPr>
      </p:pic>
      <p:pic>
        <p:nvPicPr>
          <p:cNvPr id="190" name="Google Shape;190;p5"/>
          <p:cNvPicPr preferRelativeResize="0"/>
          <p:nvPr/>
        </p:nvPicPr>
        <p:blipFill rotWithShape="1">
          <a:blip r:embed="rId6">
            <a:alphaModFix/>
          </a:blip>
          <a:srcRect/>
          <a:stretch/>
        </p:blipFill>
        <p:spPr>
          <a:xfrm rot="10800000">
            <a:off x="15414085" y="8264626"/>
            <a:ext cx="3334026" cy="3588482"/>
          </a:xfrm>
          <a:prstGeom prst="rect">
            <a:avLst/>
          </a:prstGeom>
          <a:noFill/>
          <a:ln>
            <a:noFill/>
          </a:ln>
        </p:spPr>
      </p:pic>
      <p:pic>
        <p:nvPicPr>
          <p:cNvPr id="191" name="Google Shape;191;p5"/>
          <p:cNvPicPr preferRelativeResize="0"/>
          <p:nvPr/>
        </p:nvPicPr>
        <p:blipFill rotWithShape="1">
          <a:blip r:embed="rId7">
            <a:alphaModFix/>
          </a:blip>
          <a:srcRect/>
          <a:stretch/>
        </p:blipFill>
        <p:spPr>
          <a:xfrm rot="10800000">
            <a:off x="2161922" y="-772267"/>
            <a:ext cx="2556197" cy="2751289"/>
          </a:xfrm>
          <a:prstGeom prst="rect">
            <a:avLst/>
          </a:prstGeom>
          <a:noFill/>
          <a:ln>
            <a:noFill/>
          </a:ln>
        </p:spPr>
      </p:pic>
      <p:pic>
        <p:nvPicPr>
          <p:cNvPr id="192" name="Google Shape;192;p5"/>
          <p:cNvPicPr preferRelativeResize="0"/>
          <p:nvPr/>
        </p:nvPicPr>
        <p:blipFill rotWithShape="1">
          <a:blip r:embed="rId8">
            <a:alphaModFix/>
          </a:blip>
          <a:srcRect/>
          <a:stretch/>
        </p:blipFill>
        <p:spPr>
          <a:xfrm rot="9614497">
            <a:off x="17401011" y="6091404"/>
            <a:ext cx="4352147" cy="4346443"/>
          </a:xfrm>
          <a:prstGeom prst="rect">
            <a:avLst/>
          </a:prstGeom>
          <a:noFill/>
          <a:ln>
            <a:noFill/>
          </a:ln>
        </p:spPr>
      </p:pic>
      <p:pic>
        <p:nvPicPr>
          <p:cNvPr id="193" name="Google Shape;193;p5"/>
          <p:cNvPicPr preferRelativeResize="0"/>
          <p:nvPr/>
        </p:nvPicPr>
        <p:blipFill rotWithShape="1">
          <a:blip r:embed="rId9">
            <a:alphaModFix/>
          </a:blip>
          <a:srcRect/>
          <a:stretch/>
        </p:blipFill>
        <p:spPr>
          <a:xfrm rot="3420380">
            <a:off x="5570971" y="-4349323"/>
            <a:ext cx="5810576" cy="5802961"/>
          </a:xfrm>
          <a:prstGeom prst="rect">
            <a:avLst/>
          </a:prstGeom>
          <a:noFill/>
          <a:ln>
            <a:noFill/>
          </a:ln>
        </p:spPr>
      </p:pic>
      <p:sp>
        <p:nvSpPr>
          <p:cNvPr id="194" name="Google Shape;194;p5"/>
          <p:cNvSpPr txBox="1"/>
          <p:nvPr/>
        </p:nvSpPr>
        <p:spPr>
          <a:xfrm>
            <a:off x="1160102" y="5050278"/>
            <a:ext cx="8280738" cy="77073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None/>
            </a:pPr>
            <a:r>
              <a:rPr lang="bg-BG" sz="6410" b="1">
                <a:solidFill>
                  <a:srgbClr val="000000"/>
                </a:solidFill>
                <a:latin typeface="Abhaya Libre"/>
                <a:ea typeface="Abhaya Libre"/>
                <a:cs typeface="Abhaya Libre"/>
                <a:sym typeface="Abhaya Libre"/>
              </a:rPr>
              <a:t>Съдържание</a:t>
            </a:r>
            <a:endParaRPr sz="6410" b="1">
              <a:solidFill>
                <a:srgbClr val="000000"/>
              </a:solidFill>
              <a:latin typeface="Abhaya Libre"/>
              <a:ea typeface="Abhaya Libre"/>
              <a:cs typeface="Abhaya Libre"/>
              <a:sym typeface="Abhaya Libre"/>
            </a:endParaRPr>
          </a:p>
        </p:txBody>
      </p:sp>
      <p:sp>
        <p:nvSpPr>
          <p:cNvPr id="195" name="Google Shape;195;p5"/>
          <p:cNvSpPr txBox="1"/>
          <p:nvPr/>
        </p:nvSpPr>
        <p:spPr>
          <a:xfrm>
            <a:off x="7008829" y="2855939"/>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a:solidFill>
                  <a:srgbClr val="000000"/>
                </a:solidFill>
                <a:latin typeface="Abhaya Libre"/>
                <a:ea typeface="Abhaya Libre"/>
                <a:cs typeface="Abhaya Libre"/>
                <a:sym typeface="Abhaya Libre"/>
              </a:rPr>
              <a:t>01</a:t>
            </a:r>
            <a:endParaRPr/>
          </a:p>
        </p:txBody>
      </p:sp>
      <p:sp>
        <p:nvSpPr>
          <p:cNvPr id="196" name="Google Shape;196;p5"/>
          <p:cNvSpPr txBox="1"/>
          <p:nvPr/>
        </p:nvSpPr>
        <p:spPr>
          <a:xfrm>
            <a:off x="6999711" y="3797935"/>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dirty="0">
                <a:solidFill>
                  <a:srgbClr val="000000"/>
                </a:solidFill>
                <a:latin typeface="Abhaya Libre"/>
                <a:ea typeface="Abhaya Libre"/>
                <a:cs typeface="Abhaya Libre"/>
                <a:sym typeface="Abhaya Libre"/>
              </a:rPr>
              <a:t>02</a:t>
            </a:r>
            <a:endParaRPr dirty="0"/>
          </a:p>
        </p:txBody>
      </p:sp>
      <p:sp>
        <p:nvSpPr>
          <p:cNvPr id="197" name="Google Shape;197;p5"/>
          <p:cNvSpPr txBox="1"/>
          <p:nvPr/>
        </p:nvSpPr>
        <p:spPr>
          <a:xfrm>
            <a:off x="6916581" y="4776677"/>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dirty="0">
                <a:solidFill>
                  <a:srgbClr val="000000"/>
                </a:solidFill>
                <a:latin typeface="Abhaya Libre"/>
                <a:ea typeface="Abhaya Libre"/>
                <a:cs typeface="Abhaya Libre"/>
                <a:sym typeface="Abhaya Libre"/>
              </a:rPr>
              <a:t>03</a:t>
            </a:r>
            <a:endParaRPr dirty="0"/>
          </a:p>
        </p:txBody>
      </p:sp>
      <p:sp>
        <p:nvSpPr>
          <p:cNvPr id="198" name="Google Shape;198;p5"/>
          <p:cNvSpPr txBox="1"/>
          <p:nvPr/>
        </p:nvSpPr>
        <p:spPr>
          <a:xfrm>
            <a:off x="7008829" y="5586475"/>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a:solidFill>
                  <a:srgbClr val="000000"/>
                </a:solidFill>
                <a:latin typeface="Abhaya Libre"/>
                <a:ea typeface="Abhaya Libre"/>
                <a:cs typeface="Abhaya Libre"/>
                <a:sym typeface="Abhaya Libre"/>
              </a:rPr>
              <a:t>04</a:t>
            </a:r>
            <a:endParaRPr/>
          </a:p>
        </p:txBody>
      </p:sp>
      <p:sp>
        <p:nvSpPr>
          <p:cNvPr id="199" name="Google Shape;199;p5"/>
          <p:cNvSpPr txBox="1"/>
          <p:nvPr/>
        </p:nvSpPr>
        <p:spPr>
          <a:xfrm>
            <a:off x="6989554" y="6229372"/>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dirty="0">
                <a:solidFill>
                  <a:srgbClr val="000000"/>
                </a:solidFill>
                <a:latin typeface="Abhaya Libre"/>
                <a:ea typeface="Abhaya Libre"/>
                <a:cs typeface="Abhaya Libre"/>
                <a:sym typeface="Abhaya Libre"/>
              </a:rPr>
              <a:t>05</a:t>
            </a:r>
            <a:endParaRPr dirty="0"/>
          </a:p>
        </p:txBody>
      </p:sp>
      <p:pic>
        <p:nvPicPr>
          <p:cNvPr id="200" name="Google Shape;200;p5"/>
          <p:cNvPicPr preferRelativeResize="0"/>
          <p:nvPr/>
        </p:nvPicPr>
        <p:blipFill rotWithShape="1">
          <a:blip r:embed="rId10">
            <a:alphaModFix/>
          </a:blip>
          <a:srcRect/>
          <a:stretch/>
        </p:blipFill>
        <p:spPr>
          <a:xfrm>
            <a:off x="16418708" y="0"/>
            <a:ext cx="1869292" cy="1869292"/>
          </a:xfrm>
          <a:prstGeom prst="rect">
            <a:avLst/>
          </a:prstGeom>
          <a:noFill/>
          <a:ln>
            <a:noFill/>
          </a:ln>
        </p:spPr>
      </p:pic>
      <p:sp>
        <p:nvSpPr>
          <p:cNvPr id="202" name="Google Shape;202;p5"/>
          <p:cNvSpPr txBox="1"/>
          <p:nvPr/>
        </p:nvSpPr>
        <p:spPr>
          <a:xfrm>
            <a:off x="7870030" y="7704494"/>
            <a:ext cx="10134635" cy="99655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bg-BG" sz="3238" dirty="0">
                <a:solidFill>
                  <a:srgbClr val="000000"/>
                </a:solidFill>
                <a:latin typeface="Abhaya Libre"/>
                <a:ea typeface="Abhaya Libre"/>
                <a:cs typeface="Abhaya Libre"/>
                <a:sym typeface="Abhaya Libre"/>
              </a:rPr>
              <a:t>ПРЕКВАЛИФИКАЦИИ/ПОВИШАВАНЕ НА </a:t>
            </a:r>
            <a:r>
              <a:rPr lang="bg-BG" sz="3238" dirty="0">
                <a:latin typeface="Abhaya Libre"/>
                <a:ea typeface="Abhaya Libre"/>
                <a:cs typeface="Abhaya Libre"/>
                <a:sym typeface="Abhaya Libre"/>
              </a:rPr>
              <a:t>УМЕНИЯТА НА РАБОТНА СИЛА </a:t>
            </a:r>
            <a:endParaRPr sz="3238" dirty="0">
              <a:solidFill>
                <a:srgbClr val="000000"/>
              </a:solidFill>
              <a:latin typeface="Abhaya Libre"/>
              <a:ea typeface="Abhaya Libre"/>
              <a:cs typeface="Abhaya Libre"/>
              <a:sym typeface="Abhaya Libre"/>
            </a:endParaRPr>
          </a:p>
        </p:txBody>
      </p:sp>
      <p:sp>
        <p:nvSpPr>
          <p:cNvPr id="203" name="Google Shape;203;p5"/>
          <p:cNvSpPr txBox="1"/>
          <p:nvPr/>
        </p:nvSpPr>
        <p:spPr>
          <a:xfrm>
            <a:off x="7078393" y="7602859"/>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a:solidFill>
                  <a:srgbClr val="000000"/>
                </a:solidFill>
                <a:latin typeface="Abhaya Libre"/>
                <a:ea typeface="Abhaya Libre"/>
                <a:cs typeface="Abhaya Libre"/>
                <a:sym typeface="Abhaya Libre"/>
              </a:rPr>
              <a:t>06</a:t>
            </a:r>
            <a:endParaRPr/>
          </a:p>
        </p:txBody>
      </p:sp>
      <p:pic>
        <p:nvPicPr>
          <p:cNvPr id="2" name="Picture 1">
            <a:extLst>
              <a:ext uri="{FF2B5EF4-FFF2-40B4-BE49-F238E27FC236}">
                <a16:creationId xmlns:a16="http://schemas.microsoft.com/office/drawing/2014/main" id="{FEABF414-E69F-A069-F12E-9041165E98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p:nvPr/>
        </p:nvSpPr>
        <p:spPr>
          <a:xfrm>
            <a:off x="4572000" y="984463"/>
            <a:ext cx="9925339"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01 –Какво е учене през целия живот</a:t>
            </a:r>
            <a:endParaRPr sz="6410">
              <a:solidFill>
                <a:srgbClr val="000000"/>
              </a:solidFill>
              <a:latin typeface="Abhaya Libre"/>
              <a:ea typeface="Abhaya Libre"/>
              <a:cs typeface="Abhaya Libre"/>
              <a:sym typeface="Abhaya Libre"/>
            </a:endParaRPr>
          </a:p>
        </p:txBody>
      </p:sp>
      <p:sp>
        <p:nvSpPr>
          <p:cNvPr id="209" name="Google Shape;209;p6"/>
          <p:cNvSpPr txBox="1"/>
          <p:nvPr/>
        </p:nvSpPr>
        <p:spPr>
          <a:xfrm>
            <a:off x="1752600" y="2971751"/>
            <a:ext cx="6510839" cy="4653582"/>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Всеизвестно е, че светът около нас се развива с бързи темпове и за да сме в крак с реалността, ние трябва да култивираме философия за непрекъснатото развитие и усъвършенстване. Всички ние трябва да учим цял живот през 21 век. За да поддържаме конкурентно предимство във всичко което правим, трябва непрестанно да </a:t>
            </a:r>
            <a:r>
              <a:rPr lang="bg-BG" sz="2400" dirty="0">
                <a:latin typeface="Abhaya Libre"/>
                <a:ea typeface="Abhaya Libre"/>
                <a:cs typeface="Abhaya Libre"/>
                <a:sym typeface="Abhaya Libre"/>
              </a:rPr>
              <a:t>актуализираме</a:t>
            </a:r>
            <a:r>
              <a:rPr lang="bg-BG" sz="2400" dirty="0">
                <a:solidFill>
                  <a:srgbClr val="000000"/>
                </a:solidFill>
                <a:latin typeface="Abhaya Libre"/>
                <a:ea typeface="Abhaya Libre"/>
                <a:cs typeface="Abhaya Libre"/>
                <a:sym typeface="Abhaya Libre"/>
              </a:rPr>
              <a:t> знанията си.</a:t>
            </a:r>
            <a:endParaRPr dirty="0"/>
          </a:p>
          <a:p>
            <a:pPr marL="0" marR="0" lvl="0" indent="0" algn="just" rtl="0">
              <a:lnSpc>
                <a:spcPct val="139958"/>
              </a:lnSpc>
              <a:spcBef>
                <a:spcPts val="0"/>
              </a:spcBef>
              <a:spcAft>
                <a:spcPts val="0"/>
              </a:spcAft>
              <a:buNone/>
            </a:pPr>
            <a:endParaRPr sz="2400" dirty="0">
              <a:solidFill>
                <a:srgbClr val="000000"/>
              </a:solidFill>
              <a:latin typeface="Abhaya Libre"/>
              <a:ea typeface="Abhaya Libre"/>
              <a:cs typeface="Abhaya Libre"/>
              <a:sym typeface="Abhaya Libre"/>
            </a:endParaRPr>
          </a:p>
        </p:txBody>
      </p:sp>
      <p:pic>
        <p:nvPicPr>
          <p:cNvPr id="210" name="Google Shape;210;p6"/>
          <p:cNvPicPr preferRelativeResize="0"/>
          <p:nvPr/>
        </p:nvPicPr>
        <p:blipFill rotWithShape="1">
          <a:blip r:embed="rId3">
            <a:alphaModFix/>
          </a:blip>
          <a:srcRect/>
          <a:stretch/>
        </p:blipFill>
        <p:spPr>
          <a:xfrm rot="-4196164">
            <a:off x="-4781193" y="7371099"/>
            <a:ext cx="11622266" cy="12388074"/>
          </a:xfrm>
          <a:prstGeom prst="rect">
            <a:avLst/>
          </a:prstGeom>
          <a:noFill/>
          <a:ln>
            <a:noFill/>
          </a:ln>
        </p:spPr>
      </p:pic>
      <p:pic>
        <p:nvPicPr>
          <p:cNvPr id="211" name="Google Shape;211;p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12" name="Google Shape;212;p6"/>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214" name="Google Shape;214;p6" descr="A picture containing calendar&#10;&#10;Description automatically generated"/>
          <p:cNvPicPr preferRelativeResize="0"/>
          <p:nvPr/>
        </p:nvPicPr>
        <p:blipFill rotWithShape="1">
          <a:blip r:embed="rId6">
            <a:alphaModFix/>
          </a:blip>
          <a:srcRect/>
          <a:stretch/>
        </p:blipFill>
        <p:spPr>
          <a:xfrm>
            <a:off x="10134600" y="2529140"/>
            <a:ext cx="6974238" cy="4786108"/>
          </a:xfrm>
          <a:prstGeom prst="rect">
            <a:avLst/>
          </a:prstGeom>
          <a:noFill/>
          <a:ln>
            <a:noFill/>
          </a:ln>
        </p:spPr>
      </p:pic>
      <p:sp>
        <p:nvSpPr>
          <p:cNvPr id="215" name="Google Shape;215;p6"/>
          <p:cNvSpPr txBox="1"/>
          <p:nvPr/>
        </p:nvSpPr>
        <p:spPr>
          <a:xfrm>
            <a:off x="11201400" y="7810500"/>
            <a:ext cx="19321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BG" sz="1800">
                <a:solidFill>
                  <a:schemeClr val="dk1"/>
                </a:solidFill>
                <a:latin typeface="Calibri"/>
                <a:ea typeface="Calibri"/>
                <a:cs typeface="Calibri"/>
                <a:sym typeface="Calibri"/>
              </a:rPr>
              <a:t>Източник: pixabay</a:t>
            </a:r>
            <a:endParaRPr/>
          </a:p>
        </p:txBody>
      </p:sp>
      <p:pic>
        <p:nvPicPr>
          <p:cNvPr id="2" name="Picture 1">
            <a:extLst>
              <a:ext uri="{FF2B5EF4-FFF2-40B4-BE49-F238E27FC236}">
                <a16:creationId xmlns:a16="http://schemas.microsoft.com/office/drawing/2014/main" id="{D3E43450-806D-BFC1-5567-9363521FB6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19"/>
        <p:cNvGrpSpPr/>
        <p:nvPr/>
      </p:nvGrpSpPr>
      <p:grpSpPr>
        <a:xfrm>
          <a:off x="0" y="0"/>
          <a:ext cx="0" cy="0"/>
          <a:chOff x="0" y="0"/>
          <a:chExt cx="0" cy="0"/>
        </a:xfrm>
      </p:grpSpPr>
      <p:pic>
        <p:nvPicPr>
          <p:cNvPr id="220" name="Google Shape;220;p7"/>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221" name="Google Shape;221;p7"/>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22" name="Google Shape;222;p7"/>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224" name="Google Shape;224;p7"/>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grpSp>
        <p:nvGrpSpPr>
          <p:cNvPr id="225" name="Google Shape;225;p7"/>
          <p:cNvGrpSpPr/>
          <p:nvPr/>
        </p:nvGrpSpPr>
        <p:grpSpPr>
          <a:xfrm>
            <a:off x="445052" y="2144615"/>
            <a:ext cx="16908303" cy="6259904"/>
            <a:chOff x="0" y="-47625"/>
            <a:chExt cx="22544403" cy="8346538"/>
          </a:xfrm>
        </p:grpSpPr>
        <p:pic>
          <p:nvPicPr>
            <p:cNvPr id="226" name="Google Shape;226;p7"/>
            <p:cNvPicPr preferRelativeResize="0"/>
            <p:nvPr/>
          </p:nvPicPr>
          <p:blipFill rotWithShape="1">
            <a:blip r:embed="rId7">
              <a:alphaModFix/>
            </a:blip>
            <a:srcRect/>
            <a:stretch/>
          </p:blipFill>
          <p:spPr>
            <a:xfrm>
              <a:off x="17109853" y="2670156"/>
              <a:ext cx="2126769" cy="2208776"/>
            </a:xfrm>
            <a:prstGeom prst="rect">
              <a:avLst/>
            </a:prstGeom>
            <a:noFill/>
            <a:ln>
              <a:noFill/>
            </a:ln>
          </p:spPr>
        </p:pic>
        <p:sp>
          <p:nvSpPr>
            <p:cNvPr id="227" name="Google Shape;227;p7"/>
            <p:cNvSpPr txBox="1"/>
            <p:nvPr/>
          </p:nvSpPr>
          <p:spPr>
            <a:xfrm>
              <a:off x="14160686" y="6318096"/>
              <a:ext cx="8383717" cy="559128"/>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endParaRPr sz="2400">
                <a:solidFill>
                  <a:srgbClr val="000000"/>
                </a:solidFill>
                <a:latin typeface="Abhaya Libre"/>
                <a:ea typeface="Abhaya Libre"/>
                <a:cs typeface="Abhaya Libre"/>
                <a:sym typeface="Abhaya Libre"/>
              </a:endParaRPr>
            </a:p>
          </p:txBody>
        </p:sp>
        <p:sp>
          <p:nvSpPr>
            <p:cNvPr id="228" name="Google Shape;228;p7"/>
            <p:cNvSpPr txBox="1"/>
            <p:nvPr/>
          </p:nvSpPr>
          <p:spPr>
            <a:xfrm>
              <a:off x="14160686" y="-47625"/>
              <a:ext cx="8258312" cy="559128"/>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a:solidFill>
                    <a:srgbClr val="000000"/>
                  </a:solidFill>
                  <a:latin typeface="Abhaya Libre"/>
                  <a:ea typeface="Abhaya Libre"/>
                  <a:cs typeface="Abhaya Libre"/>
                  <a:sym typeface="Abhaya Libre"/>
                </a:rPr>
                <a:t>.</a:t>
              </a:r>
              <a:endParaRPr/>
            </a:p>
          </p:txBody>
        </p:sp>
        <p:sp>
          <p:nvSpPr>
            <p:cNvPr id="229" name="Google Shape;229;p7"/>
            <p:cNvSpPr txBox="1"/>
            <p:nvPr/>
          </p:nvSpPr>
          <p:spPr>
            <a:xfrm>
              <a:off x="0" y="7922741"/>
              <a:ext cx="10620972" cy="37617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bg-BG" sz="1600">
                  <a:solidFill>
                    <a:srgbClr val="000000"/>
                  </a:solidFill>
                  <a:latin typeface="Abhaya Libre"/>
                  <a:ea typeface="Abhaya Libre"/>
                  <a:cs typeface="Abhaya Libre"/>
                  <a:sym typeface="Abhaya Libre"/>
                </a:rPr>
                <a:t>Видео източник https://www.youtube.com/watch?v=NljvcJUoNt4</a:t>
              </a:r>
              <a:endParaRPr/>
            </a:p>
          </p:txBody>
        </p:sp>
      </p:grpSp>
      <p:pic>
        <p:nvPicPr>
          <p:cNvPr id="230" name="Google Shape;230;p7" title="What is lifelong learning?"/>
          <p:cNvPicPr preferRelativeResize="0"/>
          <p:nvPr/>
        </p:nvPicPr>
        <p:blipFill rotWithShape="1">
          <a:blip r:embed="rId8">
            <a:alphaModFix/>
          </a:blip>
          <a:srcRect/>
          <a:stretch/>
        </p:blipFill>
        <p:spPr>
          <a:xfrm>
            <a:off x="445052" y="1714500"/>
            <a:ext cx="10146748" cy="6062160"/>
          </a:xfrm>
          <a:prstGeom prst="rect">
            <a:avLst/>
          </a:prstGeom>
          <a:noFill/>
          <a:ln>
            <a:noFill/>
          </a:ln>
        </p:spPr>
      </p:pic>
      <p:sp>
        <p:nvSpPr>
          <p:cNvPr id="231" name="Google Shape;231;p7"/>
          <p:cNvSpPr txBox="1"/>
          <p:nvPr/>
        </p:nvSpPr>
        <p:spPr>
          <a:xfrm>
            <a:off x="2362200" y="984463"/>
            <a:ext cx="13487400" cy="1458476"/>
          </a:xfrm>
          <a:prstGeom prst="rect">
            <a:avLst/>
          </a:prstGeom>
          <a:noFill/>
          <a:ln>
            <a:noFill/>
          </a:ln>
        </p:spPr>
        <p:txBody>
          <a:bodyPr spcFirstLastPara="1" wrap="square" lIns="0" tIns="0" rIns="0" bIns="0" anchor="t" anchorCtr="0">
            <a:spAutoFit/>
          </a:bodyPr>
          <a:lstStyle/>
          <a:p>
            <a:pPr marL="0" marR="0" lvl="0" indent="0" algn="r" rtl="0">
              <a:lnSpc>
                <a:spcPct val="85007"/>
              </a:lnSpc>
              <a:spcBef>
                <a:spcPts val="0"/>
              </a:spcBef>
              <a:spcAft>
                <a:spcPts val="0"/>
              </a:spcAft>
              <a:buNone/>
            </a:pPr>
            <a:r>
              <a:rPr lang="bg-BG" sz="6410">
                <a:solidFill>
                  <a:srgbClr val="000000"/>
                </a:solidFill>
                <a:latin typeface="Abhaya Libre"/>
                <a:ea typeface="Abhaya Libre"/>
                <a:cs typeface="Abhaya Libre"/>
                <a:sym typeface="Abhaya Libre"/>
              </a:rPr>
              <a:t>01 – Какво е учене през целия живот (Видео)</a:t>
            </a:r>
            <a:endParaRPr/>
          </a:p>
        </p:txBody>
      </p:sp>
      <p:pic>
        <p:nvPicPr>
          <p:cNvPr id="2" name="Picture 1">
            <a:extLst>
              <a:ext uri="{FF2B5EF4-FFF2-40B4-BE49-F238E27FC236}">
                <a16:creationId xmlns:a16="http://schemas.microsoft.com/office/drawing/2014/main" id="{1990B20E-3474-A411-5546-55E2EAF621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8"/>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237" name="Google Shape;237;p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38" name="Google Shape;238;p8"/>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240" name="Google Shape;240;p8"/>
          <p:cNvSpPr txBox="1"/>
          <p:nvPr/>
        </p:nvSpPr>
        <p:spPr>
          <a:xfrm>
            <a:off x="2438400" y="342929"/>
            <a:ext cx="13570039" cy="839332"/>
          </a:xfrm>
          <a:prstGeom prst="rect">
            <a:avLst/>
          </a:prstGeom>
          <a:noFill/>
          <a:ln>
            <a:noFill/>
          </a:ln>
        </p:spPr>
        <p:txBody>
          <a:bodyPr spcFirstLastPara="1" wrap="square" lIns="0" tIns="0" rIns="0" bIns="0" anchor="t" anchorCtr="0">
            <a:spAutoFit/>
          </a:bodyPr>
          <a:lstStyle/>
          <a:p>
            <a:pPr marL="0" marR="0" lvl="0" indent="0" algn="ctr" rtl="0">
              <a:lnSpc>
                <a:spcPct val="100907"/>
              </a:lnSpc>
              <a:spcBef>
                <a:spcPts val="0"/>
              </a:spcBef>
              <a:spcAft>
                <a:spcPts val="0"/>
              </a:spcAft>
              <a:buNone/>
            </a:pPr>
            <a:r>
              <a:rPr lang="bg-BG" sz="5400" dirty="0">
                <a:solidFill>
                  <a:srgbClr val="000000"/>
                </a:solidFill>
                <a:latin typeface="Abhaya Libre"/>
                <a:ea typeface="Abhaya Libre"/>
                <a:cs typeface="Abhaya Libre"/>
                <a:sym typeface="Abhaya Libre"/>
              </a:rPr>
              <a:t>01 – Значението на ученето през целия живот</a:t>
            </a:r>
            <a:endParaRPr sz="5400" b="1" dirty="0">
              <a:solidFill>
                <a:srgbClr val="000000"/>
              </a:solidFill>
              <a:latin typeface="Abhaya Libre"/>
              <a:ea typeface="Abhaya Libre"/>
              <a:cs typeface="Abhaya Libre"/>
              <a:sym typeface="Abhaya Libre"/>
            </a:endParaRPr>
          </a:p>
        </p:txBody>
      </p:sp>
      <p:grpSp>
        <p:nvGrpSpPr>
          <p:cNvPr id="241" name="Google Shape;241;p8"/>
          <p:cNvGrpSpPr/>
          <p:nvPr/>
        </p:nvGrpSpPr>
        <p:grpSpPr>
          <a:xfrm>
            <a:off x="1023712" y="1260003"/>
            <a:ext cx="16131304" cy="8284079"/>
            <a:chOff x="25468" y="-231979"/>
            <a:chExt cx="21508406" cy="11045438"/>
          </a:xfrm>
        </p:grpSpPr>
        <p:pic>
          <p:nvPicPr>
            <p:cNvPr id="242" name="Google Shape;242;p8"/>
            <p:cNvPicPr preferRelativeResize="0"/>
            <p:nvPr/>
          </p:nvPicPr>
          <p:blipFill rotWithShape="1">
            <a:blip r:embed="rId6">
              <a:alphaModFix/>
            </a:blip>
            <a:srcRect/>
            <a:stretch/>
          </p:blipFill>
          <p:spPr>
            <a:xfrm>
              <a:off x="624431" y="0"/>
              <a:ext cx="2640979" cy="2742814"/>
            </a:xfrm>
            <a:prstGeom prst="rect">
              <a:avLst/>
            </a:prstGeom>
            <a:noFill/>
            <a:ln>
              <a:noFill/>
            </a:ln>
          </p:spPr>
        </p:pic>
        <p:sp>
          <p:nvSpPr>
            <p:cNvPr id="243" name="Google Shape;243;p8"/>
            <p:cNvSpPr txBox="1"/>
            <p:nvPr/>
          </p:nvSpPr>
          <p:spPr>
            <a:xfrm>
              <a:off x="32119" y="2949189"/>
              <a:ext cx="9783704" cy="344709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b="1" dirty="0">
                  <a:solidFill>
                    <a:srgbClr val="000000"/>
                  </a:solidFill>
                  <a:latin typeface="Abhaya Libre"/>
                  <a:ea typeface="Abhaya Libre"/>
                  <a:cs typeface="Abhaya Libre"/>
                  <a:sym typeface="Abhaya Libre"/>
                </a:rPr>
                <a:t>Ученето през целия живот </a:t>
              </a:r>
              <a:r>
                <a:rPr lang="bg-BG" sz="2400" dirty="0">
                  <a:solidFill>
                    <a:srgbClr val="000000"/>
                  </a:solidFill>
                  <a:latin typeface="Abhaya Libre"/>
                  <a:ea typeface="Abhaya Libre"/>
                  <a:cs typeface="Abhaya Libre"/>
                  <a:sym typeface="Abhaya Libre"/>
                </a:rPr>
                <a:t>е базирано на няколко основни компонента:</a:t>
              </a:r>
              <a:endParaRPr dirty="0"/>
            </a:p>
            <a:p>
              <a:pPr marL="342900" marR="0" lvl="0" indent="-342900" algn="just" rtl="0">
                <a:lnSpc>
                  <a:spcPct val="139958"/>
                </a:lnSpc>
                <a:spcBef>
                  <a:spcPts val="0"/>
                </a:spcBef>
                <a:spcAft>
                  <a:spcPts val="0"/>
                </a:spcAft>
                <a:buClr>
                  <a:srgbClr val="000000"/>
                </a:buClr>
                <a:buSzPts val="2400"/>
                <a:buFont typeface="Noto Sans Symbols"/>
                <a:buChar char="⮚"/>
              </a:pPr>
              <a:r>
                <a:rPr lang="bg-BG" sz="2400" dirty="0">
                  <a:solidFill>
                    <a:srgbClr val="000000"/>
                  </a:solidFill>
                  <a:latin typeface="Abhaya Libre"/>
                  <a:ea typeface="Abhaya Libre"/>
                  <a:cs typeface="Abhaya Libre"/>
                  <a:sym typeface="Abhaya Libre"/>
                </a:rPr>
                <a:t>Постоянство/Непрекъснатост;</a:t>
              </a:r>
              <a:endParaRPr sz="2400" dirty="0">
                <a:solidFill>
                  <a:srgbClr val="000000"/>
                </a:solidFill>
                <a:latin typeface="Abhaya Libre"/>
                <a:ea typeface="Abhaya Libre"/>
                <a:cs typeface="Abhaya Libre"/>
                <a:sym typeface="Abhaya Libre"/>
              </a:endParaRPr>
            </a:p>
            <a:p>
              <a:pPr marL="342900" marR="0" lvl="0" indent="-342900" algn="just" rtl="0">
                <a:lnSpc>
                  <a:spcPct val="139958"/>
                </a:lnSpc>
                <a:spcBef>
                  <a:spcPts val="0"/>
                </a:spcBef>
                <a:spcAft>
                  <a:spcPts val="0"/>
                </a:spcAft>
                <a:buClr>
                  <a:srgbClr val="000000"/>
                </a:buClr>
                <a:buSzPts val="2400"/>
                <a:buFont typeface="Noto Sans Symbols"/>
                <a:buChar char="⮚"/>
              </a:pPr>
              <a:r>
                <a:rPr lang="bg-BG" sz="2400" dirty="0">
                  <a:solidFill>
                    <a:srgbClr val="000000"/>
                  </a:solidFill>
                  <a:latin typeface="Abhaya Libre"/>
                  <a:ea typeface="Abhaya Libre"/>
                  <a:cs typeface="Abhaya Libre"/>
                  <a:sym typeface="Abhaya Libre"/>
                </a:rPr>
                <a:t>Въображение;</a:t>
              </a:r>
              <a:endParaRPr sz="2400" dirty="0">
                <a:solidFill>
                  <a:srgbClr val="000000"/>
                </a:solidFill>
                <a:latin typeface="Abhaya Libre"/>
                <a:ea typeface="Abhaya Libre"/>
                <a:cs typeface="Abhaya Libre"/>
                <a:sym typeface="Abhaya Libre"/>
              </a:endParaRPr>
            </a:p>
            <a:p>
              <a:pPr marL="342900" marR="0" lvl="0" indent="-342900" algn="just" rtl="0">
                <a:lnSpc>
                  <a:spcPct val="139958"/>
                </a:lnSpc>
                <a:spcBef>
                  <a:spcPts val="0"/>
                </a:spcBef>
                <a:spcAft>
                  <a:spcPts val="0"/>
                </a:spcAft>
                <a:buClr>
                  <a:srgbClr val="000000"/>
                </a:buClr>
                <a:buSzPts val="2400"/>
                <a:buFont typeface="Noto Sans Symbols"/>
                <a:buChar char="⮚"/>
              </a:pPr>
              <a:r>
                <a:rPr lang="bg-BG" sz="2400" dirty="0">
                  <a:solidFill>
                    <a:srgbClr val="000000"/>
                  </a:solidFill>
                  <a:latin typeface="Abhaya Libre"/>
                  <a:ea typeface="Abhaya Libre"/>
                  <a:cs typeface="Abhaya Libre"/>
                  <a:sym typeface="Abhaya Libre"/>
                </a:rPr>
                <a:t>Да се научиш сам да учиш;</a:t>
              </a:r>
              <a:endParaRPr sz="2400" dirty="0">
                <a:solidFill>
                  <a:srgbClr val="000000"/>
                </a:solidFill>
                <a:latin typeface="Abhaya Libre"/>
                <a:ea typeface="Abhaya Libre"/>
                <a:cs typeface="Abhaya Libre"/>
                <a:sym typeface="Abhaya Libre"/>
              </a:endParaRPr>
            </a:p>
          </p:txBody>
        </p:sp>
        <p:sp>
          <p:nvSpPr>
            <p:cNvPr id="244" name="Google Shape;244;p8"/>
            <p:cNvSpPr txBox="1"/>
            <p:nvPr/>
          </p:nvSpPr>
          <p:spPr>
            <a:xfrm>
              <a:off x="4246071" y="26536"/>
              <a:ext cx="13566871" cy="206825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a:t>
              </a:r>
              <a:r>
                <a:rPr lang="bg-BG" sz="2400" i="1" dirty="0">
                  <a:solidFill>
                    <a:srgbClr val="000000"/>
                  </a:solidFill>
                  <a:latin typeface="Abhaya Libre"/>
                  <a:ea typeface="Abhaya Libre"/>
                  <a:cs typeface="Abhaya Libre"/>
                  <a:sym typeface="Abhaya Libre"/>
                </a:rPr>
                <a:t>Ако планираш следващата година, засади царевица, ако планираш следващите 10 години, засади дърво, ако планираш бъдещето, образовай човека </a:t>
              </a:r>
              <a:r>
                <a:rPr lang="bg-BG" sz="2400" dirty="0">
                  <a:solidFill>
                    <a:srgbClr val="000000"/>
                  </a:solidFill>
                  <a:latin typeface="Abhaya Libre"/>
                  <a:ea typeface="Abhaya Libre"/>
                  <a:cs typeface="Abhaya Libre"/>
                  <a:sym typeface="Abhaya Libre"/>
                </a:rPr>
                <a:t>“ – </a:t>
              </a:r>
              <a:r>
                <a:rPr lang="bg-BG" sz="2400" b="1" dirty="0" err="1">
                  <a:solidFill>
                    <a:srgbClr val="000000"/>
                  </a:solidFill>
                  <a:latin typeface="Abhaya Libre"/>
                  <a:ea typeface="Abhaya Libre"/>
                  <a:cs typeface="Abhaya Libre"/>
                  <a:sym typeface="Abhaya Libre"/>
                </a:rPr>
                <a:t>Гуанзи</a:t>
              </a:r>
              <a:r>
                <a:rPr lang="bg-BG" sz="2400" b="1" dirty="0">
                  <a:solidFill>
                    <a:srgbClr val="000000"/>
                  </a:solidFill>
                  <a:latin typeface="Abhaya Libre"/>
                  <a:ea typeface="Abhaya Libre"/>
                  <a:cs typeface="Abhaya Libre"/>
                  <a:sym typeface="Abhaya Libre"/>
                </a:rPr>
                <a:t>, китайски философ и политик</a:t>
              </a:r>
              <a:endParaRPr sz="2400" b="1" dirty="0">
                <a:solidFill>
                  <a:srgbClr val="000000"/>
                </a:solidFill>
                <a:latin typeface="Abhaya Libre"/>
                <a:ea typeface="Abhaya Libre"/>
                <a:cs typeface="Abhaya Libre"/>
                <a:sym typeface="Abhaya Libre"/>
              </a:endParaRPr>
            </a:p>
          </p:txBody>
        </p:sp>
        <p:sp>
          <p:nvSpPr>
            <p:cNvPr id="245" name="Google Shape;245;p8"/>
            <p:cNvSpPr txBox="1"/>
            <p:nvPr/>
          </p:nvSpPr>
          <p:spPr>
            <a:xfrm>
              <a:off x="10407956" y="4715570"/>
              <a:ext cx="11040060" cy="2303195"/>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bg-BG" sz="2400" dirty="0">
                  <a:solidFill>
                    <a:srgbClr val="000000"/>
                  </a:solidFill>
                  <a:latin typeface="Abhaya Libre"/>
                  <a:ea typeface="Abhaya Libre"/>
                  <a:cs typeface="Abhaya Libre"/>
                  <a:sym typeface="Abhaya Libre"/>
                </a:rPr>
                <a:t>Ученето през целия живот може да ни помогне при постигането на лична реализация и удовлетворение, без значение дали следваме лични интереси и хобита или професионални цели.</a:t>
              </a:r>
              <a:endParaRPr sz="2400" dirty="0">
                <a:solidFill>
                  <a:srgbClr val="000000"/>
                </a:solidFill>
                <a:latin typeface="Abhaya Libre"/>
                <a:ea typeface="Abhaya Libre"/>
                <a:cs typeface="Abhaya Libre"/>
                <a:sym typeface="Abhaya Libre"/>
              </a:endParaRPr>
            </a:p>
          </p:txBody>
        </p:sp>
        <p:sp>
          <p:nvSpPr>
            <p:cNvPr id="246" name="Google Shape;246;p8"/>
            <p:cNvSpPr txBox="1"/>
            <p:nvPr/>
          </p:nvSpPr>
          <p:spPr>
            <a:xfrm>
              <a:off x="10401401" y="2351392"/>
              <a:ext cx="9122892" cy="2068258"/>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Всеки </a:t>
              </a:r>
              <a:r>
                <a:rPr lang="bg-BG" sz="2400" b="1" dirty="0">
                  <a:solidFill>
                    <a:srgbClr val="000000"/>
                  </a:solidFill>
                  <a:latin typeface="Abhaya Libre"/>
                  <a:ea typeface="Abhaya Libre"/>
                  <a:cs typeface="Abhaya Libre"/>
                  <a:sym typeface="Abhaya Libre"/>
                </a:rPr>
                <a:t>Учи през целия си живот</a:t>
              </a:r>
              <a:r>
                <a:rPr lang="bg-BG" sz="2400" dirty="0">
                  <a:solidFill>
                    <a:srgbClr val="000000"/>
                  </a:solidFill>
                  <a:latin typeface="Abhaya Libre"/>
                  <a:ea typeface="Abhaya Libre"/>
                  <a:cs typeface="Abhaya Libre"/>
                  <a:sym typeface="Abhaya Libre"/>
                </a:rPr>
                <a:t>! Децата се учат как да говорят или ходят. Възрастните се учат как да използват </a:t>
              </a:r>
              <a:r>
                <a:rPr lang="bg-BG" sz="2400" dirty="0" err="1">
                  <a:solidFill>
                    <a:srgbClr val="000000"/>
                  </a:solidFill>
                  <a:latin typeface="Abhaya Libre"/>
                  <a:ea typeface="Abhaya Libre"/>
                  <a:cs typeface="Abhaya Libre"/>
                  <a:sym typeface="Abhaya Libre"/>
                </a:rPr>
                <a:t>таблет</a:t>
              </a:r>
              <a:r>
                <a:rPr lang="bg-BG" sz="2400" dirty="0">
                  <a:solidFill>
                    <a:srgbClr val="000000"/>
                  </a:solidFill>
                  <a:latin typeface="Abhaya Libre"/>
                  <a:ea typeface="Abhaya Libre"/>
                  <a:cs typeface="Abhaya Libre"/>
                  <a:sym typeface="Abhaya Libre"/>
                </a:rPr>
                <a:t> или как да ушият дреха. </a:t>
              </a:r>
              <a:endParaRPr dirty="0"/>
            </a:p>
          </p:txBody>
        </p:sp>
        <p:pic>
          <p:nvPicPr>
            <p:cNvPr id="247" name="Google Shape;247;p8"/>
            <p:cNvPicPr preferRelativeResize="0"/>
            <p:nvPr/>
          </p:nvPicPr>
          <p:blipFill rotWithShape="1">
            <a:blip r:embed="rId7">
              <a:alphaModFix/>
            </a:blip>
            <a:srcRect/>
            <a:stretch/>
          </p:blipFill>
          <p:spPr>
            <a:xfrm>
              <a:off x="18840865" y="-231979"/>
              <a:ext cx="2693009" cy="2585288"/>
            </a:xfrm>
            <a:prstGeom prst="rect">
              <a:avLst/>
            </a:prstGeom>
            <a:noFill/>
            <a:ln>
              <a:noFill/>
            </a:ln>
          </p:spPr>
        </p:pic>
        <p:sp>
          <p:nvSpPr>
            <p:cNvPr id="248" name="Google Shape;248;p8"/>
            <p:cNvSpPr txBox="1"/>
            <p:nvPr/>
          </p:nvSpPr>
          <p:spPr>
            <a:xfrm>
              <a:off x="25468" y="6381477"/>
              <a:ext cx="6980559" cy="4431982"/>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bg-BG" sz="2400" b="1" dirty="0">
                  <a:solidFill>
                    <a:srgbClr val="000000"/>
                  </a:solidFill>
                  <a:latin typeface="Abhaya Libre"/>
                  <a:ea typeface="Abhaya Libre"/>
                  <a:cs typeface="Abhaya Libre"/>
                  <a:sym typeface="Abhaya Libre"/>
                </a:rPr>
                <a:t>Ученето през целия живот </a:t>
              </a:r>
              <a:r>
                <a:rPr lang="bg-BG" sz="2400" dirty="0">
                  <a:solidFill>
                    <a:srgbClr val="000000"/>
                  </a:solidFill>
                  <a:latin typeface="Abhaya Libre"/>
                  <a:ea typeface="Abhaya Libre"/>
                  <a:cs typeface="Abhaya Libre"/>
                  <a:sym typeface="Abhaya Libre"/>
                </a:rPr>
                <a:t>е  нивото, с което хората са се сдобили днес, като резултат от тяхното участие в образователната система, но те трябва да се адаптират към сегашните условия и промени.</a:t>
              </a:r>
              <a:endParaRPr sz="2400" dirty="0">
                <a:solidFill>
                  <a:srgbClr val="000000"/>
                </a:solidFill>
                <a:latin typeface="Abhaya Libre"/>
                <a:ea typeface="Abhaya Libre"/>
                <a:cs typeface="Abhaya Libre"/>
                <a:sym typeface="Abhaya Libre"/>
              </a:endParaRPr>
            </a:p>
          </p:txBody>
        </p:sp>
        <p:pic>
          <p:nvPicPr>
            <p:cNvPr id="249" name="Google Shape;249;p8"/>
            <p:cNvPicPr preferRelativeResize="0"/>
            <p:nvPr/>
          </p:nvPicPr>
          <p:blipFill rotWithShape="1">
            <a:blip r:embed="rId8">
              <a:alphaModFix/>
            </a:blip>
            <a:srcRect/>
            <a:stretch/>
          </p:blipFill>
          <p:spPr>
            <a:xfrm>
              <a:off x="7238243" y="4419650"/>
              <a:ext cx="2406641" cy="2355501"/>
            </a:xfrm>
            <a:prstGeom prst="rect">
              <a:avLst/>
            </a:prstGeom>
            <a:noFill/>
            <a:ln>
              <a:noFill/>
            </a:ln>
          </p:spPr>
        </p:pic>
        <p:sp>
          <p:nvSpPr>
            <p:cNvPr id="250" name="Google Shape;250;p8"/>
            <p:cNvSpPr txBox="1"/>
            <p:nvPr/>
          </p:nvSpPr>
          <p:spPr>
            <a:xfrm>
              <a:off x="10401402" y="7366785"/>
              <a:ext cx="11040060" cy="275767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bg-BG" sz="2400" dirty="0">
                  <a:solidFill>
                    <a:srgbClr val="000000"/>
                  </a:solidFill>
                  <a:latin typeface="Abhaya Libre"/>
                  <a:ea typeface="Abhaya Libre"/>
                  <a:cs typeface="Abhaya Libre"/>
                  <a:sym typeface="Abhaya Libre"/>
                </a:rPr>
                <a:t>Обръщайки внимание на идеите и целите, които ни мотивират, то ни насърчава да подобрим качеството си на живот и чувството за собствено достойнство. То показва, че хората имат естествено желание да изследват, учат и растат.</a:t>
              </a:r>
              <a:endParaRPr sz="2400" dirty="0">
                <a:solidFill>
                  <a:srgbClr val="000000"/>
                </a:solidFill>
                <a:latin typeface="Abhaya Libre"/>
                <a:ea typeface="Abhaya Libre"/>
                <a:cs typeface="Abhaya Libre"/>
                <a:sym typeface="Abhaya Libre"/>
              </a:endParaRPr>
            </a:p>
          </p:txBody>
        </p:sp>
      </p:grpSp>
      <p:pic>
        <p:nvPicPr>
          <p:cNvPr id="251" name="Google Shape;251;p8"/>
          <p:cNvPicPr preferRelativeResize="0"/>
          <p:nvPr/>
        </p:nvPicPr>
        <p:blipFill rotWithShape="1">
          <a:blip r:embed="rId9">
            <a:alphaModFix/>
          </a:blip>
          <a:srcRect/>
          <a:stretch/>
        </p:blipFill>
        <p:spPr>
          <a:xfrm rot="9614497">
            <a:off x="17215841" y="8047725"/>
            <a:ext cx="4352147" cy="4346443"/>
          </a:xfrm>
          <a:prstGeom prst="rect">
            <a:avLst/>
          </a:prstGeom>
          <a:noFill/>
          <a:ln>
            <a:noFill/>
          </a:ln>
        </p:spPr>
      </p:pic>
      <p:pic>
        <p:nvPicPr>
          <p:cNvPr id="2" name="Picture 1">
            <a:extLst>
              <a:ext uri="{FF2B5EF4-FFF2-40B4-BE49-F238E27FC236}">
                <a16:creationId xmlns:a16="http://schemas.microsoft.com/office/drawing/2014/main" id="{11BDC3F3-3E06-A034-5765-7E5D27E957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4514" y="9467460"/>
            <a:ext cx="3418972" cy="7534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9"/>
          <p:cNvSpPr txBox="1"/>
          <p:nvPr/>
        </p:nvSpPr>
        <p:spPr>
          <a:xfrm>
            <a:off x="2971800" y="576326"/>
            <a:ext cx="13036430" cy="750205"/>
          </a:xfrm>
          <a:prstGeom prst="rect">
            <a:avLst/>
          </a:prstGeom>
          <a:noFill/>
          <a:ln>
            <a:noFill/>
          </a:ln>
        </p:spPr>
        <p:txBody>
          <a:bodyPr spcFirstLastPara="1" wrap="square" lIns="0" tIns="0" rIns="0" bIns="0" anchor="t" anchorCtr="0">
            <a:spAutoFit/>
          </a:bodyPr>
          <a:lstStyle/>
          <a:p>
            <a:pPr marL="0" marR="0" lvl="0" indent="0" algn="l" rtl="0">
              <a:lnSpc>
                <a:spcPct val="100907"/>
              </a:lnSpc>
              <a:spcBef>
                <a:spcPts val="0"/>
              </a:spcBef>
              <a:spcAft>
                <a:spcPts val="0"/>
              </a:spcAft>
              <a:buNone/>
            </a:pPr>
            <a:r>
              <a:rPr lang="bg-BG" sz="5400">
                <a:solidFill>
                  <a:srgbClr val="000000"/>
                </a:solidFill>
                <a:latin typeface="Abhaya Libre"/>
                <a:ea typeface="Abhaya Libre"/>
                <a:cs typeface="Abhaya Libre"/>
                <a:sym typeface="Abhaya Libre"/>
              </a:rPr>
              <a:t>01 – Ползи от </a:t>
            </a:r>
            <a:r>
              <a:rPr lang="bg-BG" sz="5400" b="1">
                <a:solidFill>
                  <a:srgbClr val="000000"/>
                </a:solidFill>
                <a:latin typeface="Abhaya Libre"/>
                <a:ea typeface="Abhaya Libre"/>
                <a:cs typeface="Abhaya Libre"/>
                <a:sym typeface="Abhaya Libre"/>
              </a:rPr>
              <a:t>Ученето през целия живот</a:t>
            </a:r>
            <a:endParaRPr sz="5400" b="1">
              <a:solidFill>
                <a:srgbClr val="000000"/>
              </a:solidFill>
              <a:latin typeface="Abhaya Libre"/>
              <a:ea typeface="Abhaya Libre"/>
              <a:cs typeface="Abhaya Libre"/>
              <a:sym typeface="Abhaya Libre"/>
            </a:endParaRPr>
          </a:p>
        </p:txBody>
      </p:sp>
      <p:sp>
        <p:nvSpPr>
          <p:cNvPr id="257" name="Google Shape;257;p9"/>
          <p:cNvSpPr txBox="1"/>
          <p:nvPr/>
        </p:nvSpPr>
        <p:spPr>
          <a:xfrm>
            <a:off x="6619741" y="1452716"/>
            <a:ext cx="10045521" cy="8309967"/>
          </a:xfrm>
          <a:prstGeom prst="rect">
            <a:avLst/>
          </a:prstGeom>
          <a:noFill/>
          <a:ln>
            <a:noFill/>
          </a:ln>
        </p:spPr>
        <p:txBody>
          <a:bodyPr spcFirstLastPara="1" wrap="square" lIns="0" tIns="0" rIns="0" bIns="0" anchor="t" anchorCtr="0">
            <a:spAutoFit/>
          </a:bodyPr>
          <a:lstStyle/>
          <a:p>
            <a:pPr marL="342900" marR="0" lvl="0" indent="-342900" algn="just" rtl="0">
              <a:spcBef>
                <a:spcPts val="0"/>
              </a:spcBef>
              <a:spcAft>
                <a:spcPts val="0"/>
              </a:spcAft>
              <a:buClr>
                <a:srgbClr val="000000"/>
              </a:buClr>
              <a:buSzPts val="2000"/>
              <a:buFont typeface="Noto Sans Symbols"/>
              <a:buChar char="✔"/>
            </a:pPr>
            <a:r>
              <a:rPr lang="bg-BG" sz="2000" b="1" dirty="0">
                <a:solidFill>
                  <a:srgbClr val="000000"/>
                </a:solidFill>
                <a:latin typeface="Abhaya Libre"/>
                <a:ea typeface="Abhaya Libre"/>
                <a:cs typeface="Abhaya Libre"/>
                <a:sym typeface="Abhaya Libre"/>
              </a:rPr>
              <a:t>Повишаване на производителността и уменията</a:t>
            </a:r>
            <a:endParaRPr sz="2000" b="1" dirty="0">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r>
              <a:rPr lang="bg-BG" sz="2000" i="1" dirty="0">
                <a:solidFill>
                  <a:srgbClr val="000000"/>
                </a:solidFill>
                <a:latin typeface="Abhaya Libre"/>
                <a:ea typeface="Abhaya Libre"/>
                <a:cs typeface="Abhaya Libre"/>
                <a:sym typeface="Abhaya Libre"/>
              </a:rPr>
              <a:t>Участието в обучение през целия живот може да повиши любопитството, което оказва влияние върху отношението на служителя към работата. </a:t>
            </a:r>
            <a:endParaRPr sz="2000" i="1" dirty="0">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endParaRPr sz="2000" i="1" dirty="0">
              <a:solidFill>
                <a:srgbClr val="000000"/>
              </a:solidFill>
              <a:latin typeface="Abhaya Libre"/>
              <a:ea typeface="Abhaya Libre"/>
              <a:cs typeface="Abhaya Libre"/>
              <a:sym typeface="Abhaya Libre"/>
            </a:endParaRPr>
          </a:p>
          <a:p>
            <a:pPr marL="342900" marR="0" lvl="0" indent="-342900" algn="just" rtl="0">
              <a:spcBef>
                <a:spcPts val="0"/>
              </a:spcBef>
              <a:spcAft>
                <a:spcPts val="0"/>
              </a:spcAft>
              <a:buClr>
                <a:srgbClr val="000000"/>
              </a:buClr>
              <a:buSzPts val="2000"/>
              <a:buFont typeface="Noto Sans Symbols"/>
              <a:buChar char="✔"/>
            </a:pPr>
            <a:r>
              <a:rPr lang="bg-BG" sz="2000" b="1" dirty="0">
                <a:solidFill>
                  <a:srgbClr val="000000"/>
                </a:solidFill>
                <a:latin typeface="Abhaya Libre"/>
                <a:ea typeface="Abhaya Libre"/>
                <a:cs typeface="Abhaya Libre"/>
                <a:sym typeface="Abhaya Libre"/>
              </a:rPr>
              <a:t>Повишава психичното здраве и самочувствието</a:t>
            </a:r>
            <a:endParaRPr sz="2000" b="1" dirty="0">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r>
              <a:rPr lang="bg-BG" sz="2000" i="1" dirty="0">
                <a:solidFill>
                  <a:srgbClr val="000000"/>
                </a:solidFill>
                <a:latin typeface="Abhaya Libre"/>
                <a:ea typeface="Abhaya Libre"/>
                <a:cs typeface="Abhaya Libre"/>
                <a:sym typeface="Abhaya Libre"/>
              </a:rPr>
              <a:t>Колкото повече хора учат и предизвикват себе си, толкова повече се повишава тяхното самочувствие.</a:t>
            </a:r>
            <a:endParaRPr dirty="0"/>
          </a:p>
          <a:p>
            <a:pPr marL="0" marR="0" lvl="0" indent="0" algn="just" rtl="0">
              <a:spcBef>
                <a:spcPts val="0"/>
              </a:spcBef>
              <a:spcAft>
                <a:spcPts val="0"/>
              </a:spcAft>
              <a:buNone/>
            </a:pPr>
            <a:endParaRPr sz="2000" i="1" dirty="0">
              <a:solidFill>
                <a:srgbClr val="000000"/>
              </a:solidFill>
              <a:latin typeface="Abhaya Libre"/>
              <a:ea typeface="Abhaya Libre"/>
              <a:cs typeface="Abhaya Libre"/>
              <a:sym typeface="Abhaya Libre"/>
            </a:endParaRPr>
          </a:p>
          <a:p>
            <a:pPr marL="342900" marR="0" lvl="0" indent="-342900" algn="just" rtl="0">
              <a:spcBef>
                <a:spcPts val="0"/>
              </a:spcBef>
              <a:spcAft>
                <a:spcPts val="0"/>
              </a:spcAft>
              <a:buClr>
                <a:srgbClr val="000000"/>
              </a:buClr>
              <a:buSzPts val="2000"/>
              <a:buFont typeface="Noto Sans Symbols"/>
              <a:buChar char="✔"/>
            </a:pPr>
            <a:r>
              <a:rPr lang="bg-BG" sz="2000" b="1" dirty="0">
                <a:solidFill>
                  <a:srgbClr val="000000"/>
                </a:solidFill>
                <a:latin typeface="Abhaya Libre"/>
                <a:ea typeface="Abhaya Libre"/>
                <a:cs typeface="Abhaya Libre"/>
                <a:sym typeface="Abhaya Libre"/>
              </a:rPr>
              <a:t>Подобрява удовлетвореността на клиентите</a:t>
            </a:r>
            <a:endParaRPr sz="2000" b="1" dirty="0">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r>
              <a:rPr lang="bg-BG" sz="2000" i="1" dirty="0">
                <a:solidFill>
                  <a:srgbClr val="000000"/>
                </a:solidFill>
                <a:latin typeface="Abhaya Libre"/>
                <a:ea typeface="Abhaya Libre"/>
                <a:cs typeface="Abhaya Libre"/>
                <a:sym typeface="Abhaya Libre"/>
              </a:rPr>
              <a:t>Насърчаването на ученето през целия живот не само повишава мотивацията на служителите, но и повишава удовлетвореността на клиентите, тъй като личността вече има нови перспективи за това, как да подходи към своята професия. </a:t>
            </a:r>
            <a:endParaRPr sz="2000" i="1" dirty="0">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endParaRPr sz="2000" i="1" dirty="0">
              <a:solidFill>
                <a:srgbClr val="000000"/>
              </a:solidFill>
              <a:latin typeface="Abhaya Libre"/>
              <a:ea typeface="Abhaya Libre"/>
              <a:cs typeface="Abhaya Libre"/>
              <a:sym typeface="Abhaya Libre"/>
            </a:endParaRPr>
          </a:p>
          <a:p>
            <a:pPr marL="342900" marR="0" lvl="0" indent="-342900" algn="just" rtl="0">
              <a:spcBef>
                <a:spcPts val="0"/>
              </a:spcBef>
              <a:spcAft>
                <a:spcPts val="0"/>
              </a:spcAft>
              <a:buClr>
                <a:srgbClr val="000000"/>
              </a:buClr>
              <a:buSzPts val="2000"/>
              <a:buFont typeface="Noto Sans Symbols"/>
              <a:buChar char="✔"/>
            </a:pPr>
            <a:r>
              <a:rPr lang="bg-BG" sz="2000" b="1" dirty="0">
                <a:solidFill>
                  <a:srgbClr val="000000"/>
                </a:solidFill>
                <a:latin typeface="Abhaya Libre"/>
                <a:ea typeface="Abhaya Libre"/>
                <a:cs typeface="Abhaya Libre"/>
                <a:sym typeface="Abhaya Libre"/>
              </a:rPr>
              <a:t>Насърчаване на кооперативна работна среда</a:t>
            </a:r>
            <a:endParaRPr sz="2000" b="1" dirty="0">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r>
              <a:rPr lang="bg-BG" sz="2000" i="1" dirty="0">
                <a:solidFill>
                  <a:srgbClr val="000000"/>
                </a:solidFill>
                <a:latin typeface="Abhaya Libre"/>
                <a:ea typeface="Abhaya Libre"/>
                <a:cs typeface="Abhaya Libre"/>
                <a:sym typeface="Abhaya Libre"/>
              </a:rPr>
              <a:t>Когато им се даде възможност да учат, служителите често го правят, като се запознават с отговорностите на другия по време на работа. В резултат на това, те придобиват по-задълбочено разбиране за отдели, различни от техните собствени и това насърчава работата в екип.</a:t>
            </a:r>
            <a:endParaRPr dirty="0"/>
          </a:p>
          <a:p>
            <a:pPr marL="0" marR="0" lvl="0" indent="0" algn="just" rtl="0">
              <a:spcBef>
                <a:spcPts val="0"/>
              </a:spcBef>
              <a:spcAft>
                <a:spcPts val="0"/>
              </a:spcAft>
              <a:buNone/>
            </a:pPr>
            <a:endParaRPr sz="2000" b="1" i="1" dirty="0">
              <a:solidFill>
                <a:srgbClr val="000000"/>
              </a:solidFill>
              <a:latin typeface="Abhaya Libre"/>
              <a:ea typeface="Abhaya Libre"/>
              <a:cs typeface="Abhaya Libre"/>
              <a:sym typeface="Abhaya Libre"/>
            </a:endParaRPr>
          </a:p>
          <a:p>
            <a:pPr marL="342900" marR="0" lvl="0" indent="-342900" algn="just" rtl="0">
              <a:spcBef>
                <a:spcPts val="0"/>
              </a:spcBef>
              <a:spcAft>
                <a:spcPts val="0"/>
              </a:spcAft>
              <a:buClr>
                <a:srgbClr val="000000"/>
              </a:buClr>
              <a:buSzPts val="2000"/>
              <a:buFont typeface="Noto Sans Symbols"/>
              <a:buChar char="✔"/>
            </a:pPr>
            <a:r>
              <a:rPr lang="bg-BG" sz="2000" b="1" dirty="0">
                <a:solidFill>
                  <a:srgbClr val="000000"/>
                </a:solidFill>
                <a:latin typeface="Abhaya Libre"/>
                <a:ea typeface="Abhaya Libre"/>
                <a:cs typeface="Abhaya Libre"/>
                <a:sym typeface="Abhaya Libre"/>
              </a:rPr>
              <a:t>Повишаване нивото на лоялност на служителите</a:t>
            </a:r>
            <a:endParaRPr sz="2000" b="1" dirty="0">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r>
              <a:rPr lang="bg-BG" sz="2000" i="1" dirty="0">
                <a:solidFill>
                  <a:srgbClr val="000000"/>
                </a:solidFill>
                <a:latin typeface="Abhaya Libre"/>
                <a:ea typeface="Abhaya Libre"/>
                <a:cs typeface="Abhaya Libre"/>
                <a:sym typeface="Abhaya Libre"/>
              </a:rPr>
              <a:t>Когато една корпорация инвестира време в своите работници, тя ги насърчава да работят там по-дълго време. Служителите развиват увереност и доверие в своите работодатели, когато се чувстват оценени.</a:t>
            </a:r>
            <a:endParaRPr sz="2000" i="1" dirty="0">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endParaRPr sz="2000" b="1" dirty="0">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endParaRPr sz="2000" dirty="0">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endParaRPr sz="2000" dirty="0">
              <a:solidFill>
                <a:srgbClr val="000000"/>
              </a:solidFill>
              <a:latin typeface="Abhaya Libre"/>
              <a:ea typeface="Abhaya Libre"/>
              <a:cs typeface="Abhaya Libre"/>
              <a:sym typeface="Abhaya Libre"/>
            </a:endParaRPr>
          </a:p>
        </p:txBody>
      </p:sp>
      <p:pic>
        <p:nvPicPr>
          <p:cNvPr id="258" name="Google Shape;258;p9"/>
          <p:cNvPicPr preferRelativeResize="0"/>
          <p:nvPr/>
        </p:nvPicPr>
        <p:blipFill rotWithShape="1">
          <a:blip r:embed="rId3">
            <a:alphaModFix/>
          </a:blip>
          <a:srcRect/>
          <a:stretch/>
        </p:blipFill>
        <p:spPr>
          <a:xfrm rot="-4196164">
            <a:off x="-4782433" y="7411957"/>
            <a:ext cx="11622266" cy="12388074"/>
          </a:xfrm>
          <a:prstGeom prst="rect">
            <a:avLst/>
          </a:prstGeom>
          <a:noFill/>
          <a:ln>
            <a:noFill/>
          </a:ln>
        </p:spPr>
      </p:pic>
      <p:pic>
        <p:nvPicPr>
          <p:cNvPr id="259" name="Google Shape;259;p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60" name="Google Shape;260;p9"/>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262" name="Google Shape;262;p9" title="Top 10 Unusual Benefits of Lifelong Learning"/>
          <p:cNvPicPr preferRelativeResize="0"/>
          <p:nvPr/>
        </p:nvPicPr>
        <p:blipFill rotWithShape="1">
          <a:blip r:embed="rId6">
            <a:alphaModFix/>
          </a:blip>
          <a:srcRect/>
          <a:stretch/>
        </p:blipFill>
        <p:spPr>
          <a:xfrm>
            <a:off x="303809" y="2953985"/>
            <a:ext cx="5867400" cy="3398604"/>
          </a:xfrm>
          <a:prstGeom prst="rect">
            <a:avLst/>
          </a:prstGeom>
          <a:noFill/>
          <a:ln>
            <a:noFill/>
          </a:ln>
        </p:spPr>
      </p:pic>
      <p:sp>
        <p:nvSpPr>
          <p:cNvPr id="263" name="Google Shape;263;p9"/>
          <p:cNvSpPr txBox="1"/>
          <p:nvPr/>
        </p:nvSpPr>
        <p:spPr>
          <a:xfrm>
            <a:off x="303809" y="6594231"/>
            <a:ext cx="6537960" cy="28212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bg-BG" sz="1600">
                <a:solidFill>
                  <a:srgbClr val="000000"/>
                </a:solidFill>
                <a:latin typeface="Abhaya Libre"/>
                <a:ea typeface="Abhaya Libre"/>
                <a:cs typeface="Abhaya Libre"/>
                <a:sym typeface="Abhaya Libre"/>
              </a:rPr>
              <a:t>Видео източник: https://www.youtube.com/watch?v=QVysbQ82C8s</a:t>
            </a:r>
            <a:endParaRPr/>
          </a:p>
        </p:txBody>
      </p:sp>
      <p:pic>
        <p:nvPicPr>
          <p:cNvPr id="2" name="Picture 1">
            <a:extLst>
              <a:ext uri="{FF2B5EF4-FFF2-40B4-BE49-F238E27FC236}">
                <a16:creationId xmlns:a16="http://schemas.microsoft.com/office/drawing/2014/main" id="{BAD52B38-493B-72D7-BEB6-F5948141FA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12600" y="9297569"/>
            <a:ext cx="3418972" cy="753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13983</TotalTime>
  <Words>3125</Words>
  <Application>Microsoft Office PowerPoint</Application>
  <PresentationFormat>Custom</PresentationFormat>
  <Paragraphs>223</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Abhaya Libre</vt:lpstr>
      <vt:lpstr>Calibri</vt:lpstr>
      <vt:lpstr>Noto Sans Symbols</vt:lpstr>
      <vt:lpstr>Abhaya Libre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Stela Dionisieva</dc:creator>
  <cp:lastModifiedBy>Radimira Radkova-Kireva</cp:lastModifiedBy>
  <cp:revision>12</cp:revision>
  <dcterms:created xsi:type="dcterms:W3CDTF">2006-08-16T00:00:00Z</dcterms:created>
  <dcterms:modified xsi:type="dcterms:W3CDTF">2023-07-18T13:27:58Z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0x01010011135B1474A2FA49992CFCBA79F8C622</vt:lpwstr>
  </property>
  <property fmtid="{D5CDD505-2E9C-101B-9397-08002B2CF9AE}" pid="3" name="Order">
    <vt:r8>6932600</vt:r8>
  </property>
  <property fmtid="{D5CDD505-2E9C-101B-9397-08002B2CF9AE}" pid="4" name="MediaServiceImageTags">
    <vt:lpwstr/>
  </property>
</Properties>
</file>