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96" r:id="rId8"/>
    <p:sldId id="297" r:id="rId9"/>
    <p:sldId id="299" r:id="rId10"/>
    <p:sldId id="300" r:id="rId11"/>
    <p:sldId id="301" r:id="rId12"/>
    <p:sldId id="302" r:id="rId13"/>
    <p:sldId id="303" r:id="rId14"/>
    <p:sldId id="304" r:id="rId15"/>
    <p:sldId id="305" r:id="rId16"/>
    <p:sldId id="306" r:id="rId17"/>
    <p:sldId id="307" r:id="rId18"/>
    <p:sldId id="308" r:id="rId19"/>
    <p:sldId id="311" r:id="rId20"/>
    <p:sldId id="310" r:id="rId21"/>
    <p:sldId id="315" r:id="rId22"/>
    <p:sldId id="319" r:id="rId23"/>
    <p:sldId id="320" r:id="rId24"/>
    <p:sldId id="316" r:id="rId25"/>
    <p:sldId id="322" r:id="rId26"/>
    <p:sldId id="323" r:id="rId27"/>
    <p:sldId id="324" r:id="rId28"/>
    <p:sldId id="325" r:id="rId29"/>
    <p:sldId id="326" r:id="rId30"/>
    <p:sldId id="327" r:id="rId31"/>
    <p:sldId id="328" r:id="rId32"/>
    <p:sldId id="329" r:id="rId33"/>
    <p:sldId id="330" r:id="rId34"/>
    <p:sldId id="331" r:id="rId35"/>
    <p:sldId id="336" r:id="rId36"/>
    <p:sldId id="337" r:id="rId37"/>
    <p:sldId id="338" r:id="rId38"/>
    <p:sldId id="339" r:id="rId39"/>
    <p:sldId id="340" r:id="rId40"/>
    <p:sldId id="341" r:id="rId41"/>
    <p:sldId id="271" r:id="rId42"/>
  </p:sldIdLst>
  <p:sldSz cx="18288000" cy="10287000"/>
  <p:notesSz cx="7559675" cy="10691813"/>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6" d="100"/>
          <a:sy n="26" d="100"/>
        </p:scale>
        <p:origin x="10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75D0B304-EDE7-4B84-999D-7C77BA37A665}"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7" name="PlaceHolder 2"/>
          <p:cNvSpPr>
            <a:spLocks noGrp="1"/>
          </p:cNvSpPr>
          <p:nvPr>
            <p:ph/>
          </p:nvPr>
        </p:nvSpPr>
        <p:spPr>
          <a:xfrm>
            <a:off x="914400" y="2406960"/>
            <a:ext cx="1645884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8" name="PlaceHolder 3"/>
          <p:cNvSpPr>
            <a:spLocks noGrp="1"/>
          </p:cNvSpPr>
          <p:nvPr>
            <p:ph/>
          </p:nvPr>
        </p:nvSpPr>
        <p:spPr>
          <a:xfrm>
            <a:off x="914400" y="5523120"/>
            <a:ext cx="1645884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9483713D-DE37-4F2D-8B7F-478968AD1553}"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0" name="PlaceHolder 2"/>
          <p:cNvSpPr>
            <a:spLocks noGrp="1"/>
          </p:cNvSpPr>
          <p:nvPr>
            <p:ph/>
          </p:nvPr>
        </p:nvSpPr>
        <p:spPr>
          <a:xfrm>
            <a:off x="91440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1" name="PlaceHolder 3"/>
          <p:cNvSpPr>
            <a:spLocks noGrp="1"/>
          </p:cNvSpPr>
          <p:nvPr>
            <p:ph/>
          </p:nvPr>
        </p:nvSpPr>
        <p:spPr>
          <a:xfrm>
            <a:off x="934812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2" name="PlaceHolder 4"/>
          <p:cNvSpPr>
            <a:spLocks noGrp="1"/>
          </p:cNvSpPr>
          <p:nvPr>
            <p:ph/>
          </p:nvPr>
        </p:nvSpPr>
        <p:spPr>
          <a:xfrm>
            <a:off x="914400" y="552312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3" name="PlaceHolder 5"/>
          <p:cNvSpPr>
            <a:spLocks noGrp="1"/>
          </p:cNvSpPr>
          <p:nvPr>
            <p:ph/>
          </p:nvPr>
        </p:nvSpPr>
        <p:spPr>
          <a:xfrm>
            <a:off x="9348120" y="552312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E9E952CC-65F0-479E-86F3-0A0EAD33E5BD}"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5" name="PlaceHolder 2"/>
          <p:cNvSpPr>
            <a:spLocks noGrp="1"/>
          </p:cNvSpPr>
          <p:nvPr>
            <p:ph/>
          </p:nvPr>
        </p:nvSpPr>
        <p:spPr>
          <a:xfrm>
            <a:off x="914400" y="240696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6" name="PlaceHolder 3"/>
          <p:cNvSpPr>
            <a:spLocks noGrp="1"/>
          </p:cNvSpPr>
          <p:nvPr>
            <p:ph/>
          </p:nvPr>
        </p:nvSpPr>
        <p:spPr>
          <a:xfrm>
            <a:off x="6479280" y="240696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7" name="PlaceHolder 4"/>
          <p:cNvSpPr>
            <a:spLocks noGrp="1"/>
          </p:cNvSpPr>
          <p:nvPr>
            <p:ph/>
          </p:nvPr>
        </p:nvSpPr>
        <p:spPr>
          <a:xfrm>
            <a:off x="12044160" y="240696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8" name="PlaceHolder 5"/>
          <p:cNvSpPr>
            <a:spLocks noGrp="1"/>
          </p:cNvSpPr>
          <p:nvPr>
            <p:ph/>
          </p:nvPr>
        </p:nvSpPr>
        <p:spPr>
          <a:xfrm>
            <a:off x="914400" y="552312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9" name="PlaceHolder 6"/>
          <p:cNvSpPr>
            <a:spLocks noGrp="1"/>
          </p:cNvSpPr>
          <p:nvPr>
            <p:ph/>
          </p:nvPr>
        </p:nvSpPr>
        <p:spPr>
          <a:xfrm>
            <a:off x="6479280" y="552312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40" name="PlaceHolder 7"/>
          <p:cNvSpPr>
            <a:spLocks noGrp="1"/>
          </p:cNvSpPr>
          <p:nvPr>
            <p:ph/>
          </p:nvPr>
        </p:nvSpPr>
        <p:spPr>
          <a:xfrm>
            <a:off x="12044160" y="552312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ADCD169D-C326-44B5-A6C8-1DD027E75713}"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 name="PlaceHolder 2"/>
          <p:cNvSpPr>
            <a:spLocks noGrp="1"/>
          </p:cNvSpPr>
          <p:nvPr>
            <p:ph type="subTitle"/>
          </p:nvPr>
        </p:nvSpPr>
        <p:spPr>
          <a:xfrm>
            <a:off x="914400" y="2406960"/>
            <a:ext cx="16458840" cy="596592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65E5F140-075F-4BAC-8DEA-2A8441C3D482}" type="slidenum">
              <a:t>‹#›</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8" name="PlaceHolder 2"/>
          <p:cNvSpPr>
            <a:spLocks noGrp="1"/>
          </p:cNvSpPr>
          <p:nvPr>
            <p:ph/>
          </p:nvPr>
        </p:nvSpPr>
        <p:spPr>
          <a:xfrm>
            <a:off x="914400" y="2406960"/>
            <a:ext cx="1645884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5BB5934F-4AA0-4799-A510-C84BAA8E5A20}"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0" name="PlaceHolder 2"/>
          <p:cNvSpPr>
            <a:spLocks noGrp="1"/>
          </p:cNvSpPr>
          <p:nvPr>
            <p:ph/>
          </p:nvPr>
        </p:nvSpPr>
        <p:spPr>
          <a:xfrm>
            <a:off x="914400" y="2406960"/>
            <a:ext cx="803160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11" name="PlaceHolder 3"/>
          <p:cNvSpPr>
            <a:spLocks noGrp="1"/>
          </p:cNvSpPr>
          <p:nvPr>
            <p:ph/>
          </p:nvPr>
        </p:nvSpPr>
        <p:spPr>
          <a:xfrm>
            <a:off x="9348120" y="2406960"/>
            <a:ext cx="803160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34CCF0FE-7BC0-4CEE-8327-39471BB9E1A2}"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3CB15C92-B7FE-4CD0-83B4-CAD426A932D9}"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914400" y="410400"/>
            <a:ext cx="16458840" cy="79628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D5AB8D35-9CEF-4935-8D9E-53A7369F2709}"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5" name="PlaceHolder 2"/>
          <p:cNvSpPr>
            <a:spLocks noGrp="1"/>
          </p:cNvSpPr>
          <p:nvPr>
            <p:ph/>
          </p:nvPr>
        </p:nvSpPr>
        <p:spPr>
          <a:xfrm>
            <a:off x="91440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16" name="PlaceHolder 3"/>
          <p:cNvSpPr>
            <a:spLocks noGrp="1"/>
          </p:cNvSpPr>
          <p:nvPr>
            <p:ph/>
          </p:nvPr>
        </p:nvSpPr>
        <p:spPr>
          <a:xfrm>
            <a:off x="9348120" y="2406960"/>
            <a:ext cx="803160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17" name="PlaceHolder 4"/>
          <p:cNvSpPr>
            <a:spLocks noGrp="1"/>
          </p:cNvSpPr>
          <p:nvPr>
            <p:ph/>
          </p:nvPr>
        </p:nvSpPr>
        <p:spPr>
          <a:xfrm>
            <a:off x="914400" y="552312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9F7F94FF-EADC-4B9D-95C2-4D3C6832A915}"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9" name="PlaceHolder 2"/>
          <p:cNvSpPr>
            <a:spLocks noGrp="1"/>
          </p:cNvSpPr>
          <p:nvPr>
            <p:ph/>
          </p:nvPr>
        </p:nvSpPr>
        <p:spPr>
          <a:xfrm>
            <a:off x="914400" y="2406960"/>
            <a:ext cx="803160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0" name="PlaceHolder 3"/>
          <p:cNvSpPr>
            <a:spLocks noGrp="1"/>
          </p:cNvSpPr>
          <p:nvPr>
            <p:ph/>
          </p:nvPr>
        </p:nvSpPr>
        <p:spPr>
          <a:xfrm>
            <a:off x="934812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1" name="PlaceHolder 4"/>
          <p:cNvSpPr>
            <a:spLocks noGrp="1"/>
          </p:cNvSpPr>
          <p:nvPr>
            <p:ph/>
          </p:nvPr>
        </p:nvSpPr>
        <p:spPr>
          <a:xfrm>
            <a:off x="9348120" y="552312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2AFFCB51-4A9A-41EE-90FD-200A9260F5C1}"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3" name="PlaceHolder 2"/>
          <p:cNvSpPr>
            <a:spLocks noGrp="1"/>
          </p:cNvSpPr>
          <p:nvPr>
            <p:ph/>
          </p:nvPr>
        </p:nvSpPr>
        <p:spPr>
          <a:xfrm>
            <a:off x="91440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4" name="PlaceHolder 3"/>
          <p:cNvSpPr>
            <a:spLocks noGrp="1"/>
          </p:cNvSpPr>
          <p:nvPr>
            <p:ph/>
          </p:nvPr>
        </p:nvSpPr>
        <p:spPr>
          <a:xfrm>
            <a:off x="934812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5" name="PlaceHolder 4"/>
          <p:cNvSpPr>
            <a:spLocks noGrp="1"/>
          </p:cNvSpPr>
          <p:nvPr>
            <p:ph/>
          </p:nvPr>
        </p:nvSpPr>
        <p:spPr>
          <a:xfrm>
            <a:off x="914400" y="5523120"/>
            <a:ext cx="1645884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41777174-4B8F-410A-A7F0-55EEB74CF55C}"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dt" idx="1"/>
          </p:nvPr>
        </p:nvSpPr>
        <p:spPr>
          <a:xfrm>
            <a:off x="457200" y="6356520"/>
            <a:ext cx="2133360" cy="364680"/>
          </a:xfrm>
          <a:prstGeom prst="rect">
            <a:avLst/>
          </a:prstGeom>
          <a:noFill/>
          <a:ln w="0">
            <a:noFill/>
          </a:ln>
        </p:spPr>
        <p:txBody>
          <a:bodyPr anchor="ctr">
            <a:noAutofit/>
          </a:bodyPr>
          <a:lstStyle>
            <a:lvl1pPr indent="0">
              <a:lnSpc>
                <a:spcPct val="100000"/>
              </a:lnSpc>
              <a:buNone/>
              <a:defRPr lang="en-US" sz="1200" b="0" strike="noStrike" spc="-1">
                <a:solidFill>
                  <a:srgbClr val="8B8B8B"/>
                </a:solidFill>
                <a:latin typeface="Calibri"/>
              </a:defRPr>
            </a:lvl1pPr>
          </a:lstStyle>
          <a:p>
            <a:pPr indent="0">
              <a:lnSpc>
                <a:spcPct val="100000"/>
              </a:lnSpc>
              <a:buNone/>
            </a:pPr>
            <a:r>
              <a:rPr lang="en-US" sz="1200" b="0" strike="noStrike" spc="-1">
                <a:solidFill>
                  <a:srgbClr val="8B8B8B"/>
                </a:solidFill>
                <a:latin typeface="Calibri"/>
              </a:rPr>
              <a:t> </a:t>
            </a:r>
            <a:endParaRPr lang="en-US" sz="1200" b="0" strike="noStrike" spc="-1">
              <a:solidFill>
                <a:srgbClr val="000000"/>
              </a:solidFill>
              <a:latin typeface="Times New Roman"/>
            </a:endParaRPr>
          </a:p>
        </p:txBody>
      </p:sp>
      <p:sp>
        <p:nvSpPr>
          <p:cNvPr id="6" name="PlaceHolder 2"/>
          <p:cNvSpPr>
            <a:spLocks noGrp="1"/>
          </p:cNvSpPr>
          <p:nvPr>
            <p:ph type="ftr" idx="2"/>
          </p:nvPr>
        </p:nvSpPr>
        <p:spPr>
          <a:xfrm>
            <a:off x="3124080" y="6356520"/>
            <a:ext cx="2895120" cy="364680"/>
          </a:xfrm>
          <a:prstGeom prst="rect">
            <a:avLst/>
          </a:prstGeom>
          <a:noFill/>
          <a:ln w="0">
            <a:noFill/>
          </a:ln>
        </p:spPr>
        <p:txBody>
          <a:bodyPr anchor="ctr">
            <a:noAutofit/>
          </a:bodyPr>
          <a:lstStyle>
            <a:lvl1pPr indent="0" algn="ctr">
              <a:buNone/>
              <a:defRPr lang="en-US" sz="1400" b="0" strike="noStrike" spc="-1">
                <a:solidFill>
                  <a:srgbClr val="000000"/>
                </a:solidFill>
                <a:latin typeface="Times New Roman"/>
              </a:defRPr>
            </a:lvl1pPr>
          </a:lstStyle>
          <a:p>
            <a:pPr indent="0" algn="ctr">
              <a:buNone/>
            </a:pPr>
            <a:r>
              <a:rPr lang="en-US" sz="1400" b="0" strike="noStrike" spc="-1">
                <a:solidFill>
                  <a:srgbClr val="000000"/>
                </a:solidFill>
                <a:latin typeface="Times New Roman"/>
              </a:rPr>
              <a:t> </a:t>
            </a:r>
          </a:p>
        </p:txBody>
      </p:sp>
      <p:sp>
        <p:nvSpPr>
          <p:cNvPr id="2" name="PlaceHolder 3"/>
          <p:cNvSpPr>
            <a:spLocks noGrp="1"/>
          </p:cNvSpPr>
          <p:nvPr>
            <p:ph type="sldNum" idx="3"/>
          </p:nvPr>
        </p:nvSpPr>
        <p:spPr>
          <a:xfrm>
            <a:off x="6553080" y="6356520"/>
            <a:ext cx="2133360" cy="364680"/>
          </a:xfrm>
          <a:prstGeom prst="rect">
            <a:avLst/>
          </a:prstGeom>
          <a:noFill/>
          <a:ln w="0">
            <a:noFill/>
          </a:ln>
        </p:spPr>
        <p:txBody>
          <a:bodyPr anchor="ctr">
            <a:noAutofit/>
          </a:bodyPr>
          <a:lstStyle>
            <a:lvl1pPr indent="0" algn="r">
              <a:lnSpc>
                <a:spcPct val="100000"/>
              </a:lnSpc>
              <a:buNone/>
              <a:defRPr lang="en-US" sz="1200" b="0" strike="noStrike" spc="-1">
                <a:solidFill>
                  <a:srgbClr val="8B8B8B"/>
                </a:solidFill>
                <a:latin typeface="Calibri"/>
              </a:defRPr>
            </a:lvl1pPr>
          </a:lstStyle>
          <a:p>
            <a:pPr indent="0" algn="r">
              <a:lnSpc>
                <a:spcPct val="100000"/>
              </a:lnSpc>
              <a:buNone/>
            </a:pPr>
            <a:fld id="{6EAB5A2F-9157-4F39-B2BD-E432EBAF76E6}" type="slidenum">
              <a:rPr lang="en-US" sz="1200" b="0" strike="noStrike" spc="-1">
                <a:solidFill>
                  <a:srgbClr val="8B8B8B"/>
                </a:solidFill>
                <a:latin typeface="Calibri"/>
              </a:rPr>
              <a:t>‹#›</a:t>
            </a:fld>
            <a:endParaRPr lang="en-US" sz="1200" b="0" strike="noStrike" spc="-1">
              <a:solidFill>
                <a:srgbClr val="000000"/>
              </a:solidFill>
              <a:latin typeface="Times New Roman"/>
            </a:endParaRPr>
          </a:p>
        </p:txBody>
      </p:sp>
      <p:sp>
        <p:nvSpPr>
          <p:cNvPr id="3" name="PlaceHolder 4"/>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r>
              <a:rPr lang="en-US" sz="1800" b="0" strike="noStrike" spc="-1">
                <a:solidFill>
                  <a:srgbClr val="000000"/>
                </a:solidFill>
                <a:latin typeface="Calibri"/>
              </a:rPr>
              <a:t>Click to edit the title text format</a:t>
            </a:r>
          </a:p>
        </p:txBody>
      </p:sp>
      <p:sp>
        <p:nvSpPr>
          <p:cNvPr id="4" name="PlaceHolder 5"/>
          <p:cNvSpPr>
            <a:spLocks noGrp="1"/>
          </p:cNvSpPr>
          <p:nvPr>
            <p:ph type="body"/>
          </p:nvPr>
        </p:nvSpPr>
        <p:spPr>
          <a:xfrm>
            <a:off x="914400" y="2406960"/>
            <a:ext cx="16458840" cy="5965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4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20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4.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5.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6.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6.pn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15.png"/><Relationship Id="rId12" Type="http://schemas.openxmlformats.org/officeDocument/2006/relationships/image" Target="../media/image23.jpeg"/><Relationship Id="rId17" Type="http://schemas.openxmlformats.org/officeDocument/2006/relationships/image" Target="../media/image28.png"/><Relationship Id="rId2" Type="http://schemas.openxmlformats.org/officeDocument/2006/relationships/image" Target="../media/image19.png"/><Relationship Id="rId16"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2.png"/><Relationship Id="rId5" Type="http://schemas.openxmlformats.org/officeDocument/2006/relationships/image" Target="../media/image2.png"/><Relationship Id="rId15" Type="http://schemas.openxmlformats.org/officeDocument/2006/relationships/image" Target="../media/image26.png"/><Relationship Id="rId10" Type="http://schemas.openxmlformats.org/officeDocument/2006/relationships/image" Target="../media/image6.png"/><Relationship Id="rId19" Type="http://schemas.openxmlformats.org/officeDocument/2006/relationships/image" Target="../media/image7.png"/><Relationship Id="rId4" Type="http://schemas.openxmlformats.org/officeDocument/2006/relationships/image" Target="../media/image20.png"/><Relationship Id="rId9" Type="http://schemas.openxmlformats.org/officeDocument/2006/relationships/image" Target="../media/image16.png"/><Relationship Id="rId14" Type="http://schemas.openxmlformats.org/officeDocument/2006/relationships/image" Target="../media/image25.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png"/><Relationship Id="rId7" Type="http://schemas.openxmlformats.org/officeDocument/2006/relationships/image" Target="../media/image3.pn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4.pn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2.png"/><Relationship Id="rId9" Type="http://schemas.openxmlformats.org/officeDocument/2006/relationships/image" Target="../media/image42.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1.png"/><Relationship Id="rId10" Type="http://schemas.openxmlformats.org/officeDocument/2006/relationships/image" Target="../media/image7.png"/><Relationship Id="rId4" Type="http://schemas.openxmlformats.org/officeDocument/2006/relationships/image" Target="../media/image30.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p:cNvPicPr/>
          <p:nvPr/>
        </p:nvPicPr>
        <p:blipFill>
          <a:blip r:embed="rId2"/>
          <a:stretch/>
        </p:blipFill>
        <p:spPr>
          <a:xfrm rot="1852800">
            <a:off x="7890480" y="-2171520"/>
            <a:ext cx="5363640" cy="5363640"/>
          </a:xfrm>
          <a:prstGeom prst="rect">
            <a:avLst/>
          </a:prstGeom>
          <a:ln w="0">
            <a:noFill/>
          </a:ln>
        </p:spPr>
      </p:pic>
      <p:pic>
        <p:nvPicPr>
          <p:cNvPr id="42" name="Picture 3"/>
          <p:cNvPicPr/>
          <p:nvPr/>
        </p:nvPicPr>
        <p:blipFill>
          <a:blip r:embed="rId3"/>
          <a:stretch/>
        </p:blipFill>
        <p:spPr>
          <a:xfrm rot="17403600">
            <a:off x="-4479120" y="6861600"/>
            <a:ext cx="11621880" cy="12387600"/>
          </a:xfrm>
          <a:prstGeom prst="rect">
            <a:avLst/>
          </a:prstGeom>
          <a:ln w="0">
            <a:noFill/>
          </a:ln>
        </p:spPr>
      </p:pic>
      <p:pic>
        <p:nvPicPr>
          <p:cNvPr id="43" name="Picture 4"/>
          <p:cNvPicPr/>
          <p:nvPr/>
        </p:nvPicPr>
        <p:blipFill>
          <a:blip r:embed="rId4"/>
          <a:stretch/>
        </p:blipFill>
        <p:spPr>
          <a:xfrm>
            <a:off x="16027560" y="8452080"/>
            <a:ext cx="2556000" cy="2750760"/>
          </a:xfrm>
          <a:prstGeom prst="rect">
            <a:avLst/>
          </a:prstGeom>
          <a:ln w="0">
            <a:noFill/>
          </a:ln>
        </p:spPr>
      </p:pic>
      <p:pic>
        <p:nvPicPr>
          <p:cNvPr id="44" name="Picture 5"/>
          <p:cNvPicPr/>
          <p:nvPr/>
        </p:nvPicPr>
        <p:blipFill>
          <a:blip r:embed="rId5"/>
          <a:stretch/>
        </p:blipFill>
        <p:spPr>
          <a:xfrm rot="20414400">
            <a:off x="-1434240" y="-1156680"/>
            <a:ext cx="3749760" cy="3744720"/>
          </a:xfrm>
          <a:prstGeom prst="rect">
            <a:avLst/>
          </a:prstGeom>
          <a:ln w="0">
            <a:noFill/>
          </a:ln>
        </p:spPr>
      </p:pic>
      <p:pic>
        <p:nvPicPr>
          <p:cNvPr id="45" name="Picture 6"/>
          <p:cNvPicPr/>
          <p:nvPr/>
        </p:nvPicPr>
        <p:blipFill>
          <a:blip r:embed="rId6"/>
          <a:stretch/>
        </p:blipFill>
        <p:spPr>
          <a:xfrm rot="6633000">
            <a:off x="16143480" y="-2036880"/>
            <a:ext cx="4880880" cy="4874400"/>
          </a:xfrm>
          <a:prstGeom prst="rect">
            <a:avLst/>
          </a:prstGeom>
          <a:ln w="0">
            <a:noFill/>
          </a:ln>
        </p:spPr>
      </p:pic>
      <p:pic>
        <p:nvPicPr>
          <p:cNvPr id="46" name="Picture 7"/>
          <p:cNvPicPr/>
          <p:nvPr/>
        </p:nvPicPr>
        <p:blipFill>
          <a:blip r:embed="rId7"/>
          <a:stretch/>
        </p:blipFill>
        <p:spPr>
          <a:xfrm>
            <a:off x="243360" y="715680"/>
            <a:ext cx="7273800" cy="7273800"/>
          </a:xfrm>
          <a:prstGeom prst="rect">
            <a:avLst/>
          </a:prstGeom>
          <a:ln w="0">
            <a:noFill/>
          </a:ln>
        </p:spPr>
      </p:pic>
      <p:sp>
        <p:nvSpPr>
          <p:cNvPr id="48" name="TextBox 9"/>
          <p:cNvSpPr/>
          <p:nvPr/>
        </p:nvSpPr>
        <p:spPr>
          <a:xfrm>
            <a:off x="7752240" y="3646080"/>
            <a:ext cx="9010080" cy="3989938"/>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6300"/>
              </a:lnSpc>
            </a:pPr>
            <a:r>
              <a:rPr lang="bg-BG" sz="4500" dirty="0">
                <a:solidFill>
                  <a:srgbClr val="000000"/>
                </a:solidFill>
                <a:latin typeface="Abhaya Libre Regular"/>
              </a:rPr>
              <a:t>Подпомагане на регионалното развитие чрез изграждане на капацитет в системата на професионалното</a:t>
            </a:r>
            <a:r>
              <a:rPr lang="ru-RU" sz="4500" dirty="0">
                <a:solidFill>
                  <a:srgbClr val="000000"/>
                </a:solidFill>
                <a:latin typeface="Abhaya Libre Regular"/>
              </a:rPr>
              <a:t> образование и обучение (</a:t>
            </a:r>
            <a:r>
              <a:rPr lang="bg-BG" sz="4500">
                <a:solidFill>
                  <a:srgbClr val="000000"/>
                </a:solidFill>
                <a:latin typeface="Abhaya Libre Regular"/>
              </a:rPr>
              <a:t>ПОО)</a:t>
            </a:r>
            <a:endParaRPr lang="en-US" sz="4500" dirty="0">
              <a:solidFill>
                <a:srgbClr val="000000"/>
              </a:solidFill>
              <a:latin typeface="Abhaya Libre Regular"/>
            </a:endParaRPr>
          </a:p>
        </p:txBody>
      </p:sp>
      <p:pic>
        <p:nvPicPr>
          <p:cNvPr id="2" name="Picture 1">
            <a:extLst>
              <a:ext uri="{FF2B5EF4-FFF2-40B4-BE49-F238E27FC236}">
                <a16:creationId xmlns:a16="http://schemas.microsoft.com/office/drawing/2014/main" id="{46DC12C0-D3A3-74F5-2924-D749713260C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Box 5"/>
          <p:cNvSpPr/>
          <p:nvPr/>
        </p:nvSpPr>
        <p:spPr>
          <a:xfrm>
            <a:off x="1911600" y="4078080"/>
            <a:ext cx="15492480" cy="436016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bg-BG" sz="3200" spc="-1" dirty="0">
                <a:solidFill>
                  <a:srgbClr val="000000"/>
                </a:solidFill>
              </a:rPr>
              <a:t>Местните заинтересовани страни са лица, групи или организации, които имат интерес или дял в определена географска област или регион. Те са лица или групи, които са пряко засегнати от решенията, взети в региона, и следователно имат личен интерес от неговото развитие и прогрес</a:t>
            </a:r>
            <a:r>
              <a:rPr lang="ru-RU" sz="3200" spc="-1" dirty="0">
                <a:solidFill>
                  <a:srgbClr val="000000"/>
                </a:solidFill>
              </a:rPr>
              <a:t>.</a:t>
            </a:r>
          </a:p>
          <a:p>
            <a:pPr algn="just">
              <a:lnSpc>
                <a:spcPts val="3359"/>
              </a:lnSpc>
            </a:pPr>
            <a:endParaRPr lang="ru-RU" sz="3200" spc="-1" dirty="0">
              <a:solidFill>
                <a:srgbClr val="000000"/>
              </a:solidFill>
            </a:endParaRPr>
          </a:p>
          <a:p>
            <a:pPr algn="just">
              <a:lnSpc>
                <a:spcPts val="3359"/>
              </a:lnSpc>
            </a:pPr>
            <a:r>
              <a:rPr lang="ru-RU" sz="3200" spc="-1" dirty="0">
                <a:solidFill>
                  <a:srgbClr val="000000"/>
                </a:solidFill>
              </a:rPr>
              <a:t>Взаимодействието с местните заинтересовани страни е от съществено значение, за да се разберат уникалните предизвикателства и възможности, пред които е изправен даден регион, и да се разработят иновативни решения, съобразени със специфичните му нужди.</a:t>
            </a:r>
            <a:endParaRPr lang="sl-SI" sz="3200" spc="-1" dirty="0">
              <a:solidFill>
                <a:srgbClr val="000000"/>
              </a:solidFill>
            </a:endParaRPr>
          </a:p>
          <a:p>
            <a:pPr algn="just">
              <a:lnSpc>
                <a:spcPts val="3359"/>
              </a:lnSpc>
            </a:pPr>
            <a:endParaRPr lang="sl-SI"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bg-BG" sz="4000" spc="-38" dirty="0">
                <a:solidFill>
                  <a:srgbClr val="000000"/>
                </a:solidFill>
                <a:latin typeface="Abhaya Libre Regular"/>
              </a:rPr>
              <a:t>Местни заинтересовани страни</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sp>
        <p:nvSpPr>
          <p:cNvPr id="2" name="TextBox 4">
            <a:extLst>
              <a:ext uri="{FF2B5EF4-FFF2-40B4-BE49-F238E27FC236}">
                <a16:creationId xmlns:a16="http://schemas.microsoft.com/office/drawing/2014/main" id="{19E8A77A-E571-5D87-977F-4FC8664E233B}"/>
              </a:ext>
            </a:extLst>
          </p:cNvPr>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bg-BG" sz="6600" spc="-49" dirty="0">
                <a:solidFill>
                  <a:srgbClr val="000000"/>
                </a:solidFill>
                <a:latin typeface="Abhaya Libre Regular"/>
              </a:rPr>
              <a:t>Глава 1: Идентифициране на иновативни решения за развитие</a:t>
            </a:r>
            <a:endParaRPr lang="bg-BG" sz="6600" spc="-1" dirty="0">
              <a:solidFill>
                <a:srgbClr val="000000"/>
              </a:solidFill>
            </a:endParaRPr>
          </a:p>
        </p:txBody>
      </p:sp>
      <p:pic>
        <p:nvPicPr>
          <p:cNvPr id="3" name="Picture 2">
            <a:extLst>
              <a:ext uri="{FF2B5EF4-FFF2-40B4-BE49-F238E27FC236}">
                <a16:creationId xmlns:a16="http://schemas.microsoft.com/office/drawing/2014/main" id="{6401B17B-243B-5B8E-7BF3-E039BEFD10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extLst>
      <p:ext uri="{BB962C8B-B14F-4D97-AF65-F5344CB8AC3E}">
        <p14:creationId xmlns:p14="http://schemas.microsoft.com/office/powerpoint/2010/main" val="11392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Box 5"/>
          <p:cNvSpPr/>
          <p:nvPr/>
        </p:nvSpPr>
        <p:spPr>
          <a:xfrm>
            <a:off x="1911600" y="4078080"/>
            <a:ext cx="15492480" cy="479618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bg-BG" sz="3200" spc="-1" dirty="0">
                <a:solidFill>
                  <a:srgbClr val="000000"/>
                </a:solidFill>
              </a:rPr>
              <a:t>Местните заинтересовани страни могат да включват</a:t>
            </a:r>
            <a:r>
              <a:rPr lang="sl-SI" sz="3200" spc="-1" dirty="0">
                <a:solidFill>
                  <a:srgbClr val="000000"/>
                </a:solidFill>
              </a:rPr>
              <a:t>:</a:t>
            </a:r>
          </a:p>
          <a:p>
            <a:pPr algn="just">
              <a:lnSpc>
                <a:spcPts val="3359"/>
              </a:lnSpc>
            </a:pPr>
            <a:r>
              <a:rPr lang="bg-BG" sz="3200" b="1" spc="-1" dirty="0">
                <a:solidFill>
                  <a:srgbClr val="000000"/>
                </a:solidFill>
              </a:rPr>
              <a:t>Членове на общността</a:t>
            </a:r>
            <a:r>
              <a:rPr lang="bg-BG" sz="3200" spc="-1" dirty="0">
                <a:solidFill>
                  <a:srgbClr val="000000"/>
                </a:solidFill>
              </a:rPr>
              <a:t>: Това са лицата, които живеят и работят в региона, включително жители, работници и собственици на фирми</a:t>
            </a:r>
            <a:r>
              <a:rPr lang="ru-RU" sz="3200" spc="-1" dirty="0">
                <a:solidFill>
                  <a:srgbClr val="000000"/>
                </a:solidFill>
              </a:rPr>
              <a:t>.</a:t>
            </a:r>
          </a:p>
          <a:p>
            <a:pPr algn="just">
              <a:lnSpc>
                <a:spcPts val="3359"/>
              </a:lnSpc>
            </a:pPr>
            <a:endParaRPr lang="bg-BG" sz="3200" spc="-1" dirty="0">
              <a:solidFill>
                <a:srgbClr val="000000"/>
              </a:solidFill>
            </a:endParaRPr>
          </a:p>
          <a:p>
            <a:pPr algn="just">
              <a:lnSpc>
                <a:spcPts val="3359"/>
              </a:lnSpc>
            </a:pPr>
            <a:r>
              <a:rPr lang="bg-BG" sz="3200" b="1" spc="-1" dirty="0">
                <a:solidFill>
                  <a:srgbClr val="000000"/>
                </a:solidFill>
              </a:rPr>
              <a:t>Местни държавни служители</a:t>
            </a:r>
            <a:r>
              <a:rPr lang="bg-BG" sz="3200" spc="-1" dirty="0">
                <a:solidFill>
                  <a:srgbClr val="000000"/>
                </a:solidFill>
              </a:rPr>
              <a:t>: Това включва избрани </a:t>
            </a:r>
            <a:r>
              <a:rPr lang="ru-RU" sz="3200" spc="-1" dirty="0">
                <a:solidFill>
                  <a:srgbClr val="000000"/>
                </a:solidFill>
              </a:rPr>
              <a:t>служители, специалисти по градско планиране и други общински служители, които отговарят за надзора на развитието на региона.</a:t>
            </a:r>
            <a:r>
              <a:rPr lang="bg-BG" sz="3200" spc="-1" dirty="0">
                <a:solidFill>
                  <a:srgbClr val="000000"/>
                </a:solidFill>
              </a:rPr>
              <a:t> </a:t>
            </a:r>
            <a:endParaRPr lang="en-US" sz="3200" spc="-1" dirty="0">
              <a:solidFill>
                <a:srgbClr val="000000"/>
              </a:solidFill>
            </a:endParaRPr>
          </a:p>
          <a:p>
            <a:pPr algn="just">
              <a:lnSpc>
                <a:spcPts val="3359"/>
              </a:lnSpc>
            </a:pPr>
            <a:endParaRPr lang="bg-BG" sz="3200" b="1" spc="-1" dirty="0">
              <a:solidFill>
                <a:srgbClr val="000000"/>
              </a:solidFill>
            </a:endParaRPr>
          </a:p>
          <a:p>
            <a:pPr algn="just">
              <a:lnSpc>
                <a:spcPts val="3359"/>
              </a:lnSpc>
            </a:pPr>
            <a:r>
              <a:rPr lang="bg-BG" sz="3200" b="1" spc="-1" dirty="0">
                <a:solidFill>
                  <a:srgbClr val="000000"/>
                </a:solidFill>
              </a:rPr>
              <a:t>Неправителствени организации (НПО): </a:t>
            </a:r>
            <a:r>
              <a:rPr lang="bg-BG" sz="3200" spc="-1" dirty="0">
                <a:solidFill>
                  <a:srgbClr val="000000"/>
                </a:solidFill>
              </a:rPr>
              <a:t>Това са организации с нестопанска цел, които работят по въпроси, свързани с развитието на региона като икономическо развитие, социални услуги и опазване на околната среда</a:t>
            </a:r>
            <a:r>
              <a:rPr lang="ru-RU" sz="3200" spc="-1" dirty="0">
                <a:solidFill>
                  <a:srgbClr val="000000"/>
                </a:solidFill>
              </a:rPr>
              <a:t>.</a:t>
            </a: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bg-BG" sz="4000" spc="-38" dirty="0">
                <a:solidFill>
                  <a:srgbClr val="000000"/>
                </a:solidFill>
                <a:latin typeface="Abhaya Libre Regular"/>
              </a:rPr>
              <a:t>Местни заинтересовани страни </a:t>
            </a:r>
            <a:r>
              <a:rPr lang="sl-SI" sz="4000" spc="-38" dirty="0">
                <a:solidFill>
                  <a:srgbClr val="000000"/>
                </a:solidFill>
                <a:latin typeface="Abhaya Libre Regular"/>
              </a:rPr>
              <a:t>(1/2)</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sp>
        <p:nvSpPr>
          <p:cNvPr id="2" name="TextBox 4">
            <a:extLst>
              <a:ext uri="{FF2B5EF4-FFF2-40B4-BE49-F238E27FC236}">
                <a16:creationId xmlns:a16="http://schemas.microsoft.com/office/drawing/2014/main" id="{0B0F664B-175C-1D40-A13E-F6038116EBFD}"/>
              </a:ext>
            </a:extLst>
          </p:cNvPr>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bg-BG" sz="6600" spc="-49" dirty="0">
                <a:solidFill>
                  <a:srgbClr val="000000"/>
                </a:solidFill>
                <a:latin typeface="Abhaya Libre Regular"/>
              </a:rPr>
              <a:t>Глава 1: Идентифициране на иновативни решения за развитие</a:t>
            </a:r>
            <a:endParaRPr lang="bg-BG" sz="6600" spc="-1" dirty="0">
              <a:solidFill>
                <a:srgbClr val="000000"/>
              </a:solidFill>
            </a:endParaRPr>
          </a:p>
        </p:txBody>
      </p:sp>
      <p:pic>
        <p:nvPicPr>
          <p:cNvPr id="3" name="Picture 2">
            <a:extLst>
              <a:ext uri="{FF2B5EF4-FFF2-40B4-BE49-F238E27FC236}">
                <a16:creationId xmlns:a16="http://schemas.microsoft.com/office/drawing/2014/main" id="{06FA23A4-1F80-8E78-4863-27353883A2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extLst>
      <p:ext uri="{BB962C8B-B14F-4D97-AF65-F5344CB8AC3E}">
        <p14:creationId xmlns:p14="http://schemas.microsoft.com/office/powerpoint/2010/main" val="1291831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6"/>
          <p:cNvPicPr/>
          <p:nvPr/>
        </p:nvPicPr>
        <p:blipFill>
          <a:blip r:embed="rId2"/>
          <a:stretch/>
        </p:blipFill>
        <p:spPr>
          <a:xfrm rot="17403600">
            <a:off x="-4782600" y="7411680"/>
            <a:ext cx="11621880" cy="12387600"/>
          </a:xfrm>
          <a:prstGeom prst="rect">
            <a:avLst/>
          </a:prstGeom>
          <a:ln w="0">
            <a:noFill/>
          </a:ln>
        </p:spPr>
      </p:pic>
      <p:sp>
        <p:nvSpPr>
          <p:cNvPr id="148" name="TextBox 5"/>
          <p:cNvSpPr/>
          <p:nvPr/>
        </p:nvSpPr>
        <p:spPr>
          <a:xfrm>
            <a:off x="1911600" y="4078080"/>
            <a:ext cx="15492480" cy="566821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sl-SI" sz="3200" spc="-1" dirty="0">
                <a:solidFill>
                  <a:srgbClr val="000000"/>
                </a:solidFill>
              </a:rPr>
              <a:t>…</a:t>
            </a:r>
            <a:endParaRPr lang="en-US" sz="3200" spc="-1" dirty="0">
              <a:solidFill>
                <a:srgbClr val="000000"/>
              </a:solidFill>
            </a:endParaRPr>
          </a:p>
          <a:p>
            <a:pPr algn="just">
              <a:lnSpc>
                <a:spcPts val="3359"/>
              </a:lnSpc>
            </a:pPr>
            <a:r>
              <a:rPr lang="bg-BG" sz="3200" b="1" spc="-1" dirty="0">
                <a:solidFill>
                  <a:srgbClr val="000000"/>
                </a:solidFill>
              </a:rPr>
              <a:t>Академични среди</a:t>
            </a:r>
            <a:r>
              <a:rPr lang="bg-BG" sz="3200" spc="-1" dirty="0">
                <a:solidFill>
                  <a:srgbClr val="000000"/>
                </a:solidFill>
              </a:rPr>
              <a:t>: Това включва университети и изследователски институции, които може да имат опит в области, свързани с развитието на региона като градско планиране, екологични изследвания или икономическо развитие</a:t>
            </a:r>
            <a:r>
              <a:rPr lang="ru-RU" sz="3200" spc="-1" dirty="0">
                <a:solidFill>
                  <a:srgbClr val="000000"/>
                </a:solidFill>
              </a:rPr>
              <a:t>.</a:t>
            </a:r>
          </a:p>
          <a:p>
            <a:pPr algn="just">
              <a:lnSpc>
                <a:spcPts val="3359"/>
              </a:lnSpc>
            </a:pPr>
            <a:endParaRPr lang="en-US" sz="3200" spc="-1" dirty="0">
              <a:solidFill>
                <a:srgbClr val="000000"/>
              </a:solidFill>
            </a:endParaRPr>
          </a:p>
          <a:p>
            <a:pPr algn="just">
              <a:lnSpc>
                <a:spcPts val="3359"/>
              </a:lnSpc>
            </a:pPr>
            <a:r>
              <a:rPr lang="bg-BG" sz="3200" b="1" spc="-1" dirty="0">
                <a:solidFill>
                  <a:srgbClr val="000000"/>
                </a:solidFill>
              </a:rPr>
              <a:t>Частен сектор</a:t>
            </a:r>
            <a:r>
              <a:rPr lang="bg-BG" sz="3200" spc="-1" dirty="0">
                <a:solidFill>
                  <a:srgbClr val="000000"/>
                </a:solidFill>
              </a:rPr>
              <a:t>: Това включва предприятия и корпорации, които оперират в региона и могат да имат дял в неговото развитие и растеж</a:t>
            </a:r>
            <a:r>
              <a:rPr lang="ru-RU" sz="3200" spc="-1" dirty="0">
                <a:solidFill>
                  <a:srgbClr val="000000"/>
                </a:solidFill>
              </a:rPr>
              <a:t>.</a:t>
            </a:r>
          </a:p>
          <a:p>
            <a:pPr algn="just">
              <a:lnSpc>
                <a:spcPts val="3359"/>
              </a:lnSpc>
            </a:pPr>
            <a:endParaRPr lang="ru-RU" sz="3200" spc="-1" dirty="0">
              <a:solidFill>
                <a:srgbClr val="000000"/>
              </a:solidFill>
            </a:endParaRPr>
          </a:p>
          <a:p>
            <a:pPr algn="just">
              <a:lnSpc>
                <a:spcPts val="3359"/>
              </a:lnSpc>
            </a:pPr>
            <a:r>
              <a:rPr lang="ru-RU" sz="3200" spc="-1" dirty="0">
                <a:solidFill>
                  <a:srgbClr val="000000"/>
                </a:solidFill>
              </a:rPr>
              <a:t>Взаимодействието с местните заинтересовани страни е от съществено значение, за да се разберат уникалните предизвикателства и възможности, пред които е изправен даден регион, и да се разработят иновативни решения, съобразени със специфичните му нужди.</a:t>
            </a:r>
            <a:endParaRPr lang="sl-SI" sz="3200" spc="-1" dirty="0">
              <a:solidFill>
                <a:srgbClr val="000000"/>
              </a:solidFill>
            </a:endParaRPr>
          </a:p>
          <a:p>
            <a:pPr algn="just">
              <a:lnSpc>
                <a:spcPts val="3359"/>
              </a:lnSpc>
            </a:pPr>
            <a:endParaRPr lang="en-US" sz="3200" spc="-1" dirty="0">
              <a:solidFill>
                <a:srgbClr val="000000"/>
              </a:solidFill>
            </a:endParaRPr>
          </a:p>
        </p:txBody>
      </p:sp>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bg-BG" sz="4000" spc="-38" dirty="0">
                <a:solidFill>
                  <a:srgbClr val="000000"/>
                </a:solidFill>
                <a:latin typeface="Abhaya Libre Regular"/>
              </a:rPr>
              <a:t>Местни заинтересовани страни </a:t>
            </a:r>
            <a:r>
              <a:rPr lang="sl-SI" sz="4000" spc="-38" dirty="0">
                <a:solidFill>
                  <a:srgbClr val="000000"/>
                </a:solidFill>
                <a:latin typeface="Abhaya Libre Regular"/>
              </a:rPr>
              <a:t>(2/2)</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sp>
        <p:nvSpPr>
          <p:cNvPr id="2" name="TextBox 4">
            <a:extLst>
              <a:ext uri="{FF2B5EF4-FFF2-40B4-BE49-F238E27FC236}">
                <a16:creationId xmlns:a16="http://schemas.microsoft.com/office/drawing/2014/main" id="{0546DF45-953A-E033-8236-5ACD17CA5F2C}"/>
              </a:ext>
            </a:extLst>
          </p:cNvPr>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bg-BG" sz="6600" spc="-49" dirty="0">
                <a:solidFill>
                  <a:srgbClr val="000000"/>
                </a:solidFill>
                <a:latin typeface="Abhaya Libre Regular"/>
              </a:rPr>
              <a:t>Глава 1: Идентифициране на иновативни решения за развитие</a:t>
            </a:r>
            <a:endParaRPr lang="bg-BG" sz="6600" spc="-1" dirty="0">
              <a:solidFill>
                <a:srgbClr val="000000"/>
              </a:solidFill>
            </a:endParaRPr>
          </a:p>
        </p:txBody>
      </p:sp>
      <p:pic>
        <p:nvPicPr>
          <p:cNvPr id="3" name="Picture 2">
            <a:extLst>
              <a:ext uri="{FF2B5EF4-FFF2-40B4-BE49-F238E27FC236}">
                <a16:creationId xmlns:a16="http://schemas.microsoft.com/office/drawing/2014/main" id="{DF1FD1A0-229B-C3B5-E18A-875CADE716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3333" y="9434332"/>
            <a:ext cx="3869013" cy="852668"/>
          </a:xfrm>
          <a:prstGeom prst="rect">
            <a:avLst/>
          </a:prstGeom>
        </p:spPr>
      </p:pic>
    </p:spTree>
    <p:extLst>
      <p:ext uri="{BB962C8B-B14F-4D97-AF65-F5344CB8AC3E}">
        <p14:creationId xmlns:p14="http://schemas.microsoft.com/office/powerpoint/2010/main" val="4111483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Box 5"/>
          <p:cNvSpPr/>
          <p:nvPr/>
        </p:nvSpPr>
        <p:spPr>
          <a:xfrm>
            <a:off x="1911600" y="4078080"/>
            <a:ext cx="15492480" cy="3924151"/>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bg-BG" sz="3200" spc="-1" dirty="0"/>
              <a:t>Фокус групите са качествен изследователски метод, който включва групова дискусия, водена от обучен модератор за събиране на задълбочена информация по определена тема. Модераторът ръководи дискусията, като насърчава участниците да споделят своите мнения, нагласи и опит по разглежданата тема</a:t>
            </a:r>
            <a:r>
              <a:rPr lang="ru-RU" sz="3200" spc="-1" dirty="0"/>
              <a:t>.</a:t>
            </a:r>
            <a:endParaRPr lang="en-US" sz="3200" spc="-1" dirty="0"/>
          </a:p>
          <a:p>
            <a:pPr algn="just">
              <a:lnSpc>
                <a:spcPts val="3359"/>
              </a:lnSpc>
            </a:pPr>
            <a:endParaRPr lang="sl-SI" sz="3200" spc="-1" dirty="0"/>
          </a:p>
          <a:p>
            <a:pPr algn="just">
              <a:lnSpc>
                <a:spcPts val="3359"/>
              </a:lnSpc>
            </a:pPr>
            <a:r>
              <a:rPr lang="bg-BG" sz="3200" spc="-1" dirty="0"/>
              <a:t>Фокус групите обикновено се състоят от 6-12 участници, които споделят някои общи характеристики като демографски данни или опит. Те могат да се провеждат лично или онлайн и обикновено са аудио или видео записани за анализ.</a:t>
            </a: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bg-BG" sz="4000" spc="-38" dirty="0">
                <a:solidFill>
                  <a:srgbClr val="000000"/>
                </a:solidFill>
                <a:latin typeface="Abhaya Libre Regular"/>
              </a:rPr>
              <a:t>Фокус групи </a:t>
            </a:r>
            <a:r>
              <a:rPr lang="sl-SI" sz="4000" spc="-38" dirty="0">
                <a:solidFill>
                  <a:srgbClr val="000000"/>
                </a:solidFill>
                <a:latin typeface="Abhaya Libre Regular"/>
              </a:rPr>
              <a:t>(1/3)</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sp>
        <p:nvSpPr>
          <p:cNvPr id="2" name="TextBox 4">
            <a:extLst>
              <a:ext uri="{FF2B5EF4-FFF2-40B4-BE49-F238E27FC236}">
                <a16:creationId xmlns:a16="http://schemas.microsoft.com/office/drawing/2014/main" id="{849CD3EA-14B6-B9A4-B022-39130B32EAAE}"/>
              </a:ext>
            </a:extLst>
          </p:cNvPr>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bg-BG" sz="6600" spc="-49" dirty="0">
                <a:solidFill>
                  <a:srgbClr val="000000"/>
                </a:solidFill>
                <a:latin typeface="Abhaya Libre Regular"/>
              </a:rPr>
              <a:t>Глава 1: Идентифициране на иновативни решения за развитие</a:t>
            </a:r>
            <a:endParaRPr lang="bg-BG" sz="6600" spc="-1" dirty="0">
              <a:solidFill>
                <a:srgbClr val="000000"/>
              </a:solidFill>
            </a:endParaRPr>
          </a:p>
        </p:txBody>
      </p:sp>
      <p:pic>
        <p:nvPicPr>
          <p:cNvPr id="3" name="Picture 2">
            <a:extLst>
              <a:ext uri="{FF2B5EF4-FFF2-40B4-BE49-F238E27FC236}">
                <a16:creationId xmlns:a16="http://schemas.microsoft.com/office/drawing/2014/main" id="{D9DD75B9-400A-AD4C-ABFC-3B9E5FA8B8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extLst>
      <p:ext uri="{BB962C8B-B14F-4D97-AF65-F5344CB8AC3E}">
        <p14:creationId xmlns:p14="http://schemas.microsoft.com/office/powerpoint/2010/main" val="721354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Box 5"/>
          <p:cNvSpPr/>
          <p:nvPr/>
        </p:nvSpPr>
        <p:spPr>
          <a:xfrm>
            <a:off x="1911600" y="4078080"/>
            <a:ext cx="15492480" cy="479618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bg-BG" sz="3200" spc="-1" dirty="0">
                <a:solidFill>
                  <a:srgbClr val="000000"/>
                </a:solidFill>
              </a:rPr>
              <a:t>Фокус групите са полезни за изследване на сложни теми и придобиване на представа за нагласите, вярванията и поведението на хората. Те могат да се използват в различни контексти, включително проучване на пазара, изследване на социалните науки и проучване на общественото мнение</a:t>
            </a:r>
            <a:r>
              <a:rPr lang="ru-RU" sz="3200" spc="-1" dirty="0">
                <a:solidFill>
                  <a:srgbClr val="000000"/>
                </a:solidFill>
              </a:rPr>
              <a:t>. </a:t>
            </a:r>
          </a:p>
          <a:p>
            <a:pPr algn="just">
              <a:lnSpc>
                <a:spcPts val="3359"/>
              </a:lnSpc>
            </a:pPr>
            <a:endParaRPr lang="en-US" sz="3200" spc="-1" dirty="0">
              <a:solidFill>
                <a:srgbClr val="000000"/>
              </a:solidFill>
            </a:endParaRPr>
          </a:p>
          <a:p>
            <a:pPr algn="just">
              <a:lnSpc>
                <a:spcPts val="3359"/>
              </a:lnSpc>
            </a:pPr>
            <a:r>
              <a:rPr lang="bg-BG" sz="3200" spc="-1" dirty="0">
                <a:solidFill>
                  <a:srgbClr val="000000"/>
                </a:solidFill>
              </a:rPr>
              <a:t>Фокус групите имат някои ограничения, включително потенциала за групово мислене, влиянието на модератора и потенциала за пристрастни отговори. Следователно, внимателното планиране, дизайнът и изпълнението на фокус групите са от съществено значение за получаване на валидни и надеждни данни</a:t>
            </a:r>
            <a:r>
              <a:rPr lang="ru-RU" sz="3200" spc="-1" dirty="0">
                <a:solidFill>
                  <a:srgbClr val="000000"/>
                </a:solidFill>
              </a:rPr>
              <a:t>.</a:t>
            </a:r>
            <a:endParaRPr lang="sl-SI" sz="3200" spc="-1" dirty="0">
              <a:solidFill>
                <a:srgbClr val="000000"/>
              </a:solidFill>
            </a:endParaRPr>
          </a:p>
          <a:p>
            <a:pPr algn="just">
              <a:lnSpc>
                <a:spcPts val="3359"/>
              </a:lnSpc>
            </a:pPr>
            <a:endParaRPr lang="en-US"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bg-BG" sz="4000" spc="-38" dirty="0">
                <a:solidFill>
                  <a:srgbClr val="000000"/>
                </a:solidFill>
                <a:latin typeface="Abhaya Libre Regular"/>
              </a:rPr>
              <a:t>Фокус групи </a:t>
            </a:r>
            <a:r>
              <a:rPr lang="sl-SI" sz="4000" spc="-38" dirty="0">
                <a:solidFill>
                  <a:srgbClr val="000000"/>
                </a:solidFill>
                <a:latin typeface="Abhaya Libre Regular"/>
              </a:rPr>
              <a:t>(2/3)</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sp>
        <p:nvSpPr>
          <p:cNvPr id="2" name="TextBox 4">
            <a:extLst>
              <a:ext uri="{FF2B5EF4-FFF2-40B4-BE49-F238E27FC236}">
                <a16:creationId xmlns:a16="http://schemas.microsoft.com/office/drawing/2014/main" id="{A78849A6-9881-507C-E8AC-04D5EB597B58}"/>
              </a:ext>
            </a:extLst>
          </p:cNvPr>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bg-BG" sz="6600" spc="-49" dirty="0">
                <a:solidFill>
                  <a:srgbClr val="000000"/>
                </a:solidFill>
                <a:latin typeface="Abhaya Libre Regular"/>
              </a:rPr>
              <a:t>Глава 1: Идентифициране на иновативни решения за развитие</a:t>
            </a:r>
            <a:endParaRPr lang="bg-BG" sz="6600" spc="-1" dirty="0">
              <a:solidFill>
                <a:srgbClr val="000000"/>
              </a:solidFill>
            </a:endParaRPr>
          </a:p>
        </p:txBody>
      </p:sp>
      <p:pic>
        <p:nvPicPr>
          <p:cNvPr id="3" name="Picture 2">
            <a:extLst>
              <a:ext uri="{FF2B5EF4-FFF2-40B4-BE49-F238E27FC236}">
                <a16:creationId xmlns:a16="http://schemas.microsoft.com/office/drawing/2014/main" id="{F15768AD-85CA-539F-385D-8950B8F54B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extLst>
      <p:ext uri="{BB962C8B-B14F-4D97-AF65-F5344CB8AC3E}">
        <p14:creationId xmlns:p14="http://schemas.microsoft.com/office/powerpoint/2010/main" val="577022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6"/>
          <p:cNvPicPr/>
          <p:nvPr/>
        </p:nvPicPr>
        <p:blipFill>
          <a:blip r:embed="rId2"/>
          <a:stretch/>
        </p:blipFill>
        <p:spPr>
          <a:xfrm rot="17403600">
            <a:off x="-4782600" y="7411680"/>
            <a:ext cx="11621880" cy="12387600"/>
          </a:xfrm>
          <a:prstGeom prst="rect">
            <a:avLst/>
          </a:prstGeom>
          <a:ln w="0">
            <a:noFill/>
          </a:ln>
        </p:spPr>
      </p:pic>
      <p:sp>
        <p:nvSpPr>
          <p:cNvPr id="148" name="TextBox 5"/>
          <p:cNvSpPr/>
          <p:nvPr/>
        </p:nvSpPr>
        <p:spPr>
          <a:xfrm>
            <a:off x="1886543" y="3229057"/>
            <a:ext cx="15492480" cy="560153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r>
              <a:rPr lang="bg-BG" sz="2800" spc="-1" dirty="0">
                <a:solidFill>
                  <a:srgbClr val="000000"/>
                </a:solidFill>
              </a:rPr>
              <a:t>Някои от предимствата от използването на фокус групи включват:</a:t>
            </a:r>
          </a:p>
          <a:p>
            <a:pPr algn="just"/>
            <a:endParaRPr lang="sl-SI" sz="2800" spc="-1" dirty="0">
              <a:solidFill>
                <a:srgbClr val="000000"/>
              </a:solidFill>
            </a:endParaRPr>
          </a:p>
          <a:p>
            <a:pPr algn="just"/>
            <a:r>
              <a:rPr lang="bg-BG" sz="2800" b="1" spc="-1" dirty="0">
                <a:solidFill>
                  <a:srgbClr val="000000"/>
                </a:solidFill>
              </a:rPr>
              <a:t>Богата база данни</a:t>
            </a:r>
            <a:r>
              <a:rPr lang="bg-BG" sz="2800" spc="-1" dirty="0">
                <a:solidFill>
                  <a:srgbClr val="000000"/>
                </a:solidFill>
              </a:rPr>
              <a:t>: Фокус групите позволяват задълбочено събиране на качествени данни, осигурявайки по-нюансирано разбиране на изследваната тема.</a:t>
            </a:r>
          </a:p>
          <a:p>
            <a:pPr algn="just"/>
            <a:endParaRPr lang="en-US" sz="2800" spc="-1" dirty="0">
              <a:solidFill>
                <a:srgbClr val="000000"/>
              </a:solidFill>
            </a:endParaRPr>
          </a:p>
          <a:p>
            <a:pPr algn="just"/>
            <a:r>
              <a:rPr lang="bg-BG" sz="2800" b="1" spc="-1" dirty="0">
                <a:solidFill>
                  <a:srgbClr val="000000"/>
                </a:solidFill>
              </a:rPr>
              <a:t>Групова динамика</a:t>
            </a:r>
            <a:r>
              <a:rPr lang="bg-BG" sz="2800" spc="-1" dirty="0">
                <a:solidFill>
                  <a:srgbClr val="000000"/>
                </a:solidFill>
              </a:rPr>
              <a:t>: Фокус групите се възползват от груповата динамика, позволявайки на участниците да надграждат идеите на другите и да оспорват предположенията</a:t>
            </a:r>
            <a:r>
              <a:rPr lang="ru-RU" sz="2800" spc="-1" dirty="0">
                <a:solidFill>
                  <a:srgbClr val="000000"/>
                </a:solidFill>
              </a:rPr>
              <a:t>.</a:t>
            </a:r>
          </a:p>
          <a:p>
            <a:pPr algn="just"/>
            <a:endParaRPr lang="en-US" sz="2800" spc="-1" dirty="0">
              <a:solidFill>
                <a:srgbClr val="000000"/>
              </a:solidFill>
            </a:endParaRPr>
          </a:p>
          <a:p>
            <a:pPr algn="just"/>
            <a:r>
              <a:rPr lang="bg-BG" sz="2800" b="1" spc="-1" dirty="0">
                <a:solidFill>
                  <a:srgbClr val="000000"/>
                </a:solidFill>
              </a:rPr>
              <a:t>Гъвкавост</a:t>
            </a:r>
            <a:r>
              <a:rPr lang="bg-BG" sz="2800" spc="-1" dirty="0">
                <a:solidFill>
                  <a:srgbClr val="000000"/>
                </a:solidFill>
              </a:rPr>
              <a:t>: Фокус групите могат да бъдат адаптирани, за да отговарят на различни изследователски въпроси и контексти</a:t>
            </a:r>
            <a:r>
              <a:rPr lang="ru-RU" sz="2800" spc="-1" dirty="0">
                <a:solidFill>
                  <a:srgbClr val="000000"/>
                </a:solidFill>
              </a:rPr>
              <a:t>.</a:t>
            </a:r>
            <a:endParaRPr lang="sl-SI" sz="2800" spc="-1" dirty="0">
              <a:solidFill>
                <a:srgbClr val="000000"/>
              </a:solidFill>
            </a:endParaRPr>
          </a:p>
          <a:p>
            <a:pPr algn="just"/>
            <a:endParaRPr lang="bg-BG" sz="2800" b="1" spc="-1" dirty="0">
              <a:solidFill>
                <a:srgbClr val="000000"/>
              </a:solidFill>
            </a:endParaRPr>
          </a:p>
          <a:p>
            <a:pPr algn="just"/>
            <a:r>
              <a:rPr lang="bg-BG" sz="2800" b="1" spc="-1" dirty="0">
                <a:solidFill>
                  <a:srgbClr val="000000"/>
                </a:solidFill>
              </a:rPr>
              <a:t>Ефективност</a:t>
            </a:r>
            <a:r>
              <a:rPr lang="bg-BG" sz="2800" spc="-1" dirty="0">
                <a:solidFill>
                  <a:srgbClr val="000000"/>
                </a:solidFill>
              </a:rPr>
              <a:t>: Фокус групите могат да се провеждат относително бързо и рентабилно в сравнение с други изследователски методи, като индивидуални интервюта</a:t>
            </a:r>
            <a:r>
              <a:rPr lang="ru-RU" sz="2800" spc="-1" dirty="0">
                <a:solidFill>
                  <a:srgbClr val="000000"/>
                </a:solidFill>
              </a:rPr>
              <a:t>.</a:t>
            </a:r>
            <a:endParaRPr lang="en-US" sz="2800" spc="-1" dirty="0">
              <a:solidFill>
                <a:srgbClr val="000000"/>
              </a:solidFill>
            </a:endParaRPr>
          </a:p>
        </p:txBody>
      </p:sp>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886543" y="2492534"/>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bg-BG" sz="4000" spc="-38" dirty="0">
                <a:solidFill>
                  <a:srgbClr val="000000"/>
                </a:solidFill>
                <a:latin typeface="Abhaya Libre Regular"/>
              </a:rPr>
              <a:t>Фокус групи</a:t>
            </a:r>
            <a:r>
              <a:rPr lang="sl-SI" sz="4000" spc="-38" dirty="0">
                <a:solidFill>
                  <a:srgbClr val="000000"/>
                </a:solidFill>
                <a:latin typeface="Abhaya Libre Regular"/>
              </a:rPr>
              <a:t>(</a:t>
            </a:r>
            <a:r>
              <a:rPr lang="bg-BG" sz="4000" spc="-38" dirty="0">
                <a:solidFill>
                  <a:srgbClr val="000000"/>
                </a:solidFill>
                <a:latin typeface="Abhaya Libre Regular"/>
              </a:rPr>
              <a:t>3</a:t>
            </a:r>
            <a:r>
              <a:rPr lang="sl-SI" sz="4000" spc="-38" dirty="0">
                <a:solidFill>
                  <a:srgbClr val="000000"/>
                </a:solidFill>
                <a:latin typeface="Abhaya Libre Regular"/>
              </a:rPr>
              <a:t>/3)</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sp>
        <p:nvSpPr>
          <p:cNvPr id="2" name="TextBox 4">
            <a:extLst>
              <a:ext uri="{FF2B5EF4-FFF2-40B4-BE49-F238E27FC236}">
                <a16:creationId xmlns:a16="http://schemas.microsoft.com/office/drawing/2014/main" id="{0A323D73-3DC4-6C5C-B6F3-CAA2E01A9889}"/>
              </a:ext>
            </a:extLst>
          </p:cNvPr>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bg-BG" sz="6600" spc="-49" dirty="0">
                <a:solidFill>
                  <a:srgbClr val="000000"/>
                </a:solidFill>
                <a:latin typeface="Abhaya Libre Regular"/>
              </a:rPr>
              <a:t>Глава 1: Идентифициране на иновативни решения за развитие</a:t>
            </a:r>
            <a:endParaRPr lang="bg-BG" sz="6600" spc="-1" dirty="0">
              <a:solidFill>
                <a:srgbClr val="000000"/>
              </a:solidFill>
            </a:endParaRPr>
          </a:p>
        </p:txBody>
      </p:sp>
      <p:pic>
        <p:nvPicPr>
          <p:cNvPr id="3" name="Picture 2">
            <a:extLst>
              <a:ext uri="{FF2B5EF4-FFF2-40B4-BE49-F238E27FC236}">
                <a16:creationId xmlns:a16="http://schemas.microsoft.com/office/drawing/2014/main" id="{CDAB1941-9071-9224-4134-9EFF891A4B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extLst>
      <p:ext uri="{BB962C8B-B14F-4D97-AF65-F5344CB8AC3E}">
        <p14:creationId xmlns:p14="http://schemas.microsoft.com/office/powerpoint/2010/main" val="2476385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6"/>
          <p:cNvPicPr/>
          <p:nvPr/>
        </p:nvPicPr>
        <p:blipFill>
          <a:blip r:embed="rId2"/>
          <a:stretch/>
        </p:blipFill>
        <p:spPr>
          <a:xfrm rot="17403600">
            <a:off x="-4767852" y="7647654"/>
            <a:ext cx="11621880" cy="12387600"/>
          </a:xfrm>
          <a:prstGeom prst="rect">
            <a:avLst/>
          </a:prstGeom>
          <a:ln w="0">
            <a:noFill/>
          </a:ln>
        </p:spPr>
      </p:pic>
      <p:sp>
        <p:nvSpPr>
          <p:cNvPr id="147" name="TextBox 4"/>
          <p:cNvSpPr/>
          <p:nvPr/>
        </p:nvSpPr>
        <p:spPr>
          <a:xfrm>
            <a:off x="1886543" y="1029623"/>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bg-BG" sz="6410" spc="-1" dirty="0">
                <a:solidFill>
                  <a:srgbClr val="000000"/>
                </a:solidFill>
                <a:latin typeface="Abhaya Libre Regular"/>
              </a:rPr>
              <a:t>Глава 2: Повишаване на знанията (секторни, междусекторни, местни)</a:t>
            </a:r>
            <a:endParaRPr lang="bg-BG" sz="6600" spc="-1" dirty="0">
              <a:solidFill>
                <a:srgbClr val="000000"/>
              </a:solidFill>
            </a:endParaRPr>
          </a:p>
        </p:txBody>
      </p:sp>
      <p:sp>
        <p:nvSpPr>
          <p:cNvPr id="148" name="TextBox 5"/>
          <p:cNvSpPr/>
          <p:nvPr/>
        </p:nvSpPr>
        <p:spPr>
          <a:xfrm>
            <a:off x="1886543" y="2874714"/>
            <a:ext cx="15492480" cy="5355312"/>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r>
              <a:rPr lang="bg-BG" sz="2900" spc="-1" dirty="0">
                <a:solidFill>
                  <a:srgbClr val="000000"/>
                </a:solidFill>
              </a:rPr>
              <a:t>Повишаването на знанията може да се постигне по няколко начина в зависимост от областта на интерес. Ето няколко начина за повишаване на знанията в различни сектори</a:t>
            </a:r>
            <a:r>
              <a:rPr lang="ru-RU" sz="2900" spc="-1" dirty="0">
                <a:solidFill>
                  <a:srgbClr val="000000"/>
                </a:solidFill>
              </a:rPr>
              <a:t>:</a:t>
            </a:r>
            <a:endParaRPr lang="en-US" sz="2900" spc="-1" dirty="0">
              <a:solidFill>
                <a:srgbClr val="000000"/>
              </a:solidFill>
            </a:endParaRPr>
          </a:p>
          <a:p>
            <a:pPr algn="just"/>
            <a:endParaRPr lang="sl-SI" sz="2900" spc="-1" dirty="0">
              <a:solidFill>
                <a:srgbClr val="000000"/>
              </a:solidFill>
            </a:endParaRPr>
          </a:p>
          <a:p>
            <a:r>
              <a:rPr lang="bg-BG" sz="2900" b="1" dirty="0"/>
              <a:t>Секторни познания</a:t>
            </a:r>
            <a:r>
              <a:rPr lang="en-US" sz="2900" dirty="0"/>
              <a:t>: </a:t>
            </a:r>
            <a:endParaRPr lang="sl-SI" sz="2900" dirty="0"/>
          </a:p>
          <a:p>
            <a:r>
              <a:rPr lang="bg-BG" sz="2900" dirty="0"/>
              <a:t>За да повишите знанията си в определен сектор, можете да: </a:t>
            </a:r>
          </a:p>
          <a:p>
            <a:pPr marL="457200" indent="-457200">
              <a:buFont typeface="Arial" panose="020B0604020202020204" pitchFamily="34" charset="0"/>
              <a:buChar char="•"/>
            </a:pPr>
            <a:r>
              <a:rPr lang="bg-BG" sz="2900" dirty="0"/>
              <a:t>посещавате индустриални конференции, уъркшопове и семинари, за да научите за новите тенденции, технологии и най-добри практики в сектора</a:t>
            </a:r>
            <a:r>
              <a:rPr lang="en-US" sz="2900" dirty="0"/>
              <a:t>;</a:t>
            </a:r>
            <a:endParaRPr lang="sl-SI" sz="2900" dirty="0"/>
          </a:p>
          <a:p>
            <a:pPr marL="457200" indent="-457200">
              <a:buFont typeface="Arial" panose="020B0604020202020204" pitchFamily="34" charset="0"/>
              <a:buChar char="•"/>
            </a:pPr>
            <a:r>
              <a:rPr lang="bg-BG" sz="2900" dirty="0"/>
              <a:t>четете публикации за индустрията, доклади от изследвания и новинарски статии, за да сте в крак с най-новите разработки</a:t>
            </a:r>
            <a:r>
              <a:rPr lang="en-US" sz="2900" dirty="0"/>
              <a:t>;</a:t>
            </a:r>
            <a:endParaRPr lang="bg-BG" sz="2900" dirty="0"/>
          </a:p>
          <a:p>
            <a:pPr marL="457200" indent="-457200">
              <a:buFont typeface="Arial" panose="020B0604020202020204" pitchFamily="34" charset="0"/>
              <a:buChar char="•"/>
            </a:pPr>
            <a:r>
              <a:rPr lang="bg-BG" sz="2900" dirty="0"/>
              <a:t>се свържете с експерти в индустрията, колеги и ментори чрез събития в мрежата, професионални организации или онлайн форуми</a:t>
            </a:r>
            <a:r>
              <a:rPr lang="en-US" sz="2900" dirty="0"/>
              <a:t>;</a:t>
            </a:r>
            <a:endParaRPr lang="bg-BG" sz="2900" dirty="0"/>
          </a:p>
          <a:p>
            <a:pPr marL="457200" indent="-457200">
              <a:buFont typeface="Arial" panose="020B0604020202020204" pitchFamily="34" charset="0"/>
              <a:buChar char="•"/>
            </a:pPr>
            <a:r>
              <a:rPr lang="bg-BG" sz="2900" dirty="0"/>
              <a:t>Преминете курсове и в съптветната сфера, за да задълбочите знанията и уменията си</a:t>
            </a:r>
            <a:r>
              <a:rPr lang="ru-RU" sz="2900" dirty="0"/>
              <a:t>.</a:t>
            </a:r>
          </a:p>
        </p:txBody>
      </p:sp>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2" name="Picture 1">
            <a:extLst>
              <a:ext uri="{FF2B5EF4-FFF2-40B4-BE49-F238E27FC236}">
                <a16:creationId xmlns:a16="http://schemas.microsoft.com/office/drawing/2014/main" id="{7EFD2ECE-3BEF-B091-A584-2D18756CD3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extLst>
      <p:ext uri="{BB962C8B-B14F-4D97-AF65-F5344CB8AC3E}">
        <p14:creationId xmlns:p14="http://schemas.microsoft.com/office/powerpoint/2010/main" val="1249938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Box 5"/>
          <p:cNvSpPr/>
          <p:nvPr/>
        </p:nvSpPr>
        <p:spPr>
          <a:xfrm>
            <a:off x="1886543" y="2874714"/>
            <a:ext cx="15492480" cy="492442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bg-BG" sz="3200" b="1" dirty="0"/>
              <a:t>Междусекторни познания:</a:t>
            </a:r>
            <a:endParaRPr lang="sl-SI" sz="3200" b="1" dirty="0"/>
          </a:p>
          <a:p>
            <a:r>
              <a:rPr lang="bg-BG" sz="3200" dirty="0"/>
              <a:t>За да повишите знанията си в различни сектори, можете да:</a:t>
            </a:r>
          </a:p>
          <a:p>
            <a:pPr marL="457200" indent="-457200">
              <a:buFont typeface="Arial" panose="020B0604020202020204" pitchFamily="34" charset="0"/>
              <a:buChar char="•"/>
            </a:pPr>
            <a:r>
              <a:rPr lang="bg-BG" sz="3200" dirty="0"/>
              <a:t>потърсите възможности за сътрудничество с професионалисти от други индустрии и да научите за техните перспективи и практики</a:t>
            </a:r>
            <a:r>
              <a:rPr lang="en-US" sz="3200" dirty="0"/>
              <a:t>;</a:t>
            </a:r>
            <a:endParaRPr lang="sl-SI" sz="3200" dirty="0"/>
          </a:p>
          <a:p>
            <a:pPr marL="457200" indent="-457200">
              <a:buFont typeface="Arial" panose="020B0604020202020204" pitchFamily="34" charset="0"/>
              <a:buChar char="•"/>
            </a:pPr>
            <a:r>
              <a:rPr lang="bg-BG" sz="3200" dirty="0"/>
              <a:t>посетите интердисциплинарни конференции или събития, за да научите за нововъзникващите тенденции и иновации, които обхващат различни сектори</a:t>
            </a:r>
            <a:r>
              <a:rPr lang="en-US" sz="3200" dirty="0"/>
              <a:t>;</a:t>
            </a:r>
            <a:endParaRPr lang="sl-SI" sz="3200" dirty="0"/>
          </a:p>
          <a:p>
            <a:pPr marL="457200" indent="-457200">
              <a:buFont typeface="Arial" panose="020B0604020202020204" pitchFamily="34" charset="0"/>
              <a:buChar char="•"/>
            </a:pPr>
            <a:r>
              <a:rPr lang="bg-BG" sz="3200" dirty="0"/>
              <a:t>четете междудисциплинарни публикации, изследователски доклади или новинарски статии, които изследват пресечната точка на различни области</a:t>
            </a:r>
            <a:r>
              <a:rPr lang="ru-RU" sz="3200" dirty="0"/>
              <a:t>.</a:t>
            </a:r>
            <a:endParaRPr lang="bg-BG" sz="3200" dirty="0"/>
          </a:p>
          <a:p>
            <a:pPr marL="457200" indent="-457200">
              <a:buFont typeface="Arial" panose="020B0604020202020204" pitchFamily="34" charset="0"/>
              <a:buChar char="•"/>
            </a:pPr>
            <a:r>
              <a:rPr lang="bg-BG" sz="3200" dirty="0"/>
              <a:t>участвате в междусекторни инициативи или проекти, които имат за цел да се справят със сложни социални или екологични предизвикателства</a:t>
            </a:r>
            <a:r>
              <a:rPr lang="ru-RU" sz="3200" dirty="0"/>
              <a:t>.</a:t>
            </a:r>
            <a:endParaRPr lang="sl-SI" sz="3200" dirty="0"/>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sp>
        <p:nvSpPr>
          <p:cNvPr id="2" name="TextBox 4">
            <a:extLst>
              <a:ext uri="{FF2B5EF4-FFF2-40B4-BE49-F238E27FC236}">
                <a16:creationId xmlns:a16="http://schemas.microsoft.com/office/drawing/2014/main" id="{144B1F57-15AB-357E-7D49-33488BBFFDFC}"/>
              </a:ext>
            </a:extLst>
          </p:cNvPr>
          <p:cNvSpPr/>
          <p:nvPr/>
        </p:nvSpPr>
        <p:spPr>
          <a:xfrm>
            <a:off x="1886543" y="1029623"/>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bg-BG" sz="6410" spc="-1" dirty="0">
                <a:solidFill>
                  <a:srgbClr val="000000"/>
                </a:solidFill>
                <a:latin typeface="Abhaya Libre Regular"/>
              </a:rPr>
              <a:t>Глава 2: Повишаване на знанията (секторни, междусекторни, местни)</a:t>
            </a:r>
            <a:endParaRPr lang="bg-BG" sz="6600" spc="-1" dirty="0">
              <a:solidFill>
                <a:srgbClr val="000000"/>
              </a:solidFill>
            </a:endParaRPr>
          </a:p>
        </p:txBody>
      </p:sp>
      <p:pic>
        <p:nvPicPr>
          <p:cNvPr id="3" name="Picture 2">
            <a:extLst>
              <a:ext uri="{FF2B5EF4-FFF2-40B4-BE49-F238E27FC236}">
                <a16:creationId xmlns:a16="http://schemas.microsoft.com/office/drawing/2014/main" id="{0C037301-4896-3FE2-B48F-68D00413BC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extLst>
      <p:ext uri="{BB962C8B-B14F-4D97-AF65-F5344CB8AC3E}">
        <p14:creationId xmlns:p14="http://schemas.microsoft.com/office/powerpoint/2010/main" val="1479059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6"/>
          <p:cNvPicPr/>
          <p:nvPr/>
        </p:nvPicPr>
        <p:blipFill>
          <a:blip r:embed="rId2"/>
          <a:stretch/>
        </p:blipFill>
        <p:spPr>
          <a:xfrm rot="17403600">
            <a:off x="-4782600" y="7411680"/>
            <a:ext cx="11621880" cy="12387600"/>
          </a:xfrm>
          <a:prstGeom prst="rect">
            <a:avLst/>
          </a:prstGeom>
          <a:ln w="0">
            <a:noFill/>
          </a:ln>
        </p:spPr>
      </p:pic>
      <p:sp>
        <p:nvSpPr>
          <p:cNvPr id="148" name="TextBox 5"/>
          <p:cNvSpPr/>
          <p:nvPr/>
        </p:nvSpPr>
        <p:spPr>
          <a:xfrm>
            <a:off x="1886543" y="2458347"/>
            <a:ext cx="15492480" cy="646330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bg-BG" sz="3000" b="1" dirty="0"/>
              <a:t>Познания за населеното място/регион:</a:t>
            </a:r>
            <a:endParaRPr lang="sl-SI" sz="3000" b="1" dirty="0"/>
          </a:p>
          <a:p>
            <a:r>
              <a:rPr lang="bg-BG" sz="3000" dirty="0"/>
              <a:t>За да повишите познанията си за конкретно населено място, можете да:</a:t>
            </a:r>
            <a:endParaRPr lang="en-US" sz="3000" dirty="0"/>
          </a:p>
          <a:p>
            <a:pPr marL="457200" indent="-457200">
              <a:buFont typeface="Arial" panose="020B0604020202020204" pitchFamily="34" charset="0"/>
              <a:buChar char="•"/>
            </a:pPr>
            <a:r>
              <a:rPr lang="bg-BG" sz="3000" dirty="0"/>
              <a:t>свържете с местни експерти, политици или лидери на общността, за да научите повече за историята, културата и предизвикателствата, пред които е изправена общността</a:t>
            </a:r>
            <a:r>
              <a:rPr lang="en-US" sz="3000" dirty="0"/>
              <a:t>;</a:t>
            </a:r>
            <a:endParaRPr lang="sl-SI" sz="3000" dirty="0"/>
          </a:p>
          <a:p>
            <a:pPr marL="457200" indent="-457200">
              <a:buFont typeface="Arial" panose="020B0604020202020204" pitchFamily="34" charset="0"/>
              <a:buChar char="•"/>
            </a:pPr>
            <a:r>
              <a:rPr lang="bg-BG" sz="3000" dirty="0"/>
              <a:t>участвате в обществени събития или доброволчески проекти, за да придобиете опит и знания за местните проблеми и нужди</a:t>
            </a:r>
            <a:r>
              <a:rPr lang="en-US" sz="3000" dirty="0"/>
              <a:t>;</a:t>
            </a:r>
            <a:endParaRPr lang="sl-SI" sz="3000" dirty="0"/>
          </a:p>
          <a:p>
            <a:pPr marL="457200" indent="-457200">
              <a:buFont typeface="Arial" panose="020B0604020202020204" pitchFamily="34" charset="0"/>
              <a:buChar char="•"/>
            </a:pPr>
            <a:r>
              <a:rPr lang="bg-BG" sz="3000" dirty="0"/>
              <a:t>четете местни новинарски публикации или емисии в социалните медии, за да бъдете информирани за местните развития и инициативи</a:t>
            </a:r>
            <a:r>
              <a:rPr lang="en-US" sz="3000" dirty="0"/>
              <a:t>;</a:t>
            </a:r>
            <a:endParaRPr lang="sl-SI" sz="3000" dirty="0"/>
          </a:p>
          <a:p>
            <a:pPr marL="457200" indent="-457200">
              <a:buFont typeface="Arial" panose="020B0604020202020204" pitchFamily="34" charset="0"/>
              <a:buChar char="•"/>
            </a:pPr>
            <a:r>
              <a:rPr lang="bg-BG" sz="3000" dirty="0"/>
              <a:t>провеждате теренни проучвания или проучвания за събиране на данни за местни тенденции, нагласи или поведение</a:t>
            </a:r>
            <a:r>
              <a:rPr lang="ru-RU" sz="3000" dirty="0"/>
              <a:t>.</a:t>
            </a:r>
            <a:endParaRPr lang="en-US" sz="3000" dirty="0"/>
          </a:p>
          <a:p>
            <a:r>
              <a:rPr lang="bg-BG" sz="3000" dirty="0"/>
              <a:t>Чрез комбинирането на тези стратегии можете да повишите знанията и уменията си в различни сектори и контексти, което ви позволява да разбирате по-добре сложните предизвикателства и да намирате иновативни решения</a:t>
            </a:r>
            <a:r>
              <a:rPr lang="ru-RU" sz="3000" dirty="0"/>
              <a:t>.</a:t>
            </a:r>
            <a:endParaRPr lang="en-US" sz="3000" dirty="0"/>
          </a:p>
        </p:txBody>
      </p:sp>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sp>
        <p:nvSpPr>
          <p:cNvPr id="2" name="TextBox 4">
            <a:extLst>
              <a:ext uri="{FF2B5EF4-FFF2-40B4-BE49-F238E27FC236}">
                <a16:creationId xmlns:a16="http://schemas.microsoft.com/office/drawing/2014/main" id="{1461FFE2-11DE-49E9-804E-66D18BDD02EF}"/>
              </a:ext>
            </a:extLst>
          </p:cNvPr>
          <p:cNvSpPr/>
          <p:nvPr/>
        </p:nvSpPr>
        <p:spPr>
          <a:xfrm>
            <a:off x="1886543" y="1029623"/>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bg-BG" sz="6410" spc="-1" dirty="0">
                <a:solidFill>
                  <a:srgbClr val="000000"/>
                </a:solidFill>
                <a:latin typeface="Abhaya Libre Regular"/>
              </a:rPr>
              <a:t>Глава 2: Повишаване на знанията (секторни, междусекторни, местни)</a:t>
            </a:r>
            <a:endParaRPr lang="bg-BG" sz="6600" spc="-1" dirty="0">
              <a:solidFill>
                <a:srgbClr val="000000"/>
              </a:solidFill>
            </a:endParaRPr>
          </a:p>
        </p:txBody>
      </p:sp>
      <p:pic>
        <p:nvPicPr>
          <p:cNvPr id="3" name="Picture 2">
            <a:extLst>
              <a:ext uri="{FF2B5EF4-FFF2-40B4-BE49-F238E27FC236}">
                <a16:creationId xmlns:a16="http://schemas.microsoft.com/office/drawing/2014/main" id="{BDF2C80C-EF7F-F6CE-AE1A-BC684D61EC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extLst>
      <p:ext uri="{BB962C8B-B14F-4D97-AF65-F5344CB8AC3E}">
        <p14:creationId xmlns:p14="http://schemas.microsoft.com/office/powerpoint/2010/main" val="3400304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47" name="TextBox 4"/>
          <p:cNvSpPr/>
          <p:nvPr/>
        </p:nvSpPr>
        <p:spPr>
          <a:xfrm>
            <a:off x="1886542" y="1029623"/>
            <a:ext cx="15288938" cy="73000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bg-BG" sz="6200" spc="-1" dirty="0">
                <a:solidFill>
                  <a:srgbClr val="000000"/>
                </a:solidFill>
                <a:latin typeface="Abhaya Libre Regular"/>
              </a:rPr>
              <a:t>Глава 3: Стандарт за управление на проекти</a:t>
            </a:r>
            <a:endParaRPr lang="bg-BG" sz="6200" spc="-1" dirty="0">
              <a:solidFill>
                <a:srgbClr val="000000"/>
              </a:solidFill>
            </a:endParaRPr>
          </a:p>
        </p:txBody>
      </p:sp>
      <p:sp>
        <p:nvSpPr>
          <p:cNvPr id="148" name="TextBox 5"/>
          <p:cNvSpPr/>
          <p:nvPr/>
        </p:nvSpPr>
        <p:spPr>
          <a:xfrm>
            <a:off x="1886543" y="2024355"/>
            <a:ext cx="15492480" cy="600677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bg-BG" sz="3200" dirty="0"/>
              <a:t>Подход към</a:t>
            </a:r>
            <a:r>
              <a:rPr lang="sl-SI" sz="3200" dirty="0"/>
              <a:t>:</a:t>
            </a:r>
          </a:p>
          <a:p>
            <a:pPr marL="457200" indent="-457200">
              <a:buFont typeface="Arial" panose="020B0604020202020204" pitchFamily="34" charset="0"/>
              <a:buChar char="•"/>
            </a:pPr>
            <a:r>
              <a:rPr lang="bg-BG" sz="3200" dirty="0"/>
              <a:t>Идентифициране на иновативни решения за развитие,</a:t>
            </a:r>
          </a:p>
          <a:p>
            <a:pPr marL="457200" indent="-457200">
              <a:buFont typeface="Arial" panose="020B0604020202020204" pitchFamily="34" charset="0"/>
              <a:buChar char="•"/>
            </a:pPr>
            <a:r>
              <a:rPr lang="bg-BG" sz="3200" dirty="0"/>
              <a:t>Повишаване на знанията (секторни, междусекторни, локални) и</a:t>
            </a:r>
          </a:p>
          <a:p>
            <a:pPr marL="457200" indent="-457200">
              <a:buFont typeface="Arial" panose="020B0604020202020204" pitchFamily="34" charset="0"/>
              <a:buChar char="•"/>
            </a:pPr>
            <a:r>
              <a:rPr lang="bg-BG" sz="3200" dirty="0"/>
              <a:t>Идентифициране на общите елементи за интелигентна специализация за различни сектори и на основните регионални предизвикателства</a:t>
            </a:r>
          </a:p>
          <a:p>
            <a:endParaRPr lang="sl-SI" sz="3200" dirty="0"/>
          </a:p>
          <a:p>
            <a:pPr algn="just">
              <a:lnSpc>
                <a:spcPts val="3359"/>
              </a:lnSpc>
            </a:pPr>
            <a:r>
              <a:rPr lang="bg-BG" sz="3200" spc="-1" dirty="0">
                <a:solidFill>
                  <a:srgbClr val="000000"/>
                </a:solidFill>
              </a:rPr>
              <a:t>Допълнителни слайдове ще дадат на участниците представа за проекта:</a:t>
            </a:r>
          </a:p>
          <a:p>
            <a:pPr marL="457200" indent="-457200" algn="just">
              <a:lnSpc>
                <a:spcPts val="3359"/>
              </a:lnSpc>
              <a:buFont typeface="Arial" panose="020B0604020202020204" pitchFamily="34" charset="0"/>
              <a:buChar char="•"/>
            </a:pPr>
            <a:r>
              <a:rPr lang="bg-BG" sz="3200" spc="-1" dirty="0">
                <a:solidFill>
                  <a:srgbClr val="000000"/>
                </a:solidFill>
              </a:rPr>
              <a:t>стандарти за управление,</a:t>
            </a:r>
            <a:endParaRPr lang="en-US" sz="3200" spc="-1" dirty="0">
              <a:solidFill>
                <a:srgbClr val="000000"/>
              </a:solidFill>
            </a:endParaRPr>
          </a:p>
          <a:p>
            <a:pPr marL="457200" indent="-457200" algn="just">
              <a:lnSpc>
                <a:spcPts val="3359"/>
              </a:lnSpc>
              <a:buFont typeface="Arial" panose="020B0604020202020204" pitchFamily="34" charset="0"/>
              <a:buChar char="•"/>
            </a:pPr>
            <a:r>
              <a:rPr lang="en-US" sz="3200" spc="-1" dirty="0">
                <a:solidFill>
                  <a:srgbClr val="000000"/>
                </a:solidFill>
              </a:rPr>
              <a:t>PMBO</a:t>
            </a:r>
            <a:r>
              <a:rPr lang="bg-BG" sz="3200" spc="-1" dirty="0">
                <a:solidFill>
                  <a:srgbClr val="000000"/>
                </a:solidFill>
              </a:rPr>
              <a:t> като пример за методология за управление на проекти и</a:t>
            </a:r>
          </a:p>
          <a:p>
            <a:pPr marL="457200" indent="-457200" algn="just">
              <a:lnSpc>
                <a:spcPts val="3359"/>
              </a:lnSpc>
              <a:buFont typeface="Arial" panose="020B0604020202020204" pitchFamily="34" charset="0"/>
              <a:buChar char="•"/>
            </a:pPr>
            <a:r>
              <a:rPr lang="en-US" sz="3200" spc="-1" dirty="0">
                <a:solidFill>
                  <a:srgbClr val="000000"/>
                </a:solidFill>
              </a:rPr>
              <a:t>OpenProject</a:t>
            </a:r>
            <a:r>
              <a:rPr lang="bg-BG" sz="3200" spc="-1" dirty="0">
                <a:solidFill>
                  <a:srgbClr val="000000"/>
                </a:solidFill>
              </a:rPr>
              <a:t> като безплатно и отворено софтуерно решение за управление на проекти</a:t>
            </a:r>
            <a:r>
              <a:rPr lang="en-US" sz="3200" spc="-1" dirty="0">
                <a:solidFill>
                  <a:srgbClr val="000000"/>
                </a:solidFill>
              </a:rPr>
              <a:t>.</a:t>
            </a:r>
            <a:endParaRPr lang="bg-BG" sz="3200" spc="-1" dirty="0">
              <a:solidFill>
                <a:srgbClr val="000000"/>
              </a:solidFill>
            </a:endParaRPr>
          </a:p>
          <a:p>
            <a:pPr algn="just">
              <a:lnSpc>
                <a:spcPts val="3359"/>
              </a:lnSpc>
            </a:pPr>
            <a:endParaRPr lang="sl-SI" sz="3200" spc="-1" dirty="0">
              <a:solidFill>
                <a:srgbClr val="000000"/>
              </a:solidFill>
            </a:endParaRPr>
          </a:p>
          <a:p>
            <a:pPr algn="just">
              <a:lnSpc>
                <a:spcPts val="3359"/>
              </a:lnSpc>
            </a:pPr>
            <a:endParaRPr lang="en-US" sz="3200" spc="-1" dirty="0">
              <a:solidFill>
                <a:srgbClr val="000000"/>
              </a:solidFill>
            </a:endParaRPr>
          </a:p>
        </p:txBody>
      </p:sp>
      <p:pic>
        <p:nvPicPr>
          <p:cNvPr id="152" name="Picture 9"/>
          <p:cNvPicPr/>
          <p:nvPr/>
        </p:nvPicPr>
        <p:blipFill>
          <a:blip r:embed="rId4"/>
          <a:stretch/>
        </p:blipFill>
        <p:spPr>
          <a:xfrm>
            <a:off x="16418880" y="0"/>
            <a:ext cx="1868760" cy="1868760"/>
          </a:xfrm>
          <a:prstGeom prst="rect">
            <a:avLst/>
          </a:prstGeom>
          <a:ln w="0">
            <a:noFill/>
          </a:ln>
        </p:spPr>
      </p:pic>
      <p:pic>
        <p:nvPicPr>
          <p:cNvPr id="2" name="Picture 1">
            <a:extLst>
              <a:ext uri="{FF2B5EF4-FFF2-40B4-BE49-F238E27FC236}">
                <a16:creationId xmlns:a16="http://schemas.microsoft.com/office/drawing/2014/main" id="{EEBA98D0-4244-04C1-7A34-9CD29E6AFA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extLst>
      <p:ext uri="{BB962C8B-B14F-4D97-AF65-F5344CB8AC3E}">
        <p14:creationId xmlns:p14="http://schemas.microsoft.com/office/powerpoint/2010/main" val="1978984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49" name="Group 2"/>
          <p:cNvGrpSpPr/>
          <p:nvPr/>
        </p:nvGrpSpPr>
        <p:grpSpPr>
          <a:xfrm>
            <a:off x="-7912" y="3513780"/>
            <a:ext cx="18295912" cy="3230640"/>
            <a:chOff x="0" y="3553560"/>
            <a:chExt cx="19062000" cy="3230640"/>
          </a:xfrm>
        </p:grpSpPr>
        <p:sp>
          <p:nvSpPr>
            <p:cNvPr id="50" name="Freeform 3"/>
            <p:cNvSpPr/>
            <p:nvPr/>
          </p:nvSpPr>
          <p:spPr>
            <a:xfrm>
              <a:off x="0" y="3698280"/>
              <a:ext cx="19062000" cy="3085920"/>
            </a:xfrm>
            <a:custGeom>
              <a:avLst/>
              <a:gdLst>
                <a:gd name="textAreaLeft" fmla="*/ 0 w 19062000"/>
                <a:gd name="textAreaRight" fmla="*/ 19062360 w 19062000"/>
                <a:gd name="textAreaTop" fmla="*/ 0 h 3085920"/>
                <a:gd name="textAreaBottom" fmla="*/ 3086280 h 3085920"/>
              </a:gdLst>
              <a:ahLst/>
              <a:cxnLst/>
              <a:rect l="textAreaLeft" t="textAreaTop" r="textAreaRight" b="textAreaBottom"/>
              <a:pathLst>
                <a:path w="5020540" h="812800">
                  <a:moveTo>
                    <a:pt x="0" y="0"/>
                  </a:moveTo>
                  <a:lnTo>
                    <a:pt x="5020540" y="0"/>
                  </a:lnTo>
                  <a:lnTo>
                    <a:pt x="5020540" y="812800"/>
                  </a:lnTo>
                  <a:lnTo>
                    <a:pt x="0" y="812800"/>
                  </a:lnTo>
                  <a:close/>
                </a:path>
              </a:pathLst>
            </a:custGeom>
            <a:solidFill>
              <a:srgbClr val="D0E9E5"/>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dirty="0">
                <a:solidFill>
                  <a:srgbClr val="000000"/>
                </a:solidFill>
                <a:latin typeface="Arial"/>
              </a:endParaRPr>
            </a:p>
          </p:txBody>
        </p:sp>
        <p:sp>
          <p:nvSpPr>
            <p:cNvPr id="51" name="TextBox 4"/>
            <p:cNvSpPr/>
            <p:nvPr/>
          </p:nvSpPr>
          <p:spPr>
            <a:xfrm>
              <a:off x="0" y="3553560"/>
              <a:ext cx="3085920" cy="32302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pic>
        <p:nvPicPr>
          <p:cNvPr id="52" name="Picture 5"/>
          <p:cNvPicPr/>
          <p:nvPr/>
        </p:nvPicPr>
        <p:blipFill>
          <a:blip r:embed="rId2"/>
          <a:stretch/>
        </p:blipFill>
        <p:spPr>
          <a:xfrm rot="12652800">
            <a:off x="6661080" y="7605360"/>
            <a:ext cx="5363640" cy="5363640"/>
          </a:xfrm>
          <a:prstGeom prst="rect">
            <a:avLst/>
          </a:prstGeom>
          <a:ln w="0">
            <a:noFill/>
          </a:ln>
        </p:spPr>
      </p:pic>
      <p:pic>
        <p:nvPicPr>
          <p:cNvPr id="53" name="Picture 6"/>
          <p:cNvPicPr/>
          <p:nvPr/>
        </p:nvPicPr>
        <p:blipFill>
          <a:blip r:embed="rId3"/>
          <a:stretch/>
        </p:blipFill>
        <p:spPr>
          <a:xfrm rot="11967600">
            <a:off x="-2431440" y="-1704960"/>
            <a:ext cx="5721480" cy="5669280"/>
          </a:xfrm>
          <a:prstGeom prst="rect">
            <a:avLst/>
          </a:prstGeom>
          <a:ln w="0">
            <a:noFill/>
          </a:ln>
        </p:spPr>
      </p:pic>
      <p:pic>
        <p:nvPicPr>
          <p:cNvPr id="54" name="Picture 7"/>
          <p:cNvPicPr/>
          <p:nvPr/>
        </p:nvPicPr>
        <p:blipFill>
          <a:blip r:embed="rId3"/>
          <a:stretch/>
        </p:blipFill>
        <p:spPr>
          <a:xfrm rot="13029000">
            <a:off x="-2522880" y="7570800"/>
            <a:ext cx="6835680" cy="6773400"/>
          </a:xfrm>
          <a:prstGeom prst="rect">
            <a:avLst/>
          </a:prstGeom>
          <a:ln w="0">
            <a:noFill/>
          </a:ln>
        </p:spPr>
      </p:pic>
      <p:pic>
        <p:nvPicPr>
          <p:cNvPr id="55" name="Picture 8"/>
          <p:cNvPicPr/>
          <p:nvPr/>
        </p:nvPicPr>
        <p:blipFill>
          <a:blip r:embed="rId4"/>
          <a:stretch/>
        </p:blipFill>
        <p:spPr>
          <a:xfrm rot="10800000">
            <a:off x="15157080" y="8264880"/>
            <a:ext cx="3333600" cy="3588120"/>
          </a:xfrm>
          <a:prstGeom prst="rect">
            <a:avLst/>
          </a:prstGeom>
          <a:ln w="0">
            <a:noFill/>
          </a:ln>
        </p:spPr>
      </p:pic>
      <p:pic>
        <p:nvPicPr>
          <p:cNvPr id="56" name="Picture 9"/>
          <p:cNvPicPr/>
          <p:nvPr/>
        </p:nvPicPr>
        <p:blipFill>
          <a:blip r:embed="rId5"/>
          <a:stretch/>
        </p:blipFill>
        <p:spPr>
          <a:xfrm rot="10800000">
            <a:off x="1904760" y="-771840"/>
            <a:ext cx="2556000" cy="2750760"/>
          </a:xfrm>
          <a:prstGeom prst="rect">
            <a:avLst/>
          </a:prstGeom>
          <a:ln w="0">
            <a:noFill/>
          </a:ln>
        </p:spPr>
      </p:pic>
      <p:pic>
        <p:nvPicPr>
          <p:cNvPr id="57" name="Picture 10"/>
          <p:cNvPicPr/>
          <p:nvPr/>
        </p:nvPicPr>
        <p:blipFill>
          <a:blip r:embed="rId6"/>
          <a:stretch/>
        </p:blipFill>
        <p:spPr>
          <a:xfrm rot="9614400">
            <a:off x="17190360" y="6091560"/>
            <a:ext cx="4351680" cy="4345920"/>
          </a:xfrm>
          <a:prstGeom prst="rect">
            <a:avLst/>
          </a:prstGeom>
          <a:ln w="0">
            <a:noFill/>
          </a:ln>
        </p:spPr>
      </p:pic>
      <p:pic>
        <p:nvPicPr>
          <p:cNvPr id="58" name="Picture 11"/>
          <p:cNvPicPr/>
          <p:nvPr/>
        </p:nvPicPr>
        <p:blipFill>
          <a:blip r:embed="rId6"/>
          <a:stretch/>
        </p:blipFill>
        <p:spPr>
          <a:xfrm rot="3420600">
            <a:off x="5570640" y="-4349160"/>
            <a:ext cx="5810040" cy="5802480"/>
          </a:xfrm>
          <a:prstGeom prst="rect">
            <a:avLst/>
          </a:prstGeom>
          <a:ln w="0">
            <a:noFill/>
          </a:ln>
        </p:spPr>
      </p:pic>
      <p:pic>
        <p:nvPicPr>
          <p:cNvPr id="59" name="Picture 12"/>
          <p:cNvPicPr/>
          <p:nvPr/>
        </p:nvPicPr>
        <p:blipFill>
          <a:blip r:embed="rId6"/>
          <a:stretch/>
        </p:blipFill>
        <p:spPr>
          <a:xfrm rot="17433000">
            <a:off x="-3176280" y="4860720"/>
            <a:ext cx="4880880" cy="4874400"/>
          </a:xfrm>
          <a:prstGeom prst="rect">
            <a:avLst/>
          </a:prstGeom>
          <a:ln w="0">
            <a:noFill/>
          </a:ln>
        </p:spPr>
      </p:pic>
      <p:grpSp>
        <p:nvGrpSpPr>
          <p:cNvPr id="60" name="Group 13"/>
          <p:cNvGrpSpPr/>
          <p:nvPr/>
        </p:nvGrpSpPr>
        <p:grpSpPr>
          <a:xfrm>
            <a:off x="1171080" y="8531640"/>
            <a:ext cx="2900160" cy="807480"/>
            <a:chOff x="1171080" y="8531640"/>
            <a:chExt cx="2900160" cy="807480"/>
          </a:xfrm>
        </p:grpSpPr>
        <p:pic>
          <p:nvPicPr>
            <p:cNvPr id="61" name="Picture 14"/>
            <p:cNvPicPr/>
            <p:nvPr/>
          </p:nvPicPr>
          <p:blipFill>
            <a:blip r:embed="rId7"/>
            <a:stretch/>
          </p:blipFill>
          <p:spPr>
            <a:xfrm rot="10800000">
              <a:off x="1171080" y="8875440"/>
              <a:ext cx="2900160" cy="463680"/>
            </a:xfrm>
            <a:prstGeom prst="rect">
              <a:avLst/>
            </a:prstGeom>
            <a:ln w="0">
              <a:noFill/>
            </a:ln>
          </p:spPr>
        </p:pic>
        <p:pic>
          <p:nvPicPr>
            <p:cNvPr id="62" name="Picture 15"/>
            <p:cNvPicPr/>
            <p:nvPr/>
          </p:nvPicPr>
          <p:blipFill>
            <a:blip r:embed="rId7"/>
            <a:stretch/>
          </p:blipFill>
          <p:spPr>
            <a:xfrm rot="10800000">
              <a:off x="1171080" y="8531640"/>
              <a:ext cx="2900160" cy="463680"/>
            </a:xfrm>
            <a:prstGeom prst="rect">
              <a:avLst/>
            </a:prstGeom>
            <a:ln w="0">
              <a:noFill/>
            </a:ln>
          </p:spPr>
        </p:pic>
      </p:grpSp>
      <p:pic>
        <p:nvPicPr>
          <p:cNvPr id="64" name="Picture 17"/>
          <p:cNvPicPr/>
          <p:nvPr/>
        </p:nvPicPr>
        <p:blipFill>
          <a:blip r:embed="rId8"/>
          <a:stretch/>
        </p:blipFill>
        <p:spPr>
          <a:xfrm>
            <a:off x="16418880" y="0"/>
            <a:ext cx="1868760" cy="1868760"/>
          </a:xfrm>
          <a:prstGeom prst="rect">
            <a:avLst/>
          </a:prstGeom>
          <a:ln w="0">
            <a:noFill/>
          </a:ln>
        </p:spPr>
      </p:pic>
      <p:sp>
        <p:nvSpPr>
          <p:cNvPr id="2" name="Pravokotnik 1">
            <a:extLst>
              <a:ext uri="{FF2B5EF4-FFF2-40B4-BE49-F238E27FC236}">
                <a16:creationId xmlns:a16="http://schemas.microsoft.com/office/drawing/2014/main" id="{1C0F6F27-A51B-4C1D-95C5-E56131A9308F}"/>
              </a:ext>
            </a:extLst>
          </p:cNvPr>
          <p:cNvSpPr/>
          <p:nvPr/>
        </p:nvSpPr>
        <p:spPr>
          <a:xfrm>
            <a:off x="2621159" y="3822367"/>
            <a:ext cx="14883069" cy="2862322"/>
          </a:xfrm>
          <a:prstGeom prst="rect">
            <a:avLst/>
          </a:prstGeom>
        </p:spPr>
        <p:txBody>
          <a:bodyPr wrap="square">
            <a:spAutoFit/>
          </a:bodyPr>
          <a:lstStyle/>
          <a:p>
            <a:pPr algn="ctr"/>
            <a:r>
              <a:rPr lang="bg-BG" sz="6000" dirty="0"/>
              <a:t>Идентифициране на иновативни решения за развитие и повишаване на знанията</a:t>
            </a:r>
          </a:p>
        </p:txBody>
      </p:sp>
      <p:pic>
        <p:nvPicPr>
          <p:cNvPr id="3" name="Picture 2">
            <a:extLst>
              <a:ext uri="{FF2B5EF4-FFF2-40B4-BE49-F238E27FC236}">
                <a16:creationId xmlns:a16="http://schemas.microsoft.com/office/drawing/2014/main" id="{5FA39B08-FA35-D85B-B349-2C415A30E0D2}"/>
              </a:ext>
            </a:extLst>
          </p:cNvPr>
          <p:cNvPicPr>
            <a:picLocks noChangeAspect="1"/>
          </p:cNvPicPr>
          <p:nvPr/>
        </p:nvPicPr>
        <p:blipFill>
          <a:blip r:embed="rId9"/>
          <a:stretch>
            <a:fillRect/>
          </a:stretch>
        </p:blipFill>
        <p:spPr>
          <a:xfrm>
            <a:off x="7207444" y="9205426"/>
            <a:ext cx="3865199" cy="85351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6"/>
          <p:cNvPicPr/>
          <p:nvPr/>
        </p:nvPicPr>
        <p:blipFill>
          <a:blip r:embed="rId2"/>
          <a:stretch/>
        </p:blipFill>
        <p:spPr>
          <a:xfrm rot="17403600">
            <a:off x="-4782600" y="7411680"/>
            <a:ext cx="11621880" cy="12387600"/>
          </a:xfrm>
          <a:prstGeom prst="rect">
            <a:avLst/>
          </a:prstGeom>
          <a:ln w="0">
            <a:noFill/>
          </a:ln>
        </p:spPr>
      </p:pic>
      <p:sp>
        <p:nvSpPr>
          <p:cNvPr id="148" name="TextBox 5"/>
          <p:cNvSpPr/>
          <p:nvPr/>
        </p:nvSpPr>
        <p:spPr>
          <a:xfrm>
            <a:off x="1886543" y="2024355"/>
            <a:ext cx="15492480" cy="738663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bg-BG" sz="3000" spc="-1" dirty="0">
                <a:solidFill>
                  <a:srgbClr val="000000"/>
                </a:solidFill>
              </a:rPr>
              <a:t>Методологията за управление на проекти дава насоки за управление на проекти и е един от важните фактори за успешното завършване на проектите</a:t>
            </a:r>
            <a:r>
              <a:rPr lang="ru-RU" sz="3000" spc="-1" dirty="0">
                <a:solidFill>
                  <a:srgbClr val="000000"/>
                </a:solidFill>
              </a:rPr>
              <a:t>.</a:t>
            </a:r>
          </a:p>
          <a:p>
            <a:endParaRPr lang="sl-SI" sz="3000" spc="-1" dirty="0">
              <a:solidFill>
                <a:srgbClr val="000000"/>
              </a:solidFill>
            </a:endParaRPr>
          </a:p>
          <a:p>
            <a:r>
              <a:rPr lang="bg-BG" sz="3000" spc="-1" dirty="0">
                <a:solidFill>
                  <a:srgbClr val="000000"/>
                </a:solidFill>
              </a:rPr>
              <a:t>Най-широко използваните методологии за управление на проекти в света са:</a:t>
            </a:r>
          </a:p>
          <a:p>
            <a:pPr marL="457200" indent="-457200">
              <a:buFont typeface="Arial" panose="020B0604020202020204" pitchFamily="34" charset="0"/>
              <a:buChar char="•"/>
            </a:pPr>
            <a:r>
              <a:rPr lang="bg-BG" sz="3000" spc="-1" dirty="0">
                <a:solidFill>
                  <a:srgbClr val="000000"/>
                </a:solidFill>
              </a:rPr>
              <a:t>Съвкупност от знания за управление на проекти </a:t>
            </a:r>
            <a:r>
              <a:rPr lang="ru-RU" sz="3000" spc="-1" dirty="0">
                <a:solidFill>
                  <a:srgbClr val="000000"/>
                </a:solidFill>
              </a:rPr>
              <a:t>(</a:t>
            </a:r>
            <a:r>
              <a:rPr lang="en-US" sz="3000" dirty="0"/>
              <a:t>Project Management Body of Knowledge</a:t>
            </a:r>
            <a:r>
              <a:rPr lang="bg-BG" sz="3000" dirty="0"/>
              <a:t> – </a:t>
            </a:r>
            <a:r>
              <a:rPr lang="ru-RU" sz="3000" spc="-1" dirty="0">
                <a:solidFill>
                  <a:srgbClr val="000000"/>
                </a:solidFill>
              </a:rPr>
              <a:t>PMBOK)</a:t>
            </a:r>
          </a:p>
          <a:p>
            <a:pPr marL="457200" indent="-457200">
              <a:buFont typeface="Arial" panose="020B0604020202020204" pitchFamily="34" charset="0"/>
              <a:buChar char="•"/>
            </a:pPr>
            <a:r>
              <a:rPr lang="bg-BG" sz="3000" spc="-1" dirty="0">
                <a:solidFill>
                  <a:srgbClr val="000000"/>
                </a:solidFill>
              </a:rPr>
              <a:t>Проекти в контролирана среда версия 2 </a:t>
            </a:r>
            <a:r>
              <a:rPr lang="ru-RU" sz="3000" spc="-1" dirty="0">
                <a:solidFill>
                  <a:srgbClr val="000000"/>
                </a:solidFill>
              </a:rPr>
              <a:t>(</a:t>
            </a:r>
            <a:r>
              <a:rPr lang="en-US" sz="3000" spc="-1" dirty="0">
                <a:solidFill>
                  <a:srgbClr val="000000"/>
                </a:solidFill>
              </a:rPr>
              <a:t>Projects IN a Controlled Environment, version 2 – </a:t>
            </a:r>
            <a:r>
              <a:rPr lang="ru-RU" sz="3000" spc="-1" dirty="0">
                <a:solidFill>
                  <a:srgbClr val="000000"/>
                </a:solidFill>
              </a:rPr>
              <a:t>PRINCE2)</a:t>
            </a:r>
          </a:p>
          <a:p>
            <a:endParaRPr lang="bg-BG" sz="3000" spc="-1" dirty="0">
              <a:solidFill>
                <a:srgbClr val="000000"/>
              </a:solidFill>
            </a:endParaRPr>
          </a:p>
          <a:p>
            <a:r>
              <a:rPr lang="bg-BG" sz="3000" spc="-1" dirty="0">
                <a:solidFill>
                  <a:srgbClr val="000000"/>
                </a:solidFill>
              </a:rPr>
              <a:t>Решението относно методологията за управление на проекта зависи от:</a:t>
            </a:r>
          </a:p>
          <a:p>
            <a:r>
              <a:rPr lang="bg-BG" sz="3000" spc="-1" dirty="0">
                <a:solidFill>
                  <a:srgbClr val="000000"/>
                </a:solidFill>
              </a:rPr>
              <a:t> 1. Цялостната организационна стратегия, т.е. доколко сме конкурентоспособни като организацив за регионално развитие</a:t>
            </a:r>
            <a:r>
              <a:rPr lang="en-US" sz="3000" spc="-1" dirty="0">
                <a:solidFill>
                  <a:srgbClr val="000000"/>
                </a:solidFill>
              </a:rPr>
              <a:t>;</a:t>
            </a:r>
            <a:endParaRPr lang="bg-BG" sz="3000" spc="-1" dirty="0">
              <a:solidFill>
                <a:srgbClr val="000000"/>
              </a:solidFill>
            </a:endParaRPr>
          </a:p>
          <a:p>
            <a:r>
              <a:rPr lang="bg-BG" sz="3000" spc="-1" dirty="0">
                <a:solidFill>
                  <a:srgbClr val="000000"/>
                </a:solidFill>
              </a:rPr>
              <a:t>2. Размера на екипа по проекта и/или обхвата, който ще се управлява;</a:t>
            </a:r>
          </a:p>
          <a:p>
            <a:r>
              <a:rPr lang="bg-BG" sz="3000" spc="-1" dirty="0">
                <a:solidFill>
                  <a:srgbClr val="000000"/>
                </a:solidFill>
              </a:rPr>
              <a:t>3. Приоритета на проекта;</a:t>
            </a:r>
          </a:p>
          <a:p>
            <a:r>
              <a:rPr lang="bg-BG" sz="3000" spc="-1" dirty="0">
                <a:solidFill>
                  <a:srgbClr val="000000"/>
                </a:solidFill>
              </a:rPr>
              <a:t>4. Важността на проекта за компанията;</a:t>
            </a:r>
          </a:p>
          <a:p>
            <a:r>
              <a:rPr lang="bg-BG" sz="3000" spc="-1" dirty="0">
                <a:solidFill>
                  <a:srgbClr val="000000"/>
                </a:solidFill>
              </a:rPr>
              <a:t>5. Гъвкавостта на методологията и нейните компоненти</a:t>
            </a:r>
            <a:r>
              <a:rPr lang="ru-RU" sz="3000" spc="-1" dirty="0">
                <a:solidFill>
                  <a:srgbClr val="000000"/>
                </a:solidFill>
              </a:rPr>
              <a:t>.</a:t>
            </a:r>
            <a:endParaRPr lang="sl-SI" sz="3000" spc="-1" dirty="0">
              <a:solidFill>
                <a:srgbClr val="000000"/>
              </a:solidFill>
            </a:endParaRPr>
          </a:p>
        </p:txBody>
      </p:sp>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sp>
        <p:nvSpPr>
          <p:cNvPr id="2" name="TextBox 4">
            <a:extLst>
              <a:ext uri="{FF2B5EF4-FFF2-40B4-BE49-F238E27FC236}">
                <a16:creationId xmlns:a16="http://schemas.microsoft.com/office/drawing/2014/main" id="{346D2FE9-B399-3E53-1123-9BF6EE7A306A}"/>
              </a:ext>
            </a:extLst>
          </p:cNvPr>
          <p:cNvSpPr/>
          <p:nvPr/>
        </p:nvSpPr>
        <p:spPr>
          <a:xfrm>
            <a:off x="1886542" y="1029623"/>
            <a:ext cx="15288938" cy="73000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bg-BG" sz="6200" spc="-1" dirty="0">
                <a:solidFill>
                  <a:srgbClr val="000000"/>
                </a:solidFill>
                <a:latin typeface="Abhaya Libre Regular"/>
              </a:rPr>
              <a:t>Глава 3: Стандарт за управление на проекти</a:t>
            </a:r>
            <a:endParaRPr lang="bg-BG" sz="6200" spc="-1" dirty="0">
              <a:solidFill>
                <a:srgbClr val="000000"/>
              </a:solidFill>
            </a:endParaRPr>
          </a:p>
        </p:txBody>
      </p:sp>
      <p:pic>
        <p:nvPicPr>
          <p:cNvPr id="3" name="Picture 2">
            <a:extLst>
              <a:ext uri="{FF2B5EF4-FFF2-40B4-BE49-F238E27FC236}">
                <a16:creationId xmlns:a16="http://schemas.microsoft.com/office/drawing/2014/main" id="{CCC18B08-22E0-8194-1AAD-76D5493B50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8276" y="9327211"/>
            <a:ext cx="3869013" cy="852668"/>
          </a:xfrm>
          <a:prstGeom prst="rect">
            <a:avLst/>
          </a:prstGeom>
        </p:spPr>
      </p:pic>
    </p:spTree>
    <p:extLst>
      <p:ext uri="{BB962C8B-B14F-4D97-AF65-F5344CB8AC3E}">
        <p14:creationId xmlns:p14="http://schemas.microsoft.com/office/powerpoint/2010/main" val="1164092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2" name="Slika 1">
            <a:extLst>
              <a:ext uri="{FF2B5EF4-FFF2-40B4-BE49-F238E27FC236}">
                <a16:creationId xmlns:a16="http://schemas.microsoft.com/office/drawing/2014/main" id="{BAA588CE-26CF-433A-8007-191CAB90CDF6}"/>
              </a:ext>
            </a:extLst>
          </p:cNvPr>
          <p:cNvPicPr>
            <a:picLocks noChangeAspect="1"/>
          </p:cNvPicPr>
          <p:nvPr/>
        </p:nvPicPr>
        <p:blipFill>
          <a:blip r:embed="rId5"/>
          <a:stretch>
            <a:fillRect/>
          </a:stretch>
        </p:blipFill>
        <p:spPr>
          <a:xfrm>
            <a:off x="1666800" y="1868760"/>
            <a:ext cx="7829550" cy="8210550"/>
          </a:xfrm>
          <a:prstGeom prst="rect">
            <a:avLst/>
          </a:prstGeom>
        </p:spPr>
      </p:pic>
      <p:sp>
        <p:nvSpPr>
          <p:cNvPr id="3" name="Pravokotnik 2">
            <a:extLst>
              <a:ext uri="{FF2B5EF4-FFF2-40B4-BE49-F238E27FC236}">
                <a16:creationId xmlns:a16="http://schemas.microsoft.com/office/drawing/2014/main" id="{47B8177E-5315-458C-B7CA-C0D876A9C2FA}"/>
              </a:ext>
            </a:extLst>
          </p:cNvPr>
          <p:cNvSpPr/>
          <p:nvPr/>
        </p:nvSpPr>
        <p:spPr>
          <a:xfrm>
            <a:off x="9518520" y="7622683"/>
            <a:ext cx="4681346" cy="369332"/>
          </a:xfrm>
          <a:prstGeom prst="rect">
            <a:avLst/>
          </a:prstGeom>
        </p:spPr>
        <p:txBody>
          <a:bodyPr wrap="none">
            <a:spAutoFit/>
          </a:bodyPr>
          <a:lstStyle/>
          <a:p>
            <a:r>
              <a:rPr lang="bg-BG" dirty="0"/>
              <a:t>Справка</a:t>
            </a:r>
            <a:r>
              <a:rPr lang="sl-SI" dirty="0"/>
              <a:t>: </a:t>
            </a:r>
            <a:r>
              <a:rPr lang="en-US" dirty="0" err="1"/>
              <a:t>Ersin</a:t>
            </a:r>
            <a:r>
              <a:rPr lang="en-US" dirty="0"/>
              <a:t> </a:t>
            </a:r>
            <a:r>
              <a:rPr lang="en-US" dirty="0" err="1"/>
              <a:t>Karaman</a:t>
            </a:r>
            <a:r>
              <a:rPr lang="en-US" dirty="0"/>
              <a:t>, Murat Kurt</a:t>
            </a:r>
            <a:r>
              <a:rPr lang="sl-SI" dirty="0"/>
              <a:t> (2015)</a:t>
            </a:r>
            <a:endParaRPr lang="en-US" dirty="0"/>
          </a:p>
        </p:txBody>
      </p:sp>
      <p:sp>
        <p:nvSpPr>
          <p:cNvPr id="4" name="Pravokotnik 3">
            <a:extLst>
              <a:ext uri="{FF2B5EF4-FFF2-40B4-BE49-F238E27FC236}">
                <a16:creationId xmlns:a16="http://schemas.microsoft.com/office/drawing/2014/main" id="{143C0C4A-DCE4-46BD-BA69-C720A9D7765A}"/>
              </a:ext>
            </a:extLst>
          </p:cNvPr>
          <p:cNvSpPr/>
          <p:nvPr/>
        </p:nvSpPr>
        <p:spPr>
          <a:xfrm>
            <a:off x="9762336" y="2180205"/>
            <a:ext cx="8183697" cy="584775"/>
          </a:xfrm>
          <a:prstGeom prst="rect">
            <a:avLst/>
          </a:prstGeom>
        </p:spPr>
        <p:txBody>
          <a:bodyPr wrap="square">
            <a:spAutoFit/>
          </a:bodyPr>
          <a:lstStyle/>
          <a:p>
            <a:r>
              <a:rPr lang="bg-BG" sz="3200" dirty="0"/>
              <a:t>Сравнение</a:t>
            </a:r>
            <a:r>
              <a:rPr lang="sl-SI" sz="3200" dirty="0"/>
              <a:t>: PRINCE2 </a:t>
            </a:r>
            <a:r>
              <a:rPr lang="bg-BG" sz="3200" dirty="0"/>
              <a:t>срещу</a:t>
            </a:r>
            <a:r>
              <a:rPr lang="sl-SI" sz="3200" dirty="0"/>
              <a:t> PMBOK (1)</a:t>
            </a:r>
            <a:endParaRPr lang="en-US" dirty="0"/>
          </a:p>
        </p:txBody>
      </p:sp>
      <p:sp>
        <p:nvSpPr>
          <p:cNvPr id="5" name="TextBox 4">
            <a:extLst>
              <a:ext uri="{FF2B5EF4-FFF2-40B4-BE49-F238E27FC236}">
                <a16:creationId xmlns:a16="http://schemas.microsoft.com/office/drawing/2014/main" id="{81EBC3DA-5508-DECA-1233-722BC949F0E8}"/>
              </a:ext>
            </a:extLst>
          </p:cNvPr>
          <p:cNvSpPr/>
          <p:nvPr/>
        </p:nvSpPr>
        <p:spPr>
          <a:xfrm>
            <a:off x="1886542" y="1029623"/>
            <a:ext cx="15288938" cy="73000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bg-BG" sz="6200" spc="-1" dirty="0">
                <a:solidFill>
                  <a:srgbClr val="000000"/>
                </a:solidFill>
                <a:latin typeface="Abhaya Libre Regular"/>
              </a:rPr>
              <a:t>Глава 3: Стандарт за управление на проекти</a:t>
            </a:r>
            <a:endParaRPr lang="bg-BG" sz="6200" spc="-1" dirty="0">
              <a:solidFill>
                <a:srgbClr val="000000"/>
              </a:solidFill>
            </a:endParaRPr>
          </a:p>
        </p:txBody>
      </p:sp>
      <p:pic>
        <p:nvPicPr>
          <p:cNvPr id="6" name="Picture 5">
            <a:extLst>
              <a:ext uri="{FF2B5EF4-FFF2-40B4-BE49-F238E27FC236}">
                <a16:creationId xmlns:a16="http://schemas.microsoft.com/office/drawing/2014/main" id="{628A5A6A-6A1F-71F1-D1FB-9831A5D938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52187" y="9136819"/>
            <a:ext cx="3869013" cy="852668"/>
          </a:xfrm>
          <a:prstGeom prst="rect">
            <a:avLst/>
          </a:prstGeom>
        </p:spPr>
      </p:pic>
    </p:spTree>
    <p:extLst>
      <p:ext uri="{BB962C8B-B14F-4D97-AF65-F5344CB8AC3E}">
        <p14:creationId xmlns:p14="http://schemas.microsoft.com/office/powerpoint/2010/main" val="2419810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sp>
        <p:nvSpPr>
          <p:cNvPr id="3" name="Pravokotnik 2">
            <a:extLst>
              <a:ext uri="{FF2B5EF4-FFF2-40B4-BE49-F238E27FC236}">
                <a16:creationId xmlns:a16="http://schemas.microsoft.com/office/drawing/2014/main" id="{47B8177E-5315-458C-B7CA-C0D876A9C2FA}"/>
              </a:ext>
            </a:extLst>
          </p:cNvPr>
          <p:cNvSpPr/>
          <p:nvPr/>
        </p:nvSpPr>
        <p:spPr>
          <a:xfrm>
            <a:off x="10041431" y="2180205"/>
            <a:ext cx="4681346" cy="369332"/>
          </a:xfrm>
          <a:prstGeom prst="rect">
            <a:avLst/>
          </a:prstGeom>
        </p:spPr>
        <p:txBody>
          <a:bodyPr wrap="none">
            <a:spAutoFit/>
          </a:bodyPr>
          <a:lstStyle/>
          <a:p>
            <a:r>
              <a:rPr lang="bg-BG" dirty="0"/>
              <a:t>Справка</a:t>
            </a:r>
            <a:r>
              <a:rPr lang="sl-SI" dirty="0"/>
              <a:t>: </a:t>
            </a:r>
            <a:r>
              <a:rPr lang="en-US" dirty="0" err="1"/>
              <a:t>Ersin</a:t>
            </a:r>
            <a:r>
              <a:rPr lang="en-US" dirty="0"/>
              <a:t> </a:t>
            </a:r>
            <a:r>
              <a:rPr lang="en-US" dirty="0" err="1"/>
              <a:t>Karaman</a:t>
            </a:r>
            <a:r>
              <a:rPr lang="en-US" dirty="0"/>
              <a:t>, Murat Kurt</a:t>
            </a:r>
            <a:r>
              <a:rPr lang="sl-SI" dirty="0"/>
              <a:t> (2015)</a:t>
            </a:r>
            <a:endParaRPr lang="en-US" dirty="0"/>
          </a:p>
        </p:txBody>
      </p:sp>
      <p:pic>
        <p:nvPicPr>
          <p:cNvPr id="4" name="Slika 3">
            <a:extLst>
              <a:ext uri="{FF2B5EF4-FFF2-40B4-BE49-F238E27FC236}">
                <a16:creationId xmlns:a16="http://schemas.microsoft.com/office/drawing/2014/main" id="{7D7CD66A-454B-45EF-A7CC-72C4CEC1AE23}"/>
              </a:ext>
            </a:extLst>
          </p:cNvPr>
          <p:cNvPicPr>
            <a:picLocks noChangeAspect="1"/>
          </p:cNvPicPr>
          <p:nvPr/>
        </p:nvPicPr>
        <p:blipFill>
          <a:blip r:embed="rId5"/>
          <a:stretch>
            <a:fillRect/>
          </a:stretch>
        </p:blipFill>
        <p:spPr>
          <a:xfrm>
            <a:off x="2035629" y="2549537"/>
            <a:ext cx="10276114" cy="7220716"/>
          </a:xfrm>
          <a:prstGeom prst="rect">
            <a:avLst/>
          </a:prstGeom>
        </p:spPr>
      </p:pic>
      <p:sp>
        <p:nvSpPr>
          <p:cNvPr id="10" name="Pravokotnik 9">
            <a:extLst>
              <a:ext uri="{FF2B5EF4-FFF2-40B4-BE49-F238E27FC236}">
                <a16:creationId xmlns:a16="http://schemas.microsoft.com/office/drawing/2014/main" id="{5EA4AB5E-DBAF-40D1-845F-0B06702D4164}"/>
              </a:ext>
            </a:extLst>
          </p:cNvPr>
          <p:cNvSpPr/>
          <p:nvPr/>
        </p:nvSpPr>
        <p:spPr>
          <a:xfrm>
            <a:off x="1857734" y="1887817"/>
            <a:ext cx="8183697" cy="584775"/>
          </a:xfrm>
          <a:prstGeom prst="rect">
            <a:avLst/>
          </a:prstGeom>
        </p:spPr>
        <p:txBody>
          <a:bodyPr wrap="square">
            <a:spAutoFit/>
          </a:bodyPr>
          <a:lstStyle/>
          <a:p>
            <a:r>
              <a:rPr lang="bg-BG" sz="3200" dirty="0"/>
              <a:t>Сравнение</a:t>
            </a:r>
            <a:r>
              <a:rPr lang="sl-SI" sz="3200" dirty="0"/>
              <a:t>: PRINCE2 </a:t>
            </a:r>
            <a:r>
              <a:rPr lang="bg-BG" sz="3200" dirty="0"/>
              <a:t>срещу</a:t>
            </a:r>
            <a:r>
              <a:rPr lang="sl-SI" sz="3200" dirty="0"/>
              <a:t> PMBOK (4)</a:t>
            </a:r>
            <a:endParaRPr lang="en-US" dirty="0"/>
          </a:p>
        </p:txBody>
      </p:sp>
      <p:sp>
        <p:nvSpPr>
          <p:cNvPr id="2" name="TextBox 4">
            <a:extLst>
              <a:ext uri="{FF2B5EF4-FFF2-40B4-BE49-F238E27FC236}">
                <a16:creationId xmlns:a16="http://schemas.microsoft.com/office/drawing/2014/main" id="{C8D9C4AE-266D-8527-BA25-0C81ABD6A74E}"/>
              </a:ext>
            </a:extLst>
          </p:cNvPr>
          <p:cNvSpPr/>
          <p:nvPr/>
        </p:nvSpPr>
        <p:spPr>
          <a:xfrm>
            <a:off x="1886542" y="1029623"/>
            <a:ext cx="15288938" cy="73000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bg-BG" sz="6200" spc="-1" dirty="0">
                <a:solidFill>
                  <a:srgbClr val="000000"/>
                </a:solidFill>
                <a:latin typeface="Abhaya Libre Regular"/>
              </a:rPr>
              <a:t>Глава 3: Стандарт за управление на проекти</a:t>
            </a:r>
            <a:endParaRPr lang="bg-BG" sz="6200" spc="-1" dirty="0">
              <a:solidFill>
                <a:srgbClr val="000000"/>
              </a:solidFill>
            </a:endParaRPr>
          </a:p>
        </p:txBody>
      </p:sp>
      <p:pic>
        <p:nvPicPr>
          <p:cNvPr id="5" name="Picture 4">
            <a:extLst>
              <a:ext uri="{FF2B5EF4-FFF2-40B4-BE49-F238E27FC236}">
                <a16:creationId xmlns:a16="http://schemas.microsoft.com/office/drawing/2014/main" id="{F410E1DA-7941-9742-691B-C732EEC526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89062" y="9257377"/>
            <a:ext cx="3869013" cy="852668"/>
          </a:xfrm>
          <a:prstGeom prst="rect">
            <a:avLst/>
          </a:prstGeom>
        </p:spPr>
      </p:pic>
    </p:spTree>
    <p:extLst>
      <p:ext uri="{BB962C8B-B14F-4D97-AF65-F5344CB8AC3E}">
        <p14:creationId xmlns:p14="http://schemas.microsoft.com/office/powerpoint/2010/main" val="647880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sp>
        <p:nvSpPr>
          <p:cNvPr id="3" name="Pravokotnik 2">
            <a:extLst>
              <a:ext uri="{FF2B5EF4-FFF2-40B4-BE49-F238E27FC236}">
                <a16:creationId xmlns:a16="http://schemas.microsoft.com/office/drawing/2014/main" id="{47B8177E-5315-458C-B7CA-C0D876A9C2FA}"/>
              </a:ext>
            </a:extLst>
          </p:cNvPr>
          <p:cNvSpPr/>
          <p:nvPr/>
        </p:nvSpPr>
        <p:spPr>
          <a:xfrm>
            <a:off x="10041431" y="2180205"/>
            <a:ext cx="4681346" cy="369332"/>
          </a:xfrm>
          <a:prstGeom prst="rect">
            <a:avLst/>
          </a:prstGeom>
        </p:spPr>
        <p:txBody>
          <a:bodyPr wrap="none">
            <a:spAutoFit/>
          </a:bodyPr>
          <a:lstStyle/>
          <a:p>
            <a:r>
              <a:rPr lang="bg-BG" dirty="0"/>
              <a:t>Справка</a:t>
            </a:r>
            <a:r>
              <a:rPr lang="sl-SI" dirty="0"/>
              <a:t>: </a:t>
            </a:r>
            <a:r>
              <a:rPr lang="en-US" dirty="0" err="1"/>
              <a:t>Ersin</a:t>
            </a:r>
            <a:r>
              <a:rPr lang="en-US" dirty="0"/>
              <a:t> </a:t>
            </a:r>
            <a:r>
              <a:rPr lang="en-US" dirty="0" err="1"/>
              <a:t>Karaman</a:t>
            </a:r>
            <a:r>
              <a:rPr lang="en-US" dirty="0"/>
              <a:t>, Murat Kurt</a:t>
            </a:r>
            <a:r>
              <a:rPr lang="sl-SI" dirty="0"/>
              <a:t> (2015)</a:t>
            </a:r>
            <a:endParaRPr lang="en-US" dirty="0"/>
          </a:p>
        </p:txBody>
      </p:sp>
      <p:pic>
        <p:nvPicPr>
          <p:cNvPr id="2" name="Slika 1">
            <a:extLst>
              <a:ext uri="{FF2B5EF4-FFF2-40B4-BE49-F238E27FC236}">
                <a16:creationId xmlns:a16="http://schemas.microsoft.com/office/drawing/2014/main" id="{CAFA2B56-6C72-4E58-B86F-5E97C90463D4}"/>
              </a:ext>
            </a:extLst>
          </p:cNvPr>
          <p:cNvPicPr>
            <a:picLocks noChangeAspect="1"/>
          </p:cNvPicPr>
          <p:nvPr/>
        </p:nvPicPr>
        <p:blipFill>
          <a:blip r:embed="rId5"/>
          <a:stretch>
            <a:fillRect/>
          </a:stretch>
        </p:blipFill>
        <p:spPr>
          <a:xfrm>
            <a:off x="1886543" y="2741222"/>
            <a:ext cx="11829457" cy="6799747"/>
          </a:xfrm>
          <a:prstGeom prst="rect">
            <a:avLst/>
          </a:prstGeom>
        </p:spPr>
      </p:pic>
      <p:sp>
        <p:nvSpPr>
          <p:cNvPr id="10" name="Pravokotnik 9">
            <a:extLst>
              <a:ext uri="{FF2B5EF4-FFF2-40B4-BE49-F238E27FC236}">
                <a16:creationId xmlns:a16="http://schemas.microsoft.com/office/drawing/2014/main" id="{5E1D57D8-59A2-4A0C-81F7-F96A97CEA57D}"/>
              </a:ext>
            </a:extLst>
          </p:cNvPr>
          <p:cNvSpPr/>
          <p:nvPr/>
        </p:nvSpPr>
        <p:spPr>
          <a:xfrm>
            <a:off x="1857734" y="2034479"/>
            <a:ext cx="8183697" cy="584775"/>
          </a:xfrm>
          <a:prstGeom prst="rect">
            <a:avLst/>
          </a:prstGeom>
        </p:spPr>
        <p:txBody>
          <a:bodyPr wrap="square">
            <a:spAutoFit/>
          </a:bodyPr>
          <a:lstStyle/>
          <a:p>
            <a:r>
              <a:rPr lang="bg-BG" sz="3200" dirty="0"/>
              <a:t>Сравнение</a:t>
            </a:r>
            <a:r>
              <a:rPr lang="sl-SI" sz="3200" dirty="0"/>
              <a:t>: PRINCE2 </a:t>
            </a:r>
            <a:r>
              <a:rPr lang="bg-BG" sz="3200" dirty="0"/>
              <a:t>срещу</a:t>
            </a:r>
            <a:r>
              <a:rPr lang="sl-SI" sz="3200" dirty="0"/>
              <a:t> PMBOK (5)</a:t>
            </a:r>
            <a:endParaRPr lang="en-US" dirty="0"/>
          </a:p>
        </p:txBody>
      </p:sp>
      <p:sp>
        <p:nvSpPr>
          <p:cNvPr id="4" name="TextBox 4">
            <a:extLst>
              <a:ext uri="{FF2B5EF4-FFF2-40B4-BE49-F238E27FC236}">
                <a16:creationId xmlns:a16="http://schemas.microsoft.com/office/drawing/2014/main" id="{E94BFA19-2956-AC84-800F-44D3DFD33C5B}"/>
              </a:ext>
            </a:extLst>
          </p:cNvPr>
          <p:cNvSpPr/>
          <p:nvPr/>
        </p:nvSpPr>
        <p:spPr>
          <a:xfrm>
            <a:off x="1886542" y="1029623"/>
            <a:ext cx="15288938" cy="73000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bg-BG" sz="6200" spc="-1" dirty="0">
                <a:solidFill>
                  <a:srgbClr val="000000"/>
                </a:solidFill>
                <a:latin typeface="Abhaya Libre Regular"/>
              </a:rPr>
              <a:t>Глава 3: Стандарт за управление на проекти</a:t>
            </a:r>
            <a:endParaRPr lang="bg-BG" sz="6200" spc="-1" dirty="0">
              <a:solidFill>
                <a:srgbClr val="000000"/>
              </a:solidFill>
            </a:endParaRPr>
          </a:p>
        </p:txBody>
      </p:sp>
      <p:pic>
        <p:nvPicPr>
          <p:cNvPr id="5" name="Picture 4">
            <a:extLst>
              <a:ext uri="{FF2B5EF4-FFF2-40B4-BE49-F238E27FC236}">
                <a16:creationId xmlns:a16="http://schemas.microsoft.com/office/drawing/2014/main" id="{348676DD-B886-55BF-AB6D-51240B98D1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53040" y="9257377"/>
            <a:ext cx="3869013" cy="852668"/>
          </a:xfrm>
          <a:prstGeom prst="rect">
            <a:avLst/>
          </a:prstGeom>
        </p:spPr>
      </p:pic>
    </p:spTree>
    <p:extLst>
      <p:ext uri="{BB962C8B-B14F-4D97-AF65-F5344CB8AC3E}">
        <p14:creationId xmlns:p14="http://schemas.microsoft.com/office/powerpoint/2010/main" val="70721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6"/>
          <p:cNvPicPr/>
          <p:nvPr/>
        </p:nvPicPr>
        <p:blipFill>
          <a:blip r:embed="rId2"/>
          <a:stretch/>
        </p:blipFill>
        <p:spPr>
          <a:xfrm rot="17403600">
            <a:off x="-4782600" y="7411680"/>
            <a:ext cx="11621880" cy="12387600"/>
          </a:xfrm>
          <a:prstGeom prst="rect">
            <a:avLst/>
          </a:prstGeom>
          <a:ln w="0">
            <a:noFill/>
          </a:ln>
        </p:spPr>
      </p:pic>
      <p:sp>
        <p:nvSpPr>
          <p:cNvPr id="147" name="TextBox 4"/>
          <p:cNvSpPr/>
          <p:nvPr/>
        </p:nvSpPr>
        <p:spPr>
          <a:xfrm>
            <a:off x="1886542" y="1029623"/>
            <a:ext cx="14679337" cy="142250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bg-BG" sz="6410" spc="-1" dirty="0">
                <a:solidFill>
                  <a:srgbClr val="000000"/>
                </a:solidFill>
                <a:latin typeface="Abhaya Libre Regular"/>
              </a:rPr>
              <a:t>Глава 4: Книга на знанията по управление на проекти</a:t>
            </a:r>
            <a:endParaRPr lang="bg-BG" sz="6600" dirty="0"/>
          </a:p>
        </p:txBody>
      </p:sp>
      <p:sp>
        <p:nvSpPr>
          <p:cNvPr id="148" name="TextBox 5"/>
          <p:cNvSpPr/>
          <p:nvPr/>
        </p:nvSpPr>
        <p:spPr>
          <a:xfrm>
            <a:off x="1978980" y="2958626"/>
            <a:ext cx="15492480" cy="5909310"/>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r>
              <a:rPr lang="bg-BG" sz="3200" dirty="0"/>
              <a:t>Книгата на знанията за управление на проекти (</a:t>
            </a:r>
            <a:r>
              <a:rPr lang="en-US" sz="3200" dirty="0"/>
              <a:t>Project Management Body of Knowledge</a:t>
            </a:r>
            <a:r>
              <a:rPr lang="bg-BG" sz="3200" dirty="0"/>
              <a:t> – PMBOK) е ръководство, публикувано от Института за управление на проекти (</a:t>
            </a:r>
            <a:r>
              <a:rPr lang="en-US" sz="3200" dirty="0"/>
              <a:t>Project Management Institute </a:t>
            </a:r>
            <a:r>
              <a:rPr lang="bg-BG" sz="3200" dirty="0"/>
              <a:t>– PMI), което предоставя набор от стандартна терминология, насоки и практики за управление на проекти</a:t>
            </a:r>
            <a:r>
              <a:rPr lang="ru-RU" sz="3200" dirty="0"/>
              <a:t>.</a:t>
            </a:r>
          </a:p>
          <a:p>
            <a:pPr algn="just"/>
            <a:endParaRPr lang="en-US" sz="3200" dirty="0"/>
          </a:p>
          <a:p>
            <a:pPr algn="just"/>
            <a:r>
              <a:rPr lang="bg-BG" sz="3200" dirty="0"/>
              <a:t>Като цяло PMBOK предоставя рамка за управление на проекти, която може да се адаптира към различни индустрии и типове проекти. Той подчертава важността на ефективната комуникация, ангажираността на заинтересованите страни, управлението на риска и непрекъснатото подобряване.</a:t>
            </a:r>
          </a:p>
          <a:p>
            <a:pPr algn="just"/>
            <a:endParaRPr lang="bg-BG" sz="3200" dirty="0"/>
          </a:p>
          <a:p>
            <a:pPr algn="just"/>
            <a:r>
              <a:rPr lang="bg-BG" sz="3200" dirty="0"/>
              <a:t>PMBOK е организиран в 10 области на знанието, 5 групи процеси и общо 49 процеса</a:t>
            </a:r>
            <a:r>
              <a:rPr lang="ru-RU" sz="3200" dirty="0"/>
              <a:t>.</a:t>
            </a:r>
            <a:endParaRPr lang="en-US" sz="3200" dirty="0"/>
          </a:p>
        </p:txBody>
      </p:sp>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2" name="Picture 1">
            <a:extLst>
              <a:ext uri="{FF2B5EF4-FFF2-40B4-BE49-F238E27FC236}">
                <a16:creationId xmlns:a16="http://schemas.microsoft.com/office/drawing/2014/main" id="{346AC384-EB22-163D-3932-4DCDCD3C19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extLst>
      <p:ext uri="{BB962C8B-B14F-4D97-AF65-F5344CB8AC3E}">
        <p14:creationId xmlns:p14="http://schemas.microsoft.com/office/powerpoint/2010/main" val="2891151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graphicFrame>
        <p:nvGraphicFramePr>
          <p:cNvPr id="2" name="Tabela 1">
            <a:extLst>
              <a:ext uri="{FF2B5EF4-FFF2-40B4-BE49-F238E27FC236}">
                <a16:creationId xmlns:a16="http://schemas.microsoft.com/office/drawing/2014/main" id="{741F8546-60FE-420D-A65B-1E860387ECEC}"/>
              </a:ext>
            </a:extLst>
          </p:cNvPr>
          <p:cNvGraphicFramePr>
            <a:graphicFrameLocks noGrp="1"/>
          </p:cNvGraphicFramePr>
          <p:nvPr>
            <p:extLst>
              <p:ext uri="{D42A27DB-BD31-4B8C-83A1-F6EECF244321}">
                <p14:modId xmlns:p14="http://schemas.microsoft.com/office/powerpoint/2010/main" val="1221096423"/>
              </p:ext>
            </p:extLst>
          </p:nvPr>
        </p:nvGraphicFramePr>
        <p:xfrm>
          <a:off x="1886543" y="4703964"/>
          <a:ext cx="14823121" cy="4543487"/>
        </p:xfrm>
        <a:graphic>
          <a:graphicData uri="http://schemas.openxmlformats.org/drawingml/2006/table">
            <a:tbl>
              <a:tblPr>
                <a:tableStyleId>{5C22544A-7EE6-4342-B048-85BDC9FD1C3A}</a:tableStyleId>
              </a:tblPr>
              <a:tblGrid>
                <a:gridCol w="7418441">
                  <a:extLst>
                    <a:ext uri="{9D8B030D-6E8A-4147-A177-3AD203B41FA5}">
                      <a16:colId xmlns:a16="http://schemas.microsoft.com/office/drawing/2014/main" val="3047918726"/>
                    </a:ext>
                  </a:extLst>
                </a:gridCol>
                <a:gridCol w="7404680">
                  <a:extLst>
                    <a:ext uri="{9D8B030D-6E8A-4147-A177-3AD203B41FA5}">
                      <a16:colId xmlns:a16="http://schemas.microsoft.com/office/drawing/2014/main" val="3215080752"/>
                    </a:ext>
                  </a:extLst>
                </a:gridCol>
              </a:tblGrid>
              <a:tr h="733335">
                <a:tc>
                  <a:txBody>
                    <a:bodyPr/>
                    <a:lstStyle/>
                    <a:p>
                      <a:pPr algn="l" rtl="0" fontAlgn="ctr"/>
                      <a:r>
                        <a:rPr lang="en-US" sz="3000" u="none" strike="noStrike" dirty="0">
                          <a:effectLst/>
                        </a:rPr>
                        <a:t>1. </a:t>
                      </a:r>
                      <a:r>
                        <a:rPr lang="bg-BG" sz="3000" u="none" strike="noStrike" dirty="0">
                          <a:effectLst/>
                        </a:rPr>
                        <a:t>Управление на интеграцията на проекти</a:t>
                      </a:r>
                      <a:endParaRPr lang="en-US" sz="30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en-US" sz="3000" u="none" strike="noStrike" dirty="0">
                          <a:effectLst/>
                        </a:rPr>
                        <a:t>6. </a:t>
                      </a:r>
                      <a:r>
                        <a:rPr lang="bg-BG" sz="3000" u="none" strike="noStrike" dirty="0">
                          <a:effectLst/>
                        </a:rPr>
                        <a:t>Управление на ресурсите на проекта</a:t>
                      </a:r>
                      <a:endParaRPr lang="en-US" sz="30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4214456077"/>
                  </a:ext>
                </a:extLst>
              </a:tr>
              <a:tr h="845514">
                <a:tc>
                  <a:txBody>
                    <a:bodyPr/>
                    <a:lstStyle/>
                    <a:p>
                      <a:pPr algn="l" rtl="0" fontAlgn="ctr"/>
                      <a:r>
                        <a:rPr lang="en-US" sz="3000" u="none" strike="noStrike" dirty="0">
                          <a:effectLst/>
                        </a:rPr>
                        <a:t>2. </a:t>
                      </a:r>
                      <a:r>
                        <a:rPr lang="bg-BG" sz="3000" u="none" strike="noStrike" dirty="0">
                          <a:effectLst/>
                        </a:rPr>
                        <a:t>Управление на обхвата на проекта</a:t>
                      </a:r>
                      <a:endParaRPr lang="en-US" sz="30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en-US" sz="3000" u="none" strike="noStrike" dirty="0">
                          <a:effectLst/>
                        </a:rPr>
                        <a:t>7. </a:t>
                      </a:r>
                      <a:r>
                        <a:rPr lang="bg-BG" sz="3000" u="none" strike="noStrike" dirty="0">
                          <a:effectLst/>
                        </a:rPr>
                        <a:t>Управление на комуникацията на проекта</a:t>
                      </a:r>
                      <a:endParaRPr lang="en-US" sz="30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397395439"/>
                  </a:ext>
                </a:extLst>
              </a:tr>
              <a:tr h="855407">
                <a:tc>
                  <a:txBody>
                    <a:bodyPr/>
                    <a:lstStyle/>
                    <a:p>
                      <a:pPr algn="l" rtl="0" fontAlgn="ctr"/>
                      <a:r>
                        <a:rPr lang="en-US" sz="3000" u="none" strike="noStrike" dirty="0">
                          <a:effectLst/>
                        </a:rPr>
                        <a:t>3. </a:t>
                      </a:r>
                      <a:r>
                        <a:rPr lang="bg-BG" sz="3000" u="none" strike="noStrike" dirty="0">
                          <a:effectLst/>
                        </a:rPr>
                        <a:t>Управление на графика на проекта</a:t>
                      </a:r>
                      <a:endParaRPr lang="en-US" sz="30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en-US" sz="3000" u="none" strike="noStrike" dirty="0">
                          <a:effectLst/>
                        </a:rPr>
                        <a:t>8. </a:t>
                      </a:r>
                      <a:r>
                        <a:rPr lang="bg-BG" sz="3000" u="none" strike="noStrike" dirty="0">
                          <a:effectLst/>
                        </a:rPr>
                        <a:t>Управление на риска на проекта</a:t>
                      </a:r>
                      <a:endParaRPr lang="en-US" sz="30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342815260"/>
                  </a:ext>
                </a:extLst>
              </a:tr>
              <a:tr h="914400">
                <a:tc>
                  <a:txBody>
                    <a:bodyPr/>
                    <a:lstStyle/>
                    <a:p>
                      <a:pPr algn="l" rtl="0" fontAlgn="ctr"/>
                      <a:r>
                        <a:rPr lang="en-US" sz="3000" u="none" strike="noStrike" dirty="0">
                          <a:effectLst/>
                        </a:rPr>
                        <a:t>4. </a:t>
                      </a:r>
                      <a:r>
                        <a:rPr lang="bg-BG" sz="3000" u="none" strike="noStrike" dirty="0">
                          <a:effectLst/>
                        </a:rPr>
                        <a:t>Управление на разходите по проекта</a:t>
                      </a:r>
                      <a:endParaRPr lang="en-US" sz="30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en-US" sz="3000" u="none" strike="noStrike" dirty="0">
                          <a:effectLst/>
                        </a:rPr>
                        <a:t>9. </a:t>
                      </a:r>
                      <a:r>
                        <a:rPr lang="bg-BG" sz="3000" u="none" strike="noStrike" dirty="0">
                          <a:effectLst/>
                        </a:rPr>
                        <a:t>Управление на обществените поръчки по проекта</a:t>
                      </a:r>
                      <a:endParaRPr lang="en-US" sz="30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782195224"/>
                  </a:ext>
                </a:extLst>
              </a:tr>
              <a:tr h="855406">
                <a:tc>
                  <a:txBody>
                    <a:bodyPr/>
                    <a:lstStyle/>
                    <a:p>
                      <a:pPr algn="l" rtl="0" fontAlgn="ctr"/>
                      <a:r>
                        <a:rPr lang="en-US" sz="3000" u="none" strike="noStrike" dirty="0">
                          <a:effectLst/>
                        </a:rPr>
                        <a:t>5. </a:t>
                      </a:r>
                      <a:r>
                        <a:rPr lang="bg-BG" sz="3000" u="none" strike="noStrike" dirty="0">
                          <a:effectLst/>
                        </a:rPr>
                        <a:t>Управление на качеството на проекта</a:t>
                      </a:r>
                      <a:endParaRPr lang="en-US" sz="30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en-US" sz="3000" u="none" strike="noStrike" dirty="0">
                          <a:effectLst/>
                        </a:rPr>
                        <a:t>10. </a:t>
                      </a:r>
                      <a:r>
                        <a:rPr lang="bg-BG" sz="3000" u="none" strike="noStrike" dirty="0">
                          <a:effectLst/>
                        </a:rPr>
                        <a:t>Управлението на заинтересованите страни в проекта</a:t>
                      </a:r>
                      <a:endParaRPr lang="en-US" sz="30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486039426"/>
                  </a:ext>
                </a:extLst>
              </a:tr>
            </a:tbl>
          </a:graphicData>
        </a:graphic>
      </p:graphicFrame>
      <p:sp>
        <p:nvSpPr>
          <p:cNvPr id="3" name="TextBox 4">
            <a:extLst>
              <a:ext uri="{FF2B5EF4-FFF2-40B4-BE49-F238E27FC236}">
                <a16:creationId xmlns:a16="http://schemas.microsoft.com/office/drawing/2014/main" id="{3FB28B34-FBE4-105D-6F64-548D51AD0C68}"/>
              </a:ext>
            </a:extLst>
          </p:cNvPr>
          <p:cNvSpPr/>
          <p:nvPr/>
        </p:nvSpPr>
        <p:spPr>
          <a:xfrm>
            <a:off x="1886543" y="783046"/>
            <a:ext cx="14897122" cy="203132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bg-BG" sz="6600" dirty="0">
                <a:latin typeface="Abhaya Libre Regular"/>
              </a:rPr>
              <a:t>Глава 4: Книга на знанието за управление на проекти</a:t>
            </a:r>
          </a:p>
        </p:txBody>
      </p:sp>
      <p:sp>
        <p:nvSpPr>
          <p:cNvPr id="148" name="TextBox 5"/>
          <p:cNvSpPr/>
          <p:nvPr/>
        </p:nvSpPr>
        <p:spPr>
          <a:xfrm>
            <a:off x="1978980" y="2734194"/>
            <a:ext cx="15492480" cy="1969770"/>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r>
              <a:rPr lang="ru-RU" sz="3200" dirty="0"/>
              <a:t>PMBOK 10 области на знания - в</a:t>
            </a:r>
            <a:r>
              <a:rPr lang="bg-BG" sz="3200" dirty="0"/>
              <a:t>сяка </a:t>
            </a:r>
            <a:r>
              <a:rPr lang="ru-RU" sz="3200" dirty="0"/>
              <a:t>от тези области на знанието е разделена на няколко процеса, които се използват за иницииране, планиране, изпълнение, наблюдение и контрол и приключване на проекти. Тези процеси включват входни данни, инструменти и техники и изходни данни..</a:t>
            </a:r>
            <a:endParaRPr lang="sl-SI" sz="3200" dirty="0"/>
          </a:p>
        </p:txBody>
      </p:sp>
      <p:pic>
        <p:nvPicPr>
          <p:cNvPr id="4" name="Picture 3">
            <a:extLst>
              <a:ext uri="{FF2B5EF4-FFF2-40B4-BE49-F238E27FC236}">
                <a16:creationId xmlns:a16="http://schemas.microsoft.com/office/drawing/2014/main" id="{7D895CEE-EF25-F907-A0EE-DDBD866D4D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0713" y="9273576"/>
            <a:ext cx="3869013" cy="852668"/>
          </a:xfrm>
          <a:prstGeom prst="rect">
            <a:avLst/>
          </a:prstGeom>
        </p:spPr>
      </p:pic>
    </p:spTree>
    <p:extLst>
      <p:ext uri="{BB962C8B-B14F-4D97-AF65-F5344CB8AC3E}">
        <p14:creationId xmlns:p14="http://schemas.microsoft.com/office/powerpoint/2010/main" val="1571266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Box 5"/>
          <p:cNvSpPr/>
          <p:nvPr/>
        </p:nvSpPr>
        <p:spPr>
          <a:xfrm>
            <a:off x="1978980" y="2785554"/>
            <a:ext cx="15492480" cy="49244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r>
              <a:rPr lang="en-US" sz="3200" dirty="0"/>
              <a:t>PMBOK </a:t>
            </a:r>
            <a:r>
              <a:rPr lang="bg-BG" sz="3200" dirty="0"/>
              <a:t>има 5 групи с процеси</a:t>
            </a:r>
            <a:r>
              <a:rPr lang="sl-SI" sz="3200" dirty="0"/>
              <a:t>.</a:t>
            </a:r>
            <a:endParaRPr lang="en-US" sz="3200" dirty="0"/>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645049"/>
            <a:ext cx="15247663" cy="5016758"/>
          </a:xfrm>
          <a:prstGeom prst="rect">
            <a:avLst/>
          </a:prstGeom>
        </p:spPr>
        <p:txBody>
          <a:bodyPr wrap="square">
            <a:spAutoFit/>
          </a:bodyPr>
          <a:lstStyle/>
          <a:p>
            <a:pPr algn="just"/>
            <a:r>
              <a:rPr lang="sl-SI" sz="3200" dirty="0"/>
              <a:t>1. </a:t>
            </a:r>
            <a:r>
              <a:rPr lang="bg-BG" sz="3200" dirty="0"/>
              <a:t>Иницииране: Тази група процеси включва процеси, които се изпълняват за дефиниране на нов проект или нова фаза на съществуващ проект. Това включва идентифициране на заинтересованите страни, разработване на харта на проекта и провеждане на проучване за осъществимост</a:t>
            </a:r>
            <a:r>
              <a:rPr lang="ru-RU" sz="3200" dirty="0"/>
              <a:t>.</a:t>
            </a:r>
            <a:endParaRPr lang="en-US" sz="3200" dirty="0"/>
          </a:p>
          <a:p>
            <a:pPr algn="just"/>
            <a:endParaRPr lang="en-US" sz="3200" dirty="0"/>
          </a:p>
          <a:p>
            <a:pPr algn="just"/>
            <a:r>
              <a:rPr lang="sl-SI" sz="3200" dirty="0"/>
              <a:t>2.</a:t>
            </a:r>
            <a:r>
              <a:rPr lang="bg-BG" sz="3200" dirty="0"/>
              <a:t> Планиране: Тази група процеси включва процеси, които се изпълняват, за да се установи обхватът на проекта, да се определят целите и да се разработи курс на действие, необходим за постигане на тези цели. Това включва създаване на подробен план на проекта, включително график на проекта, бюджет и план за ресурси</a:t>
            </a:r>
            <a:r>
              <a:rPr lang="ru-RU" sz="3200" dirty="0"/>
              <a:t>.</a:t>
            </a:r>
            <a:endParaRPr lang="en-US" sz="3200" dirty="0"/>
          </a:p>
        </p:txBody>
      </p:sp>
      <p:sp>
        <p:nvSpPr>
          <p:cNvPr id="2" name="TextBox 4">
            <a:extLst>
              <a:ext uri="{FF2B5EF4-FFF2-40B4-BE49-F238E27FC236}">
                <a16:creationId xmlns:a16="http://schemas.microsoft.com/office/drawing/2014/main" id="{A141A345-38D4-7202-C552-6CE76962E26B}"/>
              </a:ext>
            </a:extLst>
          </p:cNvPr>
          <p:cNvSpPr/>
          <p:nvPr/>
        </p:nvSpPr>
        <p:spPr>
          <a:xfrm>
            <a:off x="1886543" y="783046"/>
            <a:ext cx="14897122" cy="203132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bg-BG" sz="6600" dirty="0">
                <a:latin typeface="Abhaya Libre Regular"/>
              </a:rPr>
              <a:t>Глава 4: Книга на знанието за управление на проекти</a:t>
            </a:r>
          </a:p>
        </p:txBody>
      </p:sp>
      <p:pic>
        <p:nvPicPr>
          <p:cNvPr id="4" name="Picture 3">
            <a:extLst>
              <a:ext uri="{FF2B5EF4-FFF2-40B4-BE49-F238E27FC236}">
                <a16:creationId xmlns:a16="http://schemas.microsoft.com/office/drawing/2014/main" id="{41F56B6D-E9A7-EAD8-7A53-A0A7EA8386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extLst>
      <p:ext uri="{BB962C8B-B14F-4D97-AF65-F5344CB8AC3E}">
        <p14:creationId xmlns:p14="http://schemas.microsoft.com/office/powerpoint/2010/main" val="2426507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34FDAA2E-D78B-801B-F036-796CA5BE8B99}"/>
              </a:ext>
            </a:extLst>
          </p:cNvPr>
          <p:cNvPicPr/>
          <p:nvPr/>
        </p:nvPicPr>
        <p:blipFill>
          <a:blip r:embed="rId2"/>
          <a:stretch/>
        </p:blipFill>
        <p:spPr>
          <a:xfrm rot="17403600">
            <a:off x="-4782600" y="7411680"/>
            <a:ext cx="11621880" cy="12387600"/>
          </a:xfrm>
          <a:prstGeom prst="rect">
            <a:avLst/>
          </a:prstGeom>
          <a:ln w="0">
            <a:noFill/>
          </a:ln>
        </p:spPr>
      </p:pic>
      <p:sp>
        <p:nvSpPr>
          <p:cNvPr id="148" name="TextBox 5"/>
          <p:cNvSpPr/>
          <p:nvPr/>
        </p:nvSpPr>
        <p:spPr>
          <a:xfrm>
            <a:off x="1978980" y="2785554"/>
            <a:ext cx="15492480" cy="49244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r>
              <a:rPr lang="en-US" sz="3200" dirty="0"/>
              <a:t>PMBOK </a:t>
            </a:r>
            <a:r>
              <a:rPr lang="bg-BG" sz="3200" dirty="0"/>
              <a:t>има 5 групи с процеси</a:t>
            </a:r>
            <a:r>
              <a:rPr lang="sl-SI" sz="3200" dirty="0"/>
              <a:t>.</a:t>
            </a:r>
            <a:endParaRPr lang="en-US" sz="3200" dirty="0"/>
          </a:p>
        </p:txBody>
      </p:sp>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645049"/>
            <a:ext cx="15247663" cy="5016758"/>
          </a:xfrm>
          <a:prstGeom prst="rect">
            <a:avLst/>
          </a:prstGeom>
        </p:spPr>
        <p:txBody>
          <a:bodyPr wrap="square">
            <a:spAutoFit/>
          </a:bodyPr>
          <a:lstStyle/>
          <a:p>
            <a:pPr algn="just"/>
            <a:r>
              <a:rPr lang="sl-SI" sz="3200" dirty="0"/>
              <a:t>3. </a:t>
            </a:r>
            <a:r>
              <a:rPr lang="bg-BG" sz="3200" dirty="0"/>
              <a:t>Изпълнение: Тази група процеси включва процеси, които се извършват за изпълнение на плана на проекта чрез координиране на хора и ресурси, управление на резултатите от проекта и наблюдение на напредъка спрямо плана</a:t>
            </a:r>
            <a:r>
              <a:rPr lang="ru-RU" sz="3200" dirty="0"/>
              <a:t>.</a:t>
            </a:r>
            <a:endParaRPr lang="bg-BG" sz="3200" dirty="0"/>
          </a:p>
          <a:p>
            <a:pPr algn="just"/>
            <a:endParaRPr lang="en-US" sz="3200" dirty="0"/>
          </a:p>
          <a:p>
            <a:pPr algn="just"/>
            <a:r>
              <a:rPr lang="sl-SI" sz="3200" dirty="0"/>
              <a:t>4. </a:t>
            </a:r>
            <a:r>
              <a:rPr lang="bg-BG" sz="3200" dirty="0"/>
              <a:t>Мониторинг и контрол: Тази група процеси включва процеси, които се изпълняват за проследяване, преглед и регулиране на напредъка и изпълнението на проекта. Това включва наблюдение на дейностите по проекта, идентифициране на отклонения от плана и предприемане на коригиращи действия, ако е необходимо</a:t>
            </a:r>
            <a:r>
              <a:rPr lang="ru-RU" sz="3200" dirty="0"/>
              <a:t>.</a:t>
            </a:r>
            <a:endParaRPr lang="en-US" sz="3200" dirty="0"/>
          </a:p>
        </p:txBody>
      </p:sp>
      <p:sp>
        <p:nvSpPr>
          <p:cNvPr id="2" name="TextBox 4">
            <a:extLst>
              <a:ext uri="{FF2B5EF4-FFF2-40B4-BE49-F238E27FC236}">
                <a16:creationId xmlns:a16="http://schemas.microsoft.com/office/drawing/2014/main" id="{18A22C80-BEDB-752B-3714-82079ABD612B}"/>
              </a:ext>
            </a:extLst>
          </p:cNvPr>
          <p:cNvSpPr/>
          <p:nvPr/>
        </p:nvSpPr>
        <p:spPr>
          <a:xfrm>
            <a:off x="1886543" y="783046"/>
            <a:ext cx="14897122" cy="203132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bg-BG" sz="6600" dirty="0">
                <a:latin typeface="Abhaya Libre Regular"/>
              </a:rPr>
              <a:t>Глава 4: Книга на знанието за управление на проекти</a:t>
            </a:r>
          </a:p>
        </p:txBody>
      </p:sp>
      <p:pic>
        <p:nvPicPr>
          <p:cNvPr id="5" name="Picture 4">
            <a:extLst>
              <a:ext uri="{FF2B5EF4-FFF2-40B4-BE49-F238E27FC236}">
                <a16:creationId xmlns:a16="http://schemas.microsoft.com/office/drawing/2014/main" id="{D07E5316-E5E2-2204-602C-B03BF17993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extLst>
      <p:ext uri="{BB962C8B-B14F-4D97-AF65-F5344CB8AC3E}">
        <p14:creationId xmlns:p14="http://schemas.microsoft.com/office/powerpoint/2010/main" val="1933438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Box 5"/>
          <p:cNvSpPr/>
          <p:nvPr/>
        </p:nvSpPr>
        <p:spPr>
          <a:xfrm>
            <a:off x="1978980" y="2785554"/>
            <a:ext cx="15492480" cy="49244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r>
              <a:rPr lang="en-US" sz="3200" dirty="0"/>
              <a:t>PMBOK </a:t>
            </a:r>
            <a:r>
              <a:rPr lang="bg-BG" sz="3200" dirty="0"/>
              <a:t>има 5 групи с процеси</a:t>
            </a:r>
            <a:r>
              <a:rPr lang="sl-SI" sz="3200" dirty="0"/>
              <a:t>.</a:t>
            </a:r>
            <a:endParaRPr lang="en-US" sz="3200" dirty="0"/>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645049"/>
            <a:ext cx="15247663" cy="4031873"/>
          </a:xfrm>
          <a:prstGeom prst="rect">
            <a:avLst/>
          </a:prstGeom>
        </p:spPr>
        <p:txBody>
          <a:bodyPr wrap="square">
            <a:spAutoFit/>
          </a:bodyPr>
          <a:lstStyle/>
          <a:p>
            <a:pPr algn="just"/>
            <a:r>
              <a:rPr lang="sl-SI" sz="3200" dirty="0"/>
              <a:t>5. </a:t>
            </a:r>
            <a:r>
              <a:rPr lang="bg-BG" sz="3200" dirty="0"/>
              <a:t>Приключване на проекти: Тази група процеси включва процеси, които се изпълняват за финализиране на всички дейности по проекта, получаване на официално приемане на резултатите от проекта от клиента или спонсора и предаване на завършения проект на съответните заинтересовани страни. Това включва архивиране на записи на проекта, извършване на преглед на проекта и документиране на извлечените поуки и заключения</a:t>
            </a:r>
            <a:r>
              <a:rPr lang="ru-RU" sz="3200" dirty="0"/>
              <a:t>.</a:t>
            </a:r>
            <a:endParaRPr lang="bg-BG" sz="3200" dirty="0"/>
          </a:p>
          <a:p>
            <a:pPr algn="just"/>
            <a:endParaRPr lang="sl-SI" sz="3200" dirty="0"/>
          </a:p>
          <a:p>
            <a:pPr algn="just"/>
            <a:r>
              <a:rPr lang="sl-SI" sz="3200" dirty="0"/>
              <a:t>PMBOK </a:t>
            </a:r>
            <a:r>
              <a:rPr lang="bg-BG" sz="3200" dirty="0"/>
              <a:t>има 49 подпроцеса.</a:t>
            </a:r>
            <a:endParaRPr lang="en-US" sz="3200" dirty="0"/>
          </a:p>
        </p:txBody>
      </p:sp>
      <p:sp>
        <p:nvSpPr>
          <p:cNvPr id="2" name="TextBox 4">
            <a:extLst>
              <a:ext uri="{FF2B5EF4-FFF2-40B4-BE49-F238E27FC236}">
                <a16:creationId xmlns:a16="http://schemas.microsoft.com/office/drawing/2014/main" id="{115A1614-281F-6424-9EAB-3BE1622CB7CA}"/>
              </a:ext>
            </a:extLst>
          </p:cNvPr>
          <p:cNvSpPr/>
          <p:nvPr/>
        </p:nvSpPr>
        <p:spPr>
          <a:xfrm>
            <a:off x="1886543" y="783046"/>
            <a:ext cx="14897122" cy="203132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bg-BG" sz="6600" dirty="0">
                <a:latin typeface="Abhaya Libre Regular"/>
              </a:rPr>
              <a:t>Глава 4: Книга на знанието за управление на проекти</a:t>
            </a:r>
          </a:p>
        </p:txBody>
      </p:sp>
    </p:spTree>
    <p:extLst>
      <p:ext uri="{BB962C8B-B14F-4D97-AF65-F5344CB8AC3E}">
        <p14:creationId xmlns:p14="http://schemas.microsoft.com/office/powerpoint/2010/main" val="2852898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2105597" y="4202234"/>
            <a:ext cx="15247663" cy="2000548"/>
          </a:xfrm>
          <a:prstGeom prst="rect">
            <a:avLst/>
          </a:prstGeom>
        </p:spPr>
        <p:txBody>
          <a:bodyPr wrap="square">
            <a:spAutoFit/>
          </a:bodyPr>
          <a:lstStyle/>
          <a:p>
            <a:pPr algn="just"/>
            <a:r>
              <a:rPr lang="ru-RU" sz="3100" b="1" dirty="0"/>
              <a:t>Процеси на PMBOK в групата на процесите за иницииране:</a:t>
            </a:r>
          </a:p>
          <a:p>
            <a:pPr algn="just"/>
            <a:endParaRPr lang="bg-BG" sz="3100" b="1" dirty="0"/>
          </a:p>
          <a:p>
            <a:pPr marL="457200" indent="-457200" algn="just">
              <a:buFont typeface="Arial" panose="020B0604020202020204" pitchFamily="34" charset="0"/>
              <a:buChar char="•"/>
            </a:pPr>
            <a:r>
              <a:rPr lang="ru-RU" sz="3100" dirty="0"/>
              <a:t>Разработване на хартата на проекта;</a:t>
            </a:r>
          </a:p>
          <a:p>
            <a:pPr marL="457200" indent="-457200" algn="just">
              <a:buFont typeface="Arial" panose="020B0604020202020204" pitchFamily="34" charset="0"/>
              <a:buChar char="•"/>
            </a:pPr>
            <a:r>
              <a:rPr lang="ru-RU" sz="3100" dirty="0"/>
              <a:t>Определяне на заинтересованите страни.</a:t>
            </a:r>
            <a:endParaRPr lang="bg-BG" sz="3100" dirty="0"/>
          </a:p>
        </p:txBody>
      </p:sp>
      <p:sp>
        <p:nvSpPr>
          <p:cNvPr id="2" name="TextBox 4">
            <a:extLst>
              <a:ext uri="{FF2B5EF4-FFF2-40B4-BE49-F238E27FC236}">
                <a16:creationId xmlns:a16="http://schemas.microsoft.com/office/drawing/2014/main" id="{CE480A15-8B1F-16EC-F150-46009FE65901}"/>
              </a:ext>
            </a:extLst>
          </p:cNvPr>
          <p:cNvSpPr/>
          <p:nvPr/>
        </p:nvSpPr>
        <p:spPr>
          <a:xfrm>
            <a:off x="1886543" y="783046"/>
            <a:ext cx="14897122" cy="203132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bg-BG" sz="6600" dirty="0">
                <a:latin typeface="Abhaya Libre Regular"/>
              </a:rPr>
              <a:t>Глава 4: Книга на знанието за управление на проекти</a:t>
            </a:r>
          </a:p>
        </p:txBody>
      </p:sp>
      <p:pic>
        <p:nvPicPr>
          <p:cNvPr id="4" name="Picture 3">
            <a:extLst>
              <a:ext uri="{FF2B5EF4-FFF2-40B4-BE49-F238E27FC236}">
                <a16:creationId xmlns:a16="http://schemas.microsoft.com/office/drawing/2014/main" id="{EBABEFB6-62C2-2EC7-6C79-04FC7F0175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extLst>
      <p:ext uri="{BB962C8B-B14F-4D97-AF65-F5344CB8AC3E}">
        <p14:creationId xmlns:p14="http://schemas.microsoft.com/office/powerpoint/2010/main" val="1179739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67" name="TextBox 3"/>
          <p:cNvSpPr/>
          <p:nvPr/>
        </p:nvSpPr>
        <p:spPr>
          <a:xfrm>
            <a:off x="1784160" y="2828880"/>
            <a:ext cx="15741360" cy="3988271"/>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a:lnSpc>
                <a:spcPts val="4619"/>
              </a:lnSpc>
            </a:pPr>
            <a:r>
              <a:rPr lang="ru-RU" sz="3299" spc="-49" dirty="0">
                <a:solidFill>
                  <a:srgbClr val="000000"/>
                </a:solidFill>
                <a:latin typeface="Abhaya Libre Regular"/>
              </a:rPr>
              <a:t>Подкрепата на Европейската Комисия за създаването на тази публикация не представлява одобрение на съдържанието, което отразява само гледните точки на авторите. Комисията не носи отговорност за използването на съдържащата се в нея информация. </a:t>
            </a:r>
          </a:p>
          <a:p>
            <a:pPr algn="just">
              <a:lnSpc>
                <a:spcPts val="4619"/>
              </a:lnSpc>
            </a:pPr>
            <a:endParaRPr lang="ru-RU" sz="3299" spc="-49" dirty="0">
              <a:solidFill>
                <a:srgbClr val="000000"/>
              </a:solidFill>
              <a:latin typeface="Abhaya Libre Regular"/>
            </a:endParaRPr>
          </a:p>
          <a:p>
            <a:pPr algn="just">
              <a:lnSpc>
                <a:spcPts val="4619"/>
              </a:lnSpc>
            </a:pPr>
            <a:r>
              <a:rPr lang="ru-RU" sz="3299" spc="-49" dirty="0">
                <a:solidFill>
                  <a:srgbClr val="000000"/>
                </a:solidFill>
                <a:latin typeface="Abhaya Libre Regular"/>
              </a:rPr>
              <a:t>Проект Nº: 2021-1-RO01-KA220-VET-000028118</a:t>
            </a:r>
          </a:p>
          <a:p>
            <a:pPr algn="just">
              <a:lnSpc>
                <a:spcPts val="4618"/>
              </a:lnSpc>
            </a:pPr>
            <a:endParaRPr lang="en-US" sz="3300" b="0" strike="noStrike" spc="-1" dirty="0">
              <a:solidFill>
                <a:srgbClr val="000000"/>
              </a:solidFill>
              <a:latin typeface="Arial"/>
            </a:endParaRPr>
          </a:p>
          <a:p>
            <a:pPr>
              <a:lnSpc>
                <a:spcPts val="3498"/>
              </a:lnSpc>
            </a:pPr>
            <a:endParaRPr lang="en-US" sz="3300" b="0" strike="noStrike" spc="-1" dirty="0">
              <a:solidFill>
                <a:srgbClr val="000000"/>
              </a:solidFill>
              <a:latin typeface="Arial"/>
            </a:endParaRPr>
          </a:p>
        </p:txBody>
      </p:sp>
      <p:pic>
        <p:nvPicPr>
          <p:cNvPr id="68" name="Picture 4"/>
          <p:cNvPicPr/>
          <p:nvPr/>
        </p:nvPicPr>
        <p:blipFill>
          <a:blip r:embed="rId2"/>
          <a:stretch/>
        </p:blipFill>
        <p:spPr>
          <a:xfrm rot="17403600">
            <a:off x="-4782600" y="7448040"/>
            <a:ext cx="11621880" cy="12387600"/>
          </a:xfrm>
          <a:prstGeom prst="rect">
            <a:avLst/>
          </a:prstGeom>
          <a:ln w="0">
            <a:noFill/>
          </a:ln>
        </p:spPr>
      </p:pic>
      <p:pic>
        <p:nvPicPr>
          <p:cNvPr id="69" name="Picture 5"/>
          <p:cNvPicPr/>
          <p:nvPr/>
        </p:nvPicPr>
        <p:blipFill>
          <a:blip r:embed="rId3"/>
          <a:stretch/>
        </p:blipFill>
        <p:spPr>
          <a:xfrm rot="1836600">
            <a:off x="0" y="-2006640"/>
            <a:ext cx="3333600" cy="3588120"/>
          </a:xfrm>
          <a:prstGeom prst="rect">
            <a:avLst/>
          </a:prstGeom>
          <a:ln w="0">
            <a:noFill/>
          </a:ln>
        </p:spPr>
      </p:pic>
      <p:pic>
        <p:nvPicPr>
          <p:cNvPr id="70" name="Picture 6"/>
          <p:cNvPicPr/>
          <p:nvPr/>
        </p:nvPicPr>
        <p:blipFill>
          <a:blip r:embed="rId4"/>
          <a:stretch/>
        </p:blipFill>
        <p:spPr>
          <a:xfrm rot="20414400">
            <a:off x="-3467160" y="353160"/>
            <a:ext cx="4351680" cy="4345920"/>
          </a:xfrm>
          <a:prstGeom prst="rect">
            <a:avLst/>
          </a:prstGeom>
          <a:ln w="0">
            <a:noFill/>
          </a:ln>
        </p:spPr>
      </p:pic>
      <p:pic>
        <p:nvPicPr>
          <p:cNvPr id="71" name="Picture 7"/>
          <p:cNvPicPr/>
          <p:nvPr/>
        </p:nvPicPr>
        <p:blipFill>
          <a:blip r:embed="rId5"/>
          <a:stretch/>
        </p:blipFill>
        <p:spPr>
          <a:xfrm rot="14220600">
            <a:off x="3147120" y="8907120"/>
            <a:ext cx="5810040" cy="5802480"/>
          </a:xfrm>
          <a:prstGeom prst="rect">
            <a:avLst/>
          </a:prstGeom>
          <a:ln w="0">
            <a:noFill/>
          </a:ln>
        </p:spPr>
      </p:pic>
      <p:pic>
        <p:nvPicPr>
          <p:cNvPr id="72" name="Picture 8"/>
          <p:cNvPicPr/>
          <p:nvPr/>
        </p:nvPicPr>
        <p:blipFill>
          <a:blip r:embed="rId6"/>
          <a:stretch/>
        </p:blipFill>
        <p:spPr>
          <a:xfrm>
            <a:off x="16418880" y="0"/>
            <a:ext cx="1868760" cy="1868760"/>
          </a:xfrm>
          <a:prstGeom prst="rect">
            <a:avLst/>
          </a:prstGeom>
          <a:ln w="0">
            <a:noFill/>
          </a:ln>
        </p:spPr>
      </p:pic>
      <p:pic>
        <p:nvPicPr>
          <p:cNvPr id="73" name="Picture 9"/>
          <p:cNvPicPr/>
          <p:nvPr/>
        </p:nvPicPr>
        <p:blipFill>
          <a:blip r:embed="rId7"/>
          <a:stretch/>
        </p:blipFill>
        <p:spPr>
          <a:xfrm rot="12652800">
            <a:off x="13507200" y="7477920"/>
            <a:ext cx="5363640" cy="5363640"/>
          </a:xfrm>
          <a:prstGeom prst="rect">
            <a:avLst/>
          </a:prstGeom>
          <a:ln w="0">
            <a:noFill/>
          </a:ln>
        </p:spPr>
      </p:pic>
      <p:pic>
        <p:nvPicPr>
          <p:cNvPr id="75" name="Picture 11"/>
          <p:cNvPicPr/>
          <p:nvPr/>
        </p:nvPicPr>
        <p:blipFill>
          <a:blip r:embed="rId8"/>
          <a:stretch/>
        </p:blipFill>
        <p:spPr>
          <a:xfrm rot="6633000">
            <a:off x="15049080" y="4144680"/>
            <a:ext cx="4880880" cy="4874400"/>
          </a:xfrm>
          <a:prstGeom prst="rect">
            <a:avLst/>
          </a:prstGeom>
          <a:ln w="0">
            <a:noFill/>
          </a:ln>
        </p:spPr>
      </p:pic>
      <p:grpSp>
        <p:nvGrpSpPr>
          <p:cNvPr id="76" name="Group 12"/>
          <p:cNvGrpSpPr/>
          <p:nvPr/>
        </p:nvGrpSpPr>
        <p:grpSpPr>
          <a:xfrm>
            <a:off x="13890240" y="6582600"/>
            <a:ext cx="2900160" cy="807120"/>
            <a:chOff x="13890240" y="6582600"/>
            <a:chExt cx="2900160" cy="807120"/>
          </a:xfrm>
        </p:grpSpPr>
        <p:pic>
          <p:nvPicPr>
            <p:cNvPr id="77" name="Picture 13"/>
            <p:cNvPicPr/>
            <p:nvPr/>
          </p:nvPicPr>
          <p:blipFill>
            <a:blip r:embed="rId9"/>
            <a:stretch/>
          </p:blipFill>
          <p:spPr>
            <a:xfrm>
              <a:off x="13890240" y="6582600"/>
              <a:ext cx="2900160" cy="463680"/>
            </a:xfrm>
            <a:prstGeom prst="rect">
              <a:avLst/>
            </a:prstGeom>
            <a:ln w="0">
              <a:noFill/>
            </a:ln>
          </p:spPr>
        </p:pic>
        <p:pic>
          <p:nvPicPr>
            <p:cNvPr id="78" name="Picture 14"/>
            <p:cNvPicPr/>
            <p:nvPr/>
          </p:nvPicPr>
          <p:blipFill>
            <a:blip r:embed="rId9"/>
            <a:stretch/>
          </p:blipFill>
          <p:spPr>
            <a:xfrm>
              <a:off x="13890240" y="6926040"/>
              <a:ext cx="2900160" cy="463680"/>
            </a:xfrm>
            <a:prstGeom prst="rect">
              <a:avLst/>
            </a:prstGeom>
            <a:ln w="0">
              <a:noFill/>
            </a:ln>
          </p:spPr>
        </p:pic>
      </p:grpSp>
      <p:pic>
        <p:nvPicPr>
          <p:cNvPr id="2" name="Picture 1">
            <a:extLst>
              <a:ext uri="{FF2B5EF4-FFF2-40B4-BE49-F238E27FC236}">
                <a16:creationId xmlns:a16="http://schemas.microsoft.com/office/drawing/2014/main" id="{ECFAA559-C392-E2BF-FA0B-587BD7E74250}"/>
              </a:ext>
            </a:extLst>
          </p:cNvPr>
          <p:cNvPicPr>
            <a:picLocks noChangeAspect="1"/>
          </p:cNvPicPr>
          <p:nvPr/>
        </p:nvPicPr>
        <p:blipFill>
          <a:blip r:embed="rId10"/>
          <a:stretch>
            <a:fillRect/>
          </a:stretch>
        </p:blipFill>
        <p:spPr>
          <a:xfrm>
            <a:off x="1784160" y="6063496"/>
            <a:ext cx="6828112" cy="150584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247663" cy="6494085"/>
          </a:xfrm>
          <a:prstGeom prst="rect">
            <a:avLst/>
          </a:prstGeom>
        </p:spPr>
        <p:txBody>
          <a:bodyPr wrap="square">
            <a:spAutoFit/>
          </a:bodyPr>
          <a:lstStyle/>
          <a:p>
            <a:pPr algn="just"/>
            <a:r>
              <a:rPr lang="ru-RU" sz="3100" b="1" dirty="0"/>
              <a:t>Процеси на PMBOK в групата на процесите за п</a:t>
            </a:r>
            <a:r>
              <a:rPr lang="bg-BG" sz="3100" b="1" dirty="0"/>
              <a:t>ланиране </a:t>
            </a:r>
            <a:r>
              <a:rPr lang="sl-SI" sz="3100" b="1" dirty="0"/>
              <a:t>(1/2):</a:t>
            </a:r>
          </a:p>
          <a:p>
            <a:pPr algn="just"/>
            <a:endParaRPr lang="sl-SI" sz="3100" b="1" dirty="0"/>
          </a:p>
          <a:p>
            <a:pPr marL="457200" indent="-457200" algn="just">
              <a:buFont typeface="Arial" panose="020B0604020202020204" pitchFamily="34" charset="0"/>
              <a:buChar char="•"/>
            </a:pPr>
            <a:r>
              <a:rPr lang="bg-BG" sz="3100" dirty="0"/>
              <a:t>Разработване на план за управление на проекта;</a:t>
            </a:r>
          </a:p>
          <a:p>
            <a:pPr marL="457200" indent="-457200" algn="just">
              <a:buFont typeface="Arial" panose="020B0604020202020204" pitchFamily="34" charset="0"/>
              <a:buChar char="•"/>
            </a:pPr>
            <a:r>
              <a:rPr lang="bg-BG" sz="3100" dirty="0"/>
              <a:t>Управление на обхвата на плана;</a:t>
            </a:r>
          </a:p>
          <a:p>
            <a:pPr marL="457200" indent="-457200" algn="just">
              <a:buFont typeface="Arial" panose="020B0604020202020204" pitchFamily="34" charset="0"/>
              <a:buChar char="•"/>
            </a:pPr>
            <a:r>
              <a:rPr lang="bg-BG" sz="3100" dirty="0"/>
              <a:t>Събиране на изисквания;</a:t>
            </a:r>
          </a:p>
          <a:p>
            <a:pPr marL="457200" indent="-457200" algn="just">
              <a:buFont typeface="Arial" panose="020B0604020202020204" pitchFamily="34" charset="0"/>
              <a:buChar char="•"/>
            </a:pPr>
            <a:r>
              <a:rPr lang="bg-BG" sz="3100" dirty="0"/>
              <a:t>Определете обхвата;</a:t>
            </a:r>
          </a:p>
          <a:p>
            <a:pPr marL="457200" indent="-457200" algn="just">
              <a:buFont typeface="Arial" panose="020B0604020202020204" pitchFamily="34" charset="0"/>
              <a:buChar char="•"/>
            </a:pPr>
            <a:r>
              <a:rPr lang="bg-BG" sz="3100" dirty="0"/>
              <a:t>Създаване на WBS (</a:t>
            </a:r>
            <a:r>
              <a:rPr lang="bg-BG" sz="3100" dirty="0" err="1"/>
              <a:t>Work</a:t>
            </a:r>
            <a:r>
              <a:rPr lang="bg-BG" sz="3100" dirty="0"/>
              <a:t> </a:t>
            </a:r>
            <a:r>
              <a:rPr lang="bg-BG" sz="3100" dirty="0" err="1"/>
              <a:t>Breakdown</a:t>
            </a:r>
            <a:r>
              <a:rPr lang="bg-BG" sz="3100" dirty="0"/>
              <a:t> Structure);</a:t>
            </a:r>
          </a:p>
          <a:p>
            <a:pPr marL="457200" indent="-457200" algn="just">
              <a:buFont typeface="Arial" panose="020B0604020202020204" pitchFamily="34" charset="0"/>
              <a:buChar char="•"/>
            </a:pPr>
            <a:r>
              <a:rPr lang="bg-BG" sz="3100" dirty="0"/>
              <a:t>План за управление на графика;</a:t>
            </a:r>
          </a:p>
          <a:p>
            <a:pPr marL="457200" indent="-457200" algn="just">
              <a:buFont typeface="Arial" panose="020B0604020202020204" pitchFamily="34" charset="0"/>
              <a:buChar char="•"/>
            </a:pPr>
            <a:r>
              <a:rPr lang="bg-BG" sz="3100" dirty="0"/>
              <a:t>Дефиниране на дейности;</a:t>
            </a:r>
          </a:p>
          <a:p>
            <a:pPr marL="457200" indent="-457200" algn="just">
              <a:buFont typeface="Arial" panose="020B0604020202020204" pitchFamily="34" charset="0"/>
              <a:buChar char="•"/>
            </a:pPr>
            <a:r>
              <a:rPr lang="bg-BG" sz="3100" dirty="0"/>
              <a:t>Последователни дейности;</a:t>
            </a:r>
          </a:p>
          <a:p>
            <a:pPr marL="457200" indent="-457200" algn="just">
              <a:buFont typeface="Arial" panose="020B0604020202020204" pitchFamily="34" charset="0"/>
              <a:buChar char="•"/>
            </a:pPr>
            <a:r>
              <a:rPr lang="bg-BG" sz="3100" dirty="0"/>
              <a:t>Оценка на продължителността на дейността;</a:t>
            </a:r>
          </a:p>
          <a:p>
            <a:pPr marL="457200" indent="-457200" algn="just">
              <a:buFont typeface="Arial" panose="020B0604020202020204" pitchFamily="34" charset="0"/>
              <a:buChar char="•"/>
            </a:pPr>
            <a:r>
              <a:rPr lang="bg-BG" sz="3100" dirty="0"/>
              <a:t>Разработване на график;</a:t>
            </a:r>
          </a:p>
          <a:p>
            <a:pPr marL="457200" indent="-457200" algn="just">
              <a:buFont typeface="Arial" panose="020B0604020202020204" pitchFamily="34" charset="0"/>
              <a:buChar char="•"/>
            </a:pPr>
            <a:r>
              <a:rPr lang="bg-BG" sz="3100" dirty="0"/>
              <a:t>Планиране управлението на разходите;</a:t>
            </a:r>
          </a:p>
        </p:txBody>
      </p:sp>
      <p:sp>
        <p:nvSpPr>
          <p:cNvPr id="2" name="TextBox 4">
            <a:extLst>
              <a:ext uri="{FF2B5EF4-FFF2-40B4-BE49-F238E27FC236}">
                <a16:creationId xmlns:a16="http://schemas.microsoft.com/office/drawing/2014/main" id="{C4BCD9DD-2DEC-DF3D-A437-F27456CD0BD1}"/>
              </a:ext>
            </a:extLst>
          </p:cNvPr>
          <p:cNvSpPr/>
          <p:nvPr/>
        </p:nvSpPr>
        <p:spPr>
          <a:xfrm>
            <a:off x="1886543" y="783046"/>
            <a:ext cx="14897122" cy="203132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bg-BG" sz="6600" dirty="0">
                <a:latin typeface="Abhaya Libre Regular"/>
              </a:rPr>
              <a:t>Глава 4: Книга на знанието за управление на проекти</a:t>
            </a:r>
          </a:p>
        </p:txBody>
      </p:sp>
      <p:pic>
        <p:nvPicPr>
          <p:cNvPr id="4" name="Picture 3">
            <a:extLst>
              <a:ext uri="{FF2B5EF4-FFF2-40B4-BE49-F238E27FC236}">
                <a16:creationId xmlns:a16="http://schemas.microsoft.com/office/drawing/2014/main" id="{D3C314E4-FFAA-3289-DBDD-76410E8500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9563" y="9268469"/>
            <a:ext cx="3869013" cy="852668"/>
          </a:xfrm>
          <a:prstGeom prst="rect">
            <a:avLst/>
          </a:prstGeom>
        </p:spPr>
      </p:pic>
    </p:spTree>
    <p:extLst>
      <p:ext uri="{BB962C8B-B14F-4D97-AF65-F5344CB8AC3E}">
        <p14:creationId xmlns:p14="http://schemas.microsoft.com/office/powerpoint/2010/main" val="2189959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6771084"/>
          </a:xfrm>
          <a:prstGeom prst="rect">
            <a:avLst/>
          </a:prstGeom>
        </p:spPr>
        <p:txBody>
          <a:bodyPr wrap="square">
            <a:spAutoFit/>
          </a:bodyPr>
          <a:lstStyle/>
          <a:p>
            <a:pPr algn="just"/>
            <a:r>
              <a:rPr lang="ru-RU" sz="3100" b="1" dirty="0"/>
              <a:t>Процеси на PMBOK в групата на процесите за планиране</a:t>
            </a:r>
            <a:r>
              <a:rPr lang="sl-SI" sz="3100" b="1" dirty="0"/>
              <a:t> (2/2):</a:t>
            </a:r>
          </a:p>
          <a:p>
            <a:pPr marL="457200" indent="-457200" algn="just">
              <a:buFont typeface="Arial" panose="020B0604020202020204" pitchFamily="34" charset="0"/>
              <a:buChar char="•"/>
            </a:pPr>
            <a:r>
              <a:rPr lang="bg-BG" sz="3100" dirty="0"/>
              <a:t>Оценка на разходите;</a:t>
            </a:r>
          </a:p>
          <a:p>
            <a:pPr marL="457200" indent="-457200" algn="just">
              <a:buFont typeface="Arial" panose="020B0604020202020204" pitchFamily="34" charset="0"/>
              <a:buChar char="•"/>
            </a:pPr>
            <a:r>
              <a:rPr lang="bg-BG" sz="3100" dirty="0"/>
              <a:t>Определяне на бюджета;</a:t>
            </a:r>
          </a:p>
          <a:p>
            <a:pPr marL="457200" indent="-457200" algn="just">
              <a:buFont typeface="Arial" panose="020B0604020202020204" pitchFamily="34" charset="0"/>
              <a:buChar char="•"/>
            </a:pPr>
            <a:r>
              <a:rPr lang="bg-BG" sz="3100" dirty="0"/>
              <a:t>Планиране управлението на качеството;</a:t>
            </a:r>
          </a:p>
          <a:p>
            <a:pPr marL="457200" indent="-457200" algn="just">
              <a:buFont typeface="Arial" panose="020B0604020202020204" pitchFamily="34" charset="0"/>
              <a:buChar char="•"/>
            </a:pPr>
            <a:r>
              <a:rPr lang="bg-BG" sz="3100" dirty="0"/>
              <a:t>Планиране управлението на ресурсите;</a:t>
            </a:r>
          </a:p>
          <a:p>
            <a:pPr marL="457200" indent="-457200" algn="just">
              <a:buFont typeface="Arial" panose="020B0604020202020204" pitchFamily="34" charset="0"/>
              <a:buChar char="•"/>
            </a:pPr>
            <a:r>
              <a:rPr lang="bg-BG" sz="3100" dirty="0"/>
              <a:t>Оценка на ресурсите за дейността;</a:t>
            </a:r>
          </a:p>
          <a:p>
            <a:pPr marL="457200" indent="-457200" algn="just">
              <a:buFont typeface="Arial" panose="020B0604020202020204" pitchFamily="34" charset="0"/>
              <a:buChar char="•"/>
            </a:pPr>
            <a:r>
              <a:rPr lang="bg-BG" sz="3100" dirty="0"/>
              <a:t>Планиране управлението на комуникациите;</a:t>
            </a:r>
          </a:p>
          <a:p>
            <a:pPr marL="457200" indent="-457200" algn="just">
              <a:buFont typeface="Arial" panose="020B0604020202020204" pitchFamily="34" charset="0"/>
              <a:buChar char="•"/>
            </a:pPr>
            <a:r>
              <a:rPr lang="bg-BG" sz="3100" dirty="0"/>
              <a:t>Планиране управлението на риска;</a:t>
            </a:r>
          </a:p>
          <a:p>
            <a:pPr marL="457200" indent="-457200" algn="just">
              <a:buFont typeface="Arial" panose="020B0604020202020204" pitchFamily="34" charset="0"/>
              <a:buChar char="•"/>
            </a:pPr>
            <a:r>
              <a:rPr lang="bg-BG" sz="3100" dirty="0"/>
              <a:t>Идентифициране на рисковете;</a:t>
            </a:r>
          </a:p>
          <a:p>
            <a:pPr marL="457200" indent="-457200" algn="just">
              <a:buFont typeface="Arial" panose="020B0604020202020204" pitchFamily="34" charset="0"/>
              <a:buChar char="•"/>
            </a:pPr>
            <a:r>
              <a:rPr lang="bg-BG" sz="3100" dirty="0"/>
              <a:t>Извършване на качествен анализ на риска;</a:t>
            </a:r>
          </a:p>
          <a:p>
            <a:pPr marL="457200" indent="-457200" algn="just">
              <a:buFont typeface="Arial" panose="020B0604020202020204" pitchFamily="34" charset="0"/>
              <a:buChar char="•"/>
            </a:pPr>
            <a:r>
              <a:rPr lang="bg-BG" sz="3100" dirty="0"/>
              <a:t>Извършване на количествен анализ на риска;</a:t>
            </a:r>
          </a:p>
          <a:p>
            <a:pPr marL="457200" indent="-457200" algn="just">
              <a:buFont typeface="Arial" panose="020B0604020202020204" pitchFamily="34" charset="0"/>
              <a:buChar char="•"/>
            </a:pPr>
            <a:r>
              <a:rPr lang="bg-BG" sz="3100" dirty="0"/>
              <a:t>Планиране на ответни действия при риск;</a:t>
            </a:r>
          </a:p>
          <a:p>
            <a:pPr marL="457200" indent="-457200" algn="just">
              <a:buFont typeface="Arial" panose="020B0604020202020204" pitchFamily="34" charset="0"/>
              <a:buChar char="•"/>
            </a:pPr>
            <a:r>
              <a:rPr lang="bg-BG" sz="3100" dirty="0"/>
              <a:t>Планиране на управление на доставките;</a:t>
            </a:r>
          </a:p>
          <a:p>
            <a:pPr marL="457200" indent="-457200" algn="just">
              <a:buFont typeface="Arial" panose="020B0604020202020204" pitchFamily="34" charset="0"/>
              <a:buChar char="•"/>
            </a:pPr>
            <a:r>
              <a:rPr lang="bg-BG" sz="3100" dirty="0"/>
              <a:t>Планиране ангажиране на заинтересованите страни</a:t>
            </a:r>
            <a:r>
              <a:rPr lang="ru-RU" sz="3100" dirty="0"/>
              <a:t>.</a:t>
            </a:r>
            <a:endParaRPr lang="en-US" sz="3100" dirty="0"/>
          </a:p>
        </p:txBody>
      </p:sp>
      <p:sp>
        <p:nvSpPr>
          <p:cNvPr id="2" name="TextBox 4">
            <a:extLst>
              <a:ext uri="{FF2B5EF4-FFF2-40B4-BE49-F238E27FC236}">
                <a16:creationId xmlns:a16="http://schemas.microsoft.com/office/drawing/2014/main" id="{0518C775-B028-F851-E203-7D683F02AF82}"/>
              </a:ext>
            </a:extLst>
          </p:cNvPr>
          <p:cNvSpPr/>
          <p:nvPr/>
        </p:nvSpPr>
        <p:spPr>
          <a:xfrm>
            <a:off x="1886543" y="783046"/>
            <a:ext cx="14897122" cy="203132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bg-BG" sz="6600" dirty="0">
                <a:latin typeface="Abhaya Libre Regular"/>
              </a:rPr>
              <a:t>Глава 4: Книга на знанието за управление на проекти</a:t>
            </a:r>
          </a:p>
        </p:txBody>
      </p:sp>
      <p:pic>
        <p:nvPicPr>
          <p:cNvPr id="4" name="Picture 3">
            <a:extLst>
              <a:ext uri="{FF2B5EF4-FFF2-40B4-BE49-F238E27FC236}">
                <a16:creationId xmlns:a16="http://schemas.microsoft.com/office/drawing/2014/main" id="{204E520C-6FF5-D818-C9EB-8174281E20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95098" y="9266839"/>
            <a:ext cx="3869013" cy="852668"/>
          </a:xfrm>
          <a:prstGeom prst="rect">
            <a:avLst/>
          </a:prstGeom>
        </p:spPr>
      </p:pic>
    </p:spTree>
    <p:extLst>
      <p:ext uri="{BB962C8B-B14F-4D97-AF65-F5344CB8AC3E}">
        <p14:creationId xmlns:p14="http://schemas.microsoft.com/office/powerpoint/2010/main" val="3939186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4524315"/>
          </a:xfrm>
          <a:prstGeom prst="rect">
            <a:avLst/>
          </a:prstGeom>
        </p:spPr>
        <p:txBody>
          <a:bodyPr wrap="square">
            <a:spAutoFit/>
          </a:bodyPr>
          <a:lstStyle/>
          <a:p>
            <a:pPr algn="just"/>
            <a:r>
              <a:rPr lang="ru-RU" sz="3200" b="1" dirty="0"/>
              <a:t>Процеси на PMBOK в групата на процесите за изпълнение</a:t>
            </a:r>
            <a:r>
              <a:rPr lang="bg-BG" sz="3200" b="1" dirty="0"/>
              <a:t>:</a:t>
            </a:r>
          </a:p>
          <a:p>
            <a:pPr marL="457200" indent="-457200" algn="just">
              <a:buFont typeface="Arial" panose="020B0604020202020204" pitchFamily="34" charset="0"/>
              <a:buChar char="•"/>
            </a:pPr>
            <a:r>
              <a:rPr lang="bg-BG" sz="3200" dirty="0"/>
              <a:t>Насочване и управление на работата по проекта</a:t>
            </a:r>
            <a:r>
              <a:rPr lang="en-US" sz="3200" dirty="0"/>
              <a:t>;</a:t>
            </a:r>
            <a:endParaRPr lang="bg-BG" sz="3200" dirty="0"/>
          </a:p>
          <a:p>
            <a:pPr marL="457200" indent="-457200" algn="just">
              <a:buFont typeface="Arial" panose="020B0604020202020204" pitchFamily="34" charset="0"/>
              <a:buChar char="•"/>
            </a:pPr>
            <a:r>
              <a:rPr lang="bg-BG" sz="3200" dirty="0"/>
              <a:t>Извършване на осигуряване на качеството</a:t>
            </a:r>
            <a:r>
              <a:rPr lang="en-US" sz="3200" dirty="0"/>
              <a:t>;</a:t>
            </a:r>
            <a:endParaRPr lang="bg-BG" sz="3200" dirty="0"/>
          </a:p>
          <a:p>
            <a:pPr marL="457200" indent="-457200" algn="just">
              <a:buFont typeface="Arial" panose="020B0604020202020204" pitchFamily="34" charset="0"/>
              <a:buChar char="•"/>
            </a:pPr>
            <a:r>
              <a:rPr lang="bg-BG" sz="3200" dirty="0"/>
              <a:t>Придобиване на ресурси</a:t>
            </a:r>
            <a:r>
              <a:rPr lang="en-US" sz="3200" dirty="0"/>
              <a:t>;</a:t>
            </a:r>
            <a:endParaRPr lang="bg-BG" sz="3200" dirty="0"/>
          </a:p>
          <a:p>
            <a:pPr marL="457200" indent="-457200" algn="just">
              <a:buFont typeface="Arial" panose="020B0604020202020204" pitchFamily="34" charset="0"/>
              <a:buChar char="•"/>
            </a:pPr>
            <a:r>
              <a:rPr lang="bg-BG" sz="3200" dirty="0"/>
              <a:t>Развитие на екипа</a:t>
            </a:r>
            <a:r>
              <a:rPr lang="en-US" sz="3200" dirty="0"/>
              <a:t>;</a:t>
            </a:r>
            <a:endParaRPr lang="bg-BG" sz="3200" dirty="0"/>
          </a:p>
          <a:p>
            <a:pPr marL="457200" indent="-457200" algn="just">
              <a:buFont typeface="Arial" panose="020B0604020202020204" pitchFamily="34" charset="0"/>
              <a:buChar char="•"/>
            </a:pPr>
            <a:r>
              <a:rPr lang="bg-BG" sz="3200" dirty="0"/>
              <a:t>Управление на екипа</a:t>
            </a:r>
            <a:r>
              <a:rPr lang="en-US" sz="3200" dirty="0"/>
              <a:t>;</a:t>
            </a:r>
            <a:endParaRPr lang="bg-BG" sz="3200" dirty="0"/>
          </a:p>
          <a:p>
            <a:pPr marL="457200" indent="-457200" algn="just">
              <a:buFont typeface="Arial" panose="020B0604020202020204" pitchFamily="34" charset="0"/>
              <a:buChar char="•"/>
            </a:pPr>
            <a:r>
              <a:rPr lang="bg-BG" sz="3200" dirty="0"/>
              <a:t>Управление на комуникациите</a:t>
            </a:r>
            <a:r>
              <a:rPr lang="en-US" sz="3200" dirty="0"/>
              <a:t>;</a:t>
            </a:r>
            <a:endParaRPr lang="bg-BG" sz="3200" dirty="0"/>
          </a:p>
          <a:p>
            <a:pPr marL="457200" indent="-457200" algn="just">
              <a:buFont typeface="Arial" panose="020B0604020202020204" pitchFamily="34" charset="0"/>
              <a:buChar char="•"/>
            </a:pPr>
            <a:r>
              <a:rPr lang="bg-BG" sz="3200" dirty="0"/>
              <a:t>Провеждане на обществени поръчки</a:t>
            </a:r>
            <a:r>
              <a:rPr lang="en-US" sz="3200" dirty="0"/>
              <a:t>;</a:t>
            </a:r>
            <a:endParaRPr lang="bg-BG" sz="3200" dirty="0"/>
          </a:p>
          <a:p>
            <a:pPr marL="457200" indent="-457200" algn="just">
              <a:buFont typeface="Arial" panose="020B0604020202020204" pitchFamily="34" charset="0"/>
              <a:buChar char="•"/>
            </a:pPr>
            <a:r>
              <a:rPr lang="bg-BG" sz="3200" dirty="0"/>
              <a:t>Управление на ангажираността на заинтересованите страни</a:t>
            </a:r>
            <a:r>
              <a:rPr lang="en-US" sz="3200" dirty="0"/>
              <a:t>.</a:t>
            </a:r>
            <a:endParaRPr lang="bg-BG" sz="3200" dirty="0"/>
          </a:p>
        </p:txBody>
      </p:sp>
      <p:sp>
        <p:nvSpPr>
          <p:cNvPr id="2" name="TextBox 4">
            <a:extLst>
              <a:ext uri="{FF2B5EF4-FFF2-40B4-BE49-F238E27FC236}">
                <a16:creationId xmlns:a16="http://schemas.microsoft.com/office/drawing/2014/main" id="{F69A1BCE-2683-5339-A632-345F248092EE}"/>
              </a:ext>
            </a:extLst>
          </p:cNvPr>
          <p:cNvSpPr/>
          <p:nvPr/>
        </p:nvSpPr>
        <p:spPr>
          <a:xfrm>
            <a:off x="1886543" y="783046"/>
            <a:ext cx="14897122" cy="203132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bg-BG" sz="6600" dirty="0">
                <a:latin typeface="Abhaya Libre Regular"/>
              </a:rPr>
              <a:t>Глава 4: Книга на знанието за управление на проекти</a:t>
            </a:r>
          </a:p>
        </p:txBody>
      </p:sp>
      <p:pic>
        <p:nvPicPr>
          <p:cNvPr id="4" name="Picture 3">
            <a:extLst>
              <a:ext uri="{FF2B5EF4-FFF2-40B4-BE49-F238E27FC236}">
                <a16:creationId xmlns:a16="http://schemas.microsoft.com/office/drawing/2014/main" id="{A0AC9DA2-6410-3783-2036-A4B4DF8B7C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53155" y="9077620"/>
            <a:ext cx="3869013" cy="852668"/>
          </a:xfrm>
          <a:prstGeom prst="rect">
            <a:avLst/>
          </a:prstGeom>
        </p:spPr>
      </p:pic>
    </p:spTree>
    <p:extLst>
      <p:ext uri="{BB962C8B-B14F-4D97-AF65-F5344CB8AC3E}">
        <p14:creationId xmlns:p14="http://schemas.microsoft.com/office/powerpoint/2010/main" val="2014149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6494085"/>
          </a:xfrm>
          <a:prstGeom prst="rect">
            <a:avLst/>
          </a:prstGeom>
        </p:spPr>
        <p:txBody>
          <a:bodyPr wrap="square">
            <a:spAutoFit/>
          </a:bodyPr>
          <a:lstStyle/>
          <a:p>
            <a:pPr algn="just"/>
            <a:r>
              <a:rPr lang="ru-RU" sz="3200" b="1" dirty="0"/>
              <a:t>Процеси на PMBOK в групата на процесите за мониторинг и контрол:</a:t>
            </a:r>
          </a:p>
          <a:p>
            <a:pPr marL="457200" indent="-457200" algn="just">
              <a:buFont typeface="Arial" panose="020B0604020202020204" pitchFamily="34" charset="0"/>
              <a:buChar char="•"/>
            </a:pPr>
            <a:r>
              <a:rPr lang="bg-BG" sz="3200" dirty="0"/>
              <a:t>Наблюдаване и контролиране работата по проекта</a:t>
            </a:r>
            <a:r>
              <a:rPr lang="en-US" sz="3200" dirty="0"/>
              <a:t>;</a:t>
            </a:r>
            <a:endParaRPr lang="ru-RU" sz="3200" dirty="0"/>
          </a:p>
          <a:p>
            <a:pPr marL="457200" indent="-457200" algn="just">
              <a:buFont typeface="Arial" panose="020B0604020202020204" pitchFamily="34" charset="0"/>
              <a:buChar char="•"/>
            </a:pPr>
            <a:r>
              <a:rPr lang="bg-BG" sz="3200" dirty="0"/>
              <a:t>Извършване на интегриран контрол на промените</a:t>
            </a:r>
            <a:r>
              <a:rPr lang="en-US" sz="3200" dirty="0"/>
              <a:t>;</a:t>
            </a:r>
            <a:endParaRPr lang="ru-RU" sz="3200" dirty="0"/>
          </a:p>
          <a:p>
            <a:pPr marL="457200" indent="-457200" algn="just">
              <a:buFont typeface="Arial" panose="020B0604020202020204" pitchFamily="34" charset="0"/>
              <a:buChar char="•"/>
            </a:pPr>
            <a:r>
              <a:rPr lang="bg-BG" sz="3200" dirty="0"/>
              <a:t>Валидиране на обхвата</a:t>
            </a:r>
            <a:r>
              <a:rPr lang="en-US" sz="3200" dirty="0"/>
              <a:t>;</a:t>
            </a:r>
            <a:endParaRPr lang="ru-RU" sz="3200" dirty="0"/>
          </a:p>
          <a:p>
            <a:pPr marL="457200" indent="-457200" algn="just">
              <a:buFont typeface="Arial" panose="020B0604020202020204" pitchFamily="34" charset="0"/>
              <a:buChar char="•"/>
            </a:pPr>
            <a:r>
              <a:rPr lang="bg-BG" sz="3200" dirty="0"/>
              <a:t>Контрол на обхвата</a:t>
            </a:r>
            <a:r>
              <a:rPr lang="en-US" sz="3200" dirty="0"/>
              <a:t>;</a:t>
            </a:r>
            <a:endParaRPr lang="ru-RU" sz="3200" dirty="0"/>
          </a:p>
          <a:p>
            <a:pPr marL="457200" indent="-457200" algn="just">
              <a:buFont typeface="Arial" panose="020B0604020202020204" pitchFamily="34" charset="0"/>
              <a:buChar char="•"/>
            </a:pPr>
            <a:r>
              <a:rPr lang="bg-BG" sz="3200" dirty="0"/>
              <a:t>Контрол на графика</a:t>
            </a:r>
            <a:r>
              <a:rPr lang="en-US" sz="3200" dirty="0"/>
              <a:t>;</a:t>
            </a:r>
            <a:endParaRPr lang="ru-RU" sz="3200" dirty="0"/>
          </a:p>
          <a:p>
            <a:pPr marL="457200" indent="-457200" algn="just">
              <a:buFont typeface="Arial" panose="020B0604020202020204" pitchFamily="34" charset="0"/>
              <a:buChar char="•"/>
            </a:pPr>
            <a:r>
              <a:rPr lang="bg-BG" sz="3200" dirty="0"/>
              <a:t>Контрол на разходи</a:t>
            </a:r>
            <a:r>
              <a:rPr lang="en-US" sz="3200" dirty="0"/>
              <a:t>;</a:t>
            </a:r>
            <a:endParaRPr lang="ru-RU" sz="3200" dirty="0"/>
          </a:p>
          <a:p>
            <a:pPr marL="457200" indent="-457200" algn="just">
              <a:buFont typeface="Arial" panose="020B0604020202020204" pitchFamily="34" charset="0"/>
              <a:buChar char="•"/>
            </a:pPr>
            <a:r>
              <a:rPr lang="bg-BG" sz="3200" dirty="0"/>
              <a:t>Контрол на качеството</a:t>
            </a:r>
            <a:r>
              <a:rPr lang="en-US" sz="3200" dirty="0"/>
              <a:t>;</a:t>
            </a:r>
            <a:endParaRPr lang="ru-RU" sz="3200" dirty="0"/>
          </a:p>
          <a:p>
            <a:pPr marL="457200" indent="-457200" algn="just">
              <a:buFont typeface="Arial" panose="020B0604020202020204" pitchFamily="34" charset="0"/>
              <a:buChar char="•"/>
            </a:pPr>
            <a:r>
              <a:rPr lang="bg-BG" sz="3200" dirty="0"/>
              <a:t>Контрол на ресурсите</a:t>
            </a:r>
            <a:r>
              <a:rPr lang="en-US" sz="3200" dirty="0"/>
              <a:t>;</a:t>
            </a:r>
            <a:endParaRPr lang="ru-RU" sz="3200" dirty="0"/>
          </a:p>
          <a:p>
            <a:pPr marL="457200" indent="-457200" algn="just">
              <a:buFont typeface="Arial" panose="020B0604020202020204" pitchFamily="34" charset="0"/>
              <a:buChar char="•"/>
            </a:pPr>
            <a:r>
              <a:rPr lang="bg-BG" sz="3200" dirty="0"/>
              <a:t>Мониторинг на комуникациите</a:t>
            </a:r>
            <a:r>
              <a:rPr lang="en-US" sz="3200" dirty="0"/>
              <a:t>;</a:t>
            </a:r>
            <a:endParaRPr lang="ru-RU" sz="3200" dirty="0"/>
          </a:p>
          <a:p>
            <a:pPr marL="457200" indent="-457200" algn="just">
              <a:buFont typeface="Arial" panose="020B0604020202020204" pitchFamily="34" charset="0"/>
              <a:buChar char="•"/>
            </a:pPr>
            <a:r>
              <a:rPr lang="bg-BG" sz="3200" dirty="0"/>
              <a:t>Контрол на рискове</a:t>
            </a:r>
            <a:r>
              <a:rPr lang="en-US" sz="3200" dirty="0"/>
              <a:t>;</a:t>
            </a:r>
            <a:endParaRPr lang="ru-RU" sz="3200" dirty="0"/>
          </a:p>
          <a:p>
            <a:pPr marL="457200" indent="-457200" algn="just">
              <a:buFont typeface="Arial" panose="020B0604020202020204" pitchFamily="34" charset="0"/>
              <a:buChar char="•"/>
            </a:pPr>
            <a:r>
              <a:rPr lang="bg-BG" sz="3200" dirty="0"/>
              <a:t>Контрол на доставките</a:t>
            </a:r>
            <a:r>
              <a:rPr lang="en-US" sz="3200" dirty="0"/>
              <a:t>;</a:t>
            </a:r>
            <a:endParaRPr lang="ru-RU" sz="3200" dirty="0"/>
          </a:p>
          <a:p>
            <a:pPr marL="457200" indent="-457200" algn="just">
              <a:buFont typeface="Arial" panose="020B0604020202020204" pitchFamily="34" charset="0"/>
              <a:buChar char="•"/>
            </a:pPr>
            <a:r>
              <a:rPr lang="bg-BG" sz="3200" dirty="0"/>
              <a:t>Мониторинг на ангажираността на заинтересованите страни</a:t>
            </a:r>
            <a:r>
              <a:rPr lang="ru-RU" sz="3200" dirty="0"/>
              <a:t>.</a:t>
            </a:r>
            <a:endParaRPr lang="bg-BG" sz="3200" dirty="0"/>
          </a:p>
        </p:txBody>
      </p:sp>
      <p:sp>
        <p:nvSpPr>
          <p:cNvPr id="2" name="TextBox 4">
            <a:extLst>
              <a:ext uri="{FF2B5EF4-FFF2-40B4-BE49-F238E27FC236}">
                <a16:creationId xmlns:a16="http://schemas.microsoft.com/office/drawing/2014/main" id="{42D8C4DA-4125-7CD3-C1B4-11CF2243E713}"/>
              </a:ext>
            </a:extLst>
          </p:cNvPr>
          <p:cNvSpPr/>
          <p:nvPr/>
        </p:nvSpPr>
        <p:spPr>
          <a:xfrm>
            <a:off x="1886543" y="783046"/>
            <a:ext cx="14897122" cy="203132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bg-BG" sz="6600" dirty="0">
                <a:latin typeface="Abhaya Libre Regular"/>
              </a:rPr>
              <a:t>Глава 4: Книга на знанието за управление на проекти</a:t>
            </a:r>
          </a:p>
        </p:txBody>
      </p:sp>
      <p:pic>
        <p:nvPicPr>
          <p:cNvPr id="4" name="Picture 3">
            <a:extLst>
              <a:ext uri="{FF2B5EF4-FFF2-40B4-BE49-F238E27FC236}">
                <a16:creationId xmlns:a16="http://schemas.microsoft.com/office/drawing/2014/main" id="{D75089F8-15C9-C174-2C9B-31AD14D49E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35326" y="9282984"/>
            <a:ext cx="3869013" cy="852668"/>
          </a:xfrm>
          <a:prstGeom prst="rect">
            <a:avLst/>
          </a:prstGeom>
        </p:spPr>
      </p:pic>
    </p:spTree>
    <p:extLst>
      <p:ext uri="{BB962C8B-B14F-4D97-AF65-F5344CB8AC3E}">
        <p14:creationId xmlns:p14="http://schemas.microsoft.com/office/powerpoint/2010/main" val="3216855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788084" y="3903530"/>
            <a:ext cx="15622446" cy="1569660"/>
          </a:xfrm>
          <a:prstGeom prst="rect">
            <a:avLst/>
          </a:prstGeom>
        </p:spPr>
        <p:txBody>
          <a:bodyPr wrap="square">
            <a:spAutoFit/>
          </a:bodyPr>
          <a:lstStyle/>
          <a:p>
            <a:pPr algn="just"/>
            <a:r>
              <a:rPr lang="ru-RU" sz="3100" b="1" dirty="0"/>
              <a:t>Процеси на PMBOK в групата на процесите за финализиране на проекта</a:t>
            </a:r>
            <a:r>
              <a:rPr lang="bg-BG" sz="3100" b="1" dirty="0"/>
              <a:t>:</a:t>
            </a:r>
          </a:p>
          <a:p>
            <a:pPr marL="457200" indent="-457200" algn="just">
              <a:buFont typeface="Arial" panose="020B0604020202020204" pitchFamily="34" charset="0"/>
              <a:buChar char="•"/>
            </a:pPr>
            <a:r>
              <a:rPr lang="bg-BG" sz="3100" dirty="0"/>
              <a:t>Финализиране на проекта или фазата</a:t>
            </a:r>
            <a:r>
              <a:rPr lang="en-US" sz="3100" dirty="0"/>
              <a:t>;</a:t>
            </a:r>
            <a:endParaRPr lang="ru-RU" sz="3100" dirty="0"/>
          </a:p>
          <a:p>
            <a:pPr marL="457200" indent="-457200" algn="just">
              <a:buFont typeface="Arial" panose="020B0604020202020204" pitchFamily="34" charset="0"/>
              <a:buChar char="•"/>
            </a:pPr>
            <a:r>
              <a:rPr lang="bg-BG" sz="3100" dirty="0"/>
              <a:t>Финализиране на обществени поръчки</a:t>
            </a:r>
            <a:r>
              <a:rPr lang="ru-RU" sz="3100" dirty="0"/>
              <a:t>.</a:t>
            </a:r>
            <a:endParaRPr lang="sl-SI" sz="3100" dirty="0"/>
          </a:p>
        </p:txBody>
      </p:sp>
      <p:sp>
        <p:nvSpPr>
          <p:cNvPr id="2" name="TextBox 4">
            <a:extLst>
              <a:ext uri="{FF2B5EF4-FFF2-40B4-BE49-F238E27FC236}">
                <a16:creationId xmlns:a16="http://schemas.microsoft.com/office/drawing/2014/main" id="{59E589B3-E6E4-1808-6DE4-2AEAF78239E2}"/>
              </a:ext>
            </a:extLst>
          </p:cNvPr>
          <p:cNvSpPr/>
          <p:nvPr/>
        </p:nvSpPr>
        <p:spPr>
          <a:xfrm>
            <a:off x="1886543" y="783046"/>
            <a:ext cx="14897122" cy="203132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bg-BG" sz="6600" dirty="0">
                <a:latin typeface="Abhaya Libre Regular"/>
              </a:rPr>
              <a:t>Глава 4: Книга на знанието за управление на проекти</a:t>
            </a:r>
          </a:p>
        </p:txBody>
      </p:sp>
      <p:pic>
        <p:nvPicPr>
          <p:cNvPr id="4" name="Picture 3">
            <a:extLst>
              <a:ext uri="{FF2B5EF4-FFF2-40B4-BE49-F238E27FC236}">
                <a16:creationId xmlns:a16="http://schemas.microsoft.com/office/drawing/2014/main" id="{8DDEDC76-11FB-0C8E-C308-DF292D8198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62755" y="9077620"/>
            <a:ext cx="3869013" cy="852668"/>
          </a:xfrm>
          <a:prstGeom prst="rect">
            <a:avLst/>
          </a:prstGeom>
        </p:spPr>
      </p:pic>
    </p:spTree>
    <p:extLst>
      <p:ext uri="{BB962C8B-B14F-4D97-AF65-F5344CB8AC3E}">
        <p14:creationId xmlns:p14="http://schemas.microsoft.com/office/powerpoint/2010/main" val="2920444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6"/>
          <p:cNvPicPr/>
          <p:nvPr/>
        </p:nvPicPr>
        <p:blipFill>
          <a:blip r:embed="rId2"/>
          <a:stretch/>
        </p:blipFill>
        <p:spPr>
          <a:xfrm rot="17403600">
            <a:off x="-4782600" y="7591893"/>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6001643"/>
          </a:xfrm>
          <a:prstGeom prst="rect">
            <a:avLst/>
          </a:prstGeom>
        </p:spPr>
        <p:txBody>
          <a:bodyPr wrap="square">
            <a:spAutoFit/>
          </a:bodyPr>
          <a:lstStyle/>
          <a:p>
            <a:pPr algn="just"/>
            <a:r>
              <a:rPr lang="bg-BG" sz="3200" b="1" dirty="0"/>
              <a:t>Най-добрите практики, препоръчани от </a:t>
            </a:r>
            <a:r>
              <a:rPr lang="sl-SI" sz="3200" b="1" dirty="0"/>
              <a:t>PMBOK (1/4)</a:t>
            </a:r>
          </a:p>
          <a:p>
            <a:pPr algn="just"/>
            <a:r>
              <a:rPr lang="bg-BG" sz="3200" dirty="0"/>
              <a:t>Книгата на знанията за управление на проекти (PMBOK) препоръчва редица най-добри практики за управление на проекти, които включват</a:t>
            </a:r>
            <a:r>
              <a:rPr lang="en-US" sz="3200" dirty="0"/>
              <a:t>:</a:t>
            </a:r>
            <a:endParaRPr lang="sl-SI" sz="3200" dirty="0"/>
          </a:p>
          <a:p>
            <a:pPr algn="just"/>
            <a:endParaRPr lang="en-US" sz="3200" dirty="0"/>
          </a:p>
          <a:p>
            <a:pPr marL="457200" indent="-457200" algn="just">
              <a:buFont typeface="Arial" panose="020B0604020202020204" pitchFamily="34" charset="0"/>
              <a:buChar char="•"/>
            </a:pPr>
            <a:r>
              <a:rPr lang="bg-BG" sz="3200" b="1" dirty="0"/>
              <a:t>Дефиниране на целите на проекта</a:t>
            </a:r>
            <a:r>
              <a:rPr lang="bg-BG" sz="3200" dirty="0"/>
              <a:t>: Ясното дефиниране на целите на проекта и критериите за успех са важни, за да се гарантира, че всички участници разбират какво се цели с изпълнението на проекта</a:t>
            </a:r>
            <a:r>
              <a:rPr lang="ru-RU" sz="3200" dirty="0"/>
              <a:t>.</a:t>
            </a:r>
          </a:p>
          <a:p>
            <a:pPr marL="457200" indent="-457200" algn="just">
              <a:buFont typeface="Arial" panose="020B0604020202020204" pitchFamily="34" charset="0"/>
              <a:buChar char="•"/>
            </a:pPr>
            <a:endParaRPr lang="sl-SI" sz="3200" dirty="0"/>
          </a:p>
          <a:p>
            <a:pPr marL="457200" indent="-457200" algn="just">
              <a:buFont typeface="Arial" panose="020B0604020202020204" pitchFamily="34" charset="0"/>
              <a:buChar char="•"/>
            </a:pPr>
            <a:r>
              <a:rPr lang="bg-BG" sz="3200" b="1" dirty="0"/>
              <a:t>Разработване на план на проект</a:t>
            </a:r>
            <a:r>
              <a:rPr lang="bg-BG" sz="3200" dirty="0"/>
              <a:t>: Разработването на цялостен план на проекта, който включва график на проекта, бюджет и план за ресурси, е от решаващо значение, за да се гарантира, че проектът върви по план и е завършен навреме и в рамките на бюджета</a:t>
            </a:r>
            <a:r>
              <a:rPr lang="ru-RU" sz="3200" dirty="0"/>
              <a:t>.</a:t>
            </a:r>
            <a:endParaRPr lang="en-US" sz="3200" dirty="0"/>
          </a:p>
        </p:txBody>
      </p:sp>
      <p:sp>
        <p:nvSpPr>
          <p:cNvPr id="2" name="TextBox 4">
            <a:extLst>
              <a:ext uri="{FF2B5EF4-FFF2-40B4-BE49-F238E27FC236}">
                <a16:creationId xmlns:a16="http://schemas.microsoft.com/office/drawing/2014/main" id="{55ED7821-A433-5581-D461-1AD71A0749D6}"/>
              </a:ext>
            </a:extLst>
          </p:cNvPr>
          <p:cNvSpPr/>
          <p:nvPr/>
        </p:nvSpPr>
        <p:spPr>
          <a:xfrm>
            <a:off x="1886543" y="783046"/>
            <a:ext cx="14897122" cy="203132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bg-BG" sz="6600" dirty="0">
                <a:latin typeface="Abhaya Libre Regular"/>
              </a:rPr>
              <a:t>Глава 4: Книга на знанието за управление на проекти</a:t>
            </a:r>
          </a:p>
        </p:txBody>
      </p:sp>
      <p:pic>
        <p:nvPicPr>
          <p:cNvPr id="4" name="Picture 3">
            <a:extLst>
              <a:ext uri="{FF2B5EF4-FFF2-40B4-BE49-F238E27FC236}">
                <a16:creationId xmlns:a16="http://schemas.microsoft.com/office/drawing/2014/main" id="{EC3B4E57-8825-27BC-1A73-1F839159DA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48240" y="9123680"/>
            <a:ext cx="3869013" cy="852668"/>
          </a:xfrm>
          <a:prstGeom prst="rect">
            <a:avLst/>
          </a:prstGeom>
        </p:spPr>
      </p:pic>
    </p:spTree>
    <p:extLst>
      <p:ext uri="{BB962C8B-B14F-4D97-AF65-F5344CB8AC3E}">
        <p14:creationId xmlns:p14="http://schemas.microsoft.com/office/powerpoint/2010/main" val="3999075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BF9250A-ECD1-5FC0-A2E0-57FC2AA865AF}"/>
              </a:ext>
            </a:extLst>
          </p:cNvPr>
          <p:cNvPicPr/>
          <p:nvPr/>
        </p:nvPicPr>
        <p:blipFill>
          <a:blip r:embed="rId2"/>
          <a:stretch/>
        </p:blipFill>
        <p:spPr>
          <a:xfrm rot="17403600">
            <a:off x="-4782600" y="7591893"/>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6001643"/>
          </a:xfrm>
          <a:prstGeom prst="rect">
            <a:avLst/>
          </a:prstGeom>
        </p:spPr>
        <p:txBody>
          <a:bodyPr wrap="square">
            <a:spAutoFit/>
          </a:bodyPr>
          <a:lstStyle/>
          <a:p>
            <a:pPr algn="just"/>
            <a:r>
              <a:rPr lang="bg-BG" sz="3200" b="1" dirty="0"/>
              <a:t>Най-добрите практики, препоръчани от </a:t>
            </a:r>
            <a:r>
              <a:rPr lang="sl-SI" sz="3200" b="1" dirty="0"/>
              <a:t>PMBOK (2/4)</a:t>
            </a:r>
          </a:p>
          <a:p>
            <a:pPr algn="just"/>
            <a:r>
              <a:rPr lang="bg-BG" sz="3200" dirty="0"/>
              <a:t>Книгата на знанията за управление на проекти (PMBOK) препоръчва редица най-добри практики за управление на проекти, които включват</a:t>
            </a:r>
            <a:r>
              <a:rPr lang="en-US" sz="3200" dirty="0"/>
              <a:t>:</a:t>
            </a:r>
            <a:endParaRPr lang="sl-SI" sz="3200" dirty="0"/>
          </a:p>
          <a:p>
            <a:pPr algn="just"/>
            <a:endParaRPr lang="en-US" sz="3200" dirty="0"/>
          </a:p>
          <a:p>
            <a:pPr marL="457200" indent="-457200" algn="just">
              <a:buFont typeface="Arial" panose="020B0604020202020204" pitchFamily="34" charset="0"/>
              <a:buChar char="•"/>
            </a:pPr>
            <a:r>
              <a:rPr lang="bg-BG" sz="3200" b="1" dirty="0"/>
              <a:t>Ефективна комуникация</a:t>
            </a:r>
            <a:r>
              <a:rPr lang="bg-BG" sz="3200" dirty="0"/>
              <a:t>: Ефективната комуникация е от решаващо значение, за да се гарантира, че всички участващи в проекта са информирани, ангажирани и работят заедно за постигане на едни и същи цели</a:t>
            </a:r>
            <a:r>
              <a:rPr lang="ru-RU" sz="3200" dirty="0"/>
              <a:t>.</a:t>
            </a:r>
            <a:endParaRPr lang="en-US" sz="3200" dirty="0"/>
          </a:p>
          <a:p>
            <a:pPr marL="457200" indent="-457200" algn="just">
              <a:buFont typeface="Arial" panose="020B0604020202020204" pitchFamily="34" charset="0"/>
              <a:buChar char="•"/>
            </a:pPr>
            <a:r>
              <a:rPr lang="bg-BG" sz="3200" b="1" dirty="0"/>
              <a:t>Управление на рисковете</a:t>
            </a:r>
            <a:r>
              <a:rPr lang="bg-BG" sz="3200" dirty="0"/>
              <a:t>: Идентифициране, оценяване и управление на рисковете през целия жизнен цикъл на проекта може да помогне за смекчаване на потенциални проблеми и да гарантира, че проектът върви по план.</a:t>
            </a:r>
            <a:endParaRPr lang="en-US" sz="3200" dirty="0"/>
          </a:p>
        </p:txBody>
      </p:sp>
      <p:sp>
        <p:nvSpPr>
          <p:cNvPr id="2" name="TextBox 4">
            <a:extLst>
              <a:ext uri="{FF2B5EF4-FFF2-40B4-BE49-F238E27FC236}">
                <a16:creationId xmlns:a16="http://schemas.microsoft.com/office/drawing/2014/main" id="{F9DEFCC9-3FF0-84F4-4C9D-7779837B9461}"/>
              </a:ext>
            </a:extLst>
          </p:cNvPr>
          <p:cNvSpPr/>
          <p:nvPr/>
        </p:nvSpPr>
        <p:spPr>
          <a:xfrm>
            <a:off x="1886543" y="783046"/>
            <a:ext cx="14897122" cy="203132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bg-BG" sz="6600" dirty="0">
                <a:latin typeface="Abhaya Libre Regular"/>
              </a:rPr>
              <a:t>Глава 4: Книга на знанието за управление на проекти</a:t>
            </a:r>
          </a:p>
        </p:txBody>
      </p:sp>
      <p:pic>
        <p:nvPicPr>
          <p:cNvPr id="4" name="Picture 3">
            <a:extLst>
              <a:ext uri="{FF2B5EF4-FFF2-40B4-BE49-F238E27FC236}">
                <a16:creationId xmlns:a16="http://schemas.microsoft.com/office/drawing/2014/main" id="{BCCFE191-119F-A585-D6CB-CCB68897D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39976" y="9181737"/>
            <a:ext cx="3869013" cy="852668"/>
          </a:xfrm>
          <a:prstGeom prst="rect">
            <a:avLst/>
          </a:prstGeom>
        </p:spPr>
      </p:pic>
    </p:spTree>
    <p:extLst>
      <p:ext uri="{BB962C8B-B14F-4D97-AF65-F5344CB8AC3E}">
        <p14:creationId xmlns:p14="http://schemas.microsoft.com/office/powerpoint/2010/main" val="2241925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26010111-FDF6-BC23-AA10-08A344845635}"/>
              </a:ext>
            </a:extLst>
          </p:cNvPr>
          <p:cNvPicPr/>
          <p:nvPr/>
        </p:nvPicPr>
        <p:blipFill>
          <a:blip r:embed="rId2"/>
          <a:stretch/>
        </p:blipFill>
        <p:spPr>
          <a:xfrm rot="17403600">
            <a:off x="-4782600" y="7591893"/>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6494085"/>
          </a:xfrm>
          <a:prstGeom prst="rect">
            <a:avLst/>
          </a:prstGeom>
        </p:spPr>
        <p:txBody>
          <a:bodyPr wrap="square">
            <a:spAutoFit/>
          </a:bodyPr>
          <a:lstStyle/>
          <a:p>
            <a:pPr algn="just"/>
            <a:r>
              <a:rPr lang="bg-BG" sz="3200" b="1" dirty="0"/>
              <a:t>Най-добрите практики, препоръчани от</a:t>
            </a:r>
            <a:r>
              <a:rPr lang="en-US" sz="3200" b="1" dirty="0"/>
              <a:t> </a:t>
            </a:r>
            <a:r>
              <a:rPr lang="sl-SI" sz="3200" b="1" dirty="0"/>
              <a:t>PMBOK (3/4)</a:t>
            </a:r>
          </a:p>
          <a:p>
            <a:pPr algn="just"/>
            <a:r>
              <a:rPr lang="bg-BG" sz="3200" dirty="0"/>
              <a:t>Книгата на знанията за управление на проекти (PMBOK) препоръчва редица най-добри практики за управление на проекти, които включват</a:t>
            </a:r>
            <a:r>
              <a:rPr lang="en-US" sz="3200" dirty="0"/>
              <a:t>:</a:t>
            </a:r>
            <a:endParaRPr lang="sl-SI" sz="3200" dirty="0"/>
          </a:p>
          <a:p>
            <a:pPr algn="just"/>
            <a:endParaRPr lang="en-US" sz="3200" dirty="0"/>
          </a:p>
          <a:p>
            <a:pPr marL="457200" indent="-457200" algn="just">
              <a:buFont typeface="Arial" panose="020B0604020202020204" pitchFamily="34" charset="0"/>
              <a:buChar char="•"/>
            </a:pPr>
            <a:r>
              <a:rPr lang="bg-BG" sz="3200" b="1" dirty="0"/>
              <a:t>Ангажиране на заинтересованите страни</a:t>
            </a:r>
            <a:r>
              <a:rPr lang="bg-BG" sz="3200" dirty="0"/>
              <a:t>: Ангажирането на заинтересованите страни по време на проекта може да помогне да се гарантира, че техните нужди и очаквания са разбрани и адресирани, което може да доведе до по-голяма подкрепа и участие в проекта</a:t>
            </a:r>
            <a:r>
              <a:rPr lang="ru-RU" sz="3200" dirty="0"/>
              <a:t>.</a:t>
            </a:r>
            <a:endParaRPr lang="en-US" sz="3200" dirty="0"/>
          </a:p>
          <a:p>
            <a:pPr marL="457200" indent="-457200" algn="just">
              <a:buFont typeface="Arial" panose="020B0604020202020204" pitchFamily="34" charset="0"/>
              <a:buChar char="•"/>
            </a:pPr>
            <a:endParaRPr lang="en-US" sz="3200" dirty="0"/>
          </a:p>
          <a:p>
            <a:pPr marL="457200" indent="-457200" algn="just">
              <a:buFont typeface="Arial" panose="020B0604020202020204" pitchFamily="34" charset="0"/>
              <a:buChar char="•"/>
            </a:pPr>
            <a:r>
              <a:rPr lang="bg-BG" sz="3200" b="1" dirty="0"/>
              <a:t>Мониторинг и контролиране на изпълнението на проекта: </a:t>
            </a:r>
            <a:r>
              <a:rPr lang="bg-BG" sz="3200" dirty="0"/>
              <a:t>Непрекъснато наблюдение на изпълнението на проекта спрямо плана на проекта и коригирането при необходимост може да помогне да се гарантира, че проектът върви по план и е завършен успешно</a:t>
            </a:r>
            <a:r>
              <a:rPr lang="ru-RU" sz="3200" dirty="0"/>
              <a:t>.</a:t>
            </a:r>
            <a:endParaRPr lang="bg-BG" sz="3200" dirty="0"/>
          </a:p>
        </p:txBody>
      </p:sp>
      <p:sp>
        <p:nvSpPr>
          <p:cNvPr id="2" name="TextBox 4">
            <a:extLst>
              <a:ext uri="{FF2B5EF4-FFF2-40B4-BE49-F238E27FC236}">
                <a16:creationId xmlns:a16="http://schemas.microsoft.com/office/drawing/2014/main" id="{F6DABFD6-3305-BB1D-2B0D-785B0A5A23CE}"/>
              </a:ext>
            </a:extLst>
          </p:cNvPr>
          <p:cNvSpPr/>
          <p:nvPr/>
        </p:nvSpPr>
        <p:spPr>
          <a:xfrm>
            <a:off x="1886543" y="783046"/>
            <a:ext cx="14897122" cy="203132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bg-BG" sz="6600" dirty="0">
                <a:latin typeface="Abhaya Libre Regular"/>
              </a:rPr>
              <a:t>Глава 4: Книга на знанието за управление на проекти</a:t>
            </a:r>
          </a:p>
        </p:txBody>
      </p:sp>
      <p:pic>
        <p:nvPicPr>
          <p:cNvPr id="4" name="Picture 3">
            <a:extLst>
              <a:ext uri="{FF2B5EF4-FFF2-40B4-BE49-F238E27FC236}">
                <a16:creationId xmlns:a16="http://schemas.microsoft.com/office/drawing/2014/main" id="{5B889521-4558-9178-5B8D-7E178A5331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90183" y="9297499"/>
            <a:ext cx="3869013" cy="852668"/>
          </a:xfrm>
          <a:prstGeom prst="rect">
            <a:avLst/>
          </a:prstGeom>
        </p:spPr>
      </p:pic>
    </p:spTree>
    <p:extLst>
      <p:ext uri="{BB962C8B-B14F-4D97-AF65-F5344CB8AC3E}">
        <p14:creationId xmlns:p14="http://schemas.microsoft.com/office/powerpoint/2010/main" val="4002258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Picture 7"/>
          <p:cNvPicPr/>
          <p:nvPr/>
        </p:nvPicPr>
        <p:blipFill>
          <a:blip r:embed="rId2"/>
          <a:stretch/>
        </p:blipFill>
        <p:spPr>
          <a:xfrm rot="1836600">
            <a:off x="0" y="-2006640"/>
            <a:ext cx="3333600" cy="3588120"/>
          </a:xfrm>
          <a:prstGeom prst="rect">
            <a:avLst/>
          </a:prstGeom>
          <a:ln w="0">
            <a:noFill/>
          </a:ln>
        </p:spPr>
      </p:pic>
      <p:pic>
        <p:nvPicPr>
          <p:cNvPr id="152" name="Picture 9"/>
          <p:cNvPicPr/>
          <p:nvPr/>
        </p:nvPicPr>
        <p:blipFill>
          <a:blip r:embed="rId3"/>
          <a:stretch/>
        </p:blipFill>
        <p:spPr>
          <a:xfrm>
            <a:off x="16418880" y="0"/>
            <a:ext cx="1868760" cy="186876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4031873"/>
          </a:xfrm>
          <a:prstGeom prst="rect">
            <a:avLst/>
          </a:prstGeom>
        </p:spPr>
        <p:txBody>
          <a:bodyPr wrap="square">
            <a:spAutoFit/>
          </a:bodyPr>
          <a:lstStyle/>
          <a:p>
            <a:pPr algn="just"/>
            <a:r>
              <a:rPr lang="bg-BG" sz="3200" b="1" dirty="0"/>
              <a:t>Най-добрите практики, препоръчани от </a:t>
            </a:r>
            <a:r>
              <a:rPr lang="sl-SI" sz="3200" b="1" dirty="0"/>
              <a:t>PMBOK (4/4)</a:t>
            </a:r>
          </a:p>
          <a:p>
            <a:pPr algn="just"/>
            <a:r>
              <a:rPr lang="bg-BG" sz="3200" dirty="0"/>
              <a:t>Книгата на знанията за управление на проекти (PMBOK) препоръчва редица най-добри практики за управление на проекти, които включват</a:t>
            </a:r>
            <a:r>
              <a:rPr lang="en-US" sz="3200" dirty="0"/>
              <a:t>:</a:t>
            </a:r>
            <a:endParaRPr lang="sl-SI" sz="3200" dirty="0"/>
          </a:p>
          <a:p>
            <a:pPr algn="just"/>
            <a:endParaRPr lang="en-US" sz="3200" dirty="0"/>
          </a:p>
          <a:p>
            <a:pPr marL="457200" indent="-457200" algn="just">
              <a:buFont typeface="Arial" panose="020B0604020202020204" pitchFamily="34" charset="0"/>
              <a:buChar char="•"/>
            </a:pPr>
            <a:r>
              <a:rPr lang="bg-BG" sz="3200" b="1" dirty="0"/>
              <a:t>Непрекъснато усъвършенстване</a:t>
            </a:r>
            <a:r>
              <a:rPr lang="bg-BG" sz="3200" dirty="0"/>
              <a:t>: Документиране на научените уроци и извършване на подобрения в проектните процеси и процедури може да помогне за подобряване на бъдещи проекти и избягване на подобни проблеми или предизвикателства</a:t>
            </a:r>
            <a:r>
              <a:rPr lang="ru-RU" sz="3200" dirty="0"/>
              <a:t>.</a:t>
            </a:r>
            <a:endParaRPr lang="en-US" sz="3200" dirty="0"/>
          </a:p>
        </p:txBody>
      </p:sp>
      <p:sp>
        <p:nvSpPr>
          <p:cNvPr id="2" name="TextBox 4">
            <a:extLst>
              <a:ext uri="{FF2B5EF4-FFF2-40B4-BE49-F238E27FC236}">
                <a16:creationId xmlns:a16="http://schemas.microsoft.com/office/drawing/2014/main" id="{44EE38EA-7374-E2A4-1F06-527D62C35759}"/>
              </a:ext>
            </a:extLst>
          </p:cNvPr>
          <p:cNvSpPr/>
          <p:nvPr/>
        </p:nvSpPr>
        <p:spPr>
          <a:xfrm>
            <a:off x="1886543" y="783046"/>
            <a:ext cx="14897122" cy="203132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bg-BG" sz="6600" dirty="0">
                <a:latin typeface="Abhaya Libre Regular"/>
              </a:rPr>
              <a:t>Глава 4: Книга на знанието за управление на проекти</a:t>
            </a:r>
          </a:p>
        </p:txBody>
      </p:sp>
      <p:pic>
        <p:nvPicPr>
          <p:cNvPr id="5" name="Picture 6">
            <a:extLst>
              <a:ext uri="{FF2B5EF4-FFF2-40B4-BE49-F238E27FC236}">
                <a16:creationId xmlns:a16="http://schemas.microsoft.com/office/drawing/2014/main" id="{157B8D8F-ABFC-1B6F-6AE8-C65F7E1C3004}"/>
              </a:ext>
            </a:extLst>
          </p:cNvPr>
          <p:cNvPicPr/>
          <p:nvPr/>
        </p:nvPicPr>
        <p:blipFill>
          <a:blip r:embed="rId4"/>
          <a:stretch/>
        </p:blipFill>
        <p:spPr>
          <a:xfrm rot="17403600">
            <a:off x="-4782600" y="7591893"/>
            <a:ext cx="11621880" cy="12387600"/>
          </a:xfrm>
          <a:prstGeom prst="rect">
            <a:avLst/>
          </a:prstGeom>
          <a:ln w="0">
            <a:noFill/>
          </a:ln>
        </p:spPr>
      </p:pic>
      <p:pic>
        <p:nvPicPr>
          <p:cNvPr id="4" name="Picture 3">
            <a:extLst>
              <a:ext uri="{FF2B5EF4-FFF2-40B4-BE49-F238E27FC236}">
                <a16:creationId xmlns:a16="http://schemas.microsoft.com/office/drawing/2014/main" id="{6438A2E9-6327-AD5C-AB9D-395A30072C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41215" y="9089370"/>
            <a:ext cx="3869013" cy="852668"/>
          </a:xfrm>
          <a:prstGeom prst="rect">
            <a:avLst/>
          </a:prstGeom>
        </p:spPr>
      </p:pic>
    </p:spTree>
    <p:extLst>
      <p:ext uri="{BB962C8B-B14F-4D97-AF65-F5344CB8AC3E}">
        <p14:creationId xmlns:p14="http://schemas.microsoft.com/office/powerpoint/2010/main" val="1007182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5509200"/>
          </a:xfrm>
          <a:prstGeom prst="rect">
            <a:avLst/>
          </a:prstGeom>
        </p:spPr>
        <p:txBody>
          <a:bodyPr wrap="square">
            <a:spAutoFit/>
          </a:bodyPr>
          <a:lstStyle/>
          <a:p>
            <a:pPr algn="just"/>
            <a:r>
              <a:rPr lang="bg-BG" sz="3100" b="1" dirty="0"/>
              <a:t>Пример за проект за регионално развитие, ръководен от PMBOK (1/2)</a:t>
            </a:r>
          </a:p>
          <a:p>
            <a:pPr algn="just"/>
            <a:endParaRPr lang="bg-BG" sz="3100" dirty="0"/>
          </a:p>
          <a:p>
            <a:pPr algn="just"/>
            <a:r>
              <a:rPr lang="bg-BG" sz="3100" dirty="0"/>
              <a:t>Един пример е проектът на Регионалния транзитен орган на Съвета на правителствата в Югоизточен Мичиган</a:t>
            </a:r>
            <a:r>
              <a:rPr lang="ru-RU" sz="3100" dirty="0"/>
              <a:t> (</a:t>
            </a:r>
            <a:r>
              <a:rPr lang="en-US" sz="3100" dirty="0"/>
              <a:t>Southeast Michigan Council of Governments</a:t>
            </a:r>
            <a:r>
              <a:rPr lang="bg-BG" sz="3100" dirty="0"/>
              <a:t> – </a:t>
            </a:r>
            <a:r>
              <a:rPr lang="ru-RU" sz="3100" dirty="0"/>
              <a:t>SEMCOG).</a:t>
            </a:r>
            <a:endParaRPr lang="en-US" sz="3100" dirty="0"/>
          </a:p>
          <a:p>
            <a:pPr algn="just"/>
            <a:endParaRPr lang="en-US" sz="3100" dirty="0"/>
          </a:p>
          <a:p>
            <a:pPr algn="just"/>
            <a:r>
              <a:rPr lang="ru-RU" sz="3100" dirty="0"/>
              <a:t>SEMCOG </a:t>
            </a:r>
            <a:r>
              <a:rPr lang="bg-BG" sz="3100" dirty="0"/>
              <a:t>е съвет на местните власти в югоизточен Мичиган, който работи за подобряване на транспорта, използването на земята и икономическото развитие в региона. През 2012 г. SEMCOG получи финансиране от федералното правителство за създаване на регионален транзитен орган, който да наблюдава и координира обществения транспорт в няколко окръга в региона</a:t>
            </a:r>
            <a:r>
              <a:rPr lang="ru-RU" sz="3100" dirty="0"/>
              <a:t>.</a:t>
            </a:r>
            <a:endParaRPr lang="en-US" sz="3100" dirty="0"/>
          </a:p>
        </p:txBody>
      </p:sp>
      <p:sp>
        <p:nvSpPr>
          <p:cNvPr id="2" name="TextBox 4">
            <a:extLst>
              <a:ext uri="{FF2B5EF4-FFF2-40B4-BE49-F238E27FC236}">
                <a16:creationId xmlns:a16="http://schemas.microsoft.com/office/drawing/2014/main" id="{FDF2336C-0FE0-CE29-EBEF-37B8A727D60A}"/>
              </a:ext>
            </a:extLst>
          </p:cNvPr>
          <p:cNvSpPr/>
          <p:nvPr/>
        </p:nvSpPr>
        <p:spPr>
          <a:xfrm>
            <a:off x="1886543" y="783046"/>
            <a:ext cx="14897122" cy="203132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bg-BG" sz="6600" dirty="0">
                <a:latin typeface="Abhaya Libre Regular"/>
              </a:rPr>
              <a:t>Глава 4: Книга на знанието за управление на проекти</a:t>
            </a:r>
          </a:p>
        </p:txBody>
      </p:sp>
      <p:pic>
        <p:nvPicPr>
          <p:cNvPr id="4" name="Picture 3">
            <a:extLst>
              <a:ext uri="{FF2B5EF4-FFF2-40B4-BE49-F238E27FC236}">
                <a16:creationId xmlns:a16="http://schemas.microsoft.com/office/drawing/2014/main" id="{F643DB3B-50E3-B8AD-643B-6E5E5F0432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39976" y="9077620"/>
            <a:ext cx="3869013" cy="852668"/>
          </a:xfrm>
          <a:prstGeom prst="rect">
            <a:avLst/>
          </a:prstGeom>
        </p:spPr>
      </p:pic>
    </p:spTree>
    <p:extLst>
      <p:ext uri="{BB962C8B-B14F-4D97-AF65-F5344CB8AC3E}">
        <p14:creationId xmlns:p14="http://schemas.microsoft.com/office/powerpoint/2010/main" val="4036352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79" name="Picture 2"/>
          <p:cNvPicPr/>
          <p:nvPr/>
        </p:nvPicPr>
        <p:blipFill>
          <a:blip r:embed="rId2"/>
          <a:stretch/>
        </p:blipFill>
        <p:spPr>
          <a:xfrm>
            <a:off x="180000" y="837360"/>
            <a:ext cx="17927280" cy="9635760"/>
          </a:xfrm>
          <a:prstGeom prst="rect">
            <a:avLst/>
          </a:prstGeom>
          <a:ln w="0">
            <a:noFill/>
          </a:ln>
        </p:spPr>
      </p:pic>
      <p:pic>
        <p:nvPicPr>
          <p:cNvPr id="80" name="Picture 3"/>
          <p:cNvPicPr/>
          <p:nvPr/>
        </p:nvPicPr>
        <p:blipFill>
          <a:blip r:embed="rId3"/>
          <a:stretch/>
        </p:blipFill>
        <p:spPr>
          <a:xfrm rot="1852800">
            <a:off x="6163920" y="-3326760"/>
            <a:ext cx="5363640" cy="5363640"/>
          </a:xfrm>
          <a:prstGeom prst="rect">
            <a:avLst/>
          </a:prstGeom>
          <a:ln w="0">
            <a:noFill/>
          </a:ln>
        </p:spPr>
      </p:pic>
      <p:pic>
        <p:nvPicPr>
          <p:cNvPr id="81" name="Picture 4"/>
          <p:cNvPicPr/>
          <p:nvPr/>
        </p:nvPicPr>
        <p:blipFill>
          <a:blip r:embed="rId4"/>
          <a:stretch/>
        </p:blipFill>
        <p:spPr>
          <a:xfrm rot="1167600">
            <a:off x="16542000" y="7503120"/>
            <a:ext cx="5721480" cy="5669280"/>
          </a:xfrm>
          <a:prstGeom prst="rect">
            <a:avLst/>
          </a:prstGeom>
          <a:ln w="0">
            <a:noFill/>
          </a:ln>
        </p:spPr>
      </p:pic>
      <p:pic>
        <p:nvPicPr>
          <p:cNvPr id="82" name="Picture 5"/>
          <p:cNvPicPr/>
          <p:nvPr/>
        </p:nvPicPr>
        <p:blipFill>
          <a:blip r:embed="rId5"/>
          <a:stretch/>
        </p:blipFill>
        <p:spPr>
          <a:xfrm rot="17403600">
            <a:off x="-5667480" y="8117640"/>
            <a:ext cx="11621880" cy="12387600"/>
          </a:xfrm>
          <a:prstGeom prst="rect">
            <a:avLst/>
          </a:prstGeom>
          <a:ln w="0">
            <a:noFill/>
          </a:ln>
        </p:spPr>
      </p:pic>
      <p:pic>
        <p:nvPicPr>
          <p:cNvPr id="83" name="Picture 6"/>
          <p:cNvPicPr/>
          <p:nvPr/>
        </p:nvPicPr>
        <p:blipFill>
          <a:blip r:embed="rId6"/>
          <a:stretch/>
        </p:blipFill>
        <p:spPr>
          <a:xfrm>
            <a:off x="-642240" y="-2559960"/>
            <a:ext cx="3333600" cy="3588120"/>
          </a:xfrm>
          <a:prstGeom prst="rect">
            <a:avLst/>
          </a:prstGeom>
          <a:ln w="0">
            <a:noFill/>
          </a:ln>
        </p:spPr>
      </p:pic>
      <p:pic>
        <p:nvPicPr>
          <p:cNvPr id="84" name="Picture 7"/>
          <p:cNvPicPr/>
          <p:nvPr/>
        </p:nvPicPr>
        <p:blipFill>
          <a:blip r:embed="rId6"/>
          <a:stretch/>
        </p:blipFill>
        <p:spPr>
          <a:xfrm>
            <a:off x="15371640" y="9488160"/>
            <a:ext cx="2556000" cy="2750760"/>
          </a:xfrm>
          <a:prstGeom prst="rect">
            <a:avLst/>
          </a:prstGeom>
          <a:ln w="0">
            <a:noFill/>
          </a:ln>
        </p:spPr>
      </p:pic>
      <p:pic>
        <p:nvPicPr>
          <p:cNvPr id="85" name="Picture 8"/>
          <p:cNvPicPr/>
          <p:nvPr/>
        </p:nvPicPr>
        <p:blipFill>
          <a:blip r:embed="rId7"/>
          <a:stretch/>
        </p:blipFill>
        <p:spPr>
          <a:xfrm rot="20414400">
            <a:off x="-3852720" y="189360"/>
            <a:ext cx="4351680" cy="4345920"/>
          </a:xfrm>
          <a:prstGeom prst="rect">
            <a:avLst/>
          </a:prstGeom>
          <a:ln w="0">
            <a:noFill/>
          </a:ln>
        </p:spPr>
      </p:pic>
      <p:pic>
        <p:nvPicPr>
          <p:cNvPr id="86" name="Picture 9"/>
          <p:cNvPicPr/>
          <p:nvPr/>
        </p:nvPicPr>
        <p:blipFill>
          <a:blip r:embed="rId8"/>
          <a:stretch/>
        </p:blipFill>
        <p:spPr>
          <a:xfrm rot="14220600">
            <a:off x="2804760" y="10361520"/>
            <a:ext cx="5810040" cy="5802480"/>
          </a:xfrm>
          <a:prstGeom prst="rect">
            <a:avLst/>
          </a:prstGeom>
          <a:ln w="0">
            <a:noFill/>
          </a:ln>
        </p:spPr>
      </p:pic>
      <p:pic>
        <p:nvPicPr>
          <p:cNvPr id="87" name="Picture 10"/>
          <p:cNvPicPr/>
          <p:nvPr/>
        </p:nvPicPr>
        <p:blipFill>
          <a:blip r:embed="rId9"/>
          <a:stretch/>
        </p:blipFill>
        <p:spPr>
          <a:xfrm rot="6633000">
            <a:off x="18127800" y="1731960"/>
            <a:ext cx="4880880" cy="4874400"/>
          </a:xfrm>
          <a:prstGeom prst="rect">
            <a:avLst/>
          </a:prstGeom>
          <a:ln w="0">
            <a:noFill/>
          </a:ln>
        </p:spPr>
      </p:pic>
      <p:grpSp>
        <p:nvGrpSpPr>
          <p:cNvPr id="88" name="Group 11"/>
          <p:cNvGrpSpPr/>
          <p:nvPr/>
        </p:nvGrpSpPr>
        <p:grpSpPr>
          <a:xfrm>
            <a:off x="3249360" y="1562760"/>
            <a:ext cx="3085920" cy="2796480"/>
            <a:chOff x="3249360" y="1562760"/>
            <a:chExt cx="3085920" cy="2796480"/>
          </a:xfrm>
        </p:grpSpPr>
        <p:sp>
          <p:nvSpPr>
            <p:cNvPr id="89" name="Freeform 12"/>
            <p:cNvSpPr/>
            <p:nvPr/>
          </p:nvSpPr>
          <p:spPr>
            <a:xfrm>
              <a:off x="3249360" y="170748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90" name="TextBox 13"/>
            <p:cNvSpPr/>
            <p:nvPr/>
          </p:nvSpPr>
          <p:spPr>
            <a:xfrm>
              <a:off x="3683520" y="156276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91" name="Group 14"/>
          <p:cNvGrpSpPr/>
          <p:nvPr/>
        </p:nvGrpSpPr>
        <p:grpSpPr>
          <a:xfrm>
            <a:off x="5709600" y="3007800"/>
            <a:ext cx="3085920" cy="2796480"/>
            <a:chOff x="5709600" y="3007800"/>
            <a:chExt cx="3085920" cy="2796480"/>
          </a:xfrm>
        </p:grpSpPr>
        <p:sp>
          <p:nvSpPr>
            <p:cNvPr id="92" name="Freeform 15"/>
            <p:cNvSpPr/>
            <p:nvPr/>
          </p:nvSpPr>
          <p:spPr>
            <a:xfrm>
              <a:off x="5709600" y="315252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93" name="TextBox 16"/>
            <p:cNvSpPr/>
            <p:nvPr/>
          </p:nvSpPr>
          <p:spPr>
            <a:xfrm>
              <a:off x="6143760" y="300780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94" name="Group 17"/>
          <p:cNvGrpSpPr/>
          <p:nvPr/>
        </p:nvGrpSpPr>
        <p:grpSpPr>
          <a:xfrm>
            <a:off x="2691720" y="4338000"/>
            <a:ext cx="3643560" cy="3301920"/>
            <a:chOff x="2691720" y="4338000"/>
            <a:chExt cx="3643560" cy="3301920"/>
          </a:xfrm>
        </p:grpSpPr>
        <p:sp>
          <p:nvSpPr>
            <p:cNvPr id="95" name="Freeform 18"/>
            <p:cNvSpPr/>
            <p:nvPr/>
          </p:nvSpPr>
          <p:spPr>
            <a:xfrm>
              <a:off x="2691720" y="4509000"/>
              <a:ext cx="3643560" cy="3130920"/>
            </a:xfrm>
            <a:custGeom>
              <a:avLst/>
              <a:gdLst>
                <a:gd name="textAreaLeft" fmla="*/ 0 w 3643560"/>
                <a:gd name="textAreaRight" fmla="*/ 3643920 w 3643560"/>
                <a:gd name="textAreaTop" fmla="*/ 0 h 3130920"/>
                <a:gd name="textAreaBottom" fmla="*/ 3131280 h 313092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96" name="TextBox 19"/>
            <p:cNvSpPr/>
            <p:nvPr/>
          </p:nvSpPr>
          <p:spPr>
            <a:xfrm>
              <a:off x="3204000" y="4338000"/>
              <a:ext cx="2618640" cy="330192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97" name="Group 20"/>
          <p:cNvGrpSpPr/>
          <p:nvPr/>
        </p:nvGrpSpPr>
        <p:grpSpPr>
          <a:xfrm>
            <a:off x="5760000" y="6012360"/>
            <a:ext cx="3085920" cy="2796480"/>
            <a:chOff x="5760000" y="6012360"/>
            <a:chExt cx="3085920" cy="2796480"/>
          </a:xfrm>
        </p:grpSpPr>
        <p:sp>
          <p:nvSpPr>
            <p:cNvPr id="98" name="Freeform 21"/>
            <p:cNvSpPr/>
            <p:nvPr/>
          </p:nvSpPr>
          <p:spPr>
            <a:xfrm>
              <a:off x="5760000" y="615708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99" name="TextBox 22"/>
            <p:cNvSpPr/>
            <p:nvPr/>
          </p:nvSpPr>
          <p:spPr>
            <a:xfrm>
              <a:off x="6193800" y="601236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100" name="Group 23"/>
          <p:cNvGrpSpPr/>
          <p:nvPr/>
        </p:nvGrpSpPr>
        <p:grpSpPr>
          <a:xfrm>
            <a:off x="8182440" y="4334040"/>
            <a:ext cx="3085920" cy="2796480"/>
            <a:chOff x="8182440" y="4334040"/>
            <a:chExt cx="3085920" cy="2796480"/>
          </a:xfrm>
        </p:grpSpPr>
        <p:sp>
          <p:nvSpPr>
            <p:cNvPr id="101" name="Freeform 24"/>
            <p:cNvSpPr/>
            <p:nvPr/>
          </p:nvSpPr>
          <p:spPr>
            <a:xfrm>
              <a:off x="8182440" y="447876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02" name="TextBox 25"/>
            <p:cNvSpPr/>
            <p:nvPr/>
          </p:nvSpPr>
          <p:spPr>
            <a:xfrm>
              <a:off x="8616240" y="433404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103" name="Group 26"/>
          <p:cNvGrpSpPr/>
          <p:nvPr/>
        </p:nvGrpSpPr>
        <p:grpSpPr>
          <a:xfrm>
            <a:off x="10749240" y="3038040"/>
            <a:ext cx="3085920" cy="2796480"/>
            <a:chOff x="10749240" y="3038040"/>
            <a:chExt cx="3085920" cy="2796480"/>
          </a:xfrm>
        </p:grpSpPr>
        <p:sp>
          <p:nvSpPr>
            <p:cNvPr id="104" name="Freeform 27"/>
            <p:cNvSpPr/>
            <p:nvPr/>
          </p:nvSpPr>
          <p:spPr>
            <a:xfrm>
              <a:off x="10749240" y="318276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05" name="TextBox 28"/>
            <p:cNvSpPr/>
            <p:nvPr/>
          </p:nvSpPr>
          <p:spPr>
            <a:xfrm>
              <a:off x="11183400" y="303804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106" name="Group 29"/>
          <p:cNvGrpSpPr/>
          <p:nvPr/>
        </p:nvGrpSpPr>
        <p:grpSpPr>
          <a:xfrm>
            <a:off x="10749240" y="5839560"/>
            <a:ext cx="3085920" cy="2796480"/>
            <a:chOff x="10749240" y="5839560"/>
            <a:chExt cx="3085920" cy="2796480"/>
          </a:xfrm>
        </p:grpSpPr>
        <p:sp>
          <p:nvSpPr>
            <p:cNvPr id="107" name="Freeform 30"/>
            <p:cNvSpPr/>
            <p:nvPr/>
          </p:nvSpPr>
          <p:spPr>
            <a:xfrm>
              <a:off x="10749240" y="598428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08" name="TextBox 31"/>
            <p:cNvSpPr/>
            <p:nvPr/>
          </p:nvSpPr>
          <p:spPr>
            <a:xfrm>
              <a:off x="11183400" y="583956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109" name="Group 32"/>
          <p:cNvGrpSpPr/>
          <p:nvPr/>
        </p:nvGrpSpPr>
        <p:grpSpPr>
          <a:xfrm>
            <a:off x="13225680" y="4364280"/>
            <a:ext cx="3085920" cy="2796480"/>
            <a:chOff x="13225680" y="4364280"/>
            <a:chExt cx="3085920" cy="2796480"/>
          </a:xfrm>
        </p:grpSpPr>
        <p:sp>
          <p:nvSpPr>
            <p:cNvPr id="110" name="Freeform 33"/>
            <p:cNvSpPr/>
            <p:nvPr/>
          </p:nvSpPr>
          <p:spPr>
            <a:xfrm>
              <a:off x="13225680" y="450900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11" name="TextBox 34"/>
            <p:cNvSpPr/>
            <p:nvPr/>
          </p:nvSpPr>
          <p:spPr>
            <a:xfrm>
              <a:off x="13659480" y="436428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pic>
        <p:nvPicPr>
          <p:cNvPr id="112" name="Picture 35"/>
          <p:cNvPicPr/>
          <p:nvPr/>
        </p:nvPicPr>
        <p:blipFill>
          <a:blip r:embed="rId10"/>
          <a:stretch/>
        </p:blipFill>
        <p:spPr>
          <a:xfrm>
            <a:off x="16418880" y="0"/>
            <a:ext cx="1868760" cy="1868760"/>
          </a:xfrm>
          <a:prstGeom prst="rect">
            <a:avLst/>
          </a:prstGeom>
          <a:ln w="0">
            <a:noFill/>
          </a:ln>
        </p:spPr>
      </p:pic>
      <p:pic>
        <p:nvPicPr>
          <p:cNvPr id="113" name="Picture 36"/>
          <p:cNvPicPr/>
          <p:nvPr/>
        </p:nvPicPr>
        <p:blipFill>
          <a:blip r:embed="rId11"/>
          <a:stretch/>
        </p:blipFill>
        <p:spPr>
          <a:xfrm>
            <a:off x="3687120" y="2559600"/>
            <a:ext cx="2210400" cy="947520"/>
          </a:xfrm>
          <a:prstGeom prst="rect">
            <a:avLst/>
          </a:prstGeom>
          <a:ln w="0">
            <a:noFill/>
          </a:ln>
        </p:spPr>
      </p:pic>
      <p:pic>
        <p:nvPicPr>
          <p:cNvPr id="114" name="Picture 37"/>
          <p:cNvPicPr/>
          <p:nvPr/>
        </p:nvPicPr>
        <p:blipFill>
          <a:blip r:embed="rId12"/>
          <a:stretch/>
        </p:blipFill>
        <p:spPr>
          <a:xfrm>
            <a:off x="6243840" y="3864240"/>
            <a:ext cx="2017440" cy="1288440"/>
          </a:xfrm>
          <a:prstGeom prst="rect">
            <a:avLst/>
          </a:prstGeom>
          <a:ln w="0">
            <a:noFill/>
          </a:ln>
        </p:spPr>
      </p:pic>
      <p:pic>
        <p:nvPicPr>
          <p:cNvPr id="115" name="Picture 38"/>
          <p:cNvPicPr/>
          <p:nvPr/>
        </p:nvPicPr>
        <p:blipFill>
          <a:blip r:embed="rId13"/>
          <a:stretch/>
        </p:blipFill>
        <p:spPr>
          <a:xfrm>
            <a:off x="2989800" y="5655600"/>
            <a:ext cx="3047400" cy="792720"/>
          </a:xfrm>
          <a:prstGeom prst="rect">
            <a:avLst/>
          </a:prstGeom>
          <a:ln w="0">
            <a:noFill/>
          </a:ln>
        </p:spPr>
      </p:pic>
      <p:pic>
        <p:nvPicPr>
          <p:cNvPr id="116" name="Picture 39"/>
          <p:cNvPicPr/>
          <p:nvPr/>
        </p:nvPicPr>
        <p:blipFill>
          <a:blip r:embed="rId14"/>
          <a:stretch/>
        </p:blipFill>
        <p:spPr>
          <a:xfrm>
            <a:off x="8630640" y="5274720"/>
            <a:ext cx="2189520" cy="936720"/>
          </a:xfrm>
          <a:prstGeom prst="rect">
            <a:avLst/>
          </a:prstGeom>
          <a:ln w="0">
            <a:noFill/>
          </a:ln>
        </p:spPr>
      </p:pic>
      <p:pic>
        <p:nvPicPr>
          <p:cNvPr id="117" name="Picture 40"/>
          <p:cNvPicPr/>
          <p:nvPr/>
        </p:nvPicPr>
        <p:blipFill>
          <a:blip r:embed="rId15"/>
          <a:stretch/>
        </p:blipFill>
        <p:spPr>
          <a:xfrm>
            <a:off x="11121840" y="4169520"/>
            <a:ext cx="2340720" cy="698040"/>
          </a:xfrm>
          <a:prstGeom prst="rect">
            <a:avLst/>
          </a:prstGeom>
          <a:ln w="0">
            <a:noFill/>
          </a:ln>
        </p:spPr>
      </p:pic>
      <p:pic>
        <p:nvPicPr>
          <p:cNvPr id="118" name="Picture 41"/>
          <p:cNvPicPr/>
          <p:nvPr/>
        </p:nvPicPr>
        <p:blipFill>
          <a:blip r:embed="rId16"/>
          <a:stretch/>
        </p:blipFill>
        <p:spPr>
          <a:xfrm>
            <a:off x="13225680" y="5274720"/>
            <a:ext cx="2940840" cy="1105200"/>
          </a:xfrm>
          <a:prstGeom prst="rect">
            <a:avLst/>
          </a:prstGeom>
          <a:ln w="0">
            <a:noFill/>
          </a:ln>
        </p:spPr>
      </p:pic>
      <p:pic>
        <p:nvPicPr>
          <p:cNvPr id="119" name="Picture 42"/>
          <p:cNvPicPr/>
          <p:nvPr/>
        </p:nvPicPr>
        <p:blipFill>
          <a:blip r:embed="rId17"/>
          <a:stretch/>
        </p:blipFill>
        <p:spPr>
          <a:xfrm>
            <a:off x="11121840" y="6279480"/>
            <a:ext cx="2425320" cy="2061000"/>
          </a:xfrm>
          <a:prstGeom prst="rect">
            <a:avLst/>
          </a:prstGeom>
          <a:ln w="0">
            <a:noFill/>
          </a:ln>
        </p:spPr>
      </p:pic>
      <p:pic>
        <p:nvPicPr>
          <p:cNvPr id="120" name="Picture 43"/>
          <p:cNvPicPr/>
          <p:nvPr/>
        </p:nvPicPr>
        <p:blipFill>
          <a:blip r:embed="rId18"/>
          <a:stretch/>
        </p:blipFill>
        <p:spPr>
          <a:xfrm>
            <a:off x="5831280" y="6271560"/>
            <a:ext cx="3014640" cy="2131560"/>
          </a:xfrm>
          <a:prstGeom prst="rect">
            <a:avLst/>
          </a:prstGeom>
          <a:ln w="0">
            <a:noFill/>
          </a:ln>
        </p:spPr>
      </p:pic>
      <p:sp>
        <p:nvSpPr>
          <p:cNvPr id="121" name="TextBox 44"/>
          <p:cNvSpPr/>
          <p:nvPr/>
        </p:nvSpPr>
        <p:spPr>
          <a:xfrm>
            <a:off x="6608880" y="1228680"/>
            <a:ext cx="8280360" cy="730008"/>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48"/>
              </a:lnSpc>
            </a:pPr>
            <a:r>
              <a:rPr lang="bg-BG" sz="6410" b="0" strike="noStrike" spc="-1" dirty="0">
                <a:solidFill>
                  <a:srgbClr val="000000"/>
                </a:solidFill>
                <a:latin typeface="Abhaya Libre Regular Bold"/>
              </a:rPr>
              <a:t>Консорциум</a:t>
            </a:r>
            <a:endParaRPr lang="en-US" sz="6410" b="0" strike="noStrike" spc="-1" dirty="0">
              <a:solidFill>
                <a:srgbClr val="000000"/>
              </a:solidFill>
              <a:latin typeface="Arial"/>
            </a:endParaRPr>
          </a:p>
        </p:txBody>
      </p:sp>
      <p:pic>
        <p:nvPicPr>
          <p:cNvPr id="2" name="Picture 1">
            <a:extLst>
              <a:ext uri="{FF2B5EF4-FFF2-40B4-BE49-F238E27FC236}">
                <a16:creationId xmlns:a16="http://schemas.microsoft.com/office/drawing/2014/main" id="{6D873AEF-1CA3-5392-E942-B40576A4336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682601" y="9104040"/>
            <a:ext cx="3869013" cy="85266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783046"/>
            <a:ext cx="14897122" cy="203132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bg-BG" sz="6600" dirty="0">
                <a:latin typeface="Abhaya Libre Regular"/>
              </a:rPr>
              <a:t>Глава 4: Книга на знанието за управление на проекти</a:t>
            </a: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2814371"/>
            <a:ext cx="15622446" cy="6494085"/>
          </a:xfrm>
          <a:prstGeom prst="rect">
            <a:avLst/>
          </a:prstGeom>
        </p:spPr>
        <p:txBody>
          <a:bodyPr wrap="square">
            <a:spAutoFit/>
          </a:bodyPr>
          <a:lstStyle/>
          <a:p>
            <a:pPr algn="just"/>
            <a:r>
              <a:rPr lang="bg-BG" sz="3100" b="1" dirty="0"/>
              <a:t>Пример за проект за регионално развитие, ръководен от</a:t>
            </a:r>
            <a:r>
              <a:rPr lang="ru-RU" sz="3100" b="1" dirty="0"/>
              <a:t> PMBOK (1/2)</a:t>
            </a:r>
          </a:p>
          <a:p>
            <a:pPr algn="just"/>
            <a:endParaRPr lang="sl-SI" sz="3100" dirty="0"/>
          </a:p>
          <a:p>
            <a:pPr algn="just"/>
            <a:r>
              <a:rPr lang="bg-BG" sz="3100" dirty="0"/>
              <a:t>За да се управлява този проект, SEMCOG използва рамката PMBOK, за да разработи план на проекта, да идентифицира заинтересованите страни, да управлява рисковете и да наблюдава и контролира изпълнението на проекта. Планът на проекта включва подробен график и бюджет, както и стратегии за ангажиране на заинтересованите страни и управление на комуникацията по време на проекта</a:t>
            </a:r>
            <a:r>
              <a:rPr lang="ru-RU" sz="3100" dirty="0"/>
              <a:t>.</a:t>
            </a:r>
            <a:endParaRPr lang="en-US" sz="3100" dirty="0"/>
          </a:p>
          <a:p>
            <a:pPr algn="just"/>
            <a:endParaRPr lang="bg-BG" sz="3100" dirty="0"/>
          </a:p>
          <a:p>
            <a:pPr algn="just"/>
            <a:r>
              <a:rPr lang="ru-RU" sz="3100" dirty="0"/>
              <a:t>Следвайки принципите и процесите на PMBOK, SEMCOG успя успешно да създаде регионален транзитен орган и да подобри обществения транспорт в региона. Този проект е добър пример за това как PMBOK може да се използва за управление на сложни проекти за регионално развитие и за постигане на успешни резултати.</a:t>
            </a:r>
            <a:endParaRPr lang="en-US" sz="3100" dirty="0"/>
          </a:p>
        </p:txBody>
      </p:sp>
      <p:pic>
        <p:nvPicPr>
          <p:cNvPr id="2" name="Picture 1">
            <a:extLst>
              <a:ext uri="{FF2B5EF4-FFF2-40B4-BE49-F238E27FC236}">
                <a16:creationId xmlns:a16="http://schemas.microsoft.com/office/drawing/2014/main" id="{515D91EF-7BE0-4BE7-49FA-C45B673B18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39976" y="9304598"/>
            <a:ext cx="3869013" cy="852668"/>
          </a:xfrm>
          <a:prstGeom prst="rect">
            <a:avLst/>
          </a:prstGeom>
        </p:spPr>
      </p:pic>
    </p:spTree>
    <p:extLst>
      <p:ext uri="{BB962C8B-B14F-4D97-AF65-F5344CB8AC3E}">
        <p14:creationId xmlns:p14="http://schemas.microsoft.com/office/powerpoint/2010/main" val="1401680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87" name="TextBox 2"/>
          <p:cNvSpPr/>
          <p:nvPr/>
        </p:nvSpPr>
        <p:spPr>
          <a:xfrm>
            <a:off x="2831040" y="4005000"/>
            <a:ext cx="12325320" cy="1663276"/>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ts val="12487"/>
              </a:lnSpc>
            </a:pPr>
            <a:r>
              <a:rPr lang="bg-BG" sz="14030" b="0" strike="noStrike" spc="-1" dirty="0">
                <a:solidFill>
                  <a:srgbClr val="000000"/>
                </a:solidFill>
                <a:latin typeface="Abhaya Libre Regular Bold Italics"/>
              </a:rPr>
              <a:t>Благодарим Ви</a:t>
            </a:r>
            <a:r>
              <a:rPr lang="en-US" sz="14030" b="0" strike="noStrike" spc="-1" dirty="0">
                <a:solidFill>
                  <a:srgbClr val="000000"/>
                </a:solidFill>
                <a:latin typeface="Abhaya Libre Regular Bold Italics"/>
              </a:rPr>
              <a:t>!</a:t>
            </a:r>
            <a:endParaRPr lang="en-US" sz="14030" b="0" strike="noStrike" spc="-1" dirty="0">
              <a:solidFill>
                <a:srgbClr val="000000"/>
              </a:solidFill>
              <a:latin typeface="Arial"/>
            </a:endParaRPr>
          </a:p>
        </p:txBody>
      </p:sp>
      <p:pic>
        <p:nvPicPr>
          <p:cNvPr id="288" name="Picture 3"/>
          <p:cNvPicPr/>
          <p:nvPr/>
        </p:nvPicPr>
        <p:blipFill>
          <a:blip r:embed="rId2"/>
          <a:stretch/>
        </p:blipFill>
        <p:spPr>
          <a:xfrm rot="1852800">
            <a:off x="5778360" y="-2562120"/>
            <a:ext cx="5363640" cy="5363640"/>
          </a:xfrm>
          <a:prstGeom prst="rect">
            <a:avLst/>
          </a:prstGeom>
          <a:ln w="0">
            <a:noFill/>
          </a:ln>
        </p:spPr>
      </p:pic>
      <p:pic>
        <p:nvPicPr>
          <p:cNvPr id="289" name="Picture 4"/>
          <p:cNvPicPr/>
          <p:nvPr/>
        </p:nvPicPr>
        <p:blipFill>
          <a:blip r:embed="rId3"/>
          <a:stretch/>
        </p:blipFill>
        <p:spPr>
          <a:xfrm rot="1167600">
            <a:off x="15049080" y="6594120"/>
            <a:ext cx="5721480" cy="5669280"/>
          </a:xfrm>
          <a:prstGeom prst="rect">
            <a:avLst/>
          </a:prstGeom>
          <a:ln w="0">
            <a:noFill/>
          </a:ln>
        </p:spPr>
      </p:pic>
      <p:pic>
        <p:nvPicPr>
          <p:cNvPr id="290" name="Picture 5"/>
          <p:cNvPicPr/>
          <p:nvPr/>
        </p:nvPicPr>
        <p:blipFill>
          <a:blip r:embed="rId4"/>
          <a:stretch/>
        </p:blipFill>
        <p:spPr>
          <a:xfrm rot="17403600">
            <a:off x="-4479120" y="6861600"/>
            <a:ext cx="11621880" cy="12387600"/>
          </a:xfrm>
          <a:prstGeom prst="rect">
            <a:avLst/>
          </a:prstGeom>
          <a:ln w="0">
            <a:noFill/>
          </a:ln>
        </p:spPr>
      </p:pic>
      <p:pic>
        <p:nvPicPr>
          <p:cNvPr id="291" name="Picture 6"/>
          <p:cNvPicPr/>
          <p:nvPr/>
        </p:nvPicPr>
        <p:blipFill>
          <a:blip r:embed="rId5"/>
          <a:stretch/>
        </p:blipFill>
        <p:spPr>
          <a:xfrm rot="2229000">
            <a:off x="14026320" y="-3785760"/>
            <a:ext cx="6835680" cy="6773400"/>
          </a:xfrm>
          <a:prstGeom prst="rect">
            <a:avLst/>
          </a:prstGeom>
          <a:ln w="0">
            <a:noFill/>
          </a:ln>
        </p:spPr>
      </p:pic>
      <p:pic>
        <p:nvPicPr>
          <p:cNvPr id="292" name="Picture 7"/>
          <p:cNvPicPr/>
          <p:nvPr/>
        </p:nvPicPr>
        <p:blipFill>
          <a:blip r:embed="rId6"/>
          <a:stretch/>
        </p:blipFill>
        <p:spPr>
          <a:xfrm rot="12585000">
            <a:off x="-336240" y="7597080"/>
            <a:ext cx="5099040" cy="1965240"/>
          </a:xfrm>
          <a:prstGeom prst="rect">
            <a:avLst/>
          </a:prstGeom>
          <a:ln w="0">
            <a:noFill/>
          </a:ln>
        </p:spPr>
      </p:pic>
      <p:pic>
        <p:nvPicPr>
          <p:cNvPr id="293" name="Picture 8"/>
          <p:cNvPicPr/>
          <p:nvPr/>
        </p:nvPicPr>
        <p:blipFill>
          <a:blip r:embed="rId7"/>
          <a:stretch/>
        </p:blipFill>
        <p:spPr>
          <a:xfrm>
            <a:off x="546120" y="-1794240"/>
            <a:ext cx="3333600" cy="3588120"/>
          </a:xfrm>
          <a:prstGeom prst="rect">
            <a:avLst/>
          </a:prstGeom>
          <a:ln w="0">
            <a:noFill/>
          </a:ln>
        </p:spPr>
      </p:pic>
      <p:pic>
        <p:nvPicPr>
          <p:cNvPr id="294" name="Picture 9"/>
          <p:cNvPicPr/>
          <p:nvPr/>
        </p:nvPicPr>
        <p:blipFill>
          <a:blip r:embed="rId7"/>
          <a:stretch/>
        </p:blipFill>
        <p:spPr>
          <a:xfrm>
            <a:off x="13878360" y="8579520"/>
            <a:ext cx="2556000" cy="2750760"/>
          </a:xfrm>
          <a:prstGeom prst="rect">
            <a:avLst/>
          </a:prstGeom>
          <a:ln w="0">
            <a:noFill/>
          </a:ln>
        </p:spPr>
      </p:pic>
      <p:pic>
        <p:nvPicPr>
          <p:cNvPr id="295" name="Picture 10"/>
          <p:cNvPicPr/>
          <p:nvPr/>
        </p:nvPicPr>
        <p:blipFill>
          <a:blip r:embed="rId8"/>
          <a:stretch/>
        </p:blipFill>
        <p:spPr>
          <a:xfrm rot="20414400">
            <a:off x="-3202920" y="120600"/>
            <a:ext cx="4351680" cy="4345920"/>
          </a:xfrm>
          <a:prstGeom prst="rect">
            <a:avLst/>
          </a:prstGeom>
          <a:ln w="0">
            <a:noFill/>
          </a:ln>
        </p:spPr>
      </p:pic>
      <p:pic>
        <p:nvPicPr>
          <p:cNvPr id="296" name="Picture 11"/>
          <p:cNvPicPr/>
          <p:nvPr/>
        </p:nvPicPr>
        <p:blipFill>
          <a:blip r:embed="rId9"/>
          <a:stretch/>
        </p:blipFill>
        <p:spPr>
          <a:xfrm rot="14220600">
            <a:off x="3993480" y="9105480"/>
            <a:ext cx="5810040" cy="5802480"/>
          </a:xfrm>
          <a:prstGeom prst="rect">
            <a:avLst/>
          </a:prstGeom>
          <a:ln w="0">
            <a:noFill/>
          </a:ln>
        </p:spPr>
      </p:pic>
      <p:pic>
        <p:nvPicPr>
          <p:cNvPr id="297" name="Picture 12"/>
          <p:cNvPicPr/>
          <p:nvPr/>
        </p:nvPicPr>
        <p:blipFill>
          <a:blip r:embed="rId10"/>
          <a:stretch/>
        </p:blipFill>
        <p:spPr>
          <a:xfrm rot="6633000">
            <a:off x="16634880" y="822960"/>
            <a:ext cx="4880880" cy="4874400"/>
          </a:xfrm>
          <a:prstGeom prst="rect">
            <a:avLst/>
          </a:prstGeom>
          <a:ln w="0">
            <a:noFill/>
          </a:ln>
        </p:spPr>
      </p:pic>
      <p:grpSp>
        <p:nvGrpSpPr>
          <p:cNvPr id="298" name="Group 13"/>
          <p:cNvGrpSpPr/>
          <p:nvPr/>
        </p:nvGrpSpPr>
        <p:grpSpPr>
          <a:xfrm>
            <a:off x="14267880" y="1219320"/>
            <a:ext cx="2900160" cy="807480"/>
            <a:chOff x="14267880" y="1219320"/>
            <a:chExt cx="2900160" cy="807480"/>
          </a:xfrm>
        </p:grpSpPr>
        <p:pic>
          <p:nvPicPr>
            <p:cNvPr id="299" name="Picture 14"/>
            <p:cNvPicPr/>
            <p:nvPr/>
          </p:nvPicPr>
          <p:blipFill>
            <a:blip r:embed="rId11"/>
            <a:stretch/>
          </p:blipFill>
          <p:spPr>
            <a:xfrm>
              <a:off x="14267880" y="1219320"/>
              <a:ext cx="2900160" cy="463680"/>
            </a:xfrm>
            <a:prstGeom prst="rect">
              <a:avLst/>
            </a:prstGeom>
            <a:ln w="0">
              <a:noFill/>
            </a:ln>
          </p:spPr>
        </p:pic>
        <p:pic>
          <p:nvPicPr>
            <p:cNvPr id="300" name="Picture 15"/>
            <p:cNvPicPr/>
            <p:nvPr/>
          </p:nvPicPr>
          <p:blipFill>
            <a:blip r:embed="rId11"/>
            <a:stretch/>
          </p:blipFill>
          <p:spPr>
            <a:xfrm>
              <a:off x="14267880" y="1563120"/>
              <a:ext cx="2900160" cy="463680"/>
            </a:xfrm>
            <a:prstGeom prst="rect">
              <a:avLst/>
            </a:prstGeom>
            <a:ln w="0">
              <a:noFill/>
            </a:ln>
          </p:spPr>
        </p:pic>
      </p:grpSp>
      <p:sp>
        <p:nvSpPr>
          <p:cNvPr id="301" name="TextBox 16"/>
          <p:cNvSpPr/>
          <p:nvPr/>
        </p:nvSpPr>
        <p:spPr>
          <a:xfrm>
            <a:off x="4683675" y="5611680"/>
            <a:ext cx="8030446" cy="132241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ctr">
              <a:lnSpc>
                <a:spcPts val="11296"/>
              </a:lnSpc>
            </a:pPr>
            <a:r>
              <a:rPr lang="en-US" sz="8069" b="0" strike="noStrike" spc="-1" dirty="0">
                <a:solidFill>
                  <a:srgbClr val="04989E"/>
                </a:solidFill>
                <a:latin typeface="Abhaya Libre Regular Bold"/>
              </a:rPr>
              <a:t>@Regio.Digi.Hub</a:t>
            </a:r>
            <a:r>
              <a:rPr lang="en-US" sz="8069" b="0" strike="noStrike" spc="-1" dirty="0">
                <a:solidFill>
                  <a:srgbClr val="04989E"/>
                </a:solidFill>
                <a:latin typeface="Abhaya Libre Regular"/>
              </a:rPr>
              <a:t> </a:t>
            </a:r>
            <a:endParaRPr lang="en-US" sz="8069" b="0" strike="noStrike" spc="-1" dirty="0">
              <a:solidFill>
                <a:srgbClr val="000000"/>
              </a:solidFill>
              <a:latin typeface="Arial"/>
            </a:endParaRPr>
          </a:p>
        </p:txBody>
      </p:sp>
      <p:pic>
        <p:nvPicPr>
          <p:cNvPr id="2" name="Picture 1">
            <a:extLst>
              <a:ext uri="{FF2B5EF4-FFF2-40B4-BE49-F238E27FC236}">
                <a16:creationId xmlns:a16="http://schemas.microsoft.com/office/drawing/2014/main" id="{AEB0AE4D-23AC-2230-F607-0969FF9D649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123" name="TextBox 2"/>
          <p:cNvSpPr/>
          <p:nvPr/>
        </p:nvSpPr>
        <p:spPr>
          <a:xfrm>
            <a:off x="8364196" y="3361410"/>
            <a:ext cx="9448200" cy="53136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4533"/>
              </a:lnSpc>
            </a:pPr>
            <a:r>
              <a:rPr lang="bg-BG" sz="3000" spc="-49" dirty="0">
                <a:solidFill>
                  <a:srgbClr val="000000"/>
                </a:solidFill>
                <a:latin typeface="Abhaya Libre Regular"/>
              </a:rPr>
              <a:t>Идентифициране на иновативни решения за развитие</a:t>
            </a:r>
            <a:endParaRPr lang="bg-BG" sz="3000" b="0" strike="noStrike" spc="-1" dirty="0">
              <a:solidFill>
                <a:srgbClr val="000000"/>
              </a:solidFill>
              <a:latin typeface="Arial"/>
            </a:endParaRPr>
          </a:p>
        </p:txBody>
      </p:sp>
      <p:sp>
        <p:nvSpPr>
          <p:cNvPr id="124" name="TextBox 3"/>
          <p:cNvSpPr/>
          <p:nvPr/>
        </p:nvSpPr>
        <p:spPr>
          <a:xfrm>
            <a:off x="8364196" y="5119742"/>
            <a:ext cx="8504363" cy="53136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4533"/>
              </a:lnSpc>
            </a:pPr>
            <a:r>
              <a:rPr lang="bg-BG" sz="3000" spc="-49" dirty="0">
                <a:solidFill>
                  <a:srgbClr val="000000"/>
                </a:solidFill>
                <a:latin typeface="Abhaya Libre Regular"/>
              </a:rPr>
              <a:t>Стандарт за управление на проекти</a:t>
            </a:r>
            <a:endParaRPr lang="bg-BG" sz="3000" spc="-1" dirty="0">
              <a:solidFill>
                <a:srgbClr val="000000"/>
              </a:solidFill>
            </a:endParaRPr>
          </a:p>
        </p:txBody>
      </p:sp>
      <p:sp>
        <p:nvSpPr>
          <p:cNvPr id="126" name="TextBox 5"/>
          <p:cNvSpPr/>
          <p:nvPr/>
        </p:nvSpPr>
        <p:spPr>
          <a:xfrm>
            <a:off x="8364196" y="4267106"/>
            <a:ext cx="11429400" cy="53136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4533"/>
              </a:lnSpc>
            </a:pPr>
            <a:r>
              <a:rPr lang="bg-BG" sz="3000" spc="-49" dirty="0">
                <a:solidFill>
                  <a:srgbClr val="000000"/>
                </a:solidFill>
                <a:latin typeface="Abhaya Libre Regular"/>
              </a:rPr>
              <a:t>Повишаване на знанията (секторни, междусекторни, местни</a:t>
            </a:r>
            <a:r>
              <a:rPr lang="ru-RU" sz="3000" spc="-49" dirty="0">
                <a:solidFill>
                  <a:srgbClr val="000000"/>
                </a:solidFill>
                <a:latin typeface="Abhaya Libre Regular"/>
              </a:rPr>
              <a:t>)</a:t>
            </a:r>
            <a:endParaRPr lang="en-US" sz="3000" b="0" strike="noStrike" spc="-1" dirty="0">
              <a:solidFill>
                <a:srgbClr val="000000"/>
              </a:solidFill>
              <a:latin typeface="Arial"/>
            </a:endParaRPr>
          </a:p>
        </p:txBody>
      </p:sp>
      <p:pic>
        <p:nvPicPr>
          <p:cNvPr id="129" name="Picture 8"/>
          <p:cNvPicPr/>
          <p:nvPr/>
        </p:nvPicPr>
        <p:blipFill>
          <a:blip r:embed="rId2"/>
          <a:stretch/>
        </p:blipFill>
        <p:spPr>
          <a:xfrm rot="12652800">
            <a:off x="7774974" y="8297152"/>
            <a:ext cx="5363640" cy="5363640"/>
          </a:xfrm>
          <a:prstGeom prst="rect">
            <a:avLst/>
          </a:prstGeom>
          <a:ln w="0">
            <a:noFill/>
          </a:ln>
        </p:spPr>
      </p:pic>
      <p:pic>
        <p:nvPicPr>
          <p:cNvPr id="130" name="Picture 9"/>
          <p:cNvPicPr/>
          <p:nvPr/>
        </p:nvPicPr>
        <p:blipFill>
          <a:blip r:embed="rId3"/>
          <a:stretch/>
        </p:blipFill>
        <p:spPr>
          <a:xfrm rot="11967600">
            <a:off x="-2174040" y="-1704960"/>
            <a:ext cx="5721480" cy="5669280"/>
          </a:xfrm>
          <a:prstGeom prst="rect">
            <a:avLst/>
          </a:prstGeom>
          <a:ln w="0">
            <a:noFill/>
          </a:ln>
        </p:spPr>
      </p:pic>
      <p:pic>
        <p:nvPicPr>
          <p:cNvPr id="131" name="Picture 10"/>
          <p:cNvPicPr/>
          <p:nvPr/>
        </p:nvPicPr>
        <p:blipFill>
          <a:blip r:embed="rId4"/>
          <a:stretch/>
        </p:blipFill>
        <p:spPr>
          <a:xfrm rot="6603600">
            <a:off x="5296320" y="-10405800"/>
            <a:ext cx="11621880" cy="12387600"/>
          </a:xfrm>
          <a:prstGeom prst="rect">
            <a:avLst/>
          </a:prstGeom>
          <a:ln w="0">
            <a:noFill/>
          </a:ln>
        </p:spPr>
      </p:pic>
      <p:pic>
        <p:nvPicPr>
          <p:cNvPr id="132" name="Picture 11"/>
          <p:cNvPicPr/>
          <p:nvPr/>
        </p:nvPicPr>
        <p:blipFill>
          <a:blip r:embed="rId5"/>
          <a:stretch/>
        </p:blipFill>
        <p:spPr>
          <a:xfrm rot="10800000">
            <a:off x="15414480" y="8264880"/>
            <a:ext cx="3333600" cy="3588120"/>
          </a:xfrm>
          <a:prstGeom prst="rect">
            <a:avLst/>
          </a:prstGeom>
          <a:ln w="0">
            <a:noFill/>
          </a:ln>
        </p:spPr>
      </p:pic>
      <p:pic>
        <p:nvPicPr>
          <p:cNvPr id="133" name="Picture 12"/>
          <p:cNvPicPr/>
          <p:nvPr/>
        </p:nvPicPr>
        <p:blipFill>
          <a:blip r:embed="rId6"/>
          <a:stretch/>
        </p:blipFill>
        <p:spPr>
          <a:xfrm rot="10800000">
            <a:off x="2162160" y="-771840"/>
            <a:ext cx="2556000" cy="2750760"/>
          </a:xfrm>
          <a:prstGeom prst="rect">
            <a:avLst/>
          </a:prstGeom>
          <a:ln w="0">
            <a:noFill/>
          </a:ln>
        </p:spPr>
      </p:pic>
      <p:pic>
        <p:nvPicPr>
          <p:cNvPr id="134" name="Picture 13"/>
          <p:cNvPicPr/>
          <p:nvPr/>
        </p:nvPicPr>
        <p:blipFill>
          <a:blip r:embed="rId7"/>
          <a:stretch/>
        </p:blipFill>
        <p:spPr>
          <a:xfrm rot="9614400">
            <a:off x="17447760" y="6091560"/>
            <a:ext cx="4351680" cy="4345920"/>
          </a:xfrm>
          <a:prstGeom prst="rect">
            <a:avLst/>
          </a:prstGeom>
          <a:ln w="0">
            <a:noFill/>
          </a:ln>
        </p:spPr>
      </p:pic>
      <p:pic>
        <p:nvPicPr>
          <p:cNvPr id="135" name="Picture 14"/>
          <p:cNvPicPr/>
          <p:nvPr/>
        </p:nvPicPr>
        <p:blipFill>
          <a:blip r:embed="rId8"/>
          <a:stretch/>
        </p:blipFill>
        <p:spPr>
          <a:xfrm rot="3420600">
            <a:off x="5570640" y="-4349160"/>
            <a:ext cx="5810040" cy="5802480"/>
          </a:xfrm>
          <a:prstGeom prst="rect">
            <a:avLst/>
          </a:prstGeom>
          <a:ln w="0">
            <a:noFill/>
          </a:ln>
        </p:spPr>
      </p:pic>
      <p:sp>
        <p:nvSpPr>
          <p:cNvPr id="136" name="TextBox 15"/>
          <p:cNvSpPr/>
          <p:nvPr/>
        </p:nvSpPr>
        <p:spPr>
          <a:xfrm>
            <a:off x="787176" y="4705073"/>
            <a:ext cx="8280360" cy="730008"/>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48"/>
              </a:lnSpc>
            </a:pPr>
            <a:r>
              <a:rPr lang="bg-BG" sz="6410" b="0" strike="noStrike" spc="-1" dirty="0">
                <a:solidFill>
                  <a:srgbClr val="000000"/>
                </a:solidFill>
                <a:latin typeface="Abhaya Libre Regular Bold"/>
              </a:rPr>
              <a:t>Съдържание</a:t>
            </a:r>
            <a:endParaRPr lang="en-US" sz="6410" b="0" strike="noStrike" spc="-1" dirty="0">
              <a:solidFill>
                <a:srgbClr val="000000"/>
              </a:solidFill>
              <a:latin typeface="Arial"/>
            </a:endParaRPr>
          </a:p>
        </p:txBody>
      </p:sp>
      <p:sp>
        <p:nvSpPr>
          <p:cNvPr id="137" name="TextBox 16"/>
          <p:cNvSpPr/>
          <p:nvPr/>
        </p:nvSpPr>
        <p:spPr>
          <a:xfrm>
            <a:off x="7034745" y="3284370"/>
            <a:ext cx="1079280" cy="717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655"/>
              </a:lnSpc>
            </a:pPr>
            <a:r>
              <a:rPr lang="en-US" sz="4040" b="0" strike="noStrike" spc="-60" dirty="0">
                <a:solidFill>
                  <a:srgbClr val="000000"/>
                </a:solidFill>
                <a:latin typeface="Abhaya Libre Regular"/>
              </a:rPr>
              <a:t>01</a:t>
            </a:r>
            <a:endParaRPr lang="en-US" sz="4040" b="0" strike="noStrike" spc="-1" dirty="0">
              <a:solidFill>
                <a:srgbClr val="000000"/>
              </a:solidFill>
              <a:latin typeface="Arial"/>
            </a:endParaRPr>
          </a:p>
        </p:txBody>
      </p:sp>
      <p:sp>
        <p:nvSpPr>
          <p:cNvPr id="138" name="TextBox 17"/>
          <p:cNvSpPr/>
          <p:nvPr/>
        </p:nvSpPr>
        <p:spPr>
          <a:xfrm>
            <a:off x="7034745" y="4194137"/>
            <a:ext cx="1079280" cy="717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655"/>
              </a:lnSpc>
            </a:pPr>
            <a:r>
              <a:rPr lang="en-US" sz="4040" b="0" strike="noStrike" spc="-60" dirty="0">
                <a:solidFill>
                  <a:srgbClr val="000000"/>
                </a:solidFill>
                <a:latin typeface="Abhaya Libre Regular"/>
              </a:rPr>
              <a:t>02</a:t>
            </a:r>
            <a:endParaRPr lang="en-US" sz="4040" b="0" strike="noStrike" spc="-1" dirty="0">
              <a:solidFill>
                <a:srgbClr val="000000"/>
              </a:solidFill>
              <a:latin typeface="Arial"/>
            </a:endParaRPr>
          </a:p>
        </p:txBody>
      </p:sp>
      <p:sp>
        <p:nvSpPr>
          <p:cNvPr id="139" name="TextBox 18"/>
          <p:cNvSpPr/>
          <p:nvPr/>
        </p:nvSpPr>
        <p:spPr>
          <a:xfrm>
            <a:off x="7036156" y="5028210"/>
            <a:ext cx="1079280" cy="717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655"/>
              </a:lnSpc>
            </a:pPr>
            <a:r>
              <a:rPr lang="en-US" sz="4040" b="0" strike="noStrike" spc="-60" dirty="0">
                <a:solidFill>
                  <a:srgbClr val="000000"/>
                </a:solidFill>
                <a:latin typeface="Abhaya Libre Regular"/>
              </a:rPr>
              <a:t>03</a:t>
            </a:r>
            <a:endParaRPr lang="en-US" sz="4040" b="0" strike="noStrike" spc="-1" dirty="0">
              <a:solidFill>
                <a:srgbClr val="000000"/>
              </a:solidFill>
              <a:latin typeface="Arial"/>
            </a:endParaRPr>
          </a:p>
        </p:txBody>
      </p:sp>
      <p:sp>
        <p:nvSpPr>
          <p:cNvPr id="140" name="TextBox 19"/>
          <p:cNvSpPr/>
          <p:nvPr/>
        </p:nvSpPr>
        <p:spPr>
          <a:xfrm>
            <a:off x="7034745" y="5873048"/>
            <a:ext cx="1079280" cy="717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655"/>
              </a:lnSpc>
            </a:pPr>
            <a:r>
              <a:rPr lang="en-US" sz="4040" b="0" strike="noStrike" spc="-60" dirty="0">
                <a:solidFill>
                  <a:srgbClr val="000000"/>
                </a:solidFill>
                <a:latin typeface="Abhaya Libre Regular"/>
              </a:rPr>
              <a:t>04</a:t>
            </a:r>
            <a:endParaRPr lang="en-US" sz="4040" b="0" strike="noStrike" spc="-1" dirty="0">
              <a:solidFill>
                <a:srgbClr val="000000"/>
              </a:solidFill>
              <a:latin typeface="Arial"/>
            </a:endParaRPr>
          </a:p>
        </p:txBody>
      </p:sp>
      <p:pic>
        <p:nvPicPr>
          <p:cNvPr id="143" name="Picture 22"/>
          <p:cNvPicPr/>
          <p:nvPr/>
        </p:nvPicPr>
        <p:blipFill>
          <a:blip r:embed="rId9"/>
          <a:stretch/>
        </p:blipFill>
        <p:spPr>
          <a:xfrm>
            <a:off x="16418880" y="0"/>
            <a:ext cx="1868760" cy="1868760"/>
          </a:xfrm>
          <a:prstGeom prst="rect">
            <a:avLst/>
          </a:prstGeom>
          <a:ln w="0">
            <a:noFill/>
          </a:ln>
        </p:spPr>
      </p:pic>
      <p:sp>
        <p:nvSpPr>
          <p:cNvPr id="3" name="Pravokotnik 2">
            <a:extLst>
              <a:ext uri="{FF2B5EF4-FFF2-40B4-BE49-F238E27FC236}">
                <a16:creationId xmlns:a16="http://schemas.microsoft.com/office/drawing/2014/main" id="{BFCEE447-B6C2-41A3-B60D-621C7894FD60}"/>
              </a:ext>
            </a:extLst>
          </p:cNvPr>
          <p:cNvSpPr/>
          <p:nvPr/>
        </p:nvSpPr>
        <p:spPr>
          <a:xfrm>
            <a:off x="8305202" y="6036890"/>
            <a:ext cx="7886678" cy="553998"/>
          </a:xfrm>
          <a:prstGeom prst="rect">
            <a:avLst/>
          </a:prstGeom>
        </p:spPr>
        <p:txBody>
          <a:bodyPr wrap="square">
            <a:spAutoFit/>
          </a:bodyPr>
          <a:lstStyle/>
          <a:p>
            <a:r>
              <a:rPr lang="bg-BG" sz="3000" dirty="0">
                <a:latin typeface="Abhaya Libre Regular"/>
              </a:rPr>
              <a:t>Книга на знанието за управление на проекти</a:t>
            </a:r>
          </a:p>
        </p:txBody>
      </p:sp>
      <p:pic>
        <p:nvPicPr>
          <p:cNvPr id="2" name="Picture 1">
            <a:extLst>
              <a:ext uri="{FF2B5EF4-FFF2-40B4-BE49-F238E27FC236}">
                <a16:creationId xmlns:a16="http://schemas.microsoft.com/office/drawing/2014/main" id="{B5929B1D-5B87-9B88-A2EE-E7350141C50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9147" y="9021521"/>
            <a:ext cx="3869013" cy="85266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bg-BG" sz="6600" spc="-49" dirty="0">
                <a:solidFill>
                  <a:srgbClr val="000000"/>
                </a:solidFill>
                <a:latin typeface="Abhaya Libre Regular"/>
              </a:rPr>
              <a:t>Глава 1: Идентифициране на иновативни решения за развитие</a:t>
            </a:r>
            <a:endParaRPr lang="bg-BG" sz="6600" spc="-1" dirty="0">
              <a:solidFill>
                <a:srgbClr val="000000"/>
              </a:solidFill>
            </a:endParaRPr>
          </a:p>
        </p:txBody>
      </p:sp>
      <p:sp>
        <p:nvSpPr>
          <p:cNvPr id="148" name="TextBox 5"/>
          <p:cNvSpPr/>
          <p:nvPr/>
        </p:nvSpPr>
        <p:spPr>
          <a:xfrm>
            <a:off x="1911600" y="4078080"/>
            <a:ext cx="15492480" cy="21800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bg-BG" sz="3200" spc="-38" dirty="0">
                <a:solidFill>
                  <a:srgbClr val="000000"/>
                </a:solidFill>
                <a:latin typeface="Abhaya Libre Regular"/>
              </a:rPr>
              <a:t>Идентифицирането на иновативни решения за развитие в даден регион изисква систематичен подход, който включва</a:t>
            </a:r>
            <a:r>
              <a:rPr lang="sl-SI" sz="3200" spc="-38" dirty="0">
                <a:solidFill>
                  <a:srgbClr val="000000"/>
                </a:solidFill>
                <a:latin typeface="Abhaya Libre Regular"/>
              </a:rPr>
              <a:t>:</a:t>
            </a:r>
          </a:p>
          <a:p>
            <a:pPr marL="342900" indent="-342900" algn="just">
              <a:lnSpc>
                <a:spcPts val="3359"/>
              </a:lnSpc>
              <a:buFont typeface="Arial" panose="020B0604020202020204" pitchFamily="34" charset="0"/>
              <a:buChar char="•"/>
            </a:pPr>
            <a:r>
              <a:rPr lang="bg-BG" sz="3200" spc="-38" dirty="0">
                <a:solidFill>
                  <a:srgbClr val="000000"/>
                </a:solidFill>
                <a:latin typeface="Abhaya Libre Regular"/>
              </a:rPr>
              <a:t>изследване</a:t>
            </a:r>
            <a:r>
              <a:rPr lang="en-US" sz="3200" spc="-38" dirty="0">
                <a:solidFill>
                  <a:srgbClr val="000000"/>
                </a:solidFill>
                <a:latin typeface="Abhaya Libre Regular"/>
              </a:rPr>
              <a:t>, </a:t>
            </a:r>
            <a:endParaRPr lang="sl-SI" sz="3200" spc="-38" dirty="0">
              <a:solidFill>
                <a:srgbClr val="000000"/>
              </a:solidFill>
              <a:latin typeface="Abhaya Libre Regular"/>
            </a:endParaRPr>
          </a:p>
          <a:p>
            <a:pPr marL="342900" indent="-342900" algn="just">
              <a:lnSpc>
                <a:spcPts val="3359"/>
              </a:lnSpc>
              <a:buFont typeface="Arial" panose="020B0604020202020204" pitchFamily="34" charset="0"/>
              <a:buChar char="•"/>
            </a:pPr>
            <a:r>
              <a:rPr lang="bg-BG" sz="3200" spc="-38" dirty="0">
                <a:solidFill>
                  <a:srgbClr val="000000"/>
                </a:solidFill>
                <a:latin typeface="Abhaya Libre Regular"/>
              </a:rPr>
              <a:t>анализи</a:t>
            </a:r>
            <a:r>
              <a:rPr lang="en-US" sz="3200" spc="-38" dirty="0">
                <a:solidFill>
                  <a:srgbClr val="000000"/>
                </a:solidFill>
                <a:latin typeface="Abhaya Libre Regular"/>
              </a:rPr>
              <a:t>, </a:t>
            </a:r>
            <a:endParaRPr lang="sl-SI" sz="3200" spc="-38" dirty="0">
              <a:solidFill>
                <a:srgbClr val="000000"/>
              </a:solidFill>
              <a:latin typeface="Abhaya Libre Regular"/>
            </a:endParaRPr>
          </a:p>
          <a:p>
            <a:pPr marL="342900" indent="-342900" algn="just">
              <a:lnSpc>
                <a:spcPts val="3359"/>
              </a:lnSpc>
              <a:buFont typeface="Arial" panose="020B0604020202020204" pitchFamily="34" charset="0"/>
              <a:buChar char="•"/>
            </a:pPr>
            <a:r>
              <a:rPr lang="bg-BG" sz="3200" spc="-38" dirty="0">
                <a:solidFill>
                  <a:srgbClr val="000000"/>
                </a:solidFill>
                <a:latin typeface="Abhaya Libre Regular"/>
              </a:rPr>
              <a:t>и сътрудничество с местни заинтересовани лица</a:t>
            </a:r>
            <a:r>
              <a:rPr lang="en-US" sz="3200" spc="-38" dirty="0">
                <a:solidFill>
                  <a:srgbClr val="000000"/>
                </a:solidFill>
                <a:latin typeface="Abhaya Libre Regular"/>
              </a:rPr>
              <a:t>. </a:t>
            </a:r>
            <a:endParaRPr lang="en-US" sz="3200" b="0" strike="noStrike" spc="-1" dirty="0">
              <a:solidFill>
                <a:srgbClr val="000000"/>
              </a:solidFill>
              <a:latin typeface="Aria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57168"/>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bg-BG" sz="3900" spc="-1" dirty="0">
                <a:solidFill>
                  <a:srgbClr val="000000"/>
                </a:solidFill>
                <a:latin typeface="Abhaya Libre Regular"/>
              </a:rPr>
              <a:t>Определение</a:t>
            </a:r>
            <a:r>
              <a:rPr lang="sl-SI" sz="3900" spc="-1" dirty="0">
                <a:solidFill>
                  <a:srgbClr val="000000"/>
                </a:solidFill>
                <a:latin typeface="Abhaya Libre Regular"/>
              </a:rPr>
              <a:t>:</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pic>
        <p:nvPicPr>
          <p:cNvPr id="2" name="Picture 1">
            <a:extLst>
              <a:ext uri="{FF2B5EF4-FFF2-40B4-BE49-F238E27FC236}">
                <a16:creationId xmlns:a16="http://schemas.microsoft.com/office/drawing/2014/main" id="{B7F85B96-7141-53BB-D6DD-7D516AD18E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Box 5"/>
          <p:cNvSpPr/>
          <p:nvPr/>
        </p:nvSpPr>
        <p:spPr>
          <a:xfrm>
            <a:off x="1911600" y="4078080"/>
            <a:ext cx="15492480" cy="3924151"/>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bg-BG" sz="3200" b="1" strike="noStrike" spc="-1" dirty="0">
                <a:solidFill>
                  <a:srgbClr val="000000"/>
                </a:solidFill>
                <a:latin typeface="Arial"/>
              </a:rPr>
              <a:t>Извършете оценка на нуждите</a:t>
            </a:r>
            <a:r>
              <a:rPr lang="bg-BG" sz="3200" b="0" strike="noStrike" spc="-1" dirty="0">
                <a:solidFill>
                  <a:srgbClr val="000000"/>
                </a:solidFill>
                <a:latin typeface="Arial"/>
              </a:rPr>
              <a:t>: Започнете с идентифициране на основните предизвикателства и възможности, пред които е изправен регионът. Това може да включва анализиране на данни за икономически, социални и екологични показатели, както и провеждане на проучвания или фокус групи с местни заинтересовани страни.</a:t>
            </a:r>
          </a:p>
          <a:p>
            <a:pPr algn="just">
              <a:lnSpc>
                <a:spcPts val="3359"/>
              </a:lnSpc>
            </a:pPr>
            <a:endParaRPr lang="bg-BG" sz="3200" b="0" strike="noStrike" spc="-1" dirty="0">
              <a:solidFill>
                <a:srgbClr val="000000"/>
              </a:solidFill>
              <a:latin typeface="Arial"/>
            </a:endParaRPr>
          </a:p>
          <a:p>
            <a:pPr algn="just">
              <a:lnSpc>
                <a:spcPts val="3359"/>
              </a:lnSpc>
            </a:pPr>
            <a:r>
              <a:rPr lang="bg-BG" sz="3200" b="1" strike="noStrike" spc="-1" dirty="0">
                <a:solidFill>
                  <a:srgbClr val="000000"/>
                </a:solidFill>
                <a:latin typeface="Arial"/>
              </a:rPr>
              <a:t>Проучете най-добрите практики</a:t>
            </a:r>
            <a:r>
              <a:rPr lang="bg-BG" sz="3200" b="0" strike="noStrike" spc="-1" dirty="0">
                <a:solidFill>
                  <a:srgbClr val="000000"/>
                </a:solidFill>
                <a:latin typeface="Arial"/>
              </a:rPr>
              <a:t>: Потърсете примери за успешни решения за развитие в подобни региони или индустрии. Това може да включва преглед на казуси, академична литература или консултации с експерти в областта</a:t>
            </a:r>
            <a:r>
              <a:rPr lang="ru-RU" sz="3200" b="0" strike="noStrike" spc="-1" dirty="0">
                <a:solidFill>
                  <a:srgbClr val="000000"/>
                </a:solidFill>
                <a:latin typeface="Arial"/>
              </a:rPr>
              <a:t>.</a:t>
            </a:r>
            <a:endParaRPr lang="sl-SI" sz="3200" b="0" strike="noStrike" spc="-1" dirty="0">
              <a:solidFill>
                <a:srgbClr val="000000"/>
              </a:solidFill>
              <a:latin typeface="Aria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bg-BG" sz="4000" spc="-38" dirty="0">
                <a:solidFill>
                  <a:srgbClr val="000000"/>
                </a:solidFill>
                <a:latin typeface="Abhaya Libre Regular"/>
              </a:rPr>
              <a:t>Някои стъпки </a:t>
            </a:r>
            <a:r>
              <a:rPr lang="sl-SI" sz="4000" spc="-38" dirty="0">
                <a:solidFill>
                  <a:srgbClr val="000000"/>
                </a:solidFill>
                <a:latin typeface="Abhaya Libre Regular"/>
              </a:rPr>
              <a:t>(1-2/6):</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sp>
        <p:nvSpPr>
          <p:cNvPr id="2" name="TextBox 4">
            <a:extLst>
              <a:ext uri="{FF2B5EF4-FFF2-40B4-BE49-F238E27FC236}">
                <a16:creationId xmlns:a16="http://schemas.microsoft.com/office/drawing/2014/main" id="{9823B341-4D7F-8A7A-0C9D-7234FDA6CD41}"/>
              </a:ext>
            </a:extLst>
          </p:cNvPr>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bg-BG" sz="6600" spc="-49" dirty="0">
                <a:solidFill>
                  <a:srgbClr val="000000"/>
                </a:solidFill>
                <a:latin typeface="Abhaya Libre Regular"/>
              </a:rPr>
              <a:t>Глава 1: Идентифициране на иновативни решения за развитие</a:t>
            </a:r>
            <a:endParaRPr lang="bg-BG" sz="6600" spc="-1" dirty="0">
              <a:solidFill>
                <a:srgbClr val="000000"/>
              </a:solidFill>
            </a:endParaRPr>
          </a:p>
        </p:txBody>
      </p:sp>
      <p:pic>
        <p:nvPicPr>
          <p:cNvPr id="3" name="Picture 2">
            <a:extLst>
              <a:ext uri="{FF2B5EF4-FFF2-40B4-BE49-F238E27FC236}">
                <a16:creationId xmlns:a16="http://schemas.microsoft.com/office/drawing/2014/main" id="{375AC885-E586-BB2F-E21D-C1974F1D29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extLst>
      <p:ext uri="{BB962C8B-B14F-4D97-AF65-F5344CB8AC3E}">
        <p14:creationId xmlns:p14="http://schemas.microsoft.com/office/powerpoint/2010/main" val="1154060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Box 5"/>
          <p:cNvSpPr/>
          <p:nvPr/>
        </p:nvSpPr>
        <p:spPr>
          <a:xfrm>
            <a:off x="1911600" y="4078080"/>
            <a:ext cx="15492480" cy="436016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bg-BG" sz="3200" b="1" strike="noStrike" spc="-1" dirty="0">
                <a:solidFill>
                  <a:srgbClr val="000000"/>
                </a:solidFill>
                <a:latin typeface="Arial"/>
              </a:rPr>
              <a:t>Ангажирайте местни заинтересовани страни</a:t>
            </a:r>
            <a:r>
              <a:rPr lang="bg-BG" sz="3200" b="0" strike="noStrike" spc="-1" dirty="0">
                <a:solidFill>
                  <a:srgbClr val="000000"/>
                </a:solidFill>
                <a:latin typeface="Arial"/>
              </a:rPr>
              <a:t>: Работете в тясно сътрудничество с местни държавни служители, лидери на общността и други заинтересовани страни, за да разберете по-добре техните нужди и приоритети. Това може да включва провеждане на публични срещи или семинари, провеждане на проучвания или интервюта или ангажиране с местни медии.</a:t>
            </a:r>
          </a:p>
          <a:p>
            <a:pPr algn="just">
              <a:lnSpc>
                <a:spcPts val="3359"/>
              </a:lnSpc>
            </a:pPr>
            <a:endParaRPr lang="bg-BG" sz="3200" b="1" strike="noStrike" spc="-1" dirty="0">
              <a:solidFill>
                <a:srgbClr val="000000"/>
              </a:solidFill>
              <a:latin typeface="Arial"/>
            </a:endParaRPr>
          </a:p>
          <a:p>
            <a:pPr algn="just">
              <a:lnSpc>
                <a:spcPts val="3359"/>
              </a:lnSpc>
            </a:pPr>
            <a:r>
              <a:rPr lang="bg-BG" sz="3200" b="1" strike="noStrike" spc="-1" dirty="0">
                <a:solidFill>
                  <a:srgbClr val="000000"/>
                </a:solidFill>
                <a:latin typeface="Arial"/>
              </a:rPr>
              <a:t>Насърчавайте партньорства</a:t>
            </a:r>
            <a:r>
              <a:rPr lang="bg-BG" sz="3200" b="0" strike="noStrike" spc="-1" dirty="0">
                <a:solidFill>
                  <a:srgbClr val="000000"/>
                </a:solidFill>
                <a:latin typeface="Arial"/>
              </a:rPr>
              <a:t>: Идентифицирайте потенциални партньори, включително местни фирми, неправителствени организации и академични институции, които биха могли да ви помогнат да разработите и приложите иновативни решения.</a:t>
            </a: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bg-BG" sz="4000" spc="-38" dirty="0">
                <a:solidFill>
                  <a:srgbClr val="000000"/>
                </a:solidFill>
                <a:latin typeface="Abhaya Libre Regular"/>
              </a:rPr>
              <a:t>Някои стъпки </a:t>
            </a:r>
            <a:r>
              <a:rPr lang="sl-SI" sz="4000" spc="-38" dirty="0">
                <a:solidFill>
                  <a:srgbClr val="000000"/>
                </a:solidFill>
                <a:latin typeface="Abhaya Libre Regular"/>
              </a:rPr>
              <a:t>(3-4/6):</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sp>
        <p:nvSpPr>
          <p:cNvPr id="2" name="TextBox 4">
            <a:extLst>
              <a:ext uri="{FF2B5EF4-FFF2-40B4-BE49-F238E27FC236}">
                <a16:creationId xmlns:a16="http://schemas.microsoft.com/office/drawing/2014/main" id="{7AE1D57B-7F1B-96F9-A7FC-6D8474502DA3}"/>
              </a:ext>
            </a:extLst>
          </p:cNvPr>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bg-BG" sz="6600" spc="-49" dirty="0">
                <a:solidFill>
                  <a:srgbClr val="000000"/>
                </a:solidFill>
                <a:latin typeface="Abhaya Libre Regular"/>
              </a:rPr>
              <a:t>Глава 1: Идентифициране на иновативни решения за развитие</a:t>
            </a:r>
            <a:endParaRPr lang="bg-BG" sz="6600" spc="-1" dirty="0">
              <a:solidFill>
                <a:srgbClr val="000000"/>
              </a:solidFill>
            </a:endParaRPr>
          </a:p>
        </p:txBody>
      </p:sp>
      <p:pic>
        <p:nvPicPr>
          <p:cNvPr id="3" name="Picture 2">
            <a:extLst>
              <a:ext uri="{FF2B5EF4-FFF2-40B4-BE49-F238E27FC236}">
                <a16:creationId xmlns:a16="http://schemas.microsoft.com/office/drawing/2014/main" id="{80927D0A-897B-C09B-2241-89778ECFBE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extLst>
      <p:ext uri="{BB962C8B-B14F-4D97-AF65-F5344CB8AC3E}">
        <p14:creationId xmlns:p14="http://schemas.microsoft.com/office/powerpoint/2010/main" val="648449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Box 5"/>
          <p:cNvSpPr/>
          <p:nvPr/>
        </p:nvSpPr>
        <p:spPr>
          <a:xfrm>
            <a:off x="1911600" y="4078080"/>
            <a:ext cx="15492480" cy="436016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bg-BG" sz="3200" b="1" spc="-1" dirty="0">
                <a:solidFill>
                  <a:srgbClr val="000000"/>
                </a:solidFill>
              </a:rPr>
              <a:t>Пилотни и тестови решения</a:t>
            </a:r>
            <a:r>
              <a:rPr lang="bg-BG" sz="3200" spc="-1" dirty="0">
                <a:solidFill>
                  <a:srgbClr val="000000"/>
                </a:solidFill>
              </a:rPr>
              <a:t>: След като идентифицирате потенциални решения, тествайте ги в малък мащаб, за да оцените тяхната ефективност и осъществимост. Това може да включва работа с малка група заинтересовани страни или стартиране на пилотен проект в конкретен квартал или индустрия.</a:t>
            </a:r>
          </a:p>
          <a:p>
            <a:pPr algn="just">
              <a:lnSpc>
                <a:spcPts val="3359"/>
              </a:lnSpc>
            </a:pPr>
            <a:endParaRPr lang="bg-BG" sz="3200" spc="-1" dirty="0">
              <a:solidFill>
                <a:srgbClr val="000000"/>
              </a:solidFill>
            </a:endParaRPr>
          </a:p>
          <a:p>
            <a:pPr algn="just">
              <a:lnSpc>
                <a:spcPts val="3359"/>
              </a:lnSpc>
            </a:pPr>
            <a:r>
              <a:rPr lang="bg-BG" sz="3200" b="1" spc="-1" dirty="0">
                <a:solidFill>
                  <a:srgbClr val="000000"/>
                </a:solidFill>
              </a:rPr>
              <a:t>Увеличете мащаба на успешните решения</a:t>
            </a:r>
            <a:r>
              <a:rPr lang="bg-BG" sz="3200" spc="-1" dirty="0">
                <a:solidFill>
                  <a:srgbClr val="000000"/>
                </a:solidFill>
              </a:rPr>
              <a:t>: Ако пилотният проект е успешен, работете за разширяване на решението до по-голям мащаб и измерете въздействието му върху региона. Не забравяйте да продължите да ангажирате местни заинтересовани страни през целия процес, за да сте сигурни, че решението остава уместно и ефективно</a:t>
            </a:r>
            <a:r>
              <a:rPr lang="ru-RU" sz="3200" spc="-1" dirty="0">
                <a:solidFill>
                  <a:srgbClr val="000000"/>
                </a:solidFill>
              </a:rPr>
              <a:t>.</a:t>
            </a:r>
            <a:endParaRPr lang="sl-SI"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bg-BG" sz="4000" spc="-38" dirty="0">
                <a:solidFill>
                  <a:srgbClr val="000000"/>
                </a:solidFill>
                <a:latin typeface="Abhaya Libre Regular"/>
              </a:rPr>
              <a:t>Някои стъпки </a:t>
            </a:r>
            <a:r>
              <a:rPr lang="sl-SI" sz="4000" spc="-38" dirty="0">
                <a:solidFill>
                  <a:srgbClr val="000000"/>
                </a:solidFill>
                <a:latin typeface="Abhaya Libre Regular"/>
              </a:rPr>
              <a:t>(5-6/6):</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sp>
        <p:nvSpPr>
          <p:cNvPr id="2" name="TextBox 4">
            <a:extLst>
              <a:ext uri="{FF2B5EF4-FFF2-40B4-BE49-F238E27FC236}">
                <a16:creationId xmlns:a16="http://schemas.microsoft.com/office/drawing/2014/main" id="{AEF110B7-EEC1-1C57-92C1-C8A27C0F3B96}"/>
              </a:ext>
            </a:extLst>
          </p:cNvPr>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bg-BG" sz="6600" spc="-49" dirty="0">
                <a:solidFill>
                  <a:srgbClr val="000000"/>
                </a:solidFill>
                <a:latin typeface="Abhaya Libre Regular"/>
              </a:rPr>
              <a:t>Глава 1: Идентифициране на иновативни решения за развитие</a:t>
            </a:r>
            <a:endParaRPr lang="bg-BG" sz="6600" spc="-1" dirty="0">
              <a:solidFill>
                <a:srgbClr val="000000"/>
              </a:solidFill>
            </a:endParaRPr>
          </a:p>
        </p:txBody>
      </p:sp>
      <p:pic>
        <p:nvPicPr>
          <p:cNvPr id="3" name="Picture 2">
            <a:extLst>
              <a:ext uri="{FF2B5EF4-FFF2-40B4-BE49-F238E27FC236}">
                <a16:creationId xmlns:a16="http://schemas.microsoft.com/office/drawing/2014/main" id="{E036FC69-CE3D-1894-8D35-6FD3C1E4FA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3333" y="9252898"/>
            <a:ext cx="3869013" cy="852668"/>
          </a:xfrm>
          <a:prstGeom prst="rect">
            <a:avLst/>
          </a:prstGeom>
        </p:spPr>
      </p:pic>
    </p:spTree>
    <p:extLst>
      <p:ext uri="{BB962C8B-B14F-4D97-AF65-F5344CB8AC3E}">
        <p14:creationId xmlns:p14="http://schemas.microsoft.com/office/powerpoint/2010/main" val="349521829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2980</TotalTime>
  <Words>3393</Words>
  <Application>Microsoft Office PowerPoint</Application>
  <PresentationFormat>Custom</PresentationFormat>
  <Paragraphs>268</Paragraphs>
  <Slides>41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Abhaya Libre Regular</vt:lpstr>
      <vt:lpstr>Abhaya Libre Regular Bold</vt:lpstr>
      <vt:lpstr>Abhaya Libre Regular Bold Italics</vt:lpstr>
      <vt:lpstr>Arial</vt:lpstr>
      <vt:lpstr>Calibri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REGIO.DIGI.HUB Content Development</dc:title>
  <dc:subject/>
  <dc:creator>Ana Paraschiv</dc:creator>
  <dc:description/>
  <cp:lastModifiedBy>Radimira Radkova-Kireva</cp:lastModifiedBy>
  <cp:revision>112</cp:revision>
  <dcterms:created xsi:type="dcterms:W3CDTF">2006-08-16T00:00:00Z</dcterms:created>
  <dcterms:modified xsi:type="dcterms:W3CDTF">2023-07-11T08:20:19Z</dcterms:modified>
  <dc:identifier>DAFSGCxx1iQ</dc:identifier>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i4>2</vt:i4>
  </property>
  <property fmtid="{D5CDD505-2E9C-101B-9397-08002B2CF9AE}" pid="3" name="PresentationFormat">
    <vt:lpwstr>Custom</vt:lpwstr>
  </property>
  <property fmtid="{D5CDD505-2E9C-101B-9397-08002B2CF9AE}" pid="4" name="Slides">
    <vt:i4>26</vt:i4>
  </property>
</Properties>
</file>