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4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18288000" cy="10287000"/>
  <p:notesSz cx="6858000" cy="9144000"/>
  <p:embeddedFontLst>
    <p:embeddedFont>
      <p:font typeface="Abhaya Libre" panose="020B0604020202020204" charset="0"/>
      <p:regular r:id="rId46"/>
      <p:bold r:id="rId47"/>
    </p:embeddedFont>
    <p:embeddedFont>
      <p:font typeface="Aharoni" panose="02010803020104030203" pitchFamily="2" charset="-79"/>
      <p:bold r:id="rId48"/>
    </p:embeddedFont>
    <p:embeddedFont>
      <p:font typeface="Calibri" panose="020F0502020204030204" pitchFamily="34"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Jost" panose="020B0604020202020204" charset="-52"/>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VdTgNLM/Vc6s5R9+AVDK+WM75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9C3CF-1504-41AA-B92A-D48749A528A6}">
  <a:tblStyle styleId="{E039C3CF-1504-41AA-B92A-D48749A528A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322"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61" Type="http://customschemas.google.com/relationships/presentationmetadata" Target="meta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3" name="Google Shape;63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8" name="Google Shape;7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7" name="Google Shape;83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9" name="Google Shape;86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1" name="Google Shape;90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7" name="Google Shape;91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4" name="Google Shape;93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2" name="Google Shape;95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7" name="Google Shape;96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2" name="Google Shape;9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8" name="Google Shape;99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2" name="Google Shape;101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6" name="Google Shape;102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6" name="Google Shape;1056;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1" name="Google Shape;10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5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3" name="Google Shape;93;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6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5" name="Google Shape;105;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1" name="Google Shape;111;p6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2" name="Google Shape;112;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8" name="Google Shape;118;p6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9" name="Google Shape;119;p6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6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6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6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2" name="Google Shape;132;p6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3" name="Google Shape;133;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6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65"/>
          <p:cNvSpPr>
            <a:spLocks noGrp="1"/>
          </p:cNvSpPr>
          <p:nvPr>
            <p:ph type="pic" idx="2"/>
          </p:nvPr>
        </p:nvSpPr>
        <p:spPr>
          <a:xfrm>
            <a:off x="1792288" y="612775"/>
            <a:ext cx="5486400" cy="4114800"/>
          </a:xfrm>
          <a:prstGeom prst="rect">
            <a:avLst/>
          </a:prstGeom>
          <a:noFill/>
          <a:ln>
            <a:noFill/>
          </a:ln>
        </p:spPr>
      </p:sp>
      <p:sp>
        <p:nvSpPr>
          <p:cNvPr id="139" name="Google Shape;139;p6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0" name="Google Shape;140;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6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6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6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6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8" name="Google Shape;168;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80" name="Google Shape;18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6" name="Google Shape;186;p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7" name="Google Shape;187;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3" name="Google Shape;193;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4" name="Google Shape;194;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5" name="Google Shape;195;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6" name="Google Shape;196;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07" name="Google Shape;207;p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08" name="Google Shape;20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p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75"/>
          <p:cNvSpPr>
            <a:spLocks noGrp="1"/>
          </p:cNvSpPr>
          <p:nvPr>
            <p:ph type="pic" idx="2"/>
          </p:nvPr>
        </p:nvSpPr>
        <p:spPr>
          <a:xfrm>
            <a:off x="1792288" y="612775"/>
            <a:ext cx="5486400" cy="4114800"/>
          </a:xfrm>
          <a:prstGeom prst="rect">
            <a:avLst/>
          </a:prstGeom>
          <a:noFill/>
          <a:ln>
            <a:noFill/>
          </a:ln>
        </p:spPr>
      </p:sp>
      <p:sp>
        <p:nvSpPr>
          <p:cNvPr id="214" name="Google Shape;214;p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15" name="Google Shape;21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7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 name="Google Shape;22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7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7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7" name="Google Shape;22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5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5"/>
          <p:cNvSpPr>
            <a:spLocks noGrp="1"/>
          </p:cNvSpPr>
          <p:nvPr>
            <p:ph type="pic" idx="2"/>
          </p:nvPr>
        </p:nvSpPr>
        <p:spPr>
          <a:xfrm>
            <a:off x="1792288" y="612775"/>
            <a:ext cx="5486400" cy="4114800"/>
          </a:xfrm>
          <a:prstGeom prst="rect">
            <a:avLst/>
          </a:prstGeom>
          <a:noFill/>
          <a:ln>
            <a:noFill/>
          </a:ln>
        </p:spPr>
      </p:sp>
      <p:sp>
        <p:nvSpPr>
          <p:cNvPr id="64" name="Google Shape;64;p5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48.png"/><Relationship Id="rId5" Type="http://schemas.openxmlformats.org/officeDocument/2006/relationships/image" Target="../media/image9.png"/><Relationship Id="rId10" Type="http://schemas.openxmlformats.org/officeDocument/2006/relationships/image" Target="../media/image47.png"/><Relationship Id="rId4" Type="http://schemas.openxmlformats.org/officeDocument/2006/relationships/image" Target="../media/image6.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49.png"/><Relationship Id="rId5" Type="http://schemas.openxmlformats.org/officeDocument/2006/relationships/image" Target="../media/image9.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50.png"/><Relationship Id="rId5" Type="http://schemas.openxmlformats.org/officeDocument/2006/relationships/image" Target="../media/image9.png"/><Relationship Id="rId10" Type="http://schemas.openxmlformats.org/officeDocument/2006/relationships/image" Target="../media/image47.png"/><Relationship Id="rId4" Type="http://schemas.openxmlformats.org/officeDocument/2006/relationships/image" Target="../media/image6.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image" Target="../media/image6.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8.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hyperlink" Target="http://www.uni-sz.bg/tsj/Volume%2017,%202019,%20Supplement%201,%20Series%20Social%20Sciences/3/za%20pe4at/79.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png"/><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62.png"/><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8.png"/><Relationship Id="rId7"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hyperlink" Target="https://www.wix.com/encyclopedia/definition/social-entrepreneurship" TargetMode="External"/><Relationship Id="rId13" Type="http://schemas.openxmlformats.org/officeDocument/2006/relationships/hyperlink" Target="https://ssir.org/articles/entry/teaching_the_key_skills_of_successful_social_entrepreneurs" TargetMode="External"/><Relationship Id="rId18" Type="http://schemas.openxmlformats.org/officeDocument/2006/relationships/image" Target="../media/image7.png"/><Relationship Id="rId3" Type="http://schemas.openxmlformats.org/officeDocument/2006/relationships/image" Target="../media/image63.png"/><Relationship Id="rId7" Type="http://schemas.openxmlformats.org/officeDocument/2006/relationships/image" Target="../media/image6.png"/><Relationship Id="rId12" Type="http://schemas.openxmlformats.org/officeDocument/2006/relationships/hyperlink" Target="https://blog.goodhere.org/social-impact-startups-facts-statistics" TargetMode="External"/><Relationship Id="rId17" Type="http://schemas.openxmlformats.org/officeDocument/2006/relationships/image" Target="../media/image16.png"/><Relationship Id="rId2" Type="http://schemas.openxmlformats.org/officeDocument/2006/relationships/notesSlide" Target="../notesSlides/notesSlide39.xml"/><Relationship Id="rId16" Type="http://schemas.openxmlformats.org/officeDocument/2006/relationships/hyperlink" Target="https://www.researchgate.net/publication/263214103_Leadership_in_Social_Enterprise_How_to_Manage_Yourself_and_the_Team" TargetMode="Externa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hyperlink" Target="https://harappa.education/harappa-diaries/social-entrepreneurship/#heading_1" TargetMode="External"/><Relationship Id="rId5" Type="http://schemas.openxmlformats.org/officeDocument/2006/relationships/image" Target="../media/image3.png"/><Relationship Id="rId15" Type="http://schemas.openxmlformats.org/officeDocument/2006/relationships/hyperlink" Target="https://www.researchgate.net/publication/319115517_Social_Enterprise_as_a_Catalyst_for_Sustainable_Local_and_Regional_Development" TargetMode="External"/><Relationship Id="rId10" Type="http://schemas.openxmlformats.org/officeDocument/2006/relationships/hyperlink" Target="https://www.oecd.org/cfe/leed/social-economy/social-entrepreneurship.htm#:~:text=Social%20entrepreneurship%20%26%20Social%20enterprises%20Social%20entrepreneurship%20is,either%20social%20enterprises%20or%20other%20types%20of%20organisations." TargetMode="External"/><Relationship Id="rId4" Type="http://schemas.openxmlformats.org/officeDocument/2006/relationships/image" Target="../media/image9.png"/><Relationship Id="rId9" Type="http://schemas.openxmlformats.org/officeDocument/2006/relationships/hyperlink" Target="https://www.investopedia.com/terms/s/social-entrepreneur.asp#toc-6-ps-of-social-entrepreneurial-enterprises" TargetMode="External"/><Relationship Id="rId14" Type="http://schemas.openxmlformats.org/officeDocument/2006/relationships/hyperlink" Target="https://view.officeapps.live.com/op/view.aspx?src=http://www.abgr.org/documents/3%D0%A1%D1%8A%D1%89%D0%BD%D0%BE%D1%81%D1%82%20%D0%B8%20%D1%80%D0%BE%D0%BB%D1%8F%20%D0%BD%D0%B0%20%D1%81%D0%BE%D1%86%D0%B8%D0%B0%D0%BB%D0%BD%D0%BE%D1%82%D0%BE%20%D0%BF%D1%80%D0%B5%D0%B4%D0%BF%D1%80%D0%B8%D0%B5%D0%BC%D0%B0%D1%87%D0%B5%D1%81%D1%82%D0%B2%D0%BE.ppt&amp;wdOrigin=BROWSELIN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jpg"/><Relationship Id="rId1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15.png"/><Relationship Id="rId19"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image" Target="../media/image63.png"/><Relationship Id="rId7" Type="http://schemas.openxmlformats.org/officeDocument/2006/relationships/image" Target="../media/image6.png"/><Relationship Id="rId12" Type="http://schemas.openxmlformats.org/officeDocument/2006/relationships/hyperlink" Target="https://www.britishcouncil.gr/sites/default/files/life-skills-developing-social-entrepreneurs-en.pdf"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hyperlink" Target="https://santafeinnovates.com/five-trends-social-entrepreneurship/" TargetMode="External"/><Relationship Id="rId5" Type="http://schemas.openxmlformats.org/officeDocument/2006/relationships/image" Target="../media/image3.png"/><Relationship Id="rId10" Type="http://schemas.openxmlformats.org/officeDocument/2006/relationships/hyperlink" Target="https://www.forbes.com/sites/forbesbusinesscouncil/2021/01/28/six-ways-to-approach-social-entrepreneurship-at-your-organization/?sh=692321671810" TargetMode="External"/><Relationship Id="rId4" Type="http://schemas.openxmlformats.org/officeDocument/2006/relationships/image" Target="../media/image9.png"/><Relationship Id="rId9" Type="http://schemas.openxmlformats.org/officeDocument/2006/relationships/hyperlink" Target="https://www.weforum.org/agenda/2018/08/6-steps-to-become-a-successful-social-entrepreneur"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2.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a:stretch/>
        </p:blipFill>
        <p:spPr>
          <a:xfrm rot="1852805">
            <a:off x="7890475" y="-2171729"/>
            <a:ext cx="5364129" cy="5364129"/>
          </a:xfrm>
          <a:prstGeom prst="rect">
            <a:avLst/>
          </a:prstGeom>
          <a:noFill/>
          <a:ln>
            <a:noFill/>
          </a:ln>
        </p:spPr>
      </p:pic>
      <p:pic>
        <p:nvPicPr>
          <p:cNvPr id="235" name="Google Shape;235;p1"/>
          <p:cNvPicPr preferRelativeResize="0"/>
          <p:nvPr/>
        </p:nvPicPr>
        <p:blipFill rotWithShape="1">
          <a:blip r:embed="rId4">
            <a:alphaModFix/>
          </a:blip>
          <a:srcRect/>
          <a:stretch/>
        </p:blipFill>
        <p:spPr>
          <a:xfrm rot="-4196164">
            <a:off x="-4478873" y="6861709"/>
            <a:ext cx="11622266" cy="12388074"/>
          </a:xfrm>
          <a:prstGeom prst="rect">
            <a:avLst/>
          </a:prstGeom>
          <a:noFill/>
          <a:ln>
            <a:noFill/>
          </a:ln>
        </p:spPr>
      </p:pic>
      <p:pic>
        <p:nvPicPr>
          <p:cNvPr id="236" name="Google Shape;236;p1"/>
          <p:cNvPicPr preferRelativeResize="0"/>
          <p:nvPr/>
        </p:nvPicPr>
        <p:blipFill rotWithShape="1">
          <a:blip r:embed="rId5">
            <a:alphaModFix/>
          </a:blip>
          <a:srcRect/>
          <a:stretch/>
        </p:blipFill>
        <p:spPr>
          <a:xfrm>
            <a:off x="16027651" y="8452049"/>
            <a:ext cx="2556197" cy="2751289"/>
          </a:xfrm>
          <a:prstGeom prst="rect">
            <a:avLst/>
          </a:prstGeom>
          <a:noFill/>
          <a:ln>
            <a:noFill/>
          </a:ln>
        </p:spPr>
      </p:pic>
      <p:pic>
        <p:nvPicPr>
          <p:cNvPr id="237" name="Google Shape;237;p1"/>
          <p:cNvPicPr preferRelativeResize="0"/>
          <p:nvPr/>
        </p:nvPicPr>
        <p:blipFill rotWithShape="1">
          <a:blip r:embed="rId6">
            <a:alphaModFix/>
          </a:blip>
          <a:srcRect/>
          <a:stretch/>
        </p:blipFill>
        <p:spPr>
          <a:xfrm rot="-1185502">
            <a:off x="-1434135" y="-1156985"/>
            <a:ext cx="3750108" cy="3745193"/>
          </a:xfrm>
          <a:prstGeom prst="rect">
            <a:avLst/>
          </a:prstGeom>
          <a:noFill/>
          <a:ln>
            <a:noFill/>
          </a:ln>
        </p:spPr>
      </p:pic>
      <p:pic>
        <p:nvPicPr>
          <p:cNvPr id="238" name="Google Shape;238;p1"/>
          <p:cNvPicPr preferRelativeResize="0"/>
          <p:nvPr/>
        </p:nvPicPr>
        <p:blipFill rotWithShape="1">
          <a:blip r:embed="rId7">
            <a:alphaModFix/>
          </a:blip>
          <a:srcRect/>
          <a:stretch/>
        </p:blipFill>
        <p:spPr>
          <a:xfrm rot="6632729">
            <a:off x="16143270" y="-2037213"/>
            <a:ext cx="4881157" cy="4874760"/>
          </a:xfrm>
          <a:prstGeom prst="rect">
            <a:avLst/>
          </a:prstGeom>
          <a:noFill/>
          <a:ln>
            <a:noFill/>
          </a:ln>
        </p:spPr>
      </p:pic>
      <p:pic>
        <p:nvPicPr>
          <p:cNvPr id="239" name="Google Shape;239;p1"/>
          <p:cNvPicPr preferRelativeResize="0"/>
          <p:nvPr/>
        </p:nvPicPr>
        <p:blipFill rotWithShape="1">
          <a:blip r:embed="rId8">
            <a:alphaModFix/>
          </a:blip>
          <a:srcRect/>
          <a:stretch/>
        </p:blipFill>
        <p:spPr>
          <a:xfrm>
            <a:off x="243213" y="715612"/>
            <a:ext cx="7274007" cy="7274007"/>
          </a:xfrm>
          <a:prstGeom prst="rect">
            <a:avLst/>
          </a:prstGeom>
          <a:noFill/>
          <a:ln>
            <a:noFill/>
          </a:ln>
        </p:spPr>
      </p:pic>
      <p:sp>
        <p:nvSpPr>
          <p:cNvPr id="240" name="Google Shape;240;p1"/>
          <p:cNvSpPr txBox="1"/>
          <p:nvPr/>
        </p:nvSpPr>
        <p:spPr>
          <a:xfrm>
            <a:off x="7752212" y="3645911"/>
            <a:ext cx="9010597" cy="484748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RU" sz="4500" b="0" i="0" u="none" strike="noStrike" cap="none" dirty="0">
                <a:solidFill>
                  <a:srgbClr val="000000"/>
                </a:solidFill>
                <a:latin typeface="Abhaya Libre"/>
                <a:ea typeface="Abhaya Libre"/>
                <a:cs typeface="Abhaya Libre"/>
                <a:sym typeface="Abhaya Libre"/>
              </a:rPr>
              <a:t>Подпомагане на регионалното развитие чрез изграждане на капацитет в системата на професионалното образование и обучение (ПОО)</a:t>
            </a:r>
          </a:p>
        </p:txBody>
      </p:sp>
      <p:pic>
        <p:nvPicPr>
          <p:cNvPr id="241" name="Google Shape;241;p1"/>
          <p:cNvPicPr preferRelativeResize="0"/>
          <p:nvPr/>
        </p:nvPicPr>
        <p:blipFill>
          <a:blip r:embed="rId9">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10"/>
        <p:cNvGrpSpPr/>
        <p:nvPr/>
      </p:nvGrpSpPr>
      <p:grpSpPr>
        <a:xfrm>
          <a:off x="0" y="0"/>
          <a:ext cx="0" cy="0"/>
          <a:chOff x="0" y="0"/>
          <a:chExt cx="0" cy="0"/>
        </a:xfrm>
      </p:grpSpPr>
      <p:pic>
        <p:nvPicPr>
          <p:cNvPr id="411" name="Google Shape;411;p10"/>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412" name="Google Shape;412;p10"/>
          <p:cNvPicPr preferRelativeResize="0"/>
          <p:nvPr/>
        </p:nvPicPr>
        <p:blipFill rotWithShape="1">
          <a:blip r:embed="rId4">
            <a:alphaModFix/>
          </a:blip>
          <a:srcRect/>
          <a:stretch/>
        </p:blipFill>
        <p:spPr>
          <a:xfrm rot="1836636">
            <a:off x="-357752" y="-2061402"/>
            <a:ext cx="3334026" cy="3588482"/>
          </a:xfrm>
          <a:prstGeom prst="rect">
            <a:avLst/>
          </a:prstGeom>
          <a:noFill/>
          <a:ln>
            <a:noFill/>
          </a:ln>
        </p:spPr>
      </p:pic>
      <p:pic>
        <p:nvPicPr>
          <p:cNvPr id="413" name="Google Shape;413;p10"/>
          <p:cNvPicPr preferRelativeResize="0"/>
          <p:nvPr/>
        </p:nvPicPr>
        <p:blipFill rotWithShape="1">
          <a:blip r:embed="rId5">
            <a:alphaModFix/>
          </a:blip>
          <a:srcRect/>
          <a:stretch/>
        </p:blipFill>
        <p:spPr>
          <a:xfrm>
            <a:off x="16418708" y="0"/>
            <a:ext cx="1869292" cy="1869292"/>
          </a:xfrm>
          <a:prstGeom prst="rect">
            <a:avLst/>
          </a:prstGeom>
          <a:noFill/>
          <a:ln>
            <a:noFill/>
          </a:ln>
        </p:spPr>
      </p:pic>
      <p:sp>
        <p:nvSpPr>
          <p:cNvPr id="414" name="Google Shape;414;p10"/>
          <p:cNvSpPr/>
          <p:nvPr/>
        </p:nvSpPr>
        <p:spPr>
          <a:xfrm>
            <a:off x="774875" y="3084162"/>
            <a:ext cx="7728426" cy="5939880"/>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txBox="1"/>
          <p:nvPr/>
        </p:nvSpPr>
        <p:spPr>
          <a:xfrm>
            <a:off x="1457591" y="3812412"/>
            <a:ext cx="6650830" cy="3619452"/>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ru-RU" sz="2800" dirty="0">
                <a:solidFill>
                  <a:srgbClr val="000000"/>
                </a:solidFill>
                <a:latin typeface="Abhaya Libre"/>
                <a:ea typeface="Abhaya Libre"/>
                <a:cs typeface="Abhaya Libre"/>
                <a:sym typeface="Abhaya Libre"/>
              </a:rPr>
              <a:t>Лицата или организациите, които практикуват социално предприемачество, разработват, финансират и прилагат възможности за увеличаване на социалното богатство по иновативен начин. Те стартират бизнес, за да постигнат промяна.</a:t>
            </a:r>
            <a:endParaRPr sz="2800" dirty="0">
              <a:solidFill>
                <a:srgbClr val="000000"/>
              </a:solidFill>
              <a:latin typeface="Abhaya Libre"/>
              <a:ea typeface="Abhaya Libre"/>
              <a:cs typeface="Abhaya Libre"/>
              <a:sym typeface="Abhaya Libre"/>
            </a:endParaRPr>
          </a:p>
        </p:txBody>
      </p:sp>
      <p:sp>
        <p:nvSpPr>
          <p:cNvPr id="416" name="Google Shape;416;p10"/>
          <p:cNvSpPr txBox="1"/>
          <p:nvPr/>
        </p:nvSpPr>
        <p:spPr>
          <a:xfrm>
            <a:off x="4953000" y="2172035"/>
            <a:ext cx="12560125" cy="843308"/>
          </a:xfrm>
          <a:prstGeom prst="rect">
            <a:avLst/>
          </a:prstGeom>
          <a:noFill/>
          <a:ln>
            <a:noFill/>
          </a:ln>
        </p:spPr>
        <p:txBody>
          <a:bodyPr spcFirstLastPara="1" wrap="square" lIns="0" tIns="0" rIns="0" bIns="0" anchor="t" anchorCtr="0">
            <a:spAutoFit/>
          </a:bodyPr>
          <a:lstStyle/>
          <a:p>
            <a:pPr marL="0" marR="0" lvl="0" indent="0" algn="l" rtl="0">
              <a:lnSpc>
                <a:spcPct val="136500"/>
              </a:lnSpc>
              <a:spcBef>
                <a:spcPts val="0"/>
              </a:spcBef>
              <a:spcAft>
                <a:spcPts val="0"/>
              </a:spcAft>
              <a:buNone/>
            </a:pPr>
            <a:r>
              <a:rPr lang="bg-BG" sz="4000" dirty="0">
                <a:solidFill>
                  <a:srgbClr val="000000"/>
                </a:solidFill>
                <a:latin typeface="Abhaya Libre"/>
                <a:ea typeface="Abhaya Libre"/>
                <a:cs typeface="Abhaya Libre"/>
                <a:sym typeface="Abhaya Libre"/>
              </a:rPr>
              <a:t>Характеристики на социалното предприемачество</a:t>
            </a:r>
            <a:endParaRPr sz="3900" dirty="0">
              <a:solidFill>
                <a:srgbClr val="000000"/>
              </a:solidFill>
              <a:latin typeface="Abhaya Libre"/>
              <a:ea typeface="Abhaya Libre"/>
              <a:cs typeface="Abhaya Libre"/>
              <a:sym typeface="Abhaya Libre"/>
            </a:endParaRPr>
          </a:p>
        </p:txBody>
      </p:sp>
      <p:sp>
        <p:nvSpPr>
          <p:cNvPr id="417" name="Google Shape;417;p10"/>
          <p:cNvSpPr txBox="1"/>
          <p:nvPr/>
        </p:nvSpPr>
        <p:spPr>
          <a:xfrm>
            <a:off x="764056" y="379208"/>
            <a:ext cx="15478490" cy="1442703"/>
          </a:xfrm>
          <a:prstGeom prst="rect">
            <a:avLst/>
          </a:prstGeom>
          <a:noFill/>
          <a:ln>
            <a:noFill/>
          </a:ln>
        </p:spPr>
        <p:txBody>
          <a:bodyPr spcFirstLastPara="1" wrap="square" lIns="0" tIns="0" rIns="0" bIns="0" anchor="t" anchorCtr="0">
            <a:spAutoFit/>
          </a:bodyPr>
          <a:lstStyle/>
          <a:p>
            <a:pPr marL="0" marR="0" lvl="0" indent="0" algn="just" rtl="0">
              <a:lnSpc>
                <a:spcPct val="90816"/>
              </a:lnSpc>
              <a:spcBef>
                <a:spcPts val="0"/>
              </a:spcBef>
              <a:spcAft>
                <a:spcPts val="0"/>
              </a:spcAft>
              <a:buNone/>
            </a:pPr>
            <a:r>
              <a:rPr lang="bg-BG" sz="6000" dirty="0">
                <a:solidFill>
                  <a:srgbClr val="000000"/>
                </a:solidFill>
                <a:latin typeface="Abhaya Libre"/>
                <a:ea typeface="Abhaya Libre"/>
                <a:cs typeface="Abhaya Libre"/>
                <a:sym typeface="Abhaya Libre"/>
              </a:rPr>
              <a:t>01 – Какво е социално предприемачество и социален предприемач?</a:t>
            </a:r>
            <a:endParaRPr dirty="0"/>
          </a:p>
        </p:txBody>
      </p:sp>
      <p:pic>
        <p:nvPicPr>
          <p:cNvPr id="418" name="Google Shape;418;p10"/>
          <p:cNvPicPr preferRelativeResize="0"/>
          <p:nvPr/>
        </p:nvPicPr>
        <p:blipFill rotWithShape="1">
          <a:blip r:embed="rId6">
            <a:alphaModFix/>
          </a:blip>
          <a:srcRect/>
          <a:stretch/>
        </p:blipFill>
        <p:spPr>
          <a:xfrm>
            <a:off x="12496800" y="3054645"/>
            <a:ext cx="1828800" cy="1515534"/>
          </a:xfrm>
          <a:prstGeom prst="rect">
            <a:avLst/>
          </a:prstGeom>
          <a:noFill/>
          <a:ln>
            <a:noFill/>
          </a:ln>
        </p:spPr>
      </p:pic>
      <p:sp>
        <p:nvSpPr>
          <p:cNvPr id="419" name="Google Shape;419;p10"/>
          <p:cNvSpPr txBox="1"/>
          <p:nvPr/>
        </p:nvSpPr>
        <p:spPr>
          <a:xfrm>
            <a:off x="9367714" y="4655444"/>
            <a:ext cx="8325200" cy="4598141"/>
          </a:xfrm>
          <a:prstGeom prst="rect">
            <a:avLst/>
          </a:prstGeom>
          <a:noFill/>
          <a:ln>
            <a:noFill/>
          </a:ln>
        </p:spPr>
        <p:txBody>
          <a:bodyPr spcFirstLastPara="1" wrap="square" lIns="91425" tIns="45700" rIns="91425" bIns="45700" anchor="t" anchorCtr="0">
            <a:spAutoFit/>
          </a:bodyPr>
          <a:lstStyle/>
          <a:p>
            <a:pPr marL="0" marR="0" lvl="0" indent="0" algn="just" rtl="0">
              <a:lnSpc>
                <a:spcPct val="119964"/>
              </a:lnSpc>
              <a:spcBef>
                <a:spcPts val="0"/>
              </a:spcBef>
              <a:spcAft>
                <a:spcPts val="0"/>
              </a:spcAft>
              <a:buNone/>
            </a:pPr>
            <a:r>
              <a:rPr lang="bg-BG" sz="2400" dirty="0">
                <a:solidFill>
                  <a:srgbClr val="000000"/>
                </a:solidFill>
                <a:latin typeface="Abhaya Libre"/>
                <a:ea typeface="Abhaya Libre"/>
                <a:cs typeface="Abhaya Libre"/>
                <a:sym typeface="Abhaya Libre"/>
              </a:rPr>
              <a:t>Т</a:t>
            </a:r>
            <a:r>
              <a:rPr lang="ru-RU" sz="2400" dirty="0">
                <a:solidFill>
                  <a:srgbClr val="000000"/>
                </a:solidFill>
                <a:latin typeface="Abhaya Libre"/>
                <a:ea typeface="Abhaya Libre"/>
                <a:cs typeface="Abhaya Libre"/>
                <a:sym typeface="Abhaya Libre"/>
              </a:rPr>
              <a:t>ези видове бизнес имат сходни качества, като например:	</a:t>
            </a:r>
          </a:p>
          <a:p>
            <a:pPr marL="0" marR="0" lvl="0" indent="0" algn="just" rtl="0">
              <a:lnSpc>
                <a:spcPct val="119964"/>
              </a:lnSpc>
              <a:spcBef>
                <a:spcPts val="0"/>
              </a:spcBef>
              <a:spcAft>
                <a:spcPts val="0"/>
              </a:spcAft>
              <a:buNone/>
            </a:pPr>
            <a:r>
              <a:rPr lang="ru-RU" sz="2400" dirty="0">
                <a:solidFill>
                  <a:srgbClr val="000000"/>
                </a:solidFill>
                <a:latin typeface="Abhaya Libre"/>
                <a:ea typeface="Abhaya Libre"/>
                <a:cs typeface="Abhaya Libre"/>
                <a:sym typeface="Abhaya Libre"/>
              </a:rPr>
              <a:t>Фокусират се върху решаването на конкретен социален, културен или екологичен проблем и разработват иновативни стратегии за намиране на решение.</a:t>
            </a:r>
          </a:p>
          <a:p>
            <a:pPr marL="0" marR="0" lvl="0" indent="0" algn="just" rtl="0">
              <a:lnSpc>
                <a:spcPct val="119964"/>
              </a:lnSpc>
              <a:spcBef>
                <a:spcPts val="0"/>
              </a:spcBef>
              <a:spcAft>
                <a:spcPts val="0"/>
              </a:spcAft>
              <a:buNone/>
            </a:pPr>
            <a:r>
              <a:rPr lang="ru-RU" sz="2400" dirty="0">
                <a:solidFill>
                  <a:srgbClr val="000000"/>
                </a:solidFill>
                <a:latin typeface="Abhaya Libre"/>
                <a:ea typeface="Abhaya Libre"/>
                <a:cs typeface="Abhaya Libre"/>
                <a:sym typeface="Abhaya Libre"/>
              </a:rPr>
              <a:t>Реализират печалба и използват част от тази печалба за подпомагане на своята мисия.</a:t>
            </a:r>
          </a:p>
          <a:p>
            <a:pPr marL="0" marR="0" lvl="0" indent="0" algn="just" rtl="0">
              <a:lnSpc>
                <a:spcPct val="119964"/>
              </a:lnSpc>
              <a:spcBef>
                <a:spcPts val="0"/>
              </a:spcBef>
              <a:spcAft>
                <a:spcPts val="0"/>
              </a:spcAft>
              <a:buNone/>
            </a:pPr>
            <a:r>
              <a:rPr lang="ru-RU" sz="2400" dirty="0">
                <a:solidFill>
                  <a:srgbClr val="000000"/>
                </a:solidFill>
                <a:latin typeface="Abhaya Libre"/>
                <a:ea typeface="Abhaya Libre"/>
                <a:cs typeface="Abhaya Libre"/>
                <a:sym typeface="Abhaya Libre"/>
              </a:rPr>
              <a:t>Използват обратната връзка и приноса на общността, за да се развиват и да прилагат промените по възможно най-</a:t>
            </a:r>
            <a:r>
              <a:rPr lang="bg-BG" sz="2400" dirty="0">
                <a:solidFill>
                  <a:srgbClr val="000000"/>
                </a:solidFill>
                <a:latin typeface="Abhaya Libre"/>
                <a:ea typeface="Abhaya Libre"/>
                <a:cs typeface="Abhaya Libre"/>
                <a:sym typeface="Abhaya Libre"/>
              </a:rPr>
              <a:t>подходящ начин.</a:t>
            </a:r>
            <a:endParaRPr sz="1800" dirty="0">
              <a:solidFill>
                <a:srgbClr val="000000"/>
              </a:solidFill>
              <a:latin typeface="Abhaya Libre"/>
              <a:ea typeface="Abhaya Libre"/>
              <a:cs typeface="Abhaya Libre"/>
              <a:sym typeface="Abhaya Libre"/>
            </a:endParaRPr>
          </a:p>
        </p:txBody>
      </p:sp>
      <p:pic>
        <p:nvPicPr>
          <p:cNvPr id="420" name="Google Shape;420;p10"/>
          <p:cNvPicPr preferRelativeResize="0"/>
          <p:nvPr/>
        </p:nvPicPr>
        <p:blipFill rotWithShape="1">
          <a:blip r:embed="rId7">
            <a:alphaModFix/>
          </a:blip>
          <a:srcRect/>
          <a:stretch/>
        </p:blipFill>
        <p:spPr>
          <a:xfrm>
            <a:off x="4620903" y="7045846"/>
            <a:ext cx="1583499" cy="1899591"/>
          </a:xfrm>
          <a:prstGeom prst="rect">
            <a:avLst/>
          </a:prstGeom>
          <a:noFill/>
          <a:ln>
            <a:noFill/>
          </a:ln>
        </p:spPr>
      </p:pic>
      <p:pic>
        <p:nvPicPr>
          <p:cNvPr id="421" name="Google Shape;421;p10"/>
          <p:cNvPicPr preferRelativeResize="0"/>
          <p:nvPr/>
        </p:nvPicPr>
        <p:blipFill rotWithShape="1">
          <a:blip r:embed="rId8">
            <a:alphaModFix/>
          </a:blip>
          <a:srcRect/>
          <a:stretch/>
        </p:blipFill>
        <p:spPr>
          <a:xfrm>
            <a:off x="8899577" y="5653046"/>
            <a:ext cx="323984" cy="389809"/>
          </a:xfrm>
          <a:prstGeom prst="rect">
            <a:avLst/>
          </a:prstGeom>
          <a:noFill/>
          <a:ln>
            <a:noFill/>
          </a:ln>
        </p:spPr>
      </p:pic>
      <p:pic>
        <p:nvPicPr>
          <p:cNvPr id="422" name="Google Shape;422;p10"/>
          <p:cNvPicPr preferRelativeResize="0"/>
          <p:nvPr/>
        </p:nvPicPr>
        <p:blipFill rotWithShape="1">
          <a:blip r:embed="rId8">
            <a:alphaModFix/>
          </a:blip>
          <a:srcRect/>
          <a:stretch/>
        </p:blipFill>
        <p:spPr>
          <a:xfrm>
            <a:off x="8920287" y="6919910"/>
            <a:ext cx="323985" cy="389810"/>
          </a:xfrm>
          <a:prstGeom prst="rect">
            <a:avLst/>
          </a:prstGeom>
          <a:noFill/>
          <a:ln>
            <a:noFill/>
          </a:ln>
        </p:spPr>
      </p:pic>
      <p:pic>
        <p:nvPicPr>
          <p:cNvPr id="423" name="Google Shape;423;p10"/>
          <p:cNvPicPr preferRelativeResize="0"/>
          <p:nvPr/>
        </p:nvPicPr>
        <p:blipFill rotWithShape="1">
          <a:blip r:embed="rId8">
            <a:alphaModFix/>
          </a:blip>
          <a:srcRect/>
          <a:stretch/>
        </p:blipFill>
        <p:spPr>
          <a:xfrm>
            <a:off x="8927285" y="7743308"/>
            <a:ext cx="323985" cy="389810"/>
          </a:xfrm>
          <a:prstGeom prst="rect">
            <a:avLst/>
          </a:prstGeom>
          <a:noFill/>
          <a:ln>
            <a:noFill/>
          </a:ln>
        </p:spPr>
      </p:pic>
      <p:pic>
        <p:nvPicPr>
          <p:cNvPr id="424" name="Google Shape;424;p10"/>
          <p:cNvPicPr preferRelativeResize="0"/>
          <p:nvPr/>
        </p:nvPicPr>
        <p:blipFill>
          <a:blip r:embed="rId9">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28"/>
        <p:cNvGrpSpPr/>
        <p:nvPr/>
      </p:nvGrpSpPr>
      <p:grpSpPr>
        <a:xfrm>
          <a:off x="0" y="0"/>
          <a:ext cx="0" cy="0"/>
          <a:chOff x="0" y="0"/>
          <a:chExt cx="0" cy="0"/>
        </a:xfrm>
      </p:grpSpPr>
      <p:sp>
        <p:nvSpPr>
          <p:cNvPr id="429" name="Google Shape;429;p11"/>
          <p:cNvSpPr/>
          <p:nvPr/>
        </p:nvSpPr>
        <p:spPr>
          <a:xfrm>
            <a:off x="552002" y="2978941"/>
            <a:ext cx="8185362" cy="6291070"/>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1"/>
          <p:cNvSpPr/>
          <p:nvPr/>
        </p:nvSpPr>
        <p:spPr>
          <a:xfrm>
            <a:off x="9278516" y="2978941"/>
            <a:ext cx="8185362" cy="6291070"/>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1" name="Google Shape;431;p11"/>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432" name="Google Shape;432;p11"/>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33" name="Google Shape;433;p11"/>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434" name="Google Shape;434;p11"/>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435" name="Google Shape;435;p11"/>
          <p:cNvSpPr txBox="1"/>
          <p:nvPr/>
        </p:nvSpPr>
        <p:spPr>
          <a:xfrm>
            <a:off x="2322541" y="1963370"/>
            <a:ext cx="13594936"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bg-BG" sz="3600" dirty="0">
                <a:solidFill>
                  <a:schemeClr val="dk1"/>
                </a:solidFill>
                <a:latin typeface="Abhaya Libre"/>
                <a:ea typeface="Abhaya Libre"/>
                <a:cs typeface="Abhaya Libre"/>
                <a:sym typeface="Abhaya Libre"/>
              </a:rPr>
              <a:t>Как социалното предприемачество се различава от бизнес предприемачеството?</a:t>
            </a:r>
            <a:endParaRPr sz="2800" dirty="0">
              <a:solidFill>
                <a:schemeClr val="dk1"/>
              </a:solidFill>
              <a:latin typeface="Abhaya Libre"/>
              <a:ea typeface="Abhaya Libre"/>
              <a:cs typeface="Abhaya Libre"/>
              <a:sym typeface="Abhaya Libre"/>
            </a:endParaRPr>
          </a:p>
        </p:txBody>
      </p:sp>
      <p:grpSp>
        <p:nvGrpSpPr>
          <p:cNvPr id="436" name="Google Shape;436;p11"/>
          <p:cNvGrpSpPr/>
          <p:nvPr/>
        </p:nvGrpSpPr>
        <p:grpSpPr>
          <a:xfrm>
            <a:off x="1213126" y="3163791"/>
            <a:ext cx="16140228" cy="7000009"/>
            <a:chOff x="143838" y="-570241"/>
            <a:chExt cx="21520303" cy="9333343"/>
          </a:xfrm>
        </p:grpSpPr>
        <p:sp>
          <p:nvSpPr>
            <p:cNvPr id="437" name="Google Shape;437;p11"/>
            <p:cNvSpPr txBox="1"/>
            <p:nvPr/>
          </p:nvSpPr>
          <p:spPr>
            <a:xfrm>
              <a:off x="11533599" y="-342978"/>
              <a:ext cx="10130542" cy="910608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bg-BG" sz="2800" dirty="0">
                  <a:solidFill>
                    <a:srgbClr val="000000"/>
                  </a:solidFill>
                  <a:latin typeface="Abhaya Libre"/>
                  <a:ea typeface="Abhaya Libre"/>
                  <a:cs typeface="Abhaya Libre"/>
                  <a:sym typeface="Abhaya Libre"/>
                </a:rPr>
                <a:t>Социално предприемачество</a:t>
              </a:r>
              <a:endParaRPr dirty="0"/>
            </a:p>
            <a:p>
              <a:pPr marL="0" marR="0" lvl="0" indent="0" algn="l" rtl="0">
                <a:spcBef>
                  <a:spcPts val="600"/>
                </a:spcBef>
                <a:spcAft>
                  <a:spcPts val="0"/>
                </a:spcAft>
                <a:buNone/>
              </a:pPr>
              <a:r>
                <a:rPr lang="bg-BG" sz="2800" dirty="0">
                  <a:solidFill>
                    <a:srgbClr val="000000"/>
                  </a:solidFill>
                  <a:latin typeface="Abhaya Libre"/>
                  <a:ea typeface="Abhaya Libre"/>
                  <a:cs typeface="Abhaya Libre"/>
                  <a:sym typeface="Abhaya Libre"/>
                </a:rPr>
                <a:t>	</a:t>
              </a:r>
              <a:r>
                <a:rPr lang="bg-BG" sz="2600" dirty="0">
                  <a:solidFill>
                    <a:srgbClr val="000000"/>
                  </a:solidFill>
                  <a:latin typeface="Abhaya Libre"/>
                  <a:ea typeface="Abhaya Libre"/>
                  <a:cs typeface="Abhaya Libre" panose="020B0604020202020204" charset="0"/>
                  <a:sym typeface="Abhaya Libre"/>
                </a:rPr>
                <a:t>Колективни усилия за постигане на целите на обществото;</a:t>
              </a:r>
              <a:endParaRPr sz="2600" dirty="0">
                <a:latin typeface="Abhaya Libre" panose="020B0604020202020204" charset="0"/>
                <a:cs typeface="Abhaya Libre" panose="020B0604020202020204" charset="0"/>
              </a:endParaRPr>
            </a:p>
            <a:p>
              <a:pPr marL="0" marR="0" lvl="0" indent="0" algn="l" rtl="0">
                <a:spcBef>
                  <a:spcPts val="600"/>
                </a:spcBef>
                <a:spcAft>
                  <a:spcPts val="0"/>
                </a:spcAft>
                <a:buNone/>
              </a:pPr>
              <a:r>
                <a:rPr lang="bg-BG" sz="2800" dirty="0">
                  <a:solidFill>
                    <a:srgbClr val="000000"/>
                  </a:solidFill>
                  <a:latin typeface="Abhaya Libre"/>
                  <a:ea typeface="Abhaya Libre"/>
                  <a:cs typeface="Aharoni" panose="02010803020104030203" pitchFamily="2" charset="-79"/>
                  <a:sym typeface="Abhaya Libre"/>
                </a:rPr>
                <a:t>	</a:t>
              </a:r>
              <a:r>
                <a:rPr lang="bg-BG" sz="2600" dirty="0">
                  <a:solidFill>
                    <a:schemeClr val="dk1"/>
                  </a:solidFill>
                  <a:latin typeface="Abhaya Libre"/>
                  <a:ea typeface="Abhaya Libre"/>
                  <a:cs typeface="Aharoni" panose="02010803020104030203" pitchFamily="2" charset="-79"/>
                  <a:sym typeface="Abhaya Libre"/>
                </a:rPr>
                <a:t>Цели производство на стоки и услуги, които да служат на общността и да разрешат проблеми;</a:t>
              </a:r>
              <a:endParaRPr sz="2600" dirty="0">
                <a:solidFill>
                  <a:schemeClr val="dk1"/>
                </a:solidFill>
                <a:latin typeface="Aharoni" panose="02010803020104030203" pitchFamily="2" charset="-79"/>
                <a:ea typeface="Abhaya Libre"/>
                <a:cs typeface="Aharoni" panose="02010803020104030203" pitchFamily="2" charset="-79"/>
                <a:sym typeface="Abhaya Libre"/>
              </a:endParaRPr>
            </a:p>
            <a:p>
              <a:pPr marL="0" marR="0" lvl="0" indent="0" algn="just" rtl="0">
                <a:spcBef>
                  <a:spcPts val="600"/>
                </a:spcBef>
                <a:spcAft>
                  <a:spcPts val="0"/>
                </a:spcAft>
                <a:buNone/>
              </a:pPr>
              <a:r>
                <a:rPr lang="bg-BG" sz="2600" dirty="0">
                  <a:solidFill>
                    <a:schemeClr val="dk1"/>
                  </a:solidFill>
                  <a:latin typeface="Abhaya Libre"/>
                  <a:ea typeface="Abhaya Libre"/>
                  <a:cs typeface="Aharoni" panose="02010803020104030203" pitchFamily="2" charset="-79"/>
                  <a:sym typeface="Abhaya Libre"/>
                </a:rPr>
                <a:t>	Фокусирано върху подход ориентиран към решение на социален проблем;</a:t>
              </a:r>
              <a:endParaRPr sz="2600" dirty="0">
                <a:solidFill>
                  <a:schemeClr val="dk1"/>
                </a:solidFill>
                <a:latin typeface="Aharoni" panose="02010803020104030203" pitchFamily="2" charset="-79"/>
                <a:ea typeface="Abhaya Libre"/>
                <a:cs typeface="Aharoni" panose="02010803020104030203" pitchFamily="2" charset="-79"/>
                <a:sym typeface="Abhaya Libre"/>
              </a:endParaRPr>
            </a:p>
            <a:p>
              <a:pPr marL="0" marR="0" lvl="0" indent="0" algn="l" rtl="0">
                <a:spcBef>
                  <a:spcPts val="600"/>
                </a:spcBef>
                <a:spcAft>
                  <a:spcPts val="0"/>
                </a:spcAft>
                <a:buNone/>
              </a:pPr>
              <a:r>
                <a:rPr lang="bg-BG" sz="2600" dirty="0">
                  <a:solidFill>
                    <a:schemeClr val="dk1"/>
                  </a:solidFill>
                  <a:latin typeface="Abhaya Libre"/>
                  <a:ea typeface="Abhaya Libre"/>
                  <a:cs typeface="Aharoni" panose="02010803020104030203" pitchFamily="2" charset="-79"/>
                  <a:sym typeface="Abhaya Libre"/>
                </a:rPr>
                <a:t>	Измерва ефективността според оказаното въздействие;</a:t>
              </a:r>
              <a:endParaRPr sz="2600" dirty="0">
                <a:solidFill>
                  <a:schemeClr val="dk1"/>
                </a:solidFill>
                <a:latin typeface="Aharoni" panose="02010803020104030203" pitchFamily="2" charset="-79"/>
                <a:ea typeface="Abhaya Libre"/>
                <a:cs typeface="Aharoni" panose="02010803020104030203" pitchFamily="2" charset="-79"/>
                <a:sym typeface="Abhaya Libre"/>
              </a:endParaRPr>
            </a:p>
            <a:p>
              <a:pPr marL="0" marR="0" lvl="0" indent="0" algn="l" rtl="0">
                <a:spcBef>
                  <a:spcPts val="600"/>
                </a:spcBef>
                <a:spcAft>
                  <a:spcPts val="0"/>
                </a:spcAft>
                <a:buNone/>
              </a:pPr>
              <a:r>
                <a:rPr lang="bg-BG" sz="2600" dirty="0">
                  <a:solidFill>
                    <a:schemeClr val="dk1"/>
                  </a:solidFill>
                  <a:latin typeface="Abhaya Libre"/>
                  <a:ea typeface="Abhaya Libre"/>
                  <a:cs typeface="Aharoni" panose="02010803020104030203" pitchFamily="2" charset="-79"/>
                  <a:sym typeface="Abhaya Libre"/>
                </a:rPr>
                <a:t>	Целта е популяризиране на каузата и повишаване на качеството на живот  на обществото.</a:t>
              </a:r>
              <a:endParaRPr sz="2400" dirty="0">
                <a:solidFill>
                  <a:srgbClr val="000000"/>
                </a:solidFill>
                <a:latin typeface="Aharoni" panose="02010803020104030203" pitchFamily="2" charset="-79"/>
                <a:ea typeface="Abhaya Libre"/>
                <a:cs typeface="Aharoni" panose="02010803020104030203" pitchFamily="2" charset="-79"/>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dirty="0">
                <a:solidFill>
                  <a:srgbClr val="000000"/>
                </a:solidFill>
                <a:latin typeface="Aharoni" panose="02010803020104030203" pitchFamily="2" charset="-79"/>
                <a:ea typeface="Abhaya Libre"/>
                <a:cs typeface="Aharoni" panose="02010803020104030203" pitchFamily="2" charset="-79"/>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dirty="0">
                <a:solidFill>
                  <a:srgbClr val="000000"/>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solidFill>
                  <a:srgbClr val="000000"/>
                </a:solidFill>
                <a:latin typeface="Abhaya Libre"/>
                <a:ea typeface="Abhaya Libre"/>
                <a:cs typeface="Abhaya Libre"/>
                <a:sym typeface="Abhaya Libre"/>
              </a:endParaRPr>
            </a:p>
          </p:txBody>
        </p:sp>
        <p:sp>
          <p:nvSpPr>
            <p:cNvPr id="438" name="Google Shape;438;p11"/>
            <p:cNvSpPr txBox="1"/>
            <p:nvPr/>
          </p:nvSpPr>
          <p:spPr>
            <a:xfrm>
              <a:off x="143838" y="-294166"/>
              <a:ext cx="9506046" cy="7396381"/>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800" dirty="0">
                  <a:solidFill>
                    <a:srgbClr val="000000"/>
                  </a:solidFill>
                  <a:latin typeface="Abhaya Libre"/>
                  <a:ea typeface="Abhaya Libre"/>
                  <a:cs typeface="Abhaya Libre"/>
                  <a:sym typeface="Abhaya Libre"/>
                </a:rPr>
                <a:t>Бизнес предприемачество</a:t>
              </a:r>
              <a:endParaRPr sz="2800" dirty="0">
                <a:solidFill>
                  <a:srgbClr val="000000"/>
                </a:solidFill>
                <a:latin typeface="Abhaya Libre"/>
                <a:ea typeface="Abhaya Libre"/>
                <a:cs typeface="Abhaya Libre"/>
                <a:sym typeface="Abhaya Libre"/>
              </a:endParaRPr>
            </a:p>
            <a:p>
              <a:pPr marL="0" marR="0" lvl="0" indent="0" algn="just" rtl="0">
                <a:lnSpc>
                  <a:spcPct val="129192"/>
                </a:lnSpc>
                <a:spcBef>
                  <a:spcPts val="600"/>
                </a:spcBef>
                <a:spcAft>
                  <a:spcPts val="0"/>
                </a:spcAft>
                <a:buNone/>
              </a:pPr>
              <a:r>
                <a:rPr lang="bg-BG" sz="2600" dirty="0">
                  <a:solidFill>
                    <a:srgbClr val="000000"/>
                  </a:solidFill>
                  <a:latin typeface="Abhaya Libre"/>
                  <a:ea typeface="Abhaya Libre"/>
                  <a:cs typeface="Abhaya Libre"/>
                  <a:sym typeface="Abhaya Libre"/>
                </a:rPr>
                <a:t>	Насочено към постигане на целите на отделните индивиди;</a:t>
              </a:r>
            </a:p>
            <a:p>
              <a:pPr marL="0" marR="0" lvl="0" indent="0" algn="just" rtl="0">
                <a:lnSpc>
                  <a:spcPct val="129192"/>
                </a:lnSpc>
                <a:spcBef>
                  <a:spcPts val="600"/>
                </a:spcBef>
                <a:spcAft>
                  <a:spcPts val="0"/>
                </a:spcAft>
                <a:buNone/>
              </a:pPr>
              <a:r>
                <a:rPr lang="bg-BG" sz="2600" dirty="0">
                  <a:solidFill>
                    <a:srgbClr val="000000"/>
                  </a:solidFill>
                  <a:latin typeface="Abhaya Libre"/>
                  <a:ea typeface="Abhaya Libre"/>
                  <a:cs typeface="Abhaya Libre"/>
                  <a:sym typeface="Abhaya Libre"/>
                </a:rPr>
                <a:t>	Цели производството на стоки и услуги;</a:t>
              </a:r>
              <a:endParaRPr sz="2600" dirty="0">
                <a:solidFill>
                  <a:srgbClr val="000000"/>
                </a:solidFill>
                <a:latin typeface="Abhaya Libre"/>
                <a:ea typeface="Abhaya Libre"/>
                <a:cs typeface="Abhaya Libre"/>
                <a:sym typeface="Abhaya Libre"/>
              </a:endParaRPr>
            </a:p>
            <a:p>
              <a:pPr marL="0" marR="0" lvl="0" indent="0" algn="just" rtl="0">
                <a:lnSpc>
                  <a:spcPct val="129192"/>
                </a:lnSpc>
                <a:spcBef>
                  <a:spcPts val="600"/>
                </a:spcBef>
                <a:spcAft>
                  <a:spcPts val="0"/>
                </a:spcAft>
                <a:buNone/>
              </a:pPr>
              <a:r>
                <a:rPr lang="bg-BG" sz="2600" dirty="0">
                  <a:solidFill>
                    <a:srgbClr val="000000"/>
                  </a:solidFill>
                  <a:latin typeface="Abhaya Libre"/>
                  <a:ea typeface="Abhaya Libre"/>
                  <a:cs typeface="Abhaya Libre"/>
                  <a:sym typeface="Abhaya Libre"/>
                </a:rPr>
                <a:t>	Фокусирано върху пазара, търсенето и тенденциите;</a:t>
              </a:r>
              <a:endParaRPr sz="2600" dirty="0">
                <a:solidFill>
                  <a:srgbClr val="000000"/>
                </a:solidFill>
                <a:latin typeface="Abhaya Libre"/>
                <a:ea typeface="Abhaya Libre"/>
                <a:cs typeface="Abhaya Libre"/>
                <a:sym typeface="Abhaya Libre"/>
              </a:endParaRPr>
            </a:p>
            <a:p>
              <a:pPr marL="0" marR="0" lvl="0" indent="0" algn="just" rtl="0">
                <a:lnSpc>
                  <a:spcPct val="129192"/>
                </a:lnSpc>
                <a:spcBef>
                  <a:spcPts val="600"/>
                </a:spcBef>
                <a:spcAft>
                  <a:spcPts val="0"/>
                </a:spcAft>
                <a:buNone/>
              </a:pPr>
              <a:r>
                <a:rPr lang="bg-BG" sz="2600" dirty="0">
                  <a:solidFill>
                    <a:srgbClr val="000000"/>
                  </a:solidFill>
                  <a:latin typeface="Abhaya Libre"/>
                  <a:ea typeface="Abhaya Libre"/>
                  <a:cs typeface="Abhaya Libre"/>
                  <a:sym typeface="Abhaya Libre"/>
                </a:rPr>
                <a:t>	Измерва ефективността според печалбите;</a:t>
              </a:r>
              <a:endParaRPr sz="2600" dirty="0">
                <a:solidFill>
                  <a:srgbClr val="000000"/>
                </a:solidFill>
                <a:latin typeface="Abhaya Libre"/>
                <a:ea typeface="Abhaya Libre"/>
                <a:cs typeface="Abhaya Libre"/>
                <a:sym typeface="Abhaya Libre"/>
              </a:endParaRPr>
            </a:p>
            <a:p>
              <a:pPr marL="0" marR="0" lvl="0" indent="0" algn="just" rtl="0">
                <a:lnSpc>
                  <a:spcPct val="129192"/>
                </a:lnSpc>
                <a:spcBef>
                  <a:spcPts val="600"/>
                </a:spcBef>
                <a:spcAft>
                  <a:spcPts val="0"/>
                </a:spcAft>
                <a:buNone/>
              </a:pPr>
              <a:r>
                <a:rPr lang="bg-BG" sz="2600" dirty="0">
                  <a:solidFill>
                    <a:srgbClr val="000000"/>
                  </a:solidFill>
                  <a:latin typeface="Abhaya Libre"/>
                  <a:ea typeface="Abhaya Libre"/>
                  <a:cs typeface="Abhaya Libre"/>
                  <a:sym typeface="Abhaya Libre"/>
                </a:rPr>
                <a:t>	Целта е задоволяване на нуждите на клиенти</a:t>
              </a:r>
              <a:r>
                <a:rPr lang="bg-BG" sz="2600" dirty="0">
                  <a:latin typeface="Abhaya Libre"/>
                  <a:ea typeface="Abhaya Libre"/>
                  <a:cs typeface="Abhaya Libre"/>
                  <a:sym typeface="Abhaya Libre"/>
                </a:rPr>
                <a:t> и реализиране на </a:t>
              </a:r>
              <a:r>
                <a:rPr lang="bg-BG" sz="2600" dirty="0">
                  <a:solidFill>
                    <a:srgbClr val="000000"/>
                  </a:solidFill>
                  <a:latin typeface="Abhaya Libre"/>
                  <a:ea typeface="Abhaya Libre"/>
                  <a:cs typeface="Abhaya Libre"/>
                  <a:sym typeface="Abhaya Libre"/>
                </a:rPr>
                <a:t>печалба.</a:t>
              </a:r>
              <a:endParaRPr sz="2600" dirty="0">
                <a:solidFill>
                  <a:srgbClr val="000000"/>
                </a:solidFill>
                <a:latin typeface="Abhaya Libre"/>
                <a:ea typeface="Abhaya Libre"/>
                <a:cs typeface="Abhaya Libre"/>
                <a:sym typeface="Abhaya Libre"/>
              </a:endParaRPr>
            </a:p>
          </p:txBody>
        </p:sp>
        <p:sp>
          <p:nvSpPr>
            <p:cNvPr id="439" name="Google Shape;439;p11"/>
            <p:cNvSpPr txBox="1"/>
            <p:nvPr/>
          </p:nvSpPr>
          <p:spPr>
            <a:xfrm>
              <a:off x="1501282" y="-570241"/>
              <a:ext cx="7398833" cy="581356"/>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endParaRPr sz="2800" b="1" i="1">
                <a:solidFill>
                  <a:srgbClr val="000000"/>
                </a:solidFill>
                <a:latin typeface="Abhaya Libre"/>
                <a:ea typeface="Abhaya Libre"/>
                <a:cs typeface="Abhaya Libre"/>
                <a:sym typeface="Abhaya Libre"/>
              </a:endParaRPr>
            </a:p>
          </p:txBody>
        </p:sp>
      </p:grpSp>
      <p:pic>
        <p:nvPicPr>
          <p:cNvPr id="440" name="Google Shape;440;p11"/>
          <p:cNvPicPr preferRelativeResize="0"/>
          <p:nvPr/>
        </p:nvPicPr>
        <p:blipFill rotWithShape="1">
          <a:blip r:embed="rId7">
            <a:alphaModFix/>
          </a:blip>
          <a:srcRect/>
          <a:stretch/>
        </p:blipFill>
        <p:spPr>
          <a:xfrm>
            <a:off x="1327651" y="4064662"/>
            <a:ext cx="275770" cy="331800"/>
          </a:xfrm>
          <a:prstGeom prst="rect">
            <a:avLst/>
          </a:prstGeom>
          <a:noFill/>
          <a:ln>
            <a:noFill/>
          </a:ln>
        </p:spPr>
      </p:pic>
      <p:pic>
        <p:nvPicPr>
          <p:cNvPr id="441" name="Google Shape;441;p11"/>
          <p:cNvPicPr preferRelativeResize="0"/>
          <p:nvPr/>
        </p:nvPicPr>
        <p:blipFill rotWithShape="1">
          <a:blip r:embed="rId7">
            <a:alphaModFix/>
          </a:blip>
          <a:srcRect/>
          <a:stretch/>
        </p:blipFill>
        <p:spPr>
          <a:xfrm>
            <a:off x="1343137" y="5231123"/>
            <a:ext cx="275770" cy="331800"/>
          </a:xfrm>
          <a:prstGeom prst="rect">
            <a:avLst/>
          </a:prstGeom>
          <a:noFill/>
          <a:ln>
            <a:noFill/>
          </a:ln>
        </p:spPr>
      </p:pic>
      <p:pic>
        <p:nvPicPr>
          <p:cNvPr id="442" name="Google Shape;442;p11"/>
          <p:cNvPicPr preferRelativeResize="0"/>
          <p:nvPr/>
        </p:nvPicPr>
        <p:blipFill rotWithShape="1">
          <a:blip r:embed="rId7">
            <a:alphaModFix/>
          </a:blip>
          <a:srcRect/>
          <a:stretch/>
        </p:blipFill>
        <p:spPr>
          <a:xfrm>
            <a:off x="1343137" y="5810664"/>
            <a:ext cx="275770" cy="331800"/>
          </a:xfrm>
          <a:prstGeom prst="rect">
            <a:avLst/>
          </a:prstGeom>
          <a:noFill/>
          <a:ln>
            <a:noFill/>
          </a:ln>
        </p:spPr>
      </p:pic>
      <p:pic>
        <p:nvPicPr>
          <p:cNvPr id="443" name="Google Shape;443;p11"/>
          <p:cNvPicPr preferRelativeResize="0"/>
          <p:nvPr/>
        </p:nvPicPr>
        <p:blipFill rotWithShape="1">
          <a:blip r:embed="rId7">
            <a:alphaModFix/>
          </a:blip>
          <a:srcRect/>
          <a:stretch/>
        </p:blipFill>
        <p:spPr>
          <a:xfrm>
            <a:off x="1214848" y="6810597"/>
            <a:ext cx="275770" cy="331800"/>
          </a:xfrm>
          <a:prstGeom prst="rect">
            <a:avLst/>
          </a:prstGeom>
          <a:noFill/>
          <a:ln>
            <a:noFill/>
          </a:ln>
        </p:spPr>
      </p:pic>
      <p:pic>
        <p:nvPicPr>
          <p:cNvPr id="444" name="Google Shape;444;p11"/>
          <p:cNvPicPr preferRelativeResize="0"/>
          <p:nvPr/>
        </p:nvPicPr>
        <p:blipFill rotWithShape="1">
          <a:blip r:embed="rId7">
            <a:alphaModFix/>
          </a:blip>
          <a:srcRect/>
          <a:stretch/>
        </p:blipFill>
        <p:spPr>
          <a:xfrm>
            <a:off x="1308009" y="7954488"/>
            <a:ext cx="275770" cy="331800"/>
          </a:xfrm>
          <a:prstGeom prst="rect">
            <a:avLst/>
          </a:prstGeom>
          <a:noFill/>
          <a:ln>
            <a:noFill/>
          </a:ln>
        </p:spPr>
      </p:pic>
      <p:pic>
        <p:nvPicPr>
          <p:cNvPr id="445" name="Google Shape;445;p11"/>
          <p:cNvPicPr preferRelativeResize="0"/>
          <p:nvPr/>
        </p:nvPicPr>
        <p:blipFill rotWithShape="1">
          <a:blip r:embed="rId7">
            <a:alphaModFix/>
          </a:blip>
          <a:srcRect/>
          <a:stretch/>
        </p:blipFill>
        <p:spPr>
          <a:xfrm>
            <a:off x="9897441" y="3897218"/>
            <a:ext cx="275770" cy="331800"/>
          </a:xfrm>
          <a:prstGeom prst="rect">
            <a:avLst/>
          </a:prstGeom>
          <a:noFill/>
          <a:ln>
            <a:noFill/>
          </a:ln>
        </p:spPr>
      </p:pic>
      <p:pic>
        <p:nvPicPr>
          <p:cNvPr id="446" name="Google Shape;446;p11"/>
          <p:cNvPicPr preferRelativeResize="0"/>
          <p:nvPr/>
        </p:nvPicPr>
        <p:blipFill rotWithShape="1">
          <a:blip r:embed="rId7">
            <a:alphaModFix/>
          </a:blip>
          <a:srcRect/>
          <a:stretch/>
        </p:blipFill>
        <p:spPr>
          <a:xfrm>
            <a:off x="9897441" y="4729093"/>
            <a:ext cx="275770" cy="331800"/>
          </a:xfrm>
          <a:prstGeom prst="rect">
            <a:avLst/>
          </a:prstGeom>
          <a:noFill/>
          <a:ln>
            <a:noFill/>
          </a:ln>
        </p:spPr>
      </p:pic>
      <p:pic>
        <p:nvPicPr>
          <p:cNvPr id="447" name="Google Shape;447;p11"/>
          <p:cNvPicPr preferRelativeResize="0"/>
          <p:nvPr/>
        </p:nvPicPr>
        <p:blipFill rotWithShape="1">
          <a:blip r:embed="rId7">
            <a:alphaModFix/>
          </a:blip>
          <a:srcRect/>
          <a:stretch/>
        </p:blipFill>
        <p:spPr>
          <a:xfrm>
            <a:off x="9881623" y="5660753"/>
            <a:ext cx="275770" cy="331800"/>
          </a:xfrm>
          <a:prstGeom prst="rect">
            <a:avLst/>
          </a:prstGeom>
          <a:noFill/>
          <a:ln>
            <a:noFill/>
          </a:ln>
        </p:spPr>
      </p:pic>
      <p:pic>
        <p:nvPicPr>
          <p:cNvPr id="448" name="Google Shape;448;p11"/>
          <p:cNvPicPr preferRelativeResize="0"/>
          <p:nvPr/>
        </p:nvPicPr>
        <p:blipFill rotWithShape="1">
          <a:blip r:embed="rId7">
            <a:alphaModFix/>
          </a:blip>
          <a:srcRect/>
          <a:stretch/>
        </p:blipFill>
        <p:spPr>
          <a:xfrm>
            <a:off x="9881623" y="6502941"/>
            <a:ext cx="275770" cy="331800"/>
          </a:xfrm>
          <a:prstGeom prst="rect">
            <a:avLst/>
          </a:prstGeom>
          <a:noFill/>
          <a:ln>
            <a:noFill/>
          </a:ln>
        </p:spPr>
      </p:pic>
      <p:pic>
        <p:nvPicPr>
          <p:cNvPr id="449" name="Google Shape;449;p11"/>
          <p:cNvPicPr preferRelativeResize="0"/>
          <p:nvPr/>
        </p:nvPicPr>
        <p:blipFill rotWithShape="1">
          <a:blip r:embed="rId7">
            <a:alphaModFix/>
          </a:blip>
          <a:srcRect/>
          <a:stretch/>
        </p:blipFill>
        <p:spPr>
          <a:xfrm>
            <a:off x="9903396" y="7387408"/>
            <a:ext cx="275770" cy="331800"/>
          </a:xfrm>
          <a:prstGeom prst="rect">
            <a:avLst/>
          </a:prstGeom>
          <a:noFill/>
          <a:ln>
            <a:noFill/>
          </a:ln>
        </p:spPr>
      </p:pic>
      <p:sp>
        <p:nvSpPr>
          <p:cNvPr id="450" name="Google Shape;450;p11"/>
          <p:cNvSpPr txBox="1"/>
          <p:nvPr/>
        </p:nvSpPr>
        <p:spPr>
          <a:xfrm>
            <a:off x="1282301" y="454086"/>
            <a:ext cx="15478490" cy="1442703"/>
          </a:xfrm>
          <a:prstGeom prst="rect">
            <a:avLst/>
          </a:prstGeom>
          <a:noFill/>
          <a:ln>
            <a:noFill/>
          </a:ln>
        </p:spPr>
        <p:txBody>
          <a:bodyPr spcFirstLastPara="1" wrap="square" lIns="0" tIns="0" rIns="0" bIns="0" anchor="t" anchorCtr="0">
            <a:spAutoFit/>
          </a:bodyPr>
          <a:lstStyle/>
          <a:p>
            <a:pPr marL="0" marR="0" lvl="0" indent="0" algn="just" rtl="0">
              <a:lnSpc>
                <a:spcPct val="90816"/>
              </a:lnSpc>
              <a:spcBef>
                <a:spcPts val="0"/>
              </a:spcBef>
              <a:spcAft>
                <a:spcPts val="0"/>
              </a:spcAft>
              <a:buNone/>
            </a:pPr>
            <a:r>
              <a:rPr lang="bg-BG" sz="6000">
                <a:solidFill>
                  <a:srgbClr val="000000"/>
                </a:solidFill>
                <a:latin typeface="Abhaya Libre"/>
                <a:ea typeface="Abhaya Libre"/>
                <a:cs typeface="Abhaya Libre"/>
                <a:sym typeface="Abhaya Libre"/>
              </a:rPr>
              <a:t>01 – Какво е социално предприемачество и социален предприемач?</a:t>
            </a:r>
            <a:endParaRPr/>
          </a:p>
        </p:txBody>
      </p:sp>
      <p:pic>
        <p:nvPicPr>
          <p:cNvPr id="451" name="Google Shape;451;p11"/>
          <p:cNvPicPr preferRelativeResize="0"/>
          <p:nvPr/>
        </p:nvPicPr>
        <p:blipFill>
          <a:blip r:embed="rId8">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55"/>
        <p:cNvGrpSpPr/>
        <p:nvPr/>
      </p:nvGrpSpPr>
      <p:grpSpPr>
        <a:xfrm>
          <a:off x="0" y="0"/>
          <a:ext cx="0" cy="0"/>
          <a:chOff x="0" y="0"/>
          <a:chExt cx="0" cy="0"/>
        </a:xfrm>
      </p:grpSpPr>
      <p:pic>
        <p:nvPicPr>
          <p:cNvPr id="456" name="Google Shape;456;p12"/>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457" name="Google Shape;457;p1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58" name="Google Shape;458;p12"/>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459" name="Google Shape;459;p12"/>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grpSp>
        <p:nvGrpSpPr>
          <p:cNvPr id="460" name="Google Shape;460;p12"/>
          <p:cNvGrpSpPr/>
          <p:nvPr/>
        </p:nvGrpSpPr>
        <p:grpSpPr>
          <a:xfrm>
            <a:off x="7141527" y="1572129"/>
            <a:ext cx="9929291" cy="7787582"/>
            <a:chOff x="-2173367" y="136217"/>
            <a:chExt cx="12652488" cy="9842373"/>
          </a:xfrm>
        </p:grpSpPr>
        <p:sp>
          <p:nvSpPr>
            <p:cNvPr id="461" name="Google Shape;461;p12"/>
            <p:cNvSpPr txBox="1"/>
            <p:nvPr/>
          </p:nvSpPr>
          <p:spPr>
            <a:xfrm>
              <a:off x="-2013579" y="6983406"/>
              <a:ext cx="12339531" cy="2995184"/>
            </a:xfrm>
            <a:prstGeom prst="rect">
              <a:avLst/>
            </a:prstGeom>
            <a:noFill/>
            <a:ln>
              <a:noFill/>
            </a:ln>
          </p:spPr>
          <p:txBody>
            <a:bodyPr spcFirstLastPara="1" wrap="square" lIns="0" tIns="0" rIns="0" bIns="0" anchor="t" anchorCtr="0">
              <a:spAutoFit/>
            </a:bodyPr>
            <a:lstStyle/>
            <a:p>
              <a:pPr marL="0" marR="0" lvl="0" indent="-139700" algn="just" rtl="0">
                <a:spcBef>
                  <a:spcPts val="0"/>
                </a:spcBef>
                <a:spcAft>
                  <a:spcPts val="0"/>
                </a:spcAft>
                <a:buClr>
                  <a:srgbClr val="000000"/>
                </a:buClr>
                <a:buSzPts val="2200"/>
                <a:buFont typeface="Arial"/>
                <a:buChar char="•"/>
              </a:pPr>
              <a:r>
                <a:rPr lang="bg-BG" sz="2200" b="1" i="0" dirty="0">
                  <a:solidFill>
                    <a:schemeClr val="tx1"/>
                  </a:solidFill>
                  <a:latin typeface="Arial"/>
                  <a:ea typeface="Arial"/>
                  <a:cs typeface="Arial"/>
                  <a:sym typeface="Arial"/>
                </a:rPr>
                <a:t>Хибридно социално предприятие:</a:t>
              </a:r>
              <a:r>
                <a:rPr lang="bg-BG" sz="2200" b="0" i="0" dirty="0">
                  <a:solidFill>
                    <a:schemeClr val="tx1"/>
                  </a:solidFill>
                  <a:latin typeface="Arial"/>
                  <a:ea typeface="Arial"/>
                  <a:cs typeface="Arial"/>
                  <a:sym typeface="Arial"/>
                </a:rPr>
                <a:t> Организация с нестопанска цел, която желая да генерира приходи. Това се получава, чрез размиване на границите между секторите с нестопанска цел и сектори с печалба за поддържане на инициативи със социални и обществени цели. </a:t>
              </a:r>
              <a:r>
                <a:rPr lang="bg-BG" sz="2200" dirty="0">
                  <a:solidFill>
                    <a:schemeClr val="tx1"/>
                  </a:solidFill>
                  <a:latin typeface="Arial"/>
                  <a:ea typeface="Arial"/>
                  <a:cs typeface="Arial"/>
                  <a:sym typeface="Arial"/>
                </a:rPr>
                <a:t>Структурите на т</a:t>
              </a:r>
              <a:r>
                <a:rPr lang="bg-BG" sz="2200" b="0" i="0" dirty="0">
                  <a:solidFill>
                    <a:schemeClr val="tx1"/>
                  </a:solidFill>
                  <a:latin typeface="Arial"/>
                  <a:ea typeface="Arial"/>
                  <a:cs typeface="Arial"/>
                  <a:sym typeface="Arial"/>
                </a:rPr>
                <a:t>ези организации могат да варират в зависимост от степента на приоритет на техните социални и базирани на печалба инициативи.</a:t>
              </a:r>
              <a:endParaRPr sz="2200" b="0" i="0" u="none" strike="noStrike" cap="none" dirty="0">
                <a:solidFill>
                  <a:schemeClr val="tx1"/>
                </a:solidFill>
                <a:latin typeface="Abhaya Libre"/>
                <a:ea typeface="Abhaya Libre"/>
                <a:cs typeface="Abhaya Libre"/>
                <a:sym typeface="Abhaya Libre"/>
              </a:endParaRPr>
            </a:p>
          </p:txBody>
        </p:sp>
        <p:sp>
          <p:nvSpPr>
            <p:cNvPr id="462" name="Google Shape;462;p12"/>
            <p:cNvSpPr txBox="1"/>
            <p:nvPr/>
          </p:nvSpPr>
          <p:spPr>
            <a:xfrm>
              <a:off x="1751876" y="3205765"/>
              <a:ext cx="8727245" cy="3850950"/>
            </a:xfrm>
            <a:prstGeom prst="rect">
              <a:avLst/>
            </a:prstGeom>
            <a:noFill/>
            <a:ln>
              <a:noFill/>
            </a:ln>
          </p:spPr>
          <p:txBody>
            <a:bodyPr spcFirstLastPara="1" wrap="square" lIns="0" tIns="0" rIns="0" bIns="0" anchor="t" anchorCtr="0">
              <a:spAutoFit/>
            </a:bodyPr>
            <a:lstStyle/>
            <a:p>
              <a:pPr marL="0" marR="0" lvl="0" indent="-139700" algn="just" rtl="0">
                <a:spcBef>
                  <a:spcPts val="0"/>
                </a:spcBef>
                <a:spcAft>
                  <a:spcPts val="0"/>
                </a:spcAft>
                <a:buClr>
                  <a:srgbClr val="000000"/>
                </a:buClr>
                <a:buSzPts val="2200"/>
                <a:buFont typeface="Arial"/>
                <a:buChar char="•"/>
              </a:pPr>
              <a:r>
                <a:rPr lang="bg-BG" sz="2200" b="1" i="0" dirty="0">
                  <a:solidFill>
                    <a:srgbClr val="000000"/>
                  </a:solidFill>
                  <a:latin typeface="Arial"/>
                  <a:ea typeface="Arial"/>
                  <a:cs typeface="Arial"/>
                  <a:sym typeface="Arial"/>
                </a:rPr>
                <a:t>Социално предприятие с цел печалба:</a:t>
              </a:r>
              <a:r>
                <a:rPr lang="bg-BG" sz="2200" b="0" i="0" dirty="0">
                  <a:solidFill>
                    <a:srgbClr val="000000"/>
                  </a:solidFill>
                  <a:latin typeface="Arial"/>
                  <a:ea typeface="Arial"/>
                  <a:cs typeface="Arial"/>
                  <a:sym typeface="Arial"/>
                </a:rPr>
                <a:t> </a:t>
              </a:r>
              <a:r>
                <a:rPr lang="ru-RU" sz="2200" b="0" i="0" dirty="0">
                  <a:solidFill>
                    <a:srgbClr val="000000"/>
                  </a:solidFill>
                  <a:latin typeface="Arial"/>
                  <a:ea typeface="Arial"/>
                  <a:cs typeface="Arial"/>
                  <a:sym typeface="Arial"/>
                </a:rPr>
                <a:t>Организация, която се фокусира върху получаването на доходи, но има за цел да повлияе на промяната или да реши социален проблем. Социалните предприемачески предприятия се различават от традиционните корпоративни предприятия по това, че фокусът им е върху развитието на социалното начинание, а не върху увеличаването на печалбата.</a:t>
              </a:r>
              <a:endParaRPr sz="2200" b="0" i="0" dirty="0">
                <a:solidFill>
                  <a:srgbClr val="000000"/>
                </a:solidFill>
                <a:latin typeface="Arial"/>
                <a:ea typeface="Arial"/>
                <a:cs typeface="Arial"/>
                <a:sym typeface="Arial"/>
              </a:endParaRPr>
            </a:p>
          </p:txBody>
        </p:sp>
        <p:sp>
          <p:nvSpPr>
            <p:cNvPr id="463" name="Google Shape;463;p12"/>
            <p:cNvSpPr txBox="1"/>
            <p:nvPr/>
          </p:nvSpPr>
          <p:spPr>
            <a:xfrm>
              <a:off x="-2173367" y="136217"/>
              <a:ext cx="10261821" cy="3423067"/>
            </a:xfrm>
            <a:prstGeom prst="rect">
              <a:avLst/>
            </a:prstGeom>
            <a:noFill/>
            <a:ln>
              <a:noFill/>
            </a:ln>
          </p:spPr>
          <p:txBody>
            <a:bodyPr spcFirstLastPara="1" wrap="square" lIns="0" tIns="0" rIns="0" bIns="0" anchor="t" anchorCtr="0">
              <a:spAutoFit/>
            </a:bodyPr>
            <a:lstStyle/>
            <a:p>
              <a:pPr marL="0" marR="0" lvl="0" indent="-139700" algn="just" rtl="0">
                <a:spcBef>
                  <a:spcPts val="0"/>
                </a:spcBef>
                <a:spcAft>
                  <a:spcPts val="0"/>
                </a:spcAft>
                <a:buClr>
                  <a:srgbClr val="000000"/>
                </a:buClr>
                <a:buSzPts val="2200"/>
                <a:buFont typeface="Arial"/>
                <a:buChar char="•"/>
              </a:pPr>
              <a:r>
                <a:rPr lang="bg-BG" sz="2200" b="1" i="0" dirty="0">
                  <a:solidFill>
                    <a:srgbClr val="000000"/>
                  </a:solidFill>
                  <a:latin typeface="Arial"/>
                  <a:ea typeface="Arial"/>
                  <a:cs typeface="Arial"/>
                  <a:sym typeface="Arial"/>
                </a:rPr>
                <a:t>Социално </a:t>
              </a:r>
              <a:r>
                <a:rPr lang="bg-BG" sz="2200" b="1" dirty="0"/>
                <a:t>предприятие</a:t>
              </a:r>
              <a:r>
                <a:rPr lang="bg-BG" sz="2200" b="1" i="0" dirty="0">
                  <a:solidFill>
                    <a:srgbClr val="000000"/>
                  </a:solidFill>
                  <a:latin typeface="Arial"/>
                  <a:ea typeface="Arial"/>
                  <a:cs typeface="Arial"/>
                  <a:sym typeface="Arial"/>
                </a:rPr>
                <a:t> с нестопанска цел:</a:t>
              </a:r>
              <a:r>
                <a:rPr lang="bg-BG" sz="2200" b="0" i="0" dirty="0">
                  <a:solidFill>
                    <a:srgbClr val="000000"/>
                  </a:solidFill>
                  <a:latin typeface="Arial"/>
                  <a:ea typeface="Arial"/>
                  <a:cs typeface="Arial"/>
                  <a:sym typeface="Arial"/>
                </a:rPr>
                <a:t> </a:t>
              </a:r>
              <a:r>
                <a:rPr lang="ru-RU" sz="2200" b="0" i="0" dirty="0">
                  <a:solidFill>
                    <a:srgbClr val="000000"/>
                  </a:solidFill>
                  <a:latin typeface="Arial"/>
                  <a:ea typeface="Arial"/>
                  <a:cs typeface="Arial"/>
                  <a:sym typeface="Arial"/>
                </a:rPr>
                <a:t>Организация, която няма за цел </a:t>
              </a:r>
              <a:r>
                <a:rPr lang="bg-BG" sz="2200" b="0" i="0" dirty="0">
                  <a:solidFill>
                    <a:srgbClr val="000000"/>
                  </a:solidFill>
                  <a:latin typeface="Arial"/>
                  <a:ea typeface="Arial"/>
                  <a:cs typeface="Arial"/>
                  <a:sym typeface="Arial"/>
                </a:rPr>
                <a:t>да печели </a:t>
              </a:r>
              <a:r>
                <a:rPr lang="ru-RU" sz="2200" b="0" i="0" dirty="0">
                  <a:solidFill>
                    <a:srgbClr val="000000"/>
                  </a:solidFill>
                  <a:latin typeface="Arial"/>
                  <a:ea typeface="Arial"/>
                  <a:cs typeface="Arial"/>
                  <a:sym typeface="Arial"/>
                </a:rPr>
                <a:t>и която използва всичките си налични ресурси по иновативен начин, за да отговори на социалните нужди и предизвикателства. За функционирането на предприятието е необходимо външно финансиране, което е изгодно за всички страни, тъй като  филантропските инвеститори имат личен интерес от успеха на предприятието.</a:t>
              </a:r>
              <a:endParaRPr sz="2200" b="0" i="0" dirty="0">
                <a:solidFill>
                  <a:srgbClr val="000000"/>
                </a:solidFill>
                <a:latin typeface="Arial"/>
                <a:ea typeface="Arial"/>
                <a:cs typeface="Arial"/>
                <a:sym typeface="Arial"/>
              </a:endParaRPr>
            </a:p>
          </p:txBody>
        </p:sp>
      </p:grpSp>
      <p:sp>
        <p:nvSpPr>
          <p:cNvPr id="464" name="Google Shape;464;p12"/>
          <p:cNvSpPr txBox="1"/>
          <p:nvPr/>
        </p:nvSpPr>
        <p:spPr>
          <a:xfrm>
            <a:off x="-322943" y="9024648"/>
            <a:ext cx="150005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12"/>
          <p:cNvSpPr txBox="1"/>
          <p:nvPr/>
        </p:nvSpPr>
        <p:spPr>
          <a:xfrm>
            <a:off x="-322943" y="9024648"/>
            <a:ext cx="150005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6" name="Google Shape;466;p12"/>
          <p:cNvPicPr preferRelativeResize="0"/>
          <p:nvPr/>
        </p:nvPicPr>
        <p:blipFill rotWithShape="1">
          <a:blip r:embed="rId7">
            <a:alphaModFix/>
          </a:blip>
          <a:srcRect/>
          <a:stretch/>
        </p:blipFill>
        <p:spPr>
          <a:xfrm rot="-5400000">
            <a:off x="2306480" y="4823733"/>
            <a:ext cx="7775659" cy="1894433"/>
          </a:xfrm>
          <a:prstGeom prst="rect">
            <a:avLst/>
          </a:prstGeom>
          <a:noFill/>
          <a:ln>
            <a:noFill/>
          </a:ln>
        </p:spPr>
      </p:pic>
      <p:pic>
        <p:nvPicPr>
          <p:cNvPr id="467" name="Google Shape;467;p12"/>
          <p:cNvPicPr preferRelativeResize="0"/>
          <p:nvPr/>
        </p:nvPicPr>
        <p:blipFill rotWithShape="1">
          <a:blip r:embed="rId8">
            <a:alphaModFix/>
          </a:blip>
          <a:srcRect/>
          <a:stretch/>
        </p:blipFill>
        <p:spPr>
          <a:xfrm>
            <a:off x="15350994" y="2115526"/>
            <a:ext cx="1719824" cy="1425304"/>
          </a:xfrm>
          <a:prstGeom prst="rect">
            <a:avLst/>
          </a:prstGeom>
          <a:noFill/>
          <a:ln>
            <a:noFill/>
          </a:ln>
        </p:spPr>
      </p:pic>
      <p:pic>
        <p:nvPicPr>
          <p:cNvPr id="468" name="Google Shape;468;p12"/>
          <p:cNvPicPr preferRelativeResize="0"/>
          <p:nvPr/>
        </p:nvPicPr>
        <p:blipFill rotWithShape="1">
          <a:blip r:embed="rId9">
            <a:alphaModFix/>
          </a:blip>
          <a:srcRect/>
          <a:stretch/>
        </p:blipFill>
        <p:spPr>
          <a:xfrm>
            <a:off x="7528387" y="4555661"/>
            <a:ext cx="2419928" cy="1737948"/>
          </a:xfrm>
          <a:prstGeom prst="rect">
            <a:avLst/>
          </a:prstGeom>
          <a:noFill/>
          <a:ln>
            <a:noFill/>
          </a:ln>
        </p:spPr>
      </p:pic>
      <p:pic>
        <p:nvPicPr>
          <p:cNvPr id="469" name="Google Shape;469;p12"/>
          <p:cNvPicPr preferRelativeResize="0"/>
          <p:nvPr/>
        </p:nvPicPr>
        <p:blipFill rotWithShape="1">
          <a:blip r:embed="rId10">
            <a:alphaModFix/>
          </a:blip>
          <a:srcRect/>
          <a:stretch/>
        </p:blipFill>
        <p:spPr>
          <a:xfrm>
            <a:off x="38639" y="2663581"/>
            <a:ext cx="5917542" cy="5992028"/>
          </a:xfrm>
          <a:prstGeom prst="rect">
            <a:avLst/>
          </a:prstGeom>
          <a:noFill/>
          <a:ln>
            <a:noFill/>
          </a:ln>
        </p:spPr>
      </p:pic>
      <p:sp>
        <p:nvSpPr>
          <p:cNvPr id="470" name="Google Shape;470;p12"/>
          <p:cNvSpPr txBox="1"/>
          <p:nvPr/>
        </p:nvSpPr>
        <p:spPr>
          <a:xfrm>
            <a:off x="2209800" y="525601"/>
            <a:ext cx="13773589" cy="76597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a:solidFill>
                  <a:srgbClr val="000000"/>
                </a:solidFill>
                <a:latin typeface="Abhaya Libre"/>
                <a:ea typeface="Abhaya Libre"/>
                <a:cs typeface="Abhaya Libre"/>
                <a:sym typeface="Abhaya Libre"/>
              </a:rPr>
              <a:t>02 – Видове организационни модели</a:t>
            </a:r>
            <a:endParaRPr sz="6410">
              <a:solidFill>
                <a:srgbClr val="000000"/>
              </a:solidFill>
              <a:latin typeface="Abhaya Libre"/>
              <a:ea typeface="Abhaya Libre"/>
              <a:cs typeface="Abhaya Libre"/>
              <a:sym typeface="Abhaya Libre"/>
            </a:endParaRPr>
          </a:p>
        </p:txBody>
      </p:sp>
      <p:pic>
        <p:nvPicPr>
          <p:cNvPr id="471" name="Google Shape;471;p12"/>
          <p:cNvPicPr preferRelativeResize="0"/>
          <p:nvPr/>
        </p:nvPicPr>
        <p:blipFill>
          <a:blip r:embed="rId11">
            <a:alphaModFix/>
          </a:blip>
          <a:stretch>
            <a:fillRect/>
          </a:stretch>
        </p:blipFill>
        <p:spPr>
          <a:xfrm>
            <a:off x="7912780" y="9255654"/>
            <a:ext cx="3661230" cy="806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75"/>
        <p:cNvGrpSpPr/>
        <p:nvPr/>
      </p:nvGrpSpPr>
      <p:grpSpPr>
        <a:xfrm>
          <a:off x="0" y="0"/>
          <a:ext cx="0" cy="0"/>
          <a:chOff x="0" y="0"/>
          <a:chExt cx="0" cy="0"/>
        </a:xfrm>
      </p:grpSpPr>
      <p:pic>
        <p:nvPicPr>
          <p:cNvPr id="476" name="Google Shape;476;p13"/>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477" name="Google Shape;477;p1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78" name="Google Shape;478;p13"/>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479" name="Google Shape;479;p13"/>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480" name="Google Shape;480;p13"/>
          <p:cNvSpPr txBox="1"/>
          <p:nvPr/>
        </p:nvSpPr>
        <p:spPr>
          <a:xfrm>
            <a:off x="2667000" y="743344"/>
            <a:ext cx="12039599" cy="1685974"/>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dirty="0">
                <a:solidFill>
                  <a:srgbClr val="000000"/>
                </a:solidFill>
                <a:latin typeface="Abhaya Libre"/>
                <a:ea typeface="Abhaya Libre"/>
                <a:cs typeface="Abhaya Libre"/>
                <a:sym typeface="Abhaya Libre"/>
              </a:rPr>
              <a:t>03 – </a:t>
            </a:r>
            <a:r>
              <a:rPr lang="bg-BG" sz="6600" dirty="0">
                <a:solidFill>
                  <a:srgbClr val="000000"/>
                </a:solidFill>
                <a:latin typeface="Abhaya Libre"/>
                <a:ea typeface="Abhaya Libre"/>
                <a:cs typeface="Abhaya Libre"/>
                <a:sym typeface="Abhaya Libre"/>
              </a:rPr>
              <a:t>6-те П-та на социалните предприятия</a:t>
            </a:r>
            <a:endParaRPr sz="6600" dirty="0">
              <a:solidFill>
                <a:srgbClr val="000000"/>
              </a:solidFill>
              <a:latin typeface="Abhaya Libre"/>
              <a:ea typeface="Abhaya Libre"/>
              <a:cs typeface="Abhaya Libre"/>
              <a:sym typeface="Abhaya Libre"/>
            </a:endParaRPr>
          </a:p>
        </p:txBody>
      </p:sp>
      <p:sp>
        <p:nvSpPr>
          <p:cNvPr id="481" name="Google Shape;481;p13"/>
          <p:cNvSpPr txBox="1"/>
          <p:nvPr/>
        </p:nvSpPr>
        <p:spPr>
          <a:xfrm>
            <a:off x="2061029" y="2869893"/>
            <a:ext cx="7401458" cy="310238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solidFill>
                  <a:srgbClr val="000000"/>
                </a:solidFill>
                <a:latin typeface="Abhaya Libre"/>
                <a:ea typeface="Abhaya Libre"/>
                <a:cs typeface="Abhaya Libre"/>
                <a:sym typeface="Abhaya Libre"/>
              </a:rPr>
              <a:t>Когато социалните предприемачи започват да превръщат идеите си в успешни, те често работят в следните шест области. Всяка от тези категории представлява различни ресурси, препятствия или етапи, с които социалният предприемач често се сблъсква.</a:t>
            </a:r>
            <a:endParaRPr sz="2400" dirty="0">
              <a:solidFill>
                <a:srgbClr val="000000"/>
              </a:solidFill>
              <a:latin typeface="Abhaya Libre"/>
              <a:ea typeface="Abhaya Libre"/>
              <a:cs typeface="Abhaya Libre"/>
              <a:sym typeface="Abhaya Libre"/>
            </a:endParaRPr>
          </a:p>
        </p:txBody>
      </p:sp>
      <p:pic>
        <p:nvPicPr>
          <p:cNvPr id="482" name="Google Shape;482;p13"/>
          <p:cNvPicPr preferRelativeResize="0"/>
          <p:nvPr/>
        </p:nvPicPr>
        <p:blipFill rotWithShape="1">
          <a:blip r:embed="rId7">
            <a:alphaModFix/>
          </a:blip>
          <a:srcRect/>
          <a:stretch/>
        </p:blipFill>
        <p:spPr>
          <a:xfrm>
            <a:off x="1538287" y="6120825"/>
            <a:ext cx="15211425" cy="2638425"/>
          </a:xfrm>
          <a:prstGeom prst="rect">
            <a:avLst/>
          </a:prstGeom>
          <a:noFill/>
          <a:ln>
            <a:noFill/>
          </a:ln>
        </p:spPr>
      </p:pic>
      <p:pic>
        <p:nvPicPr>
          <p:cNvPr id="483" name="Google Shape;483;p13"/>
          <p:cNvPicPr preferRelativeResize="0"/>
          <p:nvPr/>
        </p:nvPicPr>
        <p:blipFill rotWithShape="1">
          <a:blip r:embed="rId8">
            <a:alphaModFix/>
          </a:blip>
          <a:srcRect/>
          <a:stretch/>
        </p:blipFill>
        <p:spPr>
          <a:xfrm>
            <a:off x="10972800" y="2512013"/>
            <a:ext cx="3338103" cy="3267167"/>
          </a:xfrm>
          <a:prstGeom prst="rect">
            <a:avLst/>
          </a:prstGeom>
          <a:noFill/>
          <a:ln>
            <a:noFill/>
          </a:ln>
        </p:spPr>
      </p:pic>
      <p:pic>
        <p:nvPicPr>
          <p:cNvPr id="484" name="Google Shape;484;p13"/>
          <p:cNvPicPr preferRelativeResize="0"/>
          <p:nvPr/>
        </p:nvPicPr>
        <p:blipFill>
          <a:blip r:embed="rId9">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14"/>
          <p:cNvPicPr preferRelativeResize="0"/>
          <p:nvPr/>
        </p:nvPicPr>
        <p:blipFill rotWithShape="1">
          <a:blip r:embed="rId3">
            <a:alphaModFix/>
          </a:blip>
          <a:srcRect/>
          <a:stretch/>
        </p:blipFill>
        <p:spPr>
          <a:xfrm rot="5400000">
            <a:off x="10770731" y="4768328"/>
            <a:ext cx="7775659" cy="1894433"/>
          </a:xfrm>
          <a:prstGeom prst="rect">
            <a:avLst/>
          </a:prstGeom>
          <a:noFill/>
          <a:ln>
            <a:noFill/>
          </a:ln>
        </p:spPr>
      </p:pic>
      <p:grpSp>
        <p:nvGrpSpPr>
          <p:cNvPr id="490" name="Google Shape;490;p14"/>
          <p:cNvGrpSpPr/>
          <p:nvPr/>
        </p:nvGrpSpPr>
        <p:grpSpPr>
          <a:xfrm>
            <a:off x="14660026" y="2060782"/>
            <a:ext cx="654150" cy="657082"/>
            <a:chOff x="1813" y="0"/>
            <a:chExt cx="809173" cy="812800"/>
          </a:xfrm>
        </p:grpSpPr>
        <p:sp>
          <p:nvSpPr>
            <p:cNvPr id="491" name="Google Shape;491;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93" name="Google Shape;493;p14"/>
          <p:cNvGrpSpPr/>
          <p:nvPr/>
        </p:nvGrpSpPr>
        <p:grpSpPr>
          <a:xfrm>
            <a:off x="13667266" y="3547556"/>
            <a:ext cx="654150" cy="657082"/>
            <a:chOff x="1813" y="0"/>
            <a:chExt cx="809173" cy="812800"/>
          </a:xfrm>
        </p:grpSpPr>
        <p:sp>
          <p:nvSpPr>
            <p:cNvPr id="494" name="Google Shape;494;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96" name="Google Shape;496;p14"/>
          <p:cNvGrpSpPr/>
          <p:nvPr/>
        </p:nvGrpSpPr>
        <p:grpSpPr>
          <a:xfrm>
            <a:off x="13384269" y="5303960"/>
            <a:ext cx="654150" cy="657082"/>
            <a:chOff x="1813" y="0"/>
            <a:chExt cx="809173" cy="812800"/>
          </a:xfrm>
        </p:grpSpPr>
        <p:sp>
          <p:nvSpPr>
            <p:cNvPr id="497" name="Google Shape;497;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99" name="Google Shape;499;p14"/>
          <p:cNvGrpSpPr/>
          <p:nvPr/>
        </p:nvGrpSpPr>
        <p:grpSpPr>
          <a:xfrm>
            <a:off x="13753723" y="7056417"/>
            <a:ext cx="654150" cy="657082"/>
            <a:chOff x="1813" y="0"/>
            <a:chExt cx="809173" cy="812800"/>
          </a:xfrm>
        </p:grpSpPr>
        <p:sp>
          <p:nvSpPr>
            <p:cNvPr id="500" name="Google Shape;500;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02" name="Google Shape;502;p14"/>
          <p:cNvGrpSpPr/>
          <p:nvPr/>
        </p:nvGrpSpPr>
        <p:grpSpPr>
          <a:xfrm>
            <a:off x="14660026" y="8705205"/>
            <a:ext cx="654150" cy="657082"/>
            <a:chOff x="1813" y="0"/>
            <a:chExt cx="809173" cy="812800"/>
          </a:xfrm>
        </p:grpSpPr>
        <p:sp>
          <p:nvSpPr>
            <p:cNvPr id="503" name="Google Shape;503;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505" name="Google Shape;505;p14"/>
          <p:cNvPicPr preferRelativeResize="0"/>
          <p:nvPr/>
        </p:nvPicPr>
        <p:blipFill rotWithShape="1">
          <a:blip r:embed="rId4">
            <a:alphaModFix/>
          </a:blip>
          <a:srcRect/>
          <a:stretch/>
        </p:blipFill>
        <p:spPr>
          <a:xfrm>
            <a:off x="16418708" y="0"/>
            <a:ext cx="1869292" cy="1869292"/>
          </a:xfrm>
          <a:prstGeom prst="rect">
            <a:avLst/>
          </a:prstGeom>
          <a:noFill/>
          <a:ln>
            <a:noFill/>
          </a:ln>
        </p:spPr>
      </p:pic>
      <p:grpSp>
        <p:nvGrpSpPr>
          <p:cNvPr id="506" name="Google Shape;506;p14"/>
          <p:cNvGrpSpPr/>
          <p:nvPr/>
        </p:nvGrpSpPr>
        <p:grpSpPr>
          <a:xfrm>
            <a:off x="14770557" y="3680995"/>
            <a:ext cx="3086100" cy="3375422"/>
            <a:chOff x="0" y="-76200"/>
            <a:chExt cx="812800" cy="889000"/>
          </a:xfrm>
        </p:grpSpPr>
        <p:sp>
          <p:nvSpPr>
            <p:cNvPr id="507" name="Google Shape;507;p14"/>
            <p:cNvSpPr/>
            <p:nvPr/>
          </p:nvSpPr>
          <p:spPr>
            <a:xfrm>
              <a:off x="0" y="0"/>
              <a:ext cx="812800" cy="812800"/>
            </a:xfrm>
            <a:custGeom>
              <a:avLst/>
              <a:gdLst/>
              <a:ahLst/>
              <a:cxnLst/>
              <a:rect l="l" t="t" r="r" b="b"/>
              <a:pathLst>
                <a:path w="812800" h="812800" extrusionOk="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txBox="1"/>
            <p:nvPr/>
          </p:nvSpPr>
          <p:spPr>
            <a:xfrm>
              <a:off x="0" y="-76200"/>
              <a:ext cx="812800" cy="889000"/>
            </a:xfrm>
            <a:prstGeom prst="rect">
              <a:avLst/>
            </a:prstGeom>
            <a:noFill/>
            <a:ln>
              <a:noFill/>
            </a:ln>
          </p:spPr>
          <p:txBody>
            <a:bodyPr spcFirstLastPara="1" wrap="square" lIns="50800" tIns="50800" rIns="50800" bIns="50800" anchor="ctr" anchorCtr="0">
              <a:noAutofit/>
            </a:bodyPr>
            <a:lstStyle/>
            <a:p>
              <a:pPr marL="0" marR="0" lvl="0" indent="0" algn="ctr" rtl="0">
                <a:lnSpc>
                  <a:spcPct val="172269"/>
                </a:lnSpc>
                <a:spcBef>
                  <a:spcPts val="0"/>
                </a:spcBef>
                <a:spcAft>
                  <a:spcPts val="0"/>
                </a:spcAft>
                <a:buNone/>
              </a:pPr>
              <a:r>
                <a:rPr lang="bg-BG" sz="2600">
                  <a:solidFill>
                    <a:srgbClr val="FEFEFE"/>
                  </a:solidFill>
                  <a:latin typeface="Abhaya Libre"/>
                  <a:ea typeface="Abhaya Libre"/>
                  <a:cs typeface="Abhaya Libre"/>
                  <a:sym typeface="Abhaya Libre"/>
                </a:rPr>
                <a:t>Социално предприемачество</a:t>
              </a:r>
              <a:endParaRPr sz="2600">
                <a:solidFill>
                  <a:srgbClr val="FEFEFE"/>
                </a:solidFill>
                <a:latin typeface="Abhaya Libre"/>
                <a:ea typeface="Abhaya Libre"/>
                <a:cs typeface="Abhaya Libre"/>
                <a:sym typeface="Abhaya Libre"/>
              </a:endParaRPr>
            </a:p>
          </p:txBody>
        </p:sp>
      </p:grpSp>
      <p:sp>
        <p:nvSpPr>
          <p:cNvPr id="509" name="Google Shape;509;p14"/>
          <p:cNvSpPr txBox="1"/>
          <p:nvPr/>
        </p:nvSpPr>
        <p:spPr>
          <a:xfrm>
            <a:off x="2724421" y="6540699"/>
            <a:ext cx="9916653" cy="1772793"/>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solidFill>
                  <a:srgbClr val="000000"/>
                </a:solidFill>
                <a:latin typeface="Abhaya Libre"/>
                <a:ea typeface="Abhaya Libre"/>
                <a:cs typeface="Abhaya Libre"/>
                <a:sym typeface="Abhaya Libre"/>
              </a:rPr>
              <a:t>2. Кой е най-належащият проблем, пред който са изправени тези хората? </a:t>
            </a:r>
            <a:r>
              <a:rPr lang="ru-RU" sz="2400" dirty="0">
                <a:solidFill>
                  <a:srgbClr val="000000"/>
                </a:solidFill>
                <a:latin typeface="Abhaya Libre"/>
                <a:ea typeface="Abhaya Libre"/>
                <a:cs typeface="Abhaya Libre"/>
                <a:sym typeface="Abhaya Libre"/>
              </a:rPr>
              <a:t>Социалният предприемач се опитва да решава проблеми и по-конкретно, той/тя трябва да избере най-належащия и значим проблем, чието решение ще доведе до значимо въздействие.</a:t>
            </a:r>
            <a:endParaRPr sz="2400" dirty="0">
              <a:solidFill>
                <a:srgbClr val="000000"/>
              </a:solidFill>
              <a:latin typeface="Abhaya Libre"/>
              <a:ea typeface="Abhaya Libre"/>
              <a:cs typeface="Abhaya Libre"/>
              <a:sym typeface="Abhaya Libre"/>
            </a:endParaRPr>
          </a:p>
        </p:txBody>
      </p:sp>
      <p:sp>
        <p:nvSpPr>
          <p:cNvPr id="510" name="Google Shape;510;p14"/>
          <p:cNvSpPr txBox="1"/>
          <p:nvPr/>
        </p:nvSpPr>
        <p:spPr>
          <a:xfrm>
            <a:off x="1914475" y="4888554"/>
            <a:ext cx="10092086" cy="132959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ru-RU" sz="2400" dirty="0">
                <a:solidFill>
                  <a:srgbClr val="000000"/>
                </a:solidFill>
                <a:latin typeface="Abhaya Libre"/>
                <a:ea typeface="Abhaya Libre"/>
                <a:cs typeface="Abhaya Libre"/>
                <a:sym typeface="Abhaya Libre"/>
              </a:rPr>
              <a:t>Понякога това са хората в неговия конкретен географски регион. В други случаи това са хора от определен демографски регион (напр. хора с ниски доходи).</a:t>
            </a:r>
            <a:endParaRPr dirty="0"/>
          </a:p>
        </p:txBody>
      </p:sp>
      <p:sp>
        <p:nvSpPr>
          <p:cNvPr id="511" name="Google Shape;511;p14"/>
          <p:cNvSpPr txBox="1"/>
          <p:nvPr/>
        </p:nvSpPr>
        <p:spPr>
          <a:xfrm>
            <a:off x="2755245" y="2626525"/>
            <a:ext cx="10143168" cy="2215991"/>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latin typeface="Abhaya Libre"/>
                <a:ea typeface="Abhaya Libre"/>
                <a:cs typeface="Abhaya Libre"/>
                <a:sym typeface="Abhaya Libre"/>
              </a:rPr>
              <a:t>1. </a:t>
            </a:r>
            <a:r>
              <a:rPr lang="ru-RU" sz="2400" b="1" dirty="0">
                <a:solidFill>
                  <a:srgbClr val="000000"/>
                </a:solidFill>
                <a:latin typeface="Abhaya Libre"/>
                <a:ea typeface="Abhaya Libre"/>
                <a:cs typeface="Abhaya Libre"/>
                <a:sym typeface="Abhaya Libre"/>
              </a:rPr>
              <a:t>На кои хора социалният предприемач иска да помогне? </a:t>
            </a:r>
            <a:r>
              <a:rPr lang="ru-RU" sz="2400" dirty="0">
                <a:solidFill>
                  <a:srgbClr val="000000"/>
                </a:solidFill>
                <a:latin typeface="Abhaya Libre"/>
                <a:ea typeface="Abhaya Libre"/>
                <a:cs typeface="Abhaya Libre"/>
                <a:sym typeface="Abhaya Libre"/>
              </a:rPr>
              <a:t>Това е първият въпрос, на който трябва да отговори всеки социален предприемач. Без ясна визия за това на кого иска да служи, той/тя ще срещне трудности при правилното определяне на обхвата на своето предприятие.</a:t>
            </a:r>
            <a:endParaRPr sz="2400" dirty="0">
              <a:solidFill>
                <a:srgbClr val="000000"/>
              </a:solidFill>
              <a:latin typeface="Abhaya Libre"/>
              <a:ea typeface="Abhaya Libre"/>
              <a:cs typeface="Abhaya Libre"/>
              <a:sym typeface="Abhaya Libre"/>
            </a:endParaRPr>
          </a:p>
        </p:txBody>
      </p:sp>
      <p:pic>
        <p:nvPicPr>
          <p:cNvPr id="512" name="Google Shape;512;p14"/>
          <p:cNvPicPr preferRelativeResize="0"/>
          <p:nvPr/>
        </p:nvPicPr>
        <p:blipFill rotWithShape="1">
          <a:blip r:embed="rId5">
            <a:alphaModFix/>
          </a:blip>
          <a:srcRect/>
          <a:stretch/>
        </p:blipFill>
        <p:spPr>
          <a:xfrm rot="-9632120">
            <a:off x="-4359519" y="-2644076"/>
            <a:ext cx="5721823" cy="5669807"/>
          </a:xfrm>
          <a:prstGeom prst="rect">
            <a:avLst/>
          </a:prstGeom>
          <a:noFill/>
          <a:ln>
            <a:noFill/>
          </a:ln>
        </p:spPr>
      </p:pic>
      <p:pic>
        <p:nvPicPr>
          <p:cNvPr id="513" name="Google Shape;513;p14"/>
          <p:cNvPicPr preferRelativeResize="0"/>
          <p:nvPr/>
        </p:nvPicPr>
        <p:blipFill rotWithShape="1">
          <a:blip r:embed="rId6">
            <a:alphaModFix/>
          </a:blip>
          <a:srcRect/>
          <a:stretch/>
        </p:blipFill>
        <p:spPr>
          <a:xfrm rot="6603835">
            <a:off x="5191393" y="-10749108"/>
            <a:ext cx="11622266" cy="12388074"/>
          </a:xfrm>
          <a:prstGeom prst="rect">
            <a:avLst/>
          </a:prstGeom>
          <a:noFill/>
          <a:ln>
            <a:noFill/>
          </a:ln>
        </p:spPr>
      </p:pic>
      <p:pic>
        <p:nvPicPr>
          <p:cNvPr id="514" name="Google Shape;514;p14"/>
          <p:cNvPicPr preferRelativeResize="0"/>
          <p:nvPr/>
        </p:nvPicPr>
        <p:blipFill rotWithShape="1">
          <a:blip r:embed="rId7">
            <a:alphaModFix/>
          </a:blip>
          <a:srcRect/>
          <a:stretch/>
        </p:blipFill>
        <p:spPr>
          <a:xfrm rot="10800000">
            <a:off x="15480240" y="8115777"/>
            <a:ext cx="3334026" cy="3588482"/>
          </a:xfrm>
          <a:prstGeom prst="rect">
            <a:avLst/>
          </a:prstGeom>
          <a:noFill/>
          <a:ln>
            <a:noFill/>
          </a:ln>
        </p:spPr>
      </p:pic>
      <p:pic>
        <p:nvPicPr>
          <p:cNvPr id="515" name="Google Shape;515;p14"/>
          <p:cNvPicPr preferRelativeResize="0"/>
          <p:nvPr/>
        </p:nvPicPr>
        <p:blipFill rotWithShape="1">
          <a:blip r:embed="rId8">
            <a:alphaModFix/>
          </a:blip>
          <a:srcRect/>
          <a:stretch/>
        </p:blipFill>
        <p:spPr>
          <a:xfrm rot="10800000">
            <a:off x="-23442" y="-1710424"/>
            <a:ext cx="2556197" cy="2751289"/>
          </a:xfrm>
          <a:prstGeom prst="rect">
            <a:avLst/>
          </a:prstGeom>
          <a:noFill/>
          <a:ln>
            <a:noFill/>
          </a:ln>
        </p:spPr>
      </p:pic>
      <p:sp>
        <p:nvSpPr>
          <p:cNvPr id="516" name="Google Shape;516;p14"/>
          <p:cNvSpPr txBox="1"/>
          <p:nvPr/>
        </p:nvSpPr>
        <p:spPr>
          <a:xfrm>
            <a:off x="2667000" y="743344"/>
            <a:ext cx="12039599" cy="162326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solidFill>
                  <a:srgbClr val="000000"/>
                </a:solidFill>
                <a:latin typeface="Abhaya Libre"/>
                <a:ea typeface="Abhaya Libre"/>
                <a:cs typeface="Abhaya Libre"/>
                <a:sym typeface="Abhaya Libre"/>
              </a:rPr>
              <a:t>03 - </a:t>
            </a:r>
            <a:r>
              <a:rPr lang="bg-BG" sz="6000" dirty="0">
                <a:solidFill>
                  <a:srgbClr val="000000"/>
                </a:solidFill>
                <a:latin typeface="Abhaya Libre"/>
                <a:ea typeface="Abhaya Libre"/>
                <a:cs typeface="Abhaya Libre"/>
                <a:sym typeface="Abhaya Libre"/>
              </a:rPr>
              <a:t>6-те П на социалните предприятия</a:t>
            </a:r>
            <a:endParaRPr sz="6410" dirty="0">
              <a:solidFill>
                <a:srgbClr val="000000"/>
              </a:solidFill>
              <a:latin typeface="Abhaya Libre"/>
              <a:ea typeface="Abhaya Libre"/>
              <a:cs typeface="Abhaya Libre"/>
              <a:sym typeface="Abhaya Libre"/>
            </a:endParaRPr>
          </a:p>
        </p:txBody>
      </p:sp>
      <p:pic>
        <p:nvPicPr>
          <p:cNvPr id="517" name="Google Shape;517;p14"/>
          <p:cNvPicPr preferRelativeResize="0"/>
          <p:nvPr/>
        </p:nvPicPr>
        <p:blipFill rotWithShape="1">
          <a:blip r:embed="rId9">
            <a:alphaModFix/>
          </a:blip>
          <a:srcRect/>
          <a:stretch/>
        </p:blipFill>
        <p:spPr>
          <a:xfrm>
            <a:off x="495330" y="2999311"/>
            <a:ext cx="2097268" cy="1724991"/>
          </a:xfrm>
          <a:prstGeom prst="rect">
            <a:avLst/>
          </a:prstGeom>
          <a:noFill/>
          <a:ln>
            <a:noFill/>
          </a:ln>
        </p:spPr>
      </p:pic>
      <p:pic>
        <p:nvPicPr>
          <p:cNvPr id="518" name="Google Shape;518;p14"/>
          <p:cNvPicPr preferRelativeResize="0"/>
          <p:nvPr/>
        </p:nvPicPr>
        <p:blipFill rotWithShape="1">
          <a:blip r:embed="rId10">
            <a:alphaModFix/>
          </a:blip>
          <a:srcRect/>
          <a:stretch/>
        </p:blipFill>
        <p:spPr>
          <a:xfrm>
            <a:off x="360213" y="6421520"/>
            <a:ext cx="2097268" cy="1717424"/>
          </a:xfrm>
          <a:prstGeom prst="rect">
            <a:avLst/>
          </a:prstGeom>
          <a:noFill/>
          <a:ln>
            <a:noFill/>
          </a:ln>
        </p:spPr>
      </p:pic>
      <p:sp>
        <p:nvSpPr>
          <p:cNvPr id="519" name="Google Shape;519;p14"/>
          <p:cNvSpPr txBox="1"/>
          <p:nvPr/>
        </p:nvSpPr>
        <p:spPr>
          <a:xfrm>
            <a:off x="766017" y="3446328"/>
            <a:ext cx="136574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2400" b="1" dirty="0">
                <a:solidFill>
                  <a:schemeClr val="dk1"/>
                </a:solidFill>
                <a:latin typeface="Abhaya Libre"/>
                <a:ea typeface="Abhaya Libre"/>
                <a:cs typeface="Abhaya Libre"/>
                <a:sym typeface="Abhaya Libre"/>
              </a:rPr>
              <a:t>Хора (People)</a:t>
            </a:r>
            <a:endParaRPr sz="2400" b="1" dirty="0">
              <a:solidFill>
                <a:schemeClr val="dk1"/>
              </a:solidFill>
              <a:latin typeface="Calibri"/>
              <a:ea typeface="Calibri"/>
              <a:cs typeface="Calibri"/>
              <a:sym typeface="Calibri"/>
            </a:endParaRPr>
          </a:p>
        </p:txBody>
      </p:sp>
      <p:sp>
        <p:nvSpPr>
          <p:cNvPr id="520" name="Google Shape;520;p14"/>
          <p:cNvSpPr txBox="1"/>
          <p:nvPr/>
        </p:nvSpPr>
        <p:spPr>
          <a:xfrm>
            <a:off x="557231" y="6882543"/>
            <a:ext cx="162359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2400" b="1" dirty="0">
                <a:solidFill>
                  <a:schemeClr val="dk1"/>
                </a:solidFill>
                <a:latin typeface="Abhaya Libre"/>
                <a:ea typeface="Abhaya Libre"/>
                <a:cs typeface="Abhaya Libre"/>
                <a:sym typeface="Abhaya Libre"/>
              </a:rPr>
              <a:t> Проблем (Problem)</a:t>
            </a:r>
            <a:endParaRPr dirty="0"/>
          </a:p>
        </p:txBody>
      </p:sp>
      <p:pic>
        <p:nvPicPr>
          <p:cNvPr id="521" name="Google Shape;521;p14"/>
          <p:cNvPicPr preferRelativeResize="0"/>
          <p:nvPr/>
        </p:nvPicPr>
        <p:blipFill rotWithShape="1">
          <a:blip r:embed="rId11">
            <a:alphaModFix/>
          </a:blip>
          <a:srcRect/>
          <a:stretch/>
        </p:blipFill>
        <p:spPr>
          <a:xfrm rot="9614497">
            <a:off x="-1147374" y="7574079"/>
            <a:ext cx="4352147" cy="4346443"/>
          </a:xfrm>
          <a:prstGeom prst="rect">
            <a:avLst/>
          </a:prstGeom>
          <a:noFill/>
          <a:ln>
            <a:noFill/>
          </a:ln>
        </p:spPr>
      </p:pic>
      <p:pic>
        <p:nvPicPr>
          <p:cNvPr id="522" name="Google Shape;522;p14"/>
          <p:cNvPicPr preferRelativeResize="0"/>
          <p:nvPr/>
        </p:nvPicPr>
        <p:blipFill>
          <a:blip r:embed="rId12">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15"/>
          <p:cNvPicPr preferRelativeResize="0"/>
          <p:nvPr/>
        </p:nvPicPr>
        <p:blipFill rotWithShape="1">
          <a:blip r:embed="rId3">
            <a:alphaModFix/>
          </a:blip>
          <a:srcRect/>
          <a:stretch/>
        </p:blipFill>
        <p:spPr>
          <a:xfrm rot="5400000">
            <a:off x="10770731" y="4768328"/>
            <a:ext cx="7775659" cy="1894433"/>
          </a:xfrm>
          <a:prstGeom prst="rect">
            <a:avLst/>
          </a:prstGeom>
          <a:noFill/>
          <a:ln>
            <a:noFill/>
          </a:ln>
        </p:spPr>
      </p:pic>
      <p:grpSp>
        <p:nvGrpSpPr>
          <p:cNvPr id="528" name="Google Shape;528;p15"/>
          <p:cNvGrpSpPr/>
          <p:nvPr/>
        </p:nvGrpSpPr>
        <p:grpSpPr>
          <a:xfrm>
            <a:off x="14660026" y="2060782"/>
            <a:ext cx="654150" cy="657082"/>
            <a:chOff x="1813" y="0"/>
            <a:chExt cx="809173" cy="812800"/>
          </a:xfrm>
        </p:grpSpPr>
        <p:sp>
          <p:nvSpPr>
            <p:cNvPr id="529" name="Google Shape;529;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31" name="Google Shape;531;p15"/>
          <p:cNvGrpSpPr/>
          <p:nvPr/>
        </p:nvGrpSpPr>
        <p:grpSpPr>
          <a:xfrm>
            <a:off x="13667266" y="3547556"/>
            <a:ext cx="654150" cy="657082"/>
            <a:chOff x="1813" y="0"/>
            <a:chExt cx="809173" cy="812800"/>
          </a:xfrm>
        </p:grpSpPr>
        <p:sp>
          <p:nvSpPr>
            <p:cNvPr id="532" name="Google Shape;532;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34" name="Google Shape;534;p15"/>
          <p:cNvGrpSpPr/>
          <p:nvPr/>
        </p:nvGrpSpPr>
        <p:grpSpPr>
          <a:xfrm>
            <a:off x="13384269" y="5303960"/>
            <a:ext cx="654150" cy="657082"/>
            <a:chOff x="1813" y="0"/>
            <a:chExt cx="809173" cy="812800"/>
          </a:xfrm>
        </p:grpSpPr>
        <p:sp>
          <p:nvSpPr>
            <p:cNvPr id="535" name="Google Shape;535;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37" name="Google Shape;537;p15"/>
          <p:cNvGrpSpPr/>
          <p:nvPr/>
        </p:nvGrpSpPr>
        <p:grpSpPr>
          <a:xfrm>
            <a:off x="13753723" y="7056417"/>
            <a:ext cx="654150" cy="657082"/>
            <a:chOff x="1813" y="0"/>
            <a:chExt cx="809173" cy="812800"/>
          </a:xfrm>
        </p:grpSpPr>
        <p:sp>
          <p:nvSpPr>
            <p:cNvPr id="538" name="Google Shape;538;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40" name="Google Shape;540;p15"/>
          <p:cNvGrpSpPr/>
          <p:nvPr/>
        </p:nvGrpSpPr>
        <p:grpSpPr>
          <a:xfrm>
            <a:off x="14660026" y="8705205"/>
            <a:ext cx="654150" cy="657082"/>
            <a:chOff x="1813" y="0"/>
            <a:chExt cx="809173" cy="812800"/>
          </a:xfrm>
        </p:grpSpPr>
        <p:sp>
          <p:nvSpPr>
            <p:cNvPr id="541" name="Google Shape;541;p15"/>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543" name="Google Shape;543;p15"/>
          <p:cNvPicPr preferRelativeResize="0"/>
          <p:nvPr/>
        </p:nvPicPr>
        <p:blipFill rotWithShape="1">
          <a:blip r:embed="rId4">
            <a:alphaModFix/>
          </a:blip>
          <a:srcRect/>
          <a:stretch/>
        </p:blipFill>
        <p:spPr>
          <a:xfrm>
            <a:off x="16418708" y="0"/>
            <a:ext cx="1869292" cy="1869292"/>
          </a:xfrm>
          <a:prstGeom prst="rect">
            <a:avLst/>
          </a:prstGeom>
          <a:noFill/>
          <a:ln>
            <a:noFill/>
          </a:ln>
        </p:spPr>
      </p:pic>
      <p:grpSp>
        <p:nvGrpSpPr>
          <p:cNvPr id="544" name="Google Shape;544;p15"/>
          <p:cNvGrpSpPr/>
          <p:nvPr/>
        </p:nvGrpSpPr>
        <p:grpSpPr>
          <a:xfrm>
            <a:off x="14770557" y="3680995"/>
            <a:ext cx="3086100" cy="3375422"/>
            <a:chOff x="0" y="-76200"/>
            <a:chExt cx="812800" cy="889000"/>
          </a:xfrm>
        </p:grpSpPr>
        <p:sp>
          <p:nvSpPr>
            <p:cNvPr id="545" name="Google Shape;545;p15"/>
            <p:cNvSpPr/>
            <p:nvPr/>
          </p:nvSpPr>
          <p:spPr>
            <a:xfrm>
              <a:off x="0" y="0"/>
              <a:ext cx="812800" cy="812800"/>
            </a:xfrm>
            <a:custGeom>
              <a:avLst/>
              <a:gdLst/>
              <a:ahLst/>
              <a:cxnLst/>
              <a:rect l="l" t="t" r="r" b="b"/>
              <a:pathLst>
                <a:path w="812800" h="812800" extrusionOk="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txBox="1"/>
            <p:nvPr/>
          </p:nvSpPr>
          <p:spPr>
            <a:xfrm>
              <a:off x="0" y="-76200"/>
              <a:ext cx="812800" cy="889000"/>
            </a:xfrm>
            <a:prstGeom prst="rect">
              <a:avLst/>
            </a:prstGeom>
            <a:noFill/>
            <a:ln>
              <a:noFill/>
            </a:ln>
          </p:spPr>
          <p:txBody>
            <a:bodyPr spcFirstLastPara="1" wrap="square" lIns="50800" tIns="50800" rIns="50800" bIns="50800" anchor="ctr" anchorCtr="0">
              <a:noAutofit/>
            </a:bodyPr>
            <a:lstStyle/>
            <a:p>
              <a:pPr marL="0" marR="0" lvl="0" indent="0" algn="ctr" rtl="0">
                <a:lnSpc>
                  <a:spcPct val="172269"/>
                </a:lnSpc>
                <a:spcBef>
                  <a:spcPts val="0"/>
                </a:spcBef>
                <a:spcAft>
                  <a:spcPts val="0"/>
                </a:spcAft>
                <a:buNone/>
              </a:pPr>
              <a:r>
                <a:rPr lang="bg-BG" sz="2600">
                  <a:solidFill>
                    <a:srgbClr val="FEFEFE"/>
                  </a:solidFill>
                  <a:latin typeface="Abhaya Libre"/>
                  <a:ea typeface="Abhaya Libre"/>
                  <a:cs typeface="Abhaya Libre"/>
                  <a:sym typeface="Abhaya Libre"/>
                </a:rPr>
                <a:t>Социално предприемачество</a:t>
              </a:r>
              <a:endParaRPr sz="2600">
                <a:solidFill>
                  <a:srgbClr val="FEFEFE"/>
                </a:solidFill>
                <a:latin typeface="Abhaya Libre"/>
                <a:ea typeface="Abhaya Libre"/>
                <a:cs typeface="Abhaya Libre"/>
                <a:sym typeface="Abhaya Libre"/>
              </a:endParaRPr>
            </a:p>
          </p:txBody>
        </p:sp>
      </p:grpSp>
      <p:sp>
        <p:nvSpPr>
          <p:cNvPr id="547" name="Google Shape;547;p15"/>
          <p:cNvSpPr txBox="1"/>
          <p:nvPr/>
        </p:nvSpPr>
        <p:spPr>
          <a:xfrm>
            <a:off x="3106192" y="6155823"/>
            <a:ext cx="9912373" cy="3545586"/>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solidFill>
                  <a:srgbClr val="000000"/>
                </a:solidFill>
                <a:latin typeface="Abhaya Libre"/>
                <a:ea typeface="Abhaya Libre"/>
                <a:cs typeface="Abhaya Libre"/>
                <a:sym typeface="Abhaya Libre"/>
              </a:rPr>
              <a:t>4. </a:t>
            </a:r>
            <a:r>
              <a:rPr lang="ru-RU" sz="2400" b="1" dirty="0">
                <a:solidFill>
                  <a:srgbClr val="000000"/>
                </a:solidFill>
                <a:latin typeface="Abhaya Libre"/>
                <a:ea typeface="Abhaya Libre"/>
                <a:cs typeface="Abhaya Libre"/>
                <a:sym typeface="Abhaya Libre"/>
              </a:rPr>
              <a:t>Голямо предизвикателство за всеки социален предприемач е липсата на налични ресурси за справяне с проблема, който иска да реши. </a:t>
            </a:r>
            <a:r>
              <a:rPr lang="ru-RU" sz="2400" dirty="0">
                <a:solidFill>
                  <a:srgbClr val="000000"/>
                </a:solidFill>
                <a:latin typeface="Abhaya Libre"/>
                <a:ea typeface="Abhaya Libre"/>
                <a:cs typeface="Abhaya Libre"/>
                <a:sym typeface="Abhaya Libre"/>
              </a:rPr>
              <a:t>Социалните предприемачи се сблъскват с много ограничения - липса на достатъчно пари, липса на достатъчно специализирани знания или външни сили, които не могат да бъдат контролирани. В този случай те трябва да определят своите приоритети по отношение на това, което се опитват да решат, как работят и как изглежда разширяването.</a:t>
            </a:r>
            <a:endParaRPr sz="2400" dirty="0">
              <a:solidFill>
                <a:srgbClr val="000000"/>
              </a:solidFill>
              <a:latin typeface="Abhaya Libre"/>
              <a:ea typeface="Abhaya Libre"/>
              <a:cs typeface="Abhaya Libre"/>
              <a:sym typeface="Abhaya Libre"/>
            </a:endParaRPr>
          </a:p>
        </p:txBody>
      </p:sp>
      <p:sp>
        <p:nvSpPr>
          <p:cNvPr id="548" name="Google Shape;548;p15"/>
          <p:cNvSpPr txBox="1"/>
          <p:nvPr/>
        </p:nvSpPr>
        <p:spPr>
          <a:xfrm>
            <a:off x="2470532" y="2383149"/>
            <a:ext cx="10383803" cy="3545586"/>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solidFill>
                  <a:srgbClr val="000000"/>
                </a:solidFill>
                <a:latin typeface="Abhaya Libre"/>
                <a:ea typeface="Abhaya Libre"/>
                <a:cs typeface="Abhaya Libre"/>
                <a:sym typeface="Abhaya Libre"/>
              </a:rPr>
              <a:t>3. Как социалният предприемач планира да разреши този проблем?  </a:t>
            </a:r>
            <a:r>
              <a:rPr lang="bg-BG" sz="2400" b="0" i="0" dirty="0">
                <a:solidFill>
                  <a:srgbClr val="111111"/>
                </a:solidFill>
                <a:latin typeface="Abhaya Libre"/>
                <a:ea typeface="Abhaya Libre"/>
                <a:cs typeface="Abhaya Libre"/>
                <a:sym typeface="Abhaya Libre"/>
              </a:rPr>
              <a:t>След като идентифицира хората и проблема, социалният предприемач трябва да създаде план за разрешаване на този проблем. Социалните предприемачи не само се стремят да създават бизнес план за управление на предприятие, те също трябва да определят как този тип предприятие ще получи финансиране и ще остане финансово устойчиво. Социалният предприемач трябва също да оцени как външни страни могат да му помогнат да постигне социалните си цели.</a:t>
            </a:r>
            <a:endParaRPr sz="2400" dirty="0">
              <a:solidFill>
                <a:srgbClr val="000000"/>
              </a:solidFill>
              <a:latin typeface="Abhaya Libre"/>
              <a:ea typeface="Abhaya Libre"/>
              <a:cs typeface="Abhaya Libre"/>
              <a:sym typeface="Abhaya Libre"/>
            </a:endParaRPr>
          </a:p>
        </p:txBody>
      </p:sp>
      <p:pic>
        <p:nvPicPr>
          <p:cNvPr id="549" name="Google Shape;549;p15"/>
          <p:cNvPicPr preferRelativeResize="0"/>
          <p:nvPr/>
        </p:nvPicPr>
        <p:blipFill rotWithShape="1">
          <a:blip r:embed="rId5">
            <a:alphaModFix/>
          </a:blip>
          <a:srcRect/>
          <a:stretch/>
        </p:blipFill>
        <p:spPr>
          <a:xfrm rot="-9632120">
            <a:off x="-4359519" y="-2644076"/>
            <a:ext cx="5721823" cy="5669807"/>
          </a:xfrm>
          <a:prstGeom prst="rect">
            <a:avLst/>
          </a:prstGeom>
          <a:noFill/>
          <a:ln>
            <a:noFill/>
          </a:ln>
        </p:spPr>
      </p:pic>
      <p:pic>
        <p:nvPicPr>
          <p:cNvPr id="550" name="Google Shape;550;p15"/>
          <p:cNvPicPr preferRelativeResize="0"/>
          <p:nvPr/>
        </p:nvPicPr>
        <p:blipFill rotWithShape="1">
          <a:blip r:embed="rId6">
            <a:alphaModFix/>
          </a:blip>
          <a:srcRect/>
          <a:stretch/>
        </p:blipFill>
        <p:spPr>
          <a:xfrm rot="6603835">
            <a:off x="5191393" y="-10749108"/>
            <a:ext cx="11622266" cy="12388074"/>
          </a:xfrm>
          <a:prstGeom prst="rect">
            <a:avLst/>
          </a:prstGeom>
          <a:noFill/>
          <a:ln>
            <a:noFill/>
          </a:ln>
        </p:spPr>
      </p:pic>
      <p:pic>
        <p:nvPicPr>
          <p:cNvPr id="551" name="Google Shape;551;p15"/>
          <p:cNvPicPr preferRelativeResize="0"/>
          <p:nvPr/>
        </p:nvPicPr>
        <p:blipFill rotWithShape="1">
          <a:blip r:embed="rId7">
            <a:alphaModFix/>
          </a:blip>
          <a:srcRect/>
          <a:stretch/>
        </p:blipFill>
        <p:spPr>
          <a:xfrm rot="10800000">
            <a:off x="15480240" y="8115777"/>
            <a:ext cx="3334026" cy="3588482"/>
          </a:xfrm>
          <a:prstGeom prst="rect">
            <a:avLst/>
          </a:prstGeom>
          <a:noFill/>
          <a:ln>
            <a:noFill/>
          </a:ln>
        </p:spPr>
      </p:pic>
      <p:pic>
        <p:nvPicPr>
          <p:cNvPr id="552" name="Google Shape;552;p15"/>
          <p:cNvPicPr preferRelativeResize="0"/>
          <p:nvPr/>
        </p:nvPicPr>
        <p:blipFill rotWithShape="1">
          <a:blip r:embed="rId8">
            <a:alphaModFix/>
          </a:blip>
          <a:srcRect/>
          <a:stretch/>
        </p:blipFill>
        <p:spPr>
          <a:xfrm rot="10800000">
            <a:off x="-23442" y="-1710424"/>
            <a:ext cx="2556197" cy="2751289"/>
          </a:xfrm>
          <a:prstGeom prst="rect">
            <a:avLst/>
          </a:prstGeom>
          <a:noFill/>
          <a:ln>
            <a:noFill/>
          </a:ln>
        </p:spPr>
      </p:pic>
      <p:pic>
        <p:nvPicPr>
          <p:cNvPr id="553" name="Google Shape;553;p15"/>
          <p:cNvPicPr preferRelativeResize="0"/>
          <p:nvPr/>
        </p:nvPicPr>
        <p:blipFill rotWithShape="1">
          <a:blip r:embed="rId9">
            <a:alphaModFix/>
          </a:blip>
          <a:srcRect/>
          <a:stretch/>
        </p:blipFill>
        <p:spPr>
          <a:xfrm rot="9614497">
            <a:off x="-1531557" y="7552181"/>
            <a:ext cx="4352147" cy="4346443"/>
          </a:xfrm>
          <a:prstGeom prst="rect">
            <a:avLst/>
          </a:prstGeom>
          <a:noFill/>
          <a:ln>
            <a:noFill/>
          </a:ln>
        </p:spPr>
      </p:pic>
      <p:sp>
        <p:nvSpPr>
          <p:cNvPr id="554" name="Google Shape;554;p15"/>
          <p:cNvSpPr txBox="1"/>
          <p:nvPr/>
        </p:nvSpPr>
        <p:spPr>
          <a:xfrm>
            <a:off x="2667000" y="743344"/>
            <a:ext cx="12039599" cy="162326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solidFill>
                  <a:srgbClr val="000000"/>
                </a:solidFill>
                <a:latin typeface="Abhaya Libre"/>
                <a:ea typeface="Abhaya Libre"/>
                <a:cs typeface="Abhaya Libre"/>
                <a:sym typeface="Abhaya Libre"/>
              </a:rPr>
              <a:t>03 - </a:t>
            </a:r>
            <a:r>
              <a:rPr lang="bg-BG" sz="6000" dirty="0">
                <a:solidFill>
                  <a:srgbClr val="000000"/>
                </a:solidFill>
                <a:latin typeface="Abhaya Libre"/>
                <a:ea typeface="Abhaya Libre"/>
                <a:cs typeface="Abhaya Libre"/>
                <a:sym typeface="Abhaya Libre"/>
              </a:rPr>
              <a:t>6-те П на социалните предприятия</a:t>
            </a:r>
            <a:endParaRPr sz="6410" dirty="0">
              <a:solidFill>
                <a:srgbClr val="000000"/>
              </a:solidFill>
              <a:latin typeface="Abhaya Libre"/>
              <a:ea typeface="Abhaya Libre"/>
              <a:cs typeface="Abhaya Libre"/>
              <a:sym typeface="Abhaya Libre"/>
            </a:endParaRPr>
          </a:p>
        </p:txBody>
      </p:sp>
      <p:pic>
        <p:nvPicPr>
          <p:cNvPr id="555" name="Google Shape;555;p15"/>
          <p:cNvPicPr preferRelativeResize="0"/>
          <p:nvPr/>
        </p:nvPicPr>
        <p:blipFill rotWithShape="1">
          <a:blip r:embed="rId10">
            <a:alphaModFix/>
          </a:blip>
          <a:srcRect/>
          <a:stretch/>
        </p:blipFill>
        <p:spPr>
          <a:xfrm>
            <a:off x="219653" y="6125343"/>
            <a:ext cx="2520470" cy="1803273"/>
          </a:xfrm>
          <a:prstGeom prst="rect">
            <a:avLst/>
          </a:prstGeom>
          <a:noFill/>
          <a:ln>
            <a:noFill/>
          </a:ln>
        </p:spPr>
      </p:pic>
      <p:pic>
        <p:nvPicPr>
          <p:cNvPr id="556" name="Google Shape;556;p15"/>
          <p:cNvPicPr preferRelativeResize="0"/>
          <p:nvPr/>
        </p:nvPicPr>
        <p:blipFill rotWithShape="1">
          <a:blip r:embed="rId11">
            <a:alphaModFix/>
          </a:blip>
          <a:srcRect/>
          <a:stretch/>
        </p:blipFill>
        <p:spPr>
          <a:xfrm>
            <a:off x="219653" y="2765822"/>
            <a:ext cx="1939862" cy="1682097"/>
          </a:xfrm>
          <a:prstGeom prst="rect">
            <a:avLst/>
          </a:prstGeom>
          <a:noFill/>
          <a:ln>
            <a:noFill/>
          </a:ln>
        </p:spPr>
      </p:pic>
      <p:sp>
        <p:nvSpPr>
          <p:cNvPr id="557" name="Google Shape;557;p15"/>
          <p:cNvSpPr txBox="1"/>
          <p:nvPr/>
        </p:nvSpPr>
        <p:spPr>
          <a:xfrm>
            <a:off x="622338" y="3191392"/>
            <a:ext cx="111775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2400" b="1" dirty="0">
                <a:solidFill>
                  <a:schemeClr val="dk1"/>
                </a:solidFill>
                <a:latin typeface="Calibri"/>
                <a:ea typeface="Calibri"/>
                <a:cs typeface="Calibri"/>
                <a:sym typeface="Calibri"/>
              </a:rPr>
              <a:t>План (Plan)</a:t>
            </a:r>
            <a:endParaRPr sz="2400" b="1" dirty="0">
              <a:solidFill>
                <a:schemeClr val="dk1"/>
              </a:solidFill>
              <a:latin typeface="Calibri"/>
              <a:ea typeface="Calibri"/>
              <a:cs typeface="Calibri"/>
              <a:sym typeface="Calibri"/>
            </a:endParaRPr>
          </a:p>
        </p:txBody>
      </p:sp>
      <p:sp>
        <p:nvSpPr>
          <p:cNvPr id="558" name="Google Shape;558;p15"/>
          <p:cNvSpPr txBox="1"/>
          <p:nvPr/>
        </p:nvSpPr>
        <p:spPr>
          <a:xfrm>
            <a:off x="-10887" y="6670845"/>
            <a:ext cx="275101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bg-BG" sz="2400" dirty="0">
                <a:solidFill>
                  <a:schemeClr val="dk1"/>
                </a:solidFill>
                <a:latin typeface="Abhaya Libre"/>
                <a:ea typeface="Abhaya Libre"/>
                <a:cs typeface="Abhaya Libre"/>
                <a:sym typeface="Abhaya Libre"/>
              </a:rPr>
              <a:t>Приоритизиране</a:t>
            </a:r>
          </a:p>
          <a:p>
            <a:pPr marL="0" marR="0" lvl="0" indent="0" algn="ctr" rtl="0">
              <a:spcBef>
                <a:spcPts val="0"/>
              </a:spcBef>
              <a:spcAft>
                <a:spcPts val="0"/>
              </a:spcAft>
              <a:buNone/>
            </a:pPr>
            <a:r>
              <a:rPr lang="bg-BG" sz="2400" b="1" dirty="0">
                <a:solidFill>
                  <a:schemeClr val="dk1"/>
                </a:solidFill>
                <a:latin typeface="Abhaya Libre"/>
                <a:ea typeface="Abhaya Libre"/>
                <a:cs typeface="Abhaya Libre"/>
                <a:sym typeface="Abhaya Libre"/>
              </a:rPr>
              <a:t> (Prioritize)</a:t>
            </a:r>
            <a:endParaRPr dirty="0"/>
          </a:p>
        </p:txBody>
      </p:sp>
      <p:pic>
        <p:nvPicPr>
          <p:cNvPr id="559" name="Google Shape;559;p15"/>
          <p:cNvPicPr preferRelativeResize="0"/>
          <p:nvPr/>
        </p:nvPicPr>
        <p:blipFill>
          <a:blip r:embed="rId12">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6"/>
          <p:cNvPicPr preferRelativeResize="0"/>
          <p:nvPr/>
        </p:nvPicPr>
        <p:blipFill rotWithShape="1">
          <a:blip r:embed="rId3">
            <a:alphaModFix/>
          </a:blip>
          <a:srcRect/>
          <a:stretch/>
        </p:blipFill>
        <p:spPr>
          <a:xfrm rot="5400000">
            <a:off x="10770731" y="4768328"/>
            <a:ext cx="7775659" cy="1894433"/>
          </a:xfrm>
          <a:prstGeom prst="rect">
            <a:avLst/>
          </a:prstGeom>
          <a:noFill/>
          <a:ln>
            <a:noFill/>
          </a:ln>
        </p:spPr>
      </p:pic>
      <p:grpSp>
        <p:nvGrpSpPr>
          <p:cNvPr id="565" name="Google Shape;565;p16"/>
          <p:cNvGrpSpPr/>
          <p:nvPr/>
        </p:nvGrpSpPr>
        <p:grpSpPr>
          <a:xfrm>
            <a:off x="14660026" y="2060782"/>
            <a:ext cx="654150" cy="657082"/>
            <a:chOff x="1813" y="0"/>
            <a:chExt cx="809173" cy="812800"/>
          </a:xfrm>
        </p:grpSpPr>
        <p:sp>
          <p:nvSpPr>
            <p:cNvPr id="566" name="Google Shape;566;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8" name="Google Shape;568;p16"/>
          <p:cNvGrpSpPr/>
          <p:nvPr/>
        </p:nvGrpSpPr>
        <p:grpSpPr>
          <a:xfrm>
            <a:off x="13667266" y="3547556"/>
            <a:ext cx="654150" cy="657082"/>
            <a:chOff x="1813" y="0"/>
            <a:chExt cx="809173" cy="812800"/>
          </a:xfrm>
        </p:grpSpPr>
        <p:sp>
          <p:nvSpPr>
            <p:cNvPr id="569" name="Google Shape;569;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1" name="Google Shape;571;p16"/>
          <p:cNvGrpSpPr/>
          <p:nvPr/>
        </p:nvGrpSpPr>
        <p:grpSpPr>
          <a:xfrm>
            <a:off x="13384269" y="5303960"/>
            <a:ext cx="654150" cy="657082"/>
            <a:chOff x="1813" y="0"/>
            <a:chExt cx="809173" cy="812800"/>
          </a:xfrm>
        </p:grpSpPr>
        <p:sp>
          <p:nvSpPr>
            <p:cNvPr id="572" name="Google Shape;572;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4" name="Google Shape;574;p16"/>
          <p:cNvGrpSpPr/>
          <p:nvPr/>
        </p:nvGrpSpPr>
        <p:grpSpPr>
          <a:xfrm>
            <a:off x="13753723" y="7056417"/>
            <a:ext cx="654150" cy="657082"/>
            <a:chOff x="1813" y="0"/>
            <a:chExt cx="809173" cy="812800"/>
          </a:xfrm>
        </p:grpSpPr>
        <p:sp>
          <p:nvSpPr>
            <p:cNvPr id="575" name="Google Shape;575;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7" name="Google Shape;577;p16"/>
          <p:cNvGrpSpPr/>
          <p:nvPr/>
        </p:nvGrpSpPr>
        <p:grpSpPr>
          <a:xfrm>
            <a:off x="14660026" y="8705205"/>
            <a:ext cx="654150" cy="657082"/>
            <a:chOff x="1813" y="0"/>
            <a:chExt cx="809173" cy="812800"/>
          </a:xfrm>
        </p:grpSpPr>
        <p:sp>
          <p:nvSpPr>
            <p:cNvPr id="578" name="Google Shape;578;p1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580" name="Google Shape;580;p16"/>
          <p:cNvPicPr preferRelativeResize="0"/>
          <p:nvPr/>
        </p:nvPicPr>
        <p:blipFill rotWithShape="1">
          <a:blip r:embed="rId4">
            <a:alphaModFix/>
          </a:blip>
          <a:srcRect/>
          <a:stretch/>
        </p:blipFill>
        <p:spPr>
          <a:xfrm>
            <a:off x="16418708" y="0"/>
            <a:ext cx="1869292" cy="1869292"/>
          </a:xfrm>
          <a:prstGeom prst="rect">
            <a:avLst/>
          </a:prstGeom>
          <a:noFill/>
          <a:ln>
            <a:noFill/>
          </a:ln>
        </p:spPr>
      </p:pic>
      <p:grpSp>
        <p:nvGrpSpPr>
          <p:cNvPr id="581" name="Google Shape;581;p16"/>
          <p:cNvGrpSpPr/>
          <p:nvPr/>
        </p:nvGrpSpPr>
        <p:grpSpPr>
          <a:xfrm>
            <a:off x="14770557" y="3680995"/>
            <a:ext cx="3086100" cy="3375422"/>
            <a:chOff x="0" y="-76200"/>
            <a:chExt cx="812800" cy="889000"/>
          </a:xfrm>
        </p:grpSpPr>
        <p:sp>
          <p:nvSpPr>
            <p:cNvPr id="582" name="Google Shape;582;p16"/>
            <p:cNvSpPr/>
            <p:nvPr/>
          </p:nvSpPr>
          <p:spPr>
            <a:xfrm>
              <a:off x="0" y="0"/>
              <a:ext cx="812800" cy="812800"/>
            </a:xfrm>
            <a:custGeom>
              <a:avLst/>
              <a:gdLst/>
              <a:ahLst/>
              <a:cxnLst/>
              <a:rect l="l" t="t" r="r" b="b"/>
              <a:pathLst>
                <a:path w="812800" h="812800" extrusionOk="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txBox="1"/>
            <p:nvPr/>
          </p:nvSpPr>
          <p:spPr>
            <a:xfrm>
              <a:off x="0" y="-76200"/>
              <a:ext cx="812800" cy="889000"/>
            </a:xfrm>
            <a:prstGeom prst="rect">
              <a:avLst/>
            </a:prstGeom>
            <a:noFill/>
            <a:ln>
              <a:noFill/>
            </a:ln>
          </p:spPr>
          <p:txBody>
            <a:bodyPr spcFirstLastPara="1" wrap="square" lIns="50800" tIns="50800" rIns="50800" bIns="50800" anchor="ctr" anchorCtr="0">
              <a:noAutofit/>
            </a:bodyPr>
            <a:lstStyle/>
            <a:p>
              <a:pPr marL="0" marR="0" lvl="0" indent="0" algn="ctr" rtl="0">
                <a:lnSpc>
                  <a:spcPct val="172269"/>
                </a:lnSpc>
                <a:spcBef>
                  <a:spcPts val="0"/>
                </a:spcBef>
                <a:spcAft>
                  <a:spcPts val="0"/>
                </a:spcAft>
                <a:buNone/>
              </a:pPr>
              <a:r>
                <a:rPr lang="bg-BG" sz="2600">
                  <a:solidFill>
                    <a:srgbClr val="FEFEFE"/>
                  </a:solidFill>
                  <a:latin typeface="Abhaya Libre"/>
                  <a:ea typeface="Abhaya Libre"/>
                  <a:cs typeface="Abhaya Libre"/>
                  <a:sym typeface="Abhaya Libre"/>
                </a:rPr>
                <a:t>Социално предприемачество</a:t>
              </a:r>
              <a:endParaRPr sz="2600">
                <a:solidFill>
                  <a:srgbClr val="FEFEFE"/>
                </a:solidFill>
                <a:latin typeface="Abhaya Libre"/>
                <a:ea typeface="Abhaya Libre"/>
                <a:cs typeface="Abhaya Libre"/>
                <a:sym typeface="Abhaya Libre"/>
              </a:endParaRPr>
            </a:p>
          </p:txBody>
        </p:sp>
      </p:grpSp>
      <p:sp>
        <p:nvSpPr>
          <p:cNvPr id="584" name="Google Shape;584;p16"/>
          <p:cNvSpPr txBox="1"/>
          <p:nvPr/>
        </p:nvSpPr>
        <p:spPr>
          <a:xfrm>
            <a:off x="2863046" y="6500562"/>
            <a:ext cx="8899201" cy="3102388"/>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solidFill>
                  <a:srgbClr val="000000"/>
                </a:solidFill>
                <a:latin typeface="Abhaya Libre"/>
                <a:ea typeface="Abhaya Libre"/>
                <a:cs typeface="Abhaya Libre"/>
                <a:sym typeface="Abhaya Libre"/>
              </a:rPr>
              <a:t>6. </a:t>
            </a:r>
            <a:r>
              <a:rPr lang="ru-RU" sz="2400" b="0" i="0" dirty="0">
                <a:solidFill>
                  <a:srgbClr val="000000"/>
                </a:solidFill>
                <a:latin typeface="Abhaya Libre"/>
                <a:ea typeface="Abhaya Libre"/>
                <a:cs typeface="Abhaya Libre"/>
                <a:sym typeface="Abhaya Libre"/>
              </a:rPr>
              <a:t>След етапа на създаване на прототипи социалните предприемачи установяват какво се е получило добре и какво не се е получило. Тази последна стъпка затваря пълния цикъл на дейността, въпреки че социалният предприемач трябва периодично да оценява всеки аспект и непрекъснато да следи за начини за по-добро осъществяване на своята социална промяна.</a:t>
            </a:r>
            <a:endParaRPr sz="2400" dirty="0">
              <a:solidFill>
                <a:srgbClr val="000000"/>
              </a:solidFill>
              <a:latin typeface="Abhaya Libre"/>
              <a:ea typeface="Abhaya Libre"/>
              <a:cs typeface="Abhaya Libre"/>
              <a:sym typeface="Abhaya Libre"/>
            </a:endParaRPr>
          </a:p>
        </p:txBody>
      </p:sp>
      <p:sp>
        <p:nvSpPr>
          <p:cNvPr id="585" name="Google Shape;585;p16"/>
          <p:cNvSpPr txBox="1"/>
          <p:nvPr/>
        </p:nvSpPr>
        <p:spPr>
          <a:xfrm>
            <a:off x="2082455" y="5369915"/>
            <a:ext cx="9378009" cy="886397"/>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solidFill>
                  <a:srgbClr val="000000"/>
                </a:solidFill>
                <a:latin typeface="Abhaya Libre"/>
                <a:ea typeface="Abhaya Libre"/>
                <a:cs typeface="Abhaya Libre"/>
                <a:sym typeface="Abhaya Libre"/>
              </a:rPr>
              <a:t>По време на този етап, социалните предприемачи се стремят  да събират информация, а не да предлагат цялостни решения.</a:t>
            </a:r>
            <a:endParaRPr sz="2400" b="1" dirty="0">
              <a:solidFill>
                <a:srgbClr val="000000"/>
              </a:solidFill>
              <a:latin typeface="Abhaya Libre"/>
              <a:ea typeface="Abhaya Libre"/>
              <a:cs typeface="Abhaya Libre"/>
              <a:sym typeface="Abhaya Libre"/>
            </a:endParaRPr>
          </a:p>
        </p:txBody>
      </p:sp>
      <p:sp>
        <p:nvSpPr>
          <p:cNvPr id="586" name="Google Shape;586;p16"/>
          <p:cNvSpPr txBox="1"/>
          <p:nvPr/>
        </p:nvSpPr>
        <p:spPr>
          <a:xfrm>
            <a:off x="2711322" y="2968101"/>
            <a:ext cx="9481280" cy="2215991"/>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dirty="0">
                <a:solidFill>
                  <a:srgbClr val="000000"/>
                </a:solidFill>
                <a:latin typeface="Abhaya Libre"/>
                <a:ea typeface="Abhaya Libre"/>
                <a:cs typeface="Abhaya Libre"/>
                <a:sym typeface="Abhaya Libre"/>
              </a:rPr>
              <a:t>5. </a:t>
            </a:r>
            <a:r>
              <a:rPr lang="ru-RU" sz="2400" dirty="0">
                <a:solidFill>
                  <a:srgbClr val="000000"/>
                </a:solidFill>
                <a:latin typeface="Abhaya Libre"/>
                <a:ea typeface="Abhaya Libre"/>
                <a:cs typeface="Abhaya Libre"/>
                <a:sym typeface="Abhaya Libre"/>
              </a:rPr>
              <a:t>Социалните предприемачи често изпробват решенията на малки пазари, преди да ги разширят, тъй като ресурсите са ограничени. Това означава създаване на прототипи на продукти, услуги или процеси. Освен това тестват как различните видове финансиране и ресурси могат да им помогнат да постигнат целите си. </a:t>
            </a:r>
            <a:endParaRPr sz="2400" dirty="0">
              <a:solidFill>
                <a:srgbClr val="000000"/>
              </a:solidFill>
              <a:latin typeface="Abhaya Libre"/>
              <a:ea typeface="Abhaya Libre"/>
              <a:cs typeface="Abhaya Libre"/>
              <a:sym typeface="Abhaya Libre"/>
            </a:endParaRPr>
          </a:p>
        </p:txBody>
      </p:sp>
      <p:pic>
        <p:nvPicPr>
          <p:cNvPr id="587" name="Google Shape;587;p16"/>
          <p:cNvPicPr preferRelativeResize="0"/>
          <p:nvPr/>
        </p:nvPicPr>
        <p:blipFill rotWithShape="1">
          <a:blip r:embed="rId5">
            <a:alphaModFix/>
          </a:blip>
          <a:srcRect/>
          <a:stretch/>
        </p:blipFill>
        <p:spPr>
          <a:xfrm rot="-9632120">
            <a:off x="-4359519" y="-2644076"/>
            <a:ext cx="5721823" cy="5669807"/>
          </a:xfrm>
          <a:prstGeom prst="rect">
            <a:avLst/>
          </a:prstGeom>
          <a:noFill/>
          <a:ln>
            <a:noFill/>
          </a:ln>
        </p:spPr>
      </p:pic>
      <p:pic>
        <p:nvPicPr>
          <p:cNvPr id="588" name="Google Shape;588;p16"/>
          <p:cNvPicPr preferRelativeResize="0"/>
          <p:nvPr/>
        </p:nvPicPr>
        <p:blipFill rotWithShape="1">
          <a:blip r:embed="rId6">
            <a:alphaModFix/>
          </a:blip>
          <a:srcRect/>
          <a:stretch/>
        </p:blipFill>
        <p:spPr>
          <a:xfrm rot="6603835">
            <a:off x="5191393" y="-10749108"/>
            <a:ext cx="11622266" cy="12388074"/>
          </a:xfrm>
          <a:prstGeom prst="rect">
            <a:avLst/>
          </a:prstGeom>
          <a:noFill/>
          <a:ln>
            <a:noFill/>
          </a:ln>
        </p:spPr>
      </p:pic>
      <p:pic>
        <p:nvPicPr>
          <p:cNvPr id="589" name="Google Shape;589;p16"/>
          <p:cNvPicPr preferRelativeResize="0"/>
          <p:nvPr/>
        </p:nvPicPr>
        <p:blipFill rotWithShape="1">
          <a:blip r:embed="rId7">
            <a:alphaModFix/>
          </a:blip>
          <a:srcRect/>
          <a:stretch/>
        </p:blipFill>
        <p:spPr>
          <a:xfrm rot="10800000">
            <a:off x="15480240" y="8115777"/>
            <a:ext cx="3334026" cy="3588482"/>
          </a:xfrm>
          <a:prstGeom prst="rect">
            <a:avLst/>
          </a:prstGeom>
          <a:noFill/>
          <a:ln>
            <a:noFill/>
          </a:ln>
        </p:spPr>
      </p:pic>
      <p:pic>
        <p:nvPicPr>
          <p:cNvPr id="590" name="Google Shape;590;p16"/>
          <p:cNvPicPr preferRelativeResize="0"/>
          <p:nvPr/>
        </p:nvPicPr>
        <p:blipFill rotWithShape="1">
          <a:blip r:embed="rId8">
            <a:alphaModFix/>
          </a:blip>
          <a:srcRect/>
          <a:stretch/>
        </p:blipFill>
        <p:spPr>
          <a:xfrm rot="10800000">
            <a:off x="-23442" y="-1710424"/>
            <a:ext cx="2556197" cy="2751289"/>
          </a:xfrm>
          <a:prstGeom prst="rect">
            <a:avLst/>
          </a:prstGeom>
          <a:noFill/>
          <a:ln>
            <a:noFill/>
          </a:ln>
        </p:spPr>
      </p:pic>
      <p:pic>
        <p:nvPicPr>
          <p:cNvPr id="591" name="Google Shape;591;p16"/>
          <p:cNvPicPr preferRelativeResize="0"/>
          <p:nvPr/>
        </p:nvPicPr>
        <p:blipFill rotWithShape="1">
          <a:blip r:embed="rId9">
            <a:alphaModFix/>
          </a:blip>
          <a:srcRect/>
          <a:stretch/>
        </p:blipFill>
        <p:spPr>
          <a:xfrm rot="9614497">
            <a:off x="-1407952" y="7625899"/>
            <a:ext cx="4352147" cy="4346443"/>
          </a:xfrm>
          <a:prstGeom prst="rect">
            <a:avLst/>
          </a:prstGeom>
          <a:noFill/>
          <a:ln>
            <a:noFill/>
          </a:ln>
        </p:spPr>
      </p:pic>
      <p:sp>
        <p:nvSpPr>
          <p:cNvPr id="592" name="Google Shape;592;p16"/>
          <p:cNvSpPr txBox="1"/>
          <p:nvPr/>
        </p:nvSpPr>
        <p:spPr>
          <a:xfrm>
            <a:off x="2667000" y="743344"/>
            <a:ext cx="12039599" cy="162326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solidFill>
                  <a:srgbClr val="000000"/>
                </a:solidFill>
                <a:latin typeface="Abhaya Libre"/>
                <a:ea typeface="Abhaya Libre"/>
                <a:cs typeface="Abhaya Libre"/>
                <a:sym typeface="Abhaya Libre"/>
              </a:rPr>
              <a:t>03 - </a:t>
            </a:r>
            <a:r>
              <a:rPr lang="bg-BG" sz="6000" dirty="0">
                <a:solidFill>
                  <a:srgbClr val="000000"/>
                </a:solidFill>
                <a:latin typeface="Abhaya Libre"/>
                <a:ea typeface="Abhaya Libre"/>
                <a:cs typeface="Abhaya Libre"/>
                <a:sym typeface="Abhaya Libre"/>
              </a:rPr>
              <a:t>6-те П-та на социалните предприятия</a:t>
            </a:r>
            <a:endParaRPr sz="6410" dirty="0">
              <a:solidFill>
                <a:srgbClr val="000000"/>
              </a:solidFill>
              <a:latin typeface="Abhaya Libre"/>
              <a:ea typeface="Abhaya Libre"/>
              <a:cs typeface="Abhaya Libre"/>
              <a:sym typeface="Abhaya Libre"/>
            </a:endParaRPr>
          </a:p>
        </p:txBody>
      </p:sp>
      <p:pic>
        <p:nvPicPr>
          <p:cNvPr id="593" name="Google Shape;593;p16"/>
          <p:cNvPicPr preferRelativeResize="0"/>
          <p:nvPr/>
        </p:nvPicPr>
        <p:blipFill rotWithShape="1">
          <a:blip r:embed="rId10">
            <a:alphaModFix/>
          </a:blip>
          <a:srcRect/>
          <a:stretch/>
        </p:blipFill>
        <p:spPr>
          <a:xfrm>
            <a:off x="431342" y="3439707"/>
            <a:ext cx="2161255" cy="1611505"/>
          </a:xfrm>
          <a:prstGeom prst="rect">
            <a:avLst/>
          </a:prstGeom>
          <a:noFill/>
          <a:ln>
            <a:noFill/>
          </a:ln>
        </p:spPr>
      </p:pic>
      <p:pic>
        <p:nvPicPr>
          <p:cNvPr id="594" name="Google Shape;594;p16"/>
          <p:cNvPicPr preferRelativeResize="0"/>
          <p:nvPr/>
        </p:nvPicPr>
        <p:blipFill rotWithShape="1">
          <a:blip r:embed="rId11">
            <a:alphaModFix/>
          </a:blip>
          <a:srcRect/>
          <a:stretch/>
        </p:blipFill>
        <p:spPr>
          <a:xfrm>
            <a:off x="639827" y="6327759"/>
            <a:ext cx="1781175" cy="1518916"/>
          </a:xfrm>
          <a:prstGeom prst="rect">
            <a:avLst/>
          </a:prstGeom>
          <a:noFill/>
          <a:ln>
            <a:noFill/>
          </a:ln>
        </p:spPr>
      </p:pic>
      <p:sp>
        <p:nvSpPr>
          <p:cNvPr id="595" name="Google Shape;595;p16"/>
          <p:cNvSpPr txBox="1"/>
          <p:nvPr/>
        </p:nvSpPr>
        <p:spPr>
          <a:xfrm>
            <a:off x="519993" y="3817037"/>
            <a:ext cx="166754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bg-BG" sz="2400" b="1" dirty="0">
                <a:solidFill>
                  <a:schemeClr val="dk1"/>
                </a:solidFill>
                <a:latin typeface="Abhaya Libre"/>
                <a:ea typeface="Abhaya Libre"/>
                <a:cs typeface="Abhaya Libre"/>
                <a:sym typeface="Abhaya Libre"/>
              </a:rPr>
              <a:t>Прототип</a:t>
            </a:r>
            <a:endParaRPr lang="en-US" sz="2400" b="1" dirty="0">
              <a:solidFill>
                <a:schemeClr val="dk1"/>
              </a:solidFill>
              <a:latin typeface="Abhaya Libre"/>
              <a:ea typeface="Abhaya Libre"/>
              <a:cs typeface="Abhaya Libre"/>
              <a:sym typeface="Abhaya Libre"/>
            </a:endParaRPr>
          </a:p>
          <a:p>
            <a:pPr marL="0" marR="0" lvl="0" indent="0" algn="ctr" rtl="0">
              <a:spcBef>
                <a:spcPts val="0"/>
              </a:spcBef>
              <a:spcAft>
                <a:spcPts val="0"/>
              </a:spcAft>
              <a:buNone/>
            </a:pPr>
            <a:r>
              <a:rPr lang="en-US" sz="2400" b="1" dirty="0">
                <a:solidFill>
                  <a:schemeClr val="dk1"/>
                </a:solidFill>
                <a:latin typeface="Abhaya Libre"/>
                <a:ea typeface="Abhaya Libre"/>
                <a:cs typeface="Abhaya Libre"/>
                <a:sym typeface="Abhaya Libre"/>
              </a:rPr>
              <a:t>(</a:t>
            </a:r>
            <a:r>
              <a:rPr lang="bg-BG" sz="2400" b="1" dirty="0">
                <a:solidFill>
                  <a:schemeClr val="dk1"/>
                </a:solidFill>
                <a:latin typeface="Abhaya Libre"/>
                <a:ea typeface="Abhaya Libre"/>
                <a:cs typeface="Abhaya Libre"/>
                <a:sym typeface="Abhaya Libre"/>
              </a:rPr>
              <a:t>Prototyp</a:t>
            </a:r>
            <a:r>
              <a:rPr lang="en-US" sz="2400" b="1" dirty="0">
                <a:solidFill>
                  <a:schemeClr val="dk1"/>
                </a:solidFill>
                <a:latin typeface="Abhaya Libre"/>
                <a:ea typeface="Abhaya Libre"/>
                <a:cs typeface="Abhaya Libre"/>
                <a:sym typeface="Abhaya Libre"/>
              </a:rPr>
              <a:t>e)</a:t>
            </a:r>
            <a:endParaRPr dirty="0"/>
          </a:p>
        </p:txBody>
      </p:sp>
      <p:sp>
        <p:nvSpPr>
          <p:cNvPr id="596" name="Google Shape;596;p16"/>
          <p:cNvSpPr txBox="1"/>
          <p:nvPr/>
        </p:nvSpPr>
        <p:spPr>
          <a:xfrm>
            <a:off x="868989" y="6856385"/>
            <a:ext cx="12134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2400" b="1" dirty="0">
                <a:solidFill>
                  <a:schemeClr val="dk1"/>
                </a:solidFill>
                <a:latin typeface="Abhaya Libre"/>
                <a:ea typeface="Abhaya Libre"/>
                <a:cs typeface="Abhaya Libre"/>
                <a:sym typeface="Abhaya Libre"/>
              </a:rPr>
              <a:t>Pursue</a:t>
            </a:r>
            <a:endParaRPr dirty="0"/>
          </a:p>
        </p:txBody>
      </p:sp>
      <p:pic>
        <p:nvPicPr>
          <p:cNvPr id="597" name="Google Shape;597;p16"/>
          <p:cNvPicPr preferRelativeResize="0"/>
          <p:nvPr/>
        </p:nvPicPr>
        <p:blipFill>
          <a:blip r:embed="rId12">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7"/>
          <p:cNvSpPr/>
          <p:nvPr/>
        </p:nvSpPr>
        <p:spPr>
          <a:xfrm>
            <a:off x="14706599" y="3924393"/>
            <a:ext cx="3086100" cy="3086100"/>
          </a:xfrm>
          <a:custGeom>
            <a:avLst/>
            <a:gdLst/>
            <a:ahLst/>
            <a:cxnLst/>
            <a:rect l="l" t="t" r="r" b="b"/>
            <a:pathLst>
              <a:path w="812800" h="812800" extrusionOk="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3" name="Google Shape;603;p17"/>
          <p:cNvPicPr preferRelativeResize="0"/>
          <p:nvPr/>
        </p:nvPicPr>
        <p:blipFill rotWithShape="1">
          <a:blip r:embed="rId3">
            <a:alphaModFix/>
          </a:blip>
          <a:srcRect/>
          <a:stretch/>
        </p:blipFill>
        <p:spPr>
          <a:xfrm rot="5400000">
            <a:off x="10770731" y="4768328"/>
            <a:ext cx="7775659" cy="1894433"/>
          </a:xfrm>
          <a:prstGeom prst="rect">
            <a:avLst/>
          </a:prstGeom>
          <a:noFill/>
          <a:ln>
            <a:noFill/>
          </a:ln>
        </p:spPr>
      </p:pic>
      <p:grpSp>
        <p:nvGrpSpPr>
          <p:cNvPr id="604" name="Google Shape;604;p17"/>
          <p:cNvGrpSpPr/>
          <p:nvPr/>
        </p:nvGrpSpPr>
        <p:grpSpPr>
          <a:xfrm>
            <a:off x="14660026" y="2060782"/>
            <a:ext cx="654150" cy="657082"/>
            <a:chOff x="1813" y="0"/>
            <a:chExt cx="809173" cy="812800"/>
          </a:xfrm>
        </p:grpSpPr>
        <p:sp>
          <p:nvSpPr>
            <p:cNvPr id="605" name="Google Shape;605;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7" name="Google Shape;607;p17"/>
          <p:cNvGrpSpPr/>
          <p:nvPr/>
        </p:nvGrpSpPr>
        <p:grpSpPr>
          <a:xfrm>
            <a:off x="13667266" y="3547556"/>
            <a:ext cx="654150" cy="657082"/>
            <a:chOff x="1813" y="0"/>
            <a:chExt cx="809173" cy="812800"/>
          </a:xfrm>
        </p:grpSpPr>
        <p:sp>
          <p:nvSpPr>
            <p:cNvPr id="608" name="Google Shape;608;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0" name="Google Shape;610;p17"/>
          <p:cNvGrpSpPr/>
          <p:nvPr/>
        </p:nvGrpSpPr>
        <p:grpSpPr>
          <a:xfrm>
            <a:off x="13384269" y="5303960"/>
            <a:ext cx="654150" cy="657082"/>
            <a:chOff x="1813" y="0"/>
            <a:chExt cx="809173" cy="812800"/>
          </a:xfrm>
        </p:grpSpPr>
        <p:sp>
          <p:nvSpPr>
            <p:cNvPr id="611" name="Google Shape;611;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3" name="Google Shape;613;p17"/>
          <p:cNvGrpSpPr/>
          <p:nvPr/>
        </p:nvGrpSpPr>
        <p:grpSpPr>
          <a:xfrm>
            <a:off x="13753723" y="7056417"/>
            <a:ext cx="654150" cy="657082"/>
            <a:chOff x="1813" y="0"/>
            <a:chExt cx="809173" cy="812800"/>
          </a:xfrm>
        </p:grpSpPr>
        <p:sp>
          <p:nvSpPr>
            <p:cNvPr id="614" name="Google Shape;614;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6" name="Google Shape;616;p17"/>
          <p:cNvGrpSpPr/>
          <p:nvPr/>
        </p:nvGrpSpPr>
        <p:grpSpPr>
          <a:xfrm>
            <a:off x="14660026" y="8705205"/>
            <a:ext cx="654150" cy="657082"/>
            <a:chOff x="1813" y="0"/>
            <a:chExt cx="809173" cy="812800"/>
          </a:xfrm>
        </p:grpSpPr>
        <p:sp>
          <p:nvSpPr>
            <p:cNvPr id="617" name="Google Shape;617;p1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619" name="Google Shape;619;p17"/>
          <p:cNvPicPr preferRelativeResize="0"/>
          <p:nvPr/>
        </p:nvPicPr>
        <p:blipFill rotWithShape="1">
          <a:blip r:embed="rId4">
            <a:alphaModFix/>
          </a:blip>
          <a:srcRect/>
          <a:stretch/>
        </p:blipFill>
        <p:spPr>
          <a:xfrm>
            <a:off x="16418708" y="0"/>
            <a:ext cx="1869292" cy="1869292"/>
          </a:xfrm>
          <a:prstGeom prst="rect">
            <a:avLst/>
          </a:prstGeom>
          <a:noFill/>
          <a:ln>
            <a:noFill/>
          </a:ln>
        </p:spPr>
      </p:pic>
      <p:pic>
        <p:nvPicPr>
          <p:cNvPr id="620" name="Google Shape;620;p17"/>
          <p:cNvPicPr preferRelativeResize="0"/>
          <p:nvPr/>
        </p:nvPicPr>
        <p:blipFill rotWithShape="1">
          <a:blip r:embed="rId5">
            <a:alphaModFix/>
          </a:blip>
          <a:srcRect/>
          <a:stretch/>
        </p:blipFill>
        <p:spPr>
          <a:xfrm rot="-9632120">
            <a:off x="-4359519" y="-2644076"/>
            <a:ext cx="5721823" cy="5669807"/>
          </a:xfrm>
          <a:prstGeom prst="rect">
            <a:avLst/>
          </a:prstGeom>
          <a:noFill/>
          <a:ln>
            <a:noFill/>
          </a:ln>
        </p:spPr>
      </p:pic>
      <p:pic>
        <p:nvPicPr>
          <p:cNvPr id="621" name="Google Shape;621;p17"/>
          <p:cNvPicPr preferRelativeResize="0"/>
          <p:nvPr/>
        </p:nvPicPr>
        <p:blipFill rotWithShape="1">
          <a:blip r:embed="rId6">
            <a:alphaModFix/>
          </a:blip>
          <a:srcRect/>
          <a:stretch/>
        </p:blipFill>
        <p:spPr>
          <a:xfrm rot="6603835">
            <a:off x="5191393" y="-10749108"/>
            <a:ext cx="11622266" cy="12388074"/>
          </a:xfrm>
          <a:prstGeom prst="rect">
            <a:avLst/>
          </a:prstGeom>
          <a:noFill/>
          <a:ln>
            <a:noFill/>
          </a:ln>
        </p:spPr>
      </p:pic>
      <p:pic>
        <p:nvPicPr>
          <p:cNvPr id="622" name="Google Shape;622;p17"/>
          <p:cNvPicPr preferRelativeResize="0"/>
          <p:nvPr/>
        </p:nvPicPr>
        <p:blipFill rotWithShape="1">
          <a:blip r:embed="rId7">
            <a:alphaModFix/>
          </a:blip>
          <a:srcRect/>
          <a:stretch/>
        </p:blipFill>
        <p:spPr>
          <a:xfrm rot="10800000">
            <a:off x="15480240" y="8115777"/>
            <a:ext cx="3334026" cy="3588482"/>
          </a:xfrm>
          <a:prstGeom prst="rect">
            <a:avLst/>
          </a:prstGeom>
          <a:noFill/>
          <a:ln>
            <a:noFill/>
          </a:ln>
        </p:spPr>
      </p:pic>
      <p:pic>
        <p:nvPicPr>
          <p:cNvPr id="623" name="Google Shape;623;p17"/>
          <p:cNvPicPr preferRelativeResize="0"/>
          <p:nvPr/>
        </p:nvPicPr>
        <p:blipFill rotWithShape="1">
          <a:blip r:embed="rId8">
            <a:alphaModFix/>
          </a:blip>
          <a:srcRect/>
          <a:stretch/>
        </p:blipFill>
        <p:spPr>
          <a:xfrm rot="10800000">
            <a:off x="-23442" y="-1710424"/>
            <a:ext cx="2556197" cy="2751289"/>
          </a:xfrm>
          <a:prstGeom prst="rect">
            <a:avLst/>
          </a:prstGeom>
          <a:noFill/>
          <a:ln>
            <a:noFill/>
          </a:ln>
        </p:spPr>
      </p:pic>
      <p:pic>
        <p:nvPicPr>
          <p:cNvPr id="624" name="Google Shape;624;p17"/>
          <p:cNvPicPr preferRelativeResize="0"/>
          <p:nvPr/>
        </p:nvPicPr>
        <p:blipFill rotWithShape="1">
          <a:blip r:embed="rId9">
            <a:alphaModFix/>
          </a:blip>
          <a:srcRect/>
          <a:stretch/>
        </p:blipFill>
        <p:spPr>
          <a:xfrm rot="9614497">
            <a:off x="-1147374" y="7574079"/>
            <a:ext cx="4352147" cy="4346443"/>
          </a:xfrm>
          <a:prstGeom prst="rect">
            <a:avLst/>
          </a:prstGeom>
          <a:noFill/>
          <a:ln>
            <a:noFill/>
          </a:ln>
        </p:spPr>
      </p:pic>
      <p:sp>
        <p:nvSpPr>
          <p:cNvPr id="625" name="Google Shape;625;p17"/>
          <p:cNvSpPr txBox="1"/>
          <p:nvPr/>
        </p:nvSpPr>
        <p:spPr>
          <a:xfrm>
            <a:off x="2667000" y="743344"/>
            <a:ext cx="12039599" cy="162326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solidFill>
                  <a:srgbClr val="000000"/>
                </a:solidFill>
                <a:latin typeface="Abhaya Libre"/>
                <a:ea typeface="Abhaya Libre"/>
                <a:cs typeface="Abhaya Libre"/>
                <a:sym typeface="Abhaya Libre"/>
              </a:rPr>
              <a:t>03 - </a:t>
            </a:r>
            <a:r>
              <a:rPr lang="bg-BG" sz="6000" dirty="0">
                <a:solidFill>
                  <a:srgbClr val="000000"/>
                </a:solidFill>
                <a:latin typeface="Abhaya Libre"/>
                <a:ea typeface="Abhaya Libre"/>
                <a:cs typeface="Abhaya Libre"/>
                <a:sym typeface="Abhaya Libre"/>
              </a:rPr>
              <a:t>6-те П-та на социалните предприятия</a:t>
            </a:r>
            <a:endParaRPr sz="6410" dirty="0">
              <a:solidFill>
                <a:srgbClr val="000000"/>
              </a:solidFill>
              <a:latin typeface="Abhaya Libre"/>
              <a:ea typeface="Abhaya Libre"/>
              <a:cs typeface="Abhaya Libre"/>
              <a:sym typeface="Abhaya Libre"/>
            </a:endParaRPr>
          </a:p>
        </p:txBody>
      </p:sp>
      <p:sp>
        <p:nvSpPr>
          <p:cNvPr id="626" name="Google Shape;626;p17"/>
          <p:cNvSpPr txBox="1"/>
          <p:nvPr/>
        </p:nvSpPr>
        <p:spPr>
          <a:xfrm>
            <a:off x="8685447" y="6281480"/>
            <a:ext cx="3131025"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bg-BG" sz="2000" dirty="0">
                <a:solidFill>
                  <a:schemeClr val="dk1"/>
                </a:solidFill>
                <a:latin typeface="Abhaya Libre"/>
                <a:ea typeface="Abhaya Libre"/>
                <a:cs typeface="Abhaya Libre"/>
                <a:sym typeface="Abhaya Libre"/>
              </a:rPr>
              <a:t>Сканирайте QR кода и научете повече  за 6-те П-та за стартиране на социалното предприятие</a:t>
            </a:r>
            <a:endParaRPr sz="2000" dirty="0">
              <a:solidFill>
                <a:schemeClr val="dk1"/>
              </a:solidFill>
              <a:latin typeface="Calibri"/>
              <a:ea typeface="Calibri"/>
              <a:cs typeface="Calibri"/>
              <a:sym typeface="Calibri"/>
            </a:endParaRPr>
          </a:p>
        </p:txBody>
      </p:sp>
      <p:pic>
        <p:nvPicPr>
          <p:cNvPr id="627" name="Google Shape;627;p17"/>
          <p:cNvPicPr preferRelativeResize="0"/>
          <p:nvPr/>
        </p:nvPicPr>
        <p:blipFill rotWithShape="1">
          <a:blip r:embed="rId10">
            <a:alphaModFix/>
          </a:blip>
          <a:srcRect/>
          <a:stretch/>
        </p:blipFill>
        <p:spPr>
          <a:xfrm>
            <a:off x="8765657" y="3076361"/>
            <a:ext cx="3010140" cy="3010140"/>
          </a:xfrm>
          <a:prstGeom prst="rect">
            <a:avLst/>
          </a:prstGeom>
          <a:noFill/>
          <a:ln>
            <a:noFill/>
          </a:ln>
        </p:spPr>
      </p:pic>
      <p:pic>
        <p:nvPicPr>
          <p:cNvPr id="628" name="Google Shape;628;p17"/>
          <p:cNvPicPr preferRelativeResize="0"/>
          <p:nvPr/>
        </p:nvPicPr>
        <p:blipFill rotWithShape="1">
          <a:blip r:embed="rId11">
            <a:alphaModFix/>
          </a:blip>
          <a:srcRect/>
          <a:stretch/>
        </p:blipFill>
        <p:spPr>
          <a:xfrm>
            <a:off x="2185836" y="2851047"/>
            <a:ext cx="5096150" cy="4753872"/>
          </a:xfrm>
          <a:prstGeom prst="rect">
            <a:avLst/>
          </a:prstGeom>
          <a:noFill/>
          <a:ln>
            <a:noFill/>
          </a:ln>
        </p:spPr>
      </p:pic>
      <p:sp>
        <p:nvSpPr>
          <p:cNvPr id="629" name="Google Shape;629;p17"/>
          <p:cNvSpPr txBox="1"/>
          <p:nvPr/>
        </p:nvSpPr>
        <p:spPr>
          <a:xfrm>
            <a:off x="14770557" y="3680995"/>
            <a:ext cx="3086100" cy="3375422"/>
          </a:xfrm>
          <a:prstGeom prst="rect">
            <a:avLst/>
          </a:prstGeom>
          <a:noFill/>
          <a:ln>
            <a:noFill/>
          </a:ln>
        </p:spPr>
        <p:txBody>
          <a:bodyPr spcFirstLastPara="1" wrap="square" lIns="50800" tIns="50800" rIns="50800" bIns="50800" anchor="ctr" anchorCtr="0">
            <a:noAutofit/>
          </a:bodyPr>
          <a:lstStyle/>
          <a:p>
            <a:pPr marL="0" marR="0" lvl="0" indent="0" algn="ctr" rtl="0">
              <a:lnSpc>
                <a:spcPct val="172269"/>
              </a:lnSpc>
              <a:spcBef>
                <a:spcPts val="0"/>
              </a:spcBef>
              <a:spcAft>
                <a:spcPts val="0"/>
              </a:spcAft>
              <a:buNone/>
            </a:pPr>
            <a:r>
              <a:rPr lang="bg-BG" sz="2600">
                <a:solidFill>
                  <a:srgbClr val="FEFEFE"/>
                </a:solidFill>
                <a:latin typeface="Abhaya Libre"/>
                <a:ea typeface="Abhaya Libre"/>
                <a:cs typeface="Abhaya Libre"/>
                <a:sym typeface="Abhaya Libre"/>
              </a:rPr>
              <a:t>Социално предприемачество</a:t>
            </a:r>
            <a:endParaRPr sz="2600">
              <a:solidFill>
                <a:srgbClr val="FEFEFE"/>
              </a:solidFill>
              <a:latin typeface="Abhaya Libre"/>
              <a:ea typeface="Abhaya Libre"/>
              <a:cs typeface="Abhaya Libre"/>
              <a:sym typeface="Abhaya Libre"/>
            </a:endParaRPr>
          </a:p>
        </p:txBody>
      </p:sp>
      <p:pic>
        <p:nvPicPr>
          <p:cNvPr id="630" name="Google Shape;630;p17"/>
          <p:cNvPicPr preferRelativeResize="0"/>
          <p:nvPr/>
        </p:nvPicPr>
        <p:blipFill>
          <a:blip r:embed="rId12">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34"/>
        <p:cNvGrpSpPr/>
        <p:nvPr/>
      </p:nvGrpSpPr>
      <p:grpSpPr>
        <a:xfrm>
          <a:off x="0" y="0"/>
          <a:ext cx="0" cy="0"/>
          <a:chOff x="0" y="0"/>
          <a:chExt cx="0" cy="0"/>
        </a:xfrm>
      </p:grpSpPr>
      <p:sp>
        <p:nvSpPr>
          <p:cNvPr id="635" name="Google Shape;635;p18"/>
          <p:cNvSpPr/>
          <p:nvPr/>
        </p:nvSpPr>
        <p:spPr>
          <a:xfrm>
            <a:off x="938978" y="2236615"/>
            <a:ext cx="7728426" cy="5939880"/>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bg-BG" sz="1800">
                <a:solidFill>
                  <a:srgbClr val="FF0000"/>
                </a:solidFill>
                <a:latin typeface="Calibri"/>
                <a:ea typeface="Calibri"/>
                <a:cs typeface="Calibri"/>
                <a:sym typeface="Calibri"/>
              </a:rPr>
              <a:t>     </a:t>
            </a:r>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p:txBody>
      </p:sp>
      <p:sp>
        <p:nvSpPr>
          <p:cNvPr id="636" name="Google Shape;636;p18"/>
          <p:cNvSpPr/>
          <p:nvPr/>
        </p:nvSpPr>
        <p:spPr>
          <a:xfrm>
            <a:off x="9015741" y="2180334"/>
            <a:ext cx="8615098" cy="6818523"/>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7" name="Google Shape;637;p18"/>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638" name="Google Shape;638;p1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39" name="Google Shape;639;p18"/>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640" name="Google Shape;640;p18"/>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641" name="Google Shape;641;p18"/>
          <p:cNvSpPr txBox="1"/>
          <p:nvPr/>
        </p:nvSpPr>
        <p:spPr>
          <a:xfrm>
            <a:off x="1752600" y="727080"/>
            <a:ext cx="15087599" cy="2528962"/>
          </a:xfrm>
          <a:prstGeom prst="rect">
            <a:avLst/>
          </a:prstGeom>
          <a:noFill/>
          <a:ln>
            <a:noFill/>
          </a:ln>
        </p:spPr>
        <p:txBody>
          <a:bodyPr spcFirstLastPara="1" wrap="square" lIns="0" tIns="0" rIns="0" bIns="0" anchor="t" anchorCtr="0">
            <a:spAutoFit/>
          </a:bodyPr>
          <a:lstStyle/>
          <a:p>
            <a:pPr algn="ctr">
              <a:lnSpc>
                <a:spcPct val="82560"/>
              </a:lnSpc>
            </a:pPr>
            <a:r>
              <a:rPr lang="bg-BG" sz="6410" dirty="0">
                <a:solidFill>
                  <a:srgbClr val="000000"/>
                </a:solidFill>
                <a:latin typeface="Abhaya Libre"/>
                <a:ea typeface="Abhaya Libre"/>
                <a:cs typeface="Abhaya Libre"/>
                <a:sym typeface="Abhaya Libre"/>
              </a:rPr>
              <a:t>04 - </a:t>
            </a:r>
            <a:r>
              <a:rPr lang="ru-RU" sz="6600" dirty="0">
                <a:solidFill>
                  <a:srgbClr val="000000"/>
                </a:solidFill>
                <a:latin typeface="Abhaya Libre"/>
                <a:ea typeface="Abhaya Libre"/>
                <a:cs typeface="Abhaya Libre"/>
                <a:sym typeface="Abhaya Libre"/>
              </a:rPr>
              <a:t>Основни умения на социалния предприемач</a:t>
            </a:r>
          </a:p>
          <a:p>
            <a:pPr marL="0" marR="0" lvl="0" indent="0" algn="ctr" rtl="0">
              <a:lnSpc>
                <a:spcPct val="82560"/>
              </a:lnSpc>
              <a:spcBef>
                <a:spcPts val="0"/>
              </a:spcBef>
              <a:spcAft>
                <a:spcPts val="0"/>
              </a:spcAft>
              <a:buNone/>
            </a:pPr>
            <a:endParaRPr sz="6600" dirty="0">
              <a:solidFill>
                <a:srgbClr val="000000"/>
              </a:solidFill>
              <a:latin typeface="Abhaya Libre"/>
              <a:ea typeface="Abhaya Libre"/>
              <a:cs typeface="Abhaya Libre"/>
              <a:sym typeface="Abhaya Libre"/>
            </a:endParaRPr>
          </a:p>
        </p:txBody>
      </p:sp>
      <p:pic>
        <p:nvPicPr>
          <p:cNvPr id="642" name="Google Shape;642;p18"/>
          <p:cNvPicPr preferRelativeResize="0"/>
          <p:nvPr/>
        </p:nvPicPr>
        <p:blipFill rotWithShape="1">
          <a:blip r:embed="rId7">
            <a:alphaModFix/>
          </a:blip>
          <a:srcRect/>
          <a:stretch/>
        </p:blipFill>
        <p:spPr>
          <a:xfrm>
            <a:off x="6581835" y="4043830"/>
            <a:ext cx="1595077" cy="1656582"/>
          </a:xfrm>
          <a:prstGeom prst="rect">
            <a:avLst/>
          </a:prstGeom>
          <a:noFill/>
          <a:ln>
            <a:noFill/>
          </a:ln>
        </p:spPr>
      </p:pic>
      <p:grpSp>
        <p:nvGrpSpPr>
          <p:cNvPr id="643" name="Google Shape;643;p18"/>
          <p:cNvGrpSpPr/>
          <p:nvPr/>
        </p:nvGrpSpPr>
        <p:grpSpPr>
          <a:xfrm>
            <a:off x="2252876" y="2310969"/>
            <a:ext cx="14474846" cy="6204777"/>
            <a:chOff x="1642350" y="-1541507"/>
            <a:chExt cx="19299792" cy="8273032"/>
          </a:xfrm>
        </p:grpSpPr>
        <p:sp>
          <p:nvSpPr>
            <p:cNvPr id="644" name="Google Shape;644;p18"/>
            <p:cNvSpPr txBox="1"/>
            <p:nvPr/>
          </p:nvSpPr>
          <p:spPr>
            <a:xfrm>
              <a:off x="11543268" y="-1541507"/>
              <a:ext cx="9398874" cy="827303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endParaRPr sz="2400" dirty="0">
                <a:solidFill>
                  <a:srgbClr val="000000"/>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bg-BG" sz="2400" dirty="0">
                  <a:solidFill>
                    <a:schemeClr val="dk1"/>
                  </a:solidFill>
                  <a:latin typeface="Abhaya Libre"/>
                  <a:ea typeface="Abhaya Libre"/>
                  <a:cs typeface="Abhaya Libre"/>
                  <a:sym typeface="Abhaya Libre"/>
                </a:rPr>
                <a:t>Според Скот Шърман (2011), социалният предприемач трябва да притежава следните  умения и способности: </a:t>
              </a:r>
              <a:endParaRPr sz="2400" i="0" dirty="0">
                <a:solidFill>
                  <a:schemeClr val="dk1"/>
                </a:solidFill>
                <a:latin typeface="Abhaya Libre"/>
                <a:ea typeface="Abhaya Libre"/>
                <a:cs typeface="Abhaya Libre"/>
                <a:sym typeface="Abhaya Libre"/>
              </a:endParaRPr>
            </a:p>
            <a:p>
              <a:pPr marL="457200" marR="0" lvl="0" indent="-457200" algn="l" rtl="0">
                <a:lnSpc>
                  <a:spcPct val="139958"/>
                </a:lnSpc>
                <a:spcBef>
                  <a:spcPts val="0"/>
                </a:spcBef>
                <a:spcAft>
                  <a:spcPts val="0"/>
                </a:spcAft>
                <a:buClr>
                  <a:srgbClr val="000000"/>
                </a:buClr>
                <a:buSzPts val="2400"/>
                <a:buFont typeface="Abhaya Libre"/>
                <a:buAutoNum type="arabicPeriod"/>
              </a:pPr>
              <a:r>
                <a:rPr lang="bg-BG" sz="2400" i="1" dirty="0">
                  <a:solidFill>
                    <a:srgbClr val="000000"/>
                  </a:solidFill>
                  <a:latin typeface="Abhaya Libre"/>
                  <a:ea typeface="Abhaya Libre"/>
                  <a:cs typeface="Abhaya Libre"/>
                  <a:sym typeface="Abhaya Libre"/>
                </a:rPr>
                <a:t>Лидерство</a:t>
              </a:r>
              <a:endParaRPr sz="2400" i="1" dirty="0">
                <a:solidFill>
                  <a:srgbClr val="000000"/>
                </a:solidFill>
                <a:latin typeface="Abhaya Libre"/>
                <a:ea typeface="Abhaya Libre"/>
                <a:cs typeface="Abhaya Libre"/>
                <a:sym typeface="Abhaya Libre"/>
              </a:endParaRPr>
            </a:p>
            <a:p>
              <a:pPr marL="457200" marR="0" lvl="0" indent="-457200" algn="l" rtl="0">
                <a:lnSpc>
                  <a:spcPct val="139958"/>
                </a:lnSpc>
                <a:spcBef>
                  <a:spcPts val="0"/>
                </a:spcBef>
                <a:spcAft>
                  <a:spcPts val="0"/>
                </a:spcAft>
                <a:buClr>
                  <a:srgbClr val="000000"/>
                </a:buClr>
                <a:buSzPts val="2400"/>
                <a:buFont typeface="Abhaya Libre"/>
                <a:buAutoNum type="arabicPeriod"/>
              </a:pPr>
              <a:r>
                <a:rPr lang="bg-BG" sz="2400" i="1" dirty="0">
                  <a:solidFill>
                    <a:srgbClr val="000000"/>
                  </a:solidFill>
                  <a:latin typeface="Abhaya Libre"/>
                  <a:ea typeface="Abhaya Libre"/>
                  <a:cs typeface="Abhaya Libre"/>
                  <a:sym typeface="Abhaya Libre"/>
                </a:rPr>
                <a:t>Оптимизъм</a:t>
              </a:r>
              <a:endParaRPr sz="2400" i="1" dirty="0">
                <a:solidFill>
                  <a:srgbClr val="000000"/>
                </a:solidFill>
                <a:latin typeface="Abhaya Libre"/>
                <a:ea typeface="Abhaya Libre"/>
                <a:cs typeface="Abhaya Libre"/>
                <a:sym typeface="Abhaya Libre"/>
              </a:endParaRPr>
            </a:p>
            <a:p>
              <a:pPr marL="457200" marR="0" lvl="0" indent="-457200" algn="l" rtl="0">
                <a:lnSpc>
                  <a:spcPct val="139958"/>
                </a:lnSpc>
                <a:spcBef>
                  <a:spcPts val="0"/>
                </a:spcBef>
                <a:spcAft>
                  <a:spcPts val="0"/>
                </a:spcAft>
                <a:buClr>
                  <a:srgbClr val="000000"/>
                </a:buClr>
                <a:buSzPts val="2400"/>
                <a:buFont typeface="Abhaya Libre"/>
                <a:buAutoNum type="arabicPeriod"/>
              </a:pPr>
              <a:r>
                <a:rPr lang="bg-BG" sz="2400" i="1" dirty="0">
                  <a:solidFill>
                    <a:srgbClr val="000000"/>
                  </a:solidFill>
                  <a:latin typeface="Abhaya Libre"/>
                  <a:ea typeface="Abhaya Libre"/>
                  <a:cs typeface="Abhaya Libre"/>
                  <a:sym typeface="Abhaya Libre"/>
                </a:rPr>
                <a:t>Кураж</a:t>
              </a:r>
              <a:endParaRPr sz="2400" i="1" dirty="0">
                <a:solidFill>
                  <a:srgbClr val="000000"/>
                </a:solidFill>
                <a:latin typeface="Abhaya Libre"/>
                <a:ea typeface="Abhaya Libre"/>
                <a:cs typeface="Abhaya Libre"/>
                <a:sym typeface="Abhaya Libre"/>
              </a:endParaRPr>
            </a:p>
            <a:p>
              <a:pPr marL="457200" marR="0" lvl="0" indent="-457200" algn="l" rtl="0">
                <a:lnSpc>
                  <a:spcPct val="139958"/>
                </a:lnSpc>
                <a:spcBef>
                  <a:spcPts val="0"/>
                </a:spcBef>
                <a:spcAft>
                  <a:spcPts val="0"/>
                </a:spcAft>
                <a:buClr>
                  <a:srgbClr val="3A343A"/>
                </a:buClr>
                <a:buSzPts val="2400"/>
                <a:buFont typeface="Abhaya Libre"/>
                <a:buAutoNum type="arabicPeriod"/>
              </a:pPr>
              <a:r>
                <a:rPr lang="bg-BG" sz="2400" i="1" dirty="0">
                  <a:solidFill>
                    <a:srgbClr val="3A343A"/>
                  </a:solidFill>
                  <a:latin typeface="Abhaya Libre"/>
                  <a:ea typeface="Abhaya Libre"/>
                  <a:cs typeface="Abhaya Libre"/>
                  <a:sym typeface="Abhaya Libre"/>
                </a:rPr>
                <a:t>Устойчивост при срещане на трудности,  препятствия, предизвикателства и неуспехи </a:t>
              </a:r>
              <a:endParaRPr dirty="0"/>
            </a:p>
            <a:p>
              <a:pPr marL="457200" marR="0" lvl="0" indent="-457200" algn="l" rtl="0">
                <a:lnSpc>
                  <a:spcPct val="139958"/>
                </a:lnSpc>
                <a:spcBef>
                  <a:spcPts val="0"/>
                </a:spcBef>
                <a:spcAft>
                  <a:spcPts val="0"/>
                </a:spcAft>
                <a:buClr>
                  <a:srgbClr val="3A343A"/>
                </a:buClr>
                <a:buSzPts val="2400"/>
                <a:buFont typeface="Abhaya Libre"/>
                <a:buAutoNum type="arabicPeriod"/>
              </a:pPr>
              <a:r>
                <a:rPr lang="ru-RU" sz="2400" i="1" dirty="0">
                  <a:solidFill>
                    <a:srgbClr val="3A343A"/>
                  </a:solidFill>
                  <a:latin typeface="Abhaya Libre"/>
                  <a:ea typeface="Abhaya Libre"/>
                  <a:cs typeface="Abhaya Libre"/>
                  <a:sym typeface="Abhaya Libre"/>
                </a:rPr>
                <a:t>Креативност и иновативност</a:t>
              </a:r>
            </a:p>
            <a:p>
              <a:pPr marL="457200" marR="0" lvl="0" indent="-457200" algn="l" rtl="0">
                <a:lnSpc>
                  <a:spcPct val="139958"/>
                </a:lnSpc>
                <a:spcBef>
                  <a:spcPts val="0"/>
                </a:spcBef>
                <a:spcAft>
                  <a:spcPts val="0"/>
                </a:spcAft>
                <a:buClr>
                  <a:srgbClr val="3A343A"/>
                </a:buClr>
                <a:buSzPts val="2400"/>
                <a:buFont typeface="Abhaya Libre"/>
                <a:buAutoNum type="arabicPeriod"/>
              </a:pPr>
              <a:r>
                <a:rPr lang="ru-RU" sz="2400" i="1" dirty="0">
                  <a:solidFill>
                    <a:srgbClr val="3A343A"/>
                  </a:solidFill>
                  <a:latin typeface="Abhaya Libre"/>
                  <a:ea typeface="Abhaya Libre"/>
                  <a:cs typeface="Abhaya Libre"/>
                  <a:sym typeface="Abhaya Libre"/>
                </a:rPr>
                <a:t>Емпатия</a:t>
              </a:r>
            </a:p>
            <a:p>
              <a:pPr marL="457200" marR="0" lvl="0" indent="-457200" algn="l" rtl="0">
                <a:lnSpc>
                  <a:spcPct val="139958"/>
                </a:lnSpc>
                <a:spcBef>
                  <a:spcPts val="0"/>
                </a:spcBef>
                <a:spcAft>
                  <a:spcPts val="0"/>
                </a:spcAft>
                <a:buClr>
                  <a:srgbClr val="3A343A"/>
                </a:buClr>
                <a:buSzPts val="2400"/>
                <a:buFont typeface="Abhaya Libre"/>
                <a:buAutoNum type="arabicPeriod"/>
              </a:pPr>
              <a:r>
                <a:rPr lang="ru-RU" sz="2400" i="1" dirty="0">
                  <a:solidFill>
                    <a:srgbClr val="3A343A"/>
                  </a:solidFill>
                  <a:latin typeface="Abhaya Libre"/>
                  <a:ea typeface="Abhaya Libre"/>
                  <a:cs typeface="Abhaya Libre"/>
                  <a:sym typeface="Abhaya Libre"/>
                </a:rPr>
                <a:t>Емоционална и социална интелигентност</a:t>
              </a:r>
              <a:endParaRPr sz="2400" i="1" dirty="0">
                <a:solidFill>
                  <a:srgbClr val="000000"/>
                </a:solidFill>
                <a:latin typeface="Abhaya Libre"/>
                <a:ea typeface="Abhaya Libre"/>
                <a:cs typeface="Abhaya Libre"/>
                <a:sym typeface="Abhaya Libre"/>
              </a:endParaRPr>
            </a:p>
          </p:txBody>
        </p:sp>
        <p:sp>
          <p:nvSpPr>
            <p:cNvPr id="645" name="Google Shape;645;p18"/>
            <p:cNvSpPr txBox="1"/>
            <p:nvPr/>
          </p:nvSpPr>
          <p:spPr>
            <a:xfrm>
              <a:off x="2941425" y="3299255"/>
              <a:ext cx="6190463" cy="2757678"/>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800" b="1" i="1" dirty="0">
                  <a:solidFill>
                    <a:srgbClr val="000000"/>
                  </a:solidFill>
                  <a:latin typeface="Abhaya Libre"/>
                  <a:ea typeface="Abhaya Libre"/>
                  <a:cs typeface="Abhaya Libre"/>
                  <a:sym typeface="Abhaya Libre"/>
                </a:rPr>
                <a:t>Би ли било по-успешно да работите в екип, съчетаващ всички умения?</a:t>
              </a:r>
              <a:endParaRPr sz="2800" b="1" i="1" dirty="0">
                <a:solidFill>
                  <a:srgbClr val="000000"/>
                </a:solidFill>
                <a:latin typeface="Abhaya Libre"/>
                <a:ea typeface="Abhaya Libre"/>
                <a:cs typeface="Abhaya Libre"/>
                <a:sym typeface="Abhaya Libre"/>
              </a:endParaRPr>
            </a:p>
          </p:txBody>
        </p:sp>
        <p:sp>
          <p:nvSpPr>
            <p:cNvPr id="646" name="Google Shape;646;p18"/>
            <p:cNvSpPr txBox="1"/>
            <p:nvPr/>
          </p:nvSpPr>
          <p:spPr>
            <a:xfrm>
              <a:off x="2322323" y="1737917"/>
              <a:ext cx="10069008" cy="581356"/>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800" b="1" i="1">
                  <a:solidFill>
                    <a:srgbClr val="000000"/>
                  </a:solidFill>
                  <a:latin typeface="Abhaya Libre"/>
                  <a:ea typeface="Abhaya Libre"/>
                  <a:cs typeface="Abhaya Libre"/>
                  <a:sym typeface="Abhaya Libre"/>
                </a:rPr>
                <a:t>Притежавате ли ги?</a:t>
              </a:r>
              <a:endParaRPr/>
            </a:p>
          </p:txBody>
        </p:sp>
        <p:sp>
          <p:nvSpPr>
            <p:cNvPr id="647" name="Google Shape;647;p18"/>
            <p:cNvSpPr txBox="1"/>
            <p:nvPr/>
          </p:nvSpPr>
          <p:spPr>
            <a:xfrm>
              <a:off x="1642350" y="-655378"/>
              <a:ext cx="7076546" cy="2068258"/>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800" b="1" i="1" dirty="0">
                  <a:solidFill>
                    <a:srgbClr val="000000"/>
                  </a:solidFill>
                  <a:latin typeface="Abhaya Libre"/>
                  <a:ea typeface="Abhaya Libre"/>
                  <a:cs typeface="Abhaya Libre"/>
                  <a:sym typeface="Abhaya Libre"/>
                </a:rPr>
                <a:t>Какви умения </a:t>
              </a:r>
              <a:r>
                <a:rPr lang="bg-BG" sz="2800" b="1" i="1" dirty="0">
                  <a:latin typeface="Abhaya Libre"/>
                  <a:ea typeface="Abhaya Libre"/>
                  <a:cs typeface="Abhaya Libre"/>
                  <a:sym typeface="Abhaya Libre"/>
                </a:rPr>
                <a:t>са </a:t>
              </a:r>
              <a:r>
                <a:rPr lang="bg-BG" sz="2800" b="1" i="1" dirty="0">
                  <a:solidFill>
                    <a:srgbClr val="000000"/>
                  </a:solidFill>
                  <a:latin typeface="Abhaya Libre"/>
                  <a:ea typeface="Abhaya Libre"/>
                  <a:cs typeface="Abhaya Libre"/>
                  <a:sym typeface="Abhaya Libre"/>
                </a:rPr>
                <a:t>ви необходими, за да ръководите социално предприятие?</a:t>
              </a:r>
              <a:endParaRPr sz="2800" b="1" i="1" dirty="0">
                <a:solidFill>
                  <a:srgbClr val="000000"/>
                </a:solidFill>
                <a:latin typeface="Abhaya Libre"/>
                <a:ea typeface="Abhaya Libre"/>
                <a:cs typeface="Abhaya Libre"/>
                <a:sym typeface="Abhaya Libre"/>
              </a:endParaRPr>
            </a:p>
          </p:txBody>
        </p:sp>
      </p:grpSp>
      <p:pic>
        <p:nvPicPr>
          <p:cNvPr id="648" name="Google Shape;648;p18"/>
          <p:cNvPicPr preferRelativeResize="0"/>
          <p:nvPr/>
        </p:nvPicPr>
        <p:blipFill rotWithShape="1">
          <a:blip r:embed="rId8">
            <a:alphaModFix/>
          </a:blip>
          <a:srcRect/>
          <a:stretch/>
        </p:blipFill>
        <p:spPr>
          <a:xfrm>
            <a:off x="1193745" y="3039419"/>
            <a:ext cx="946536" cy="436017"/>
          </a:xfrm>
          <a:prstGeom prst="rect">
            <a:avLst/>
          </a:prstGeom>
          <a:noFill/>
          <a:ln>
            <a:noFill/>
          </a:ln>
        </p:spPr>
      </p:pic>
      <p:pic>
        <p:nvPicPr>
          <p:cNvPr id="649" name="Google Shape;649;p18"/>
          <p:cNvPicPr preferRelativeResize="0"/>
          <p:nvPr/>
        </p:nvPicPr>
        <p:blipFill rotWithShape="1">
          <a:blip r:embed="rId8">
            <a:alphaModFix/>
          </a:blip>
          <a:srcRect/>
          <a:stretch/>
        </p:blipFill>
        <p:spPr>
          <a:xfrm>
            <a:off x="1673807" y="4733517"/>
            <a:ext cx="946536" cy="436017"/>
          </a:xfrm>
          <a:prstGeom prst="rect">
            <a:avLst/>
          </a:prstGeom>
          <a:noFill/>
          <a:ln>
            <a:noFill/>
          </a:ln>
        </p:spPr>
      </p:pic>
      <p:pic>
        <p:nvPicPr>
          <p:cNvPr id="650" name="Google Shape;650;p18"/>
          <p:cNvPicPr preferRelativeResize="0"/>
          <p:nvPr/>
        </p:nvPicPr>
        <p:blipFill rotWithShape="1">
          <a:blip r:embed="rId8">
            <a:alphaModFix/>
          </a:blip>
          <a:srcRect/>
          <a:stretch/>
        </p:blipFill>
        <p:spPr>
          <a:xfrm>
            <a:off x="2114418" y="5961068"/>
            <a:ext cx="946536" cy="436017"/>
          </a:xfrm>
          <a:prstGeom prst="rect">
            <a:avLst/>
          </a:prstGeom>
          <a:noFill/>
          <a:ln>
            <a:noFill/>
          </a:ln>
        </p:spPr>
      </p:pic>
      <p:pic>
        <p:nvPicPr>
          <p:cNvPr id="651" name="Google Shape;651;p18"/>
          <p:cNvPicPr preferRelativeResize="0"/>
          <p:nvPr/>
        </p:nvPicPr>
        <p:blipFill rotWithShape="1">
          <a:blip r:embed="rId9">
            <a:alphaModFix/>
          </a:blip>
          <a:srcRect/>
          <a:stretch/>
        </p:blipFill>
        <p:spPr>
          <a:xfrm>
            <a:off x="14594201" y="3983122"/>
            <a:ext cx="1804982" cy="1766626"/>
          </a:xfrm>
          <a:prstGeom prst="rect">
            <a:avLst/>
          </a:prstGeom>
          <a:noFill/>
          <a:ln>
            <a:noFill/>
          </a:ln>
        </p:spPr>
      </p:pic>
      <p:pic>
        <p:nvPicPr>
          <p:cNvPr id="652" name="Google Shape;652;p18"/>
          <p:cNvPicPr preferRelativeResize="0"/>
          <p:nvPr/>
        </p:nvPicPr>
        <p:blipFill>
          <a:blip r:embed="rId10">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19"/>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658" name="Google Shape;658;p1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59" name="Google Shape;659;p19"/>
          <p:cNvPicPr preferRelativeResize="0"/>
          <p:nvPr/>
        </p:nvPicPr>
        <p:blipFill rotWithShape="1">
          <a:blip r:embed="rId5">
            <a:alphaModFix/>
          </a:blip>
          <a:srcRect/>
          <a:stretch/>
        </p:blipFill>
        <p:spPr>
          <a:xfrm>
            <a:off x="16418708" y="0"/>
            <a:ext cx="1869292" cy="1869292"/>
          </a:xfrm>
          <a:prstGeom prst="rect">
            <a:avLst/>
          </a:prstGeom>
          <a:noFill/>
          <a:ln>
            <a:noFill/>
          </a:ln>
        </p:spPr>
      </p:pic>
      <p:sp>
        <p:nvSpPr>
          <p:cNvPr id="660" name="Google Shape;660;p19"/>
          <p:cNvSpPr txBox="1"/>
          <p:nvPr/>
        </p:nvSpPr>
        <p:spPr>
          <a:xfrm>
            <a:off x="1699331" y="644602"/>
            <a:ext cx="14909955" cy="1685974"/>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dirty="0">
                <a:solidFill>
                  <a:srgbClr val="000000"/>
                </a:solidFill>
                <a:latin typeface="Abhaya Libre"/>
                <a:ea typeface="Abhaya Libre"/>
                <a:cs typeface="Abhaya Libre"/>
                <a:sym typeface="Abhaya Libre"/>
              </a:rPr>
              <a:t>04 – Основни у</a:t>
            </a:r>
            <a:r>
              <a:rPr lang="bg-BG" sz="6600" dirty="0">
                <a:solidFill>
                  <a:srgbClr val="000000"/>
                </a:solidFill>
                <a:latin typeface="Abhaya Libre"/>
                <a:ea typeface="Abhaya Libre"/>
                <a:cs typeface="Abhaya Libre"/>
                <a:sym typeface="Abhaya Libre"/>
              </a:rPr>
              <a:t>мения на социални предприемач</a:t>
            </a:r>
            <a:endParaRPr sz="6600" dirty="0">
              <a:solidFill>
                <a:srgbClr val="000000"/>
              </a:solidFill>
              <a:latin typeface="Abhaya Libre"/>
              <a:ea typeface="Abhaya Libre"/>
              <a:cs typeface="Abhaya Libre"/>
              <a:sym typeface="Abhaya Libre"/>
            </a:endParaRPr>
          </a:p>
        </p:txBody>
      </p:sp>
      <p:grpSp>
        <p:nvGrpSpPr>
          <p:cNvPr id="661" name="Google Shape;661;p19"/>
          <p:cNvGrpSpPr/>
          <p:nvPr/>
        </p:nvGrpSpPr>
        <p:grpSpPr>
          <a:xfrm>
            <a:off x="1099348" y="1433986"/>
            <a:ext cx="16089303" cy="7719940"/>
            <a:chOff x="0" y="0"/>
            <a:chExt cx="21452403" cy="9796905"/>
          </a:xfrm>
        </p:grpSpPr>
        <p:pic>
          <p:nvPicPr>
            <p:cNvPr id="662" name="Google Shape;662;p19"/>
            <p:cNvPicPr preferRelativeResize="0"/>
            <p:nvPr/>
          </p:nvPicPr>
          <p:blipFill rotWithShape="1">
            <a:blip r:embed="rId6">
              <a:alphaModFix/>
            </a:blip>
            <a:srcRect/>
            <a:stretch/>
          </p:blipFill>
          <p:spPr>
            <a:xfrm>
              <a:off x="624431" y="0"/>
              <a:ext cx="2640979" cy="2742814"/>
            </a:xfrm>
            <a:prstGeom prst="rect">
              <a:avLst/>
            </a:prstGeom>
            <a:noFill/>
            <a:ln>
              <a:noFill/>
            </a:ln>
          </p:spPr>
        </p:pic>
        <p:sp>
          <p:nvSpPr>
            <p:cNvPr id="663" name="Google Shape;663;p19"/>
            <p:cNvSpPr txBox="1"/>
            <p:nvPr/>
          </p:nvSpPr>
          <p:spPr>
            <a:xfrm>
              <a:off x="1" y="3586589"/>
              <a:ext cx="9783702" cy="2812179"/>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i="0" dirty="0">
                  <a:solidFill>
                    <a:srgbClr val="000000"/>
                  </a:solidFill>
                  <a:latin typeface="Abhaya Libre"/>
                  <a:ea typeface="Abhaya Libre"/>
                  <a:cs typeface="Abhaya Libre"/>
                  <a:sym typeface="Abhaya Libre"/>
                </a:rPr>
                <a:t>Оптимизъм. </a:t>
              </a:r>
              <a:r>
                <a:rPr lang="bg-BG" sz="2400" b="0" i="0" dirty="0">
                  <a:solidFill>
                    <a:srgbClr val="000000"/>
                  </a:solidFill>
                  <a:latin typeface="Abhaya Libre"/>
                  <a:ea typeface="Abhaya Libre"/>
                  <a:cs typeface="Abhaya Libre"/>
                  <a:sym typeface="Abhaya Libre"/>
                </a:rPr>
                <a:t>Тези хора са уверени, че могат да постигнат смела визия, дори когато много други хора се съмняват в тях. Имат силно чувство за самоефективност и вяра, че имат контрол върху промяната на обстоятелства. </a:t>
              </a:r>
              <a:endParaRPr sz="2400" dirty="0">
                <a:solidFill>
                  <a:srgbClr val="000000"/>
                </a:solidFill>
                <a:latin typeface="Abhaya Libre"/>
                <a:ea typeface="Abhaya Libre"/>
                <a:cs typeface="Abhaya Libre"/>
                <a:sym typeface="Abhaya Libre"/>
              </a:endParaRPr>
            </a:p>
          </p:txBody>
        </p:sp>
        <p:sp>
          <p:nvSpPr>
            <p:cNvPr id="664" name="Google Shape;664;p19"/>
            <p:cNvSpPr txBox="1"/>
            <p:nvPr/>
          </p:nvSpPr>
          <p:spPr>
            <a:xfrm>
              <a:off x="3888006" y="965072"/>
              <a:ext cx="5615934" cy="2812179"/>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solidFill>
                    <a:srgbClr val="000000"/>
                  </a:solidFill>
                  <a:latin typeface="Abhaya Libre"/>
                  <a:ea typeface="Abhaya Libre"/>
                  <a:cs typeface="Abhaya Libre"/>
                  <a:sym typeface="Abhaya Libre"/>
                </a:rPr>
                <a:t>Лидерство</a:t>
              </a:r>
              <a:r>
                <a:rPr lang="bg-BG" sz="2400" b="1" i="0" dirty="0">
                  <a:solidFill>
                    <a:srgbClr val="000000"/>
                  </a:solidFill>
                  <a:latin typeface="Abhaya Libre"/>
                  <a:ea typeface="Abhaya Libre"/>
                  <a:cs typeface="Abhaya Libre"/>
                  <a:sym typeface="Abhaya Libre"/>
                </a:rPr>
                <a:t>.</a:t>
              </a:r>
              <a:r>
                <a:rPr lang="bg-BG" sz="2400" b="0" i="0" dirty="0">
                  <a:solidFill>
                    <a:srgbClr val="000000"/>
                  </a:solidFill>
                  <a:latin typeface="Abhaya Libre"/>
                  <a:ea typeface="Abhaya Libre"/>
                  <a:cs typeface="Abhaya Libre"/>
                  <a:sym typeface="Abhaya Libre"/>
                </a:rPr>
                <a:t> Тези хора поемат инициативи и предприемат действия за решаването на проблеми (вместо да се оплакват какво не е наред).</a:t>
              </a:r>
              <a:endParaRPr sz="2400" dirty="0">
                <a:solidFill>
                  <a:srgbClr val="000000"/>
                </a:solidFill>
                <a:latin typeface="Abhaya Libre"/>
                <a:ea typeface="Abhaya Libre"/>
                <a:cs typeface="Abhaya Libre"/>
                <a:sym typeface="Abhaya Libre"/>
              </a:endParaRPr>
            </a:p>
          </p:txBody>
        </p:sp>
        <p:sp>
          <p:nvSpPr>
            <p:cNvPr id="665" name="Google Shape;665;p19"/>
            <p:cNvSpPr txBox="1"/>
            <p:nvPr/>
          </p:nvSpPr>
          <p:spPr>
            <a:xfrm>
              <a:off x="10412344" y="3990195"/>
              <a:ext cx="11040059" cy="2249743"/>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dirty="0">
                  <a:solidFill>
                    <a:srgbClr val="000000"/>
                  </a:solidFill>
                  <a:latin typeface="Abhaya Libre"/>
                  <a:ea typeface="Abhaya Libre"/>
                  <a:cs typeface="Abhaya Libre"/>
                  <a:sym typeface="Abhaya Libre"/>
                </a:rPr>
                <a:t>Емпатия</a:t>
              </a:r>
              <a:r>
                <a:rPr lang="bg-BG" sz="2400" b="1" i="0" dirty="0">
                  <a:solidFill>
                    <a:srgbClr val="000000"/>
                  </a:solidFill>
                  <a:latin typeface="Abhaya Libre"/>
                  <a:ea typeface="Abhaya Libre"/>
                  <a:cs typeface="Abhaya Libre"/>
                  <a:sym typeface="Abhaya Libre"/>
                </a:rPr>
                <a:t>.</a:t>
              </a:r>
              <a:r>
                <a:rPr lang="bg-BG" sz="2400" b="0" i="0" dirty="0">
                  <a:solidFill>
                    <a:srgbClr val="000000"/>
                  </a:solidFill>
                  <a:latin typeface="Abhaya Libre"/>
                  <a:ea typeface="Abhaya Libre"/>
                  <a:cs typeface="Abhaya Libre"/>
                  <a:sym typeface="Abhaya Libre"/>
                </a:rPr>
                <a:t> </a:t>
              </a:r>
              <a:r>
                <a:rPr lang="ru-RU" sz="2400" b="0" i="0" dirty="0">
                  <a:solidFill>
                    <a:srgbClr val="000000"/>
                  </a:solidFill>
                  <a:latin typeface="Abhaya Libre"/>
                  <a:ea typeface="Abhaya Libre"/>
                  <a:cs typeface="Abhaya Libre"/>
                  <a:sym typeface="Abhaya Libre"/>
                </a:rPr>
                <a:t>Тези хора са способни да се поставят на мястото на другите и да си представят гледни точки, различни от техните собствени; това е едно от най-ценните качества за разбиране на нуждите на другите, на които служат.</a:t>
              </a:r>
              <a:endParaRPr sz="2400" dirty="0">
                <a:solidFill>
                  <a:srgbClr val="000000"/>
                </a:solidFill>
                <a:latin typeface="Abhaya Libre"/>
                <a:ea typeface="Abhaya Libre"/>
                <a:cs typeface="Abhaya Libre"/>
                <a:sym typeface="Abhaya Libre"/>
              </a:endParaRPr>
            </a:p>
          </p:txBody>
        </p:sp>
        <p:sp>
          <p:nvSpPr>
            <p:cNvPr id="666" name="Google Shape;666;p19"/>
            <p:cNvSpPr txBox="1"/>
            <p:nvPr/>
          </p:nvSpPr>
          <p:spPr>
            <a:xfrm>
              <a:off x="10276430" y="1086839"/>
              <a:ext cx="7446777" cy="2812179"/>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i="0" dirty="0">
                  <a:solidFill>
                    <a:srgbClr val="000000"/>
                  </a:solidFill>
                  <a:latin typeface="Abhaya Libre"/>
                  <a:ea typeface="Abhaya Libre"/>
                  <a:cs typeface="Abhaya Libre"/>
                  <a:sym typeface="Abhaya Libre"/>
                </a:rPr>
                <a:t>Креативност </a:t>
              </a:r>
              <a:r>
                <a:rPr lang="ru-RU" sz="2400" b="1" i="0" dirty="0">
                  <a:solidFill>
                    <a:srgbClr val="000000"/>
                  </a:solidFill>
                  <a:latin typeface="Abhaya Libre"/>
                  <a:ea typeface="Abhaya Libre"/>
                  <a:cs typeface="Abhaya Libre"/>
                  <a:sym typeface="Abhaya Libre"/>
                </a:rPr>
                <a:t>и иновативност. </a:t>
              </a:r>
              <a:r>
                <a:rPr lang="ru-RU" sz="2400" i="0" dirty="0">
                  <a:solidFill>
                    <a:srgbClr val="000000"/>
                  </a:solidFill>
                  <a:latin typeface="Abhaya Libre"/>
                  <a:ea typeface="Abhaya Libre"/>
                  <a:cs typeface="Abhaya Libre"/>
                  <a:sym typeface="Abhaya Libre"/>
                </a:rPr>
                <a:t>Тези хора виждат нови възможности и мислят по нестандартен начин. Те виждат връзки и модели там, където малко други хора биха си представили.</a:t>
              </a:r>
              <a:endParaRPr sz="2400" dirty="0">
                <a:solidFill>
                  <a:srgbClr val="000000"/>
                </a:solidFill>
                <a:latin typeface="Abhaya Libre"/>
                <a:ea typeface="Abhaya Libre"/>
                <a:cs typeface="Abhaya Libre"/>
                <a:sym typeface="Abhaya Libre"/>
              </a:endParaRPr>
            </a:p>
          </p:txBody>
        </p:sp>
        <p:pic>
          <p:nvPicPr>
            <p:cNvPr id="667" name="Google Shape;667;p19"/>
            <p:cNvPicPr preferRelativeResize="0"/>
            <p:nvPr/>
          </p:nvPicPr>
          <p:blipFill rotWithShape="1">
            <a:blip r:embed="rId7">
              <a:alphaModFix/>
            </a:blip>
            <a:srcRect/>
            <a:stretch/>
          </p:blipFill>
          <p:spPr>
            <a:xfrm>
              <a:off x="18162454" y="157527"/>
              <a:ext cx="2693009" cy="2585288"/>
            </a:xfrm>
            <a:prstGeom prst="rect">
              <a:avLst/>
            </a:prstGeom>
            <a:noFill/>
            <a:ln>
              <a:noFill/>
            </a:ln>
          </p:spPr>
        </p:pic>
        <p:sp>
          <p:nvSpPr>
            <p:cNvPr id="668" name="Google Shape;668;p19"/>
            <p:cNvSpPr txBox="1"/>
            <p:nvPr/>
          </p:nvSpPr>
          <p:spPr>
            <a:xfrm>
              <a:off x="0" y="6422289"/>
              <a:ext cx="6262240" cy="3374616"/>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i="0" dirty="0">
                  <a:solidFill>
                    <a:srgbClr val="000000"/>
                  </a:solidFill>
                  <a:latin typeface="Abhaya Libre"/>
                  <a:ea typeface="Abhaya Libre"/>
                  <a:cs typeface="Abhaya Libre"/>
                  <a:sym typeface="Abhaya Libre"/>
                </a:rPr>
                <a:t>Кураж.</a:t>
              </a:r>
              <a:r>
                <a:rPr lang="bg-BG" sz="2400" i="0" dirty="0">
                  <a:solidFill>
                    <a:srgbClr val="000000"/>
                  </a:solidFill>
                  <a:latin typeface="Abhaya Libre"/>
                  <a:ea typeface="Abhaya Libre"/>
                  <a:cs typeface="Abhaya Libre"/>
                  <a:sym typeface="Abhaya Libre"/>
                </a:rPr>
                <a:t> Това е комбинация от постоянство, страст</a:t>
              </a:r>
              <a:r>
                <a:rPr lang="bg-BG" sz="2400" dirty="0">
                  <a:solidFill>
                    <a:srgbClr val="000000"/>
                  </a:solidFill>
                  <a:latin typeface="Abhaya Libre"/>
                  <a:ea typeface="Abhaya Libre"/>
                  <a:cs typeface="Abhaya Libre"/>
                  <a:sym typeface="Abhaya Libre"/>
                </a:rPr>
                <a:t> и </a:t>
              </a:r>
              <a:r>
                <a:rPr lang="bg-BG" sz="2400" i="0" dirty="0">
                  <a:solidFill>
                    <a:srgbClr val="000000"/>
                  </a:solidFill>
                  <a:latin typeface="Abhaya Libre"/>
                  <a:ea typeface="Abhaya Libre"/>
                  <a:cs typeface="Abhaya Libre"/>
                  <a:sym typeface="Abhaya Libre"/>
                </a:rPr>
                <a:t>упорит труд – неуморен стремеж към постигане на целите, пълна отдаденост за постигане на задачата.</a:t>
              </a:r>
              <a:endParaRPr sz="2400" dirty="0">
                <a:solidFill>
                  <a:srgbClr val="000000"/>
                </a:solidFill>
                <a:latin typeface="Abhaya Libre"/>
                <a:ea typeface="Abhaya Libre"/>
                <a:cs typeface="Abhaya Libre"/>
                <a:sym typeface="Abhaya Libre"/>
              </a:endParaRPr>
            </a:p>
          </p:txBody>
        </p:sp>
        <p:pic>
          <p:nvPicPr>
            <p:cNvPr id="669" name="Google Shape;669;p19"/>
            <p:cNvPicPr preferRelativeResize="0"/>
            <p:nvPr/>
          </p:nvPicPr>
          <p:blipFill rotWithShape="1">
            <a:blip r:embed="rId8">
              <a:alphaModFix/>
            </a:blip>
            <a:srcRect/>
            <a:stretch/>
          </p:blipFill>
          <p:spPr>
            <a:xfrm>
              <a:off x="7252514" y="6869795"/>
              <a:ext cx="2406643" cy="2355501"/>
            </a:xfrm>
            <a:prstGeom prst="rect">
              <a:avLst/>
            </a:prstGeom>
            <a:noFill/>
            <a:ln>
              <a:noFill/>
            </a:ln>
          </p:spPr>
        </p:pic>
        <p:sp>
          <p:nvSpPr>
            <p:cNvPr id="670" name="Google Shape;670;p19"/>
            <p:cNvSpPr txBox="1"/>
            <p:nvPr/>
          </p:nvSpPr>
          <p:spPr>
            <a:xfrm>
              <a:off x="14832821" y="6422290"/>
              <a:ext cx="6052601" cy="2812179"/>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bg-BG" sz="2400" b="1" i="0" dirty="0">
                  <a:solidFill>
                    <a:srgbClr val="000000"/>
                  </a:solidFill>
                  <a:latin typeface="Abhaya Libre"/>
                  <a:ea typeface="Abhaya Libre"/>
                  <a:cs typeface="Abhaya Libre"/>
                  <a:sym typeface="Abhaya Libre"/>
                </a:rPr>
                <a:t>Емоционална и социална интелигентност.</a:t>
              </a:r>
              <a:r>
                <a:rPr lang="bg-BG" sz="2400" dirty="0">
                  <a:solidFill>
                    <a:srgbClr val="000000"/>
                  </a:solidFill>
                  <a:latin typeface="Abhaya Libre"/>
                  <a:ea typeface="Abhaya Libre"/>
                  <a:cs typeface="Abhaya Libre"/>
                  <a:sym typeface="Abhaya Libre"/>
                </a:rPr>
                <a:t> </a:t>
              </a:r>
              <a:r>
                <a:rPr lang="ru-RU" sz="2400" dirty="0">
                  <a:solidFill>
                    <a:srgbClr val="000000"/>
                  </a:solidFill>
                  <a:latin typeface="Abhaya Libre"/>
                  <a:ea typeface="Abhaya Libre"/>
                  <a:cs typeface="Abhaya Libre"/>
                  <a:sym typeface="Abhaya Libre"/>
                </a:rPr>
                <a:t>Тези хора умеят отлично да комуникират  с другите и да изграждат силни връзки.</a:t>
              </a:r>
              <a:endParaRPr sz="2400" dirty="0">
                <a:solidFill>
                  <a:srgbClr val="000000"/>
                </a:solidFill>
                <a:latin typeface="Abhaya Libre"/>
                <a:ea typeface="Abhaya Libre"/>
                <a:cs typeface="Abhaya Libre"/>
                <a:sym typeface="Abhaya Libre"/>
              </a:endParaRPr>
            </a:p>
          </p:txBody>
        </p:sp>
        <p:pic>
          <p:nvPicPr>
            <p:cNvPr id="671" name="Google Shape;671;p19"/>
            <p:cNvPicPr preferRelativeResize="0"/>
            <p:nvPr/>
          </p:nvPicPr>
          <p:blipFill rotWithShape="1">
            <a:blip r:embed="rId9">
              <a:alphaModFix/>
            </a:blip>
            <a:srcRect/>
            <a:stretch/>
          </p:blipFill>
          <p:spPr>
            <a:xfrm>
              <a:off x="11616869" y="6561985"/>
              <a:ext cx="2111332" cy="2532789"/>
            </a:xfrm>
            <a:prstGeom prst="rect">
              <a:avLst/>
            </a:prstGeom>
            <a:noFill/>
            <a:ln>
              <a:noFill/>
            </a:ln>
          </p:spPr>
        </p:pic>
      </p:grpSp>
      <p:pic>
        <p:nvPicPr>
          <p:cNvPr id="672" name="Google Shape;672;p19"/>
          <p:cNvPicPr preferRelativeResize="0"/>
          <p:nvPr/>
        </p:nvPicPr>
        <p:blipFill rotWithShape="1">
          <a:blip r:embed="rId10">
            <a:alphaModFix/>
          </a:blip>
          <a:srcRect/>
          <a:stretch/>
        </p:blipFill>
        <p:spPr>
          <a:xfrm rot="9614497">
            <a:off x="17215841" y="8047725"/>
            <a:ext cx="4352147" cy="4346443"/>
          </a:xfrm>
          <a:prstGeom prst="rect">
            <a:avLst/>
          </a:prstGeom>
          <a:noFill/>
          <a:ln>
            <a:noFill/>
          </a:ln>
        </p:spPr>
      </p:pic>
      <p:pic>
        <p:nvPicPr>
          <p:cNvPr id="673" name="Google Shape;673;p19"/>
          <p:cNvPicPr preferRelativeResize="0"/>
          <p:nvPr/>
        </p:nvPicPr>
        <p:blipFill>
          <a:blip r:embed="rId11">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5"/>
        <p:cNvGrpSpPr/>
        <p:nvPr/>
      </p:nvGrpSpPr>
      <p:grpSpPr>
        <a:xfrm>
          <a:off x="0" y="0"/>
          <a:ext cx="0" cy="0"/>
          <a:chOff x="0" y="0"/>
          <a:chExt cx="0" cy="0"/>
        </a:xfrm>
      </p:grpSpPr>
      <p:grpSp>
        <p:nvGrpSpPr>
          <p:cNvPr id="246" name="Google Shape;246;p2"/>
          <p:cNvGrpSpPr/>
          <p:nvPr/>
        </p:nvGrpSpPr>
        <p:grpSpPr>
          <a:xfrm>
            <a:off x="0" y="3553601"/>
            <a:ext cx="19062365" cy="3230761"/>
            <a:chOff x="0" y="-38100"/>
            <a:chExt cx="5020540" cy="850900"/>
          </a:xfrm>
        </p:grpSpPr>
        <p:sp>
          <p:nvSpPr>
            <p:cNvPr id="247" name="Google Shape;247;p2"/>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49" name="Google Shape;249;p2"/>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250" name="Google Shape;250;p2"/>
          <p:cNvPicPr preferRelativeResize="0"/>
          <p:nvPr/>
        </p:nvPicPr>
        <p:blipFill rotWithShape="1">
          <a:blip r:embed="rId4">
            <a:alphaModFix/>
          </a:blip>
          <a:srcRect/>
          <a:stretch/>
        </p:blipFill>
        <p:spPr>
          <a:xfrm rot="-9632120">
            <a:off x="-2431639" y="-1705919"/>
            <a:ext cx="5721823" cy="5669807"/>
          </a:xfrm>
          <a:prstGeom prst="rect">
            <a:avLst/>
          </a:prstGeom>
          <a:noFill/>
          <a:ln>
            <a:noFill/>
          </a:ln>
        </p:spPr>
      </p:pic>
      <p:pic>
        <p:nvPicPr>
          <p:cNvPr id="251" name="Google Shape;251;p2"/>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252" name="Google Shape;252;p2"/>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253" name="Google Shape;253;p2"/>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254" name="Google Shape;254;p2"/>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255" name="Google Shape;255;p2"/>
          <p:cNvPicPr preferRelativeResize="0"/>
          <p:nvPr/>
        </p:nvPicPr>
        <p:blipFill rotWithShape="1">
          <a:blip r:embed="rId7">
            <a:alphaModFix/>
          </a:blip>
          <a:srcRect/>
          <a:stretch/>
        </p:blipFill>
        <p:spPr>
          <a:xfrm rot="3420380">
            <a:off x="5570971" y="-4349323"/>
            <a:ext cx="5810576" cy="5802961"/>
          </a:xfrm>
          <a:prstGeom prst="rect">
            <a:avLst/>
          </a:prstGeom>
          <a:noFill/>
          <a:ln>
            <a:noFill/>
          </a:ln>
        </p:spPr>
      </p:pic>
      <p:pic>
        <p:nvPicPr>
          <p:cNvPr id="256" name="Google Shape;256;p2"/>
          <p:cNvPicPr preferRelativeResize="0"/>
          <p:nvPr/>
        </p:nvPicPr>
        <p:blipFill rotWithShape="1">
          <a:blip r:embed="rId7">
            <a:alphaModFix/>
          </a:blip>
          <a:srcRect/>
          <a:stretch/>
        </p:blipFill>
        <p:spPr>
          <a:xfrm rot="-4167270">
            <a:off x="-3176552" y="4860538"/>
            <a:ext cx="4881157" cy="4874760"/>
          </a:xfrm>
          <a:prstGeom prst="rect">
            <a:avLst/>
          </a:prstGeom>
          <a:noFill/>
          <a:ln>
            <a:noFill/>
          </a:ln>
        </p:spPr>
      </p:pic>
      <p:grpSp>
        <p:nvGrpSpPr>
          <p:cNvPr id="257" name="Google Shape;257;p2"/>
          <p:cNvGrpSpPr/>
          <p:nvPr/>
        </p:nvGrpSpPr>
        <p:grpSpPr>
          <a:xfrm rot="10800000">
            <a:off x="1170764" y="8531325"/>
            <a:ext cx="2900572" cy="807706"/>
            <a:chOff x="0" y="0"/>
            <a:chExt cx="3867430" cy="1076940"/>
          </a:xfrm>
        </p:grpSpPr>
        <p:pic>
          <p:nvPicPr>
            <p:cNvPr id="258" name="Google Shape;258;p2"/>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259" name="Google Shape;259;p2"/>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260" name="Google Shape;260;p2"/>
          <p:cNvSpPr txBox="1"/>
          <p:nvPr/>
        </p:nvSpPr>
        <p:spPr>
          <a:xfrm>
            <a:off x="1295132" y="3112258"/>
            <a:ext cx="16095765" cy="3081613"/>
          </a:xfrm>
          <a:prstGeom prst="rect">
            <a:avLst/>
          </a:prstGeom>
          <a:noFill/>
          <a:ln>
            <a:noFill/>
          </a:ln>
        </p:spPr>
        <p:txBody>
          <a:bodyPr spcFirstLastPara="1" wrap="square" lIns="0" tIns="0" rIns="0" bIns="0" anchor="t" anchorCtr="0">
            <a:spAutoFit/>
          </a:bodyPr>
          <a:lstStyle/>
          <a:p>
            <a:pPr marL="0" marR="0" lvl="0" indent="0" algn="ctr" rtl="0">
              <a:lnSpc>
                <a:spcPct val="190893"/>
              </a:lnSpc>
              <a:spcBef>
                <a:spcPts val="0"/>
              </a:spcBef>
              <a:spcAft>
                <a:spcPts val="0"/>
              </a:spcAft>
              <a:buNone/>
            </a:pPr>
            <a:r>
              <a:rPr lang="bg-BG" sz="6600" dirty="0">
                <a:solidFill>
                  <a:srgbClr val="04989E"/>
                </a:solidFill>
                <a:latin typeface="Abhaya Libre"/>
                <a:ea typeface="Abhaya Libre"/>
                <a:cs typeface="Abhaya Libre"/>
                <a:sym typeface="Abhaya Libre"/>
              </a:rPr>
              <a:t>Разбиране и прилагане на принципите на социалното предприемачество</a:t>
            </a:r>
            <a:endParaRPr sz="6600" dirty="0">
              <a:solidFill>
                <a:srgbClr val="04989E"/>
              </a:solidFill>
              <a:latin typeface="Abhaya Libre"/>
              <a:ea typeface="Abhaya Libre"/>
              <a:cs typeface="Abhaya Libre"/>
              <a:sym typeface="Abhaya Libre"/>
            </a:endParaRPr>
          </a:p>
        </p:txBody>
      </p:sp>
      <p:pic>
        <p:nvPicPr>
          <p:cNvPr id="261" name="Google Shape;261;p2"/>
          <p:cNvPicPr preferRelativeResize="0"/>
          <p:nvPr/>
        </p:nvPicPr>
        <p:blipFill rotWithShape="1">
          <a:blip r:embed="rId9">
            <a:alphaModFix/>
          </a:blip>
          <a:srcRect/>
          <a:stretch/>
        </p:blipFill>
        <p:spPr>
          <a:xfrm>
            <a:off x="16418708" y="0"/>
            <a:ext cx="1869292" cy="1869292"/>
          </a:xfrm>
          <a:prstGeom prst="rect">
            <a:avLst/>
          </a:prstGeom>
          <a:noFill/>
          <a:ln>
            <a:noFill/>
          </a:ln>
        </p:spPr>
      </p:pic>
      <p:pic>
        <p:nvPicPr>
          <p:cNvPr id="262" name="Google Shape;262;p2"/>
          <p:cNvPicPr preferRelativeResize="0"/>
          <p:nvPr/>
        </p:nvPicPr>
        <p:blipFill>
          <a:blip r:embed="rId10">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20"/>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679" name="Google Shape;679;p2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80" name="Google Shape;680;p20"/>
          <p:cNvPicPr preferRelativeResize="0"/>
          <p:nvPr/>
        </p:nvPicPr>
        <p:blipFill rotWithShape="1">
          <a:blip r:embed="rId5">
            <a:alphaModFix/>
          </a:blip>
          <a:srcRect/>
          <a:stretch/>
        </p:blipFill>
        <p:spPr>
          <a:xfrm>
            <a:off x="16418708" y="0"/>
            <a:ext cx="1869292" cy="1869292"/>
          </a:xfrm>
          <a:prstGeom prst="rect">
            <a:avLst/>
          </a:prstGeom>
          <a:noFill/>
          <a:ln>
            <a:noFill/>
          </a:ln>
        </p:spPr>
      </p:pic>
      <p:sp>
        <p:nvSpPr>
          <p:cNvPr id="681" name="Google Shape;681;p20"/>
          <p:cNvSpPr txBox="1"/>
          <p:nvPr/>
        </p:nvSpPr>
        <p:spPr>
          <a:xfrm>
            <a:off x="783771" y="912912"/>
            <a:ext cx="15022286" cy="842988"/>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dirty="0">
                <a:solidFill>
                  <a:srgbClr val="000000"/>
                </a:solidFill>
                <a:latin typeface="Abhaya Libre"/>
                <a:ea typeface="Abhaya Libre"/>
                <a:cs typeface="Abhaya Libre"/>
                <a:sym typeface="Abhaya Libre"/>
              </a:rPr>
              <a:t>04 - </a:t>
            </a:r>
            <a:r>
              <a:rPr lang="bg-BG" sz="6600" dirty="0">
                <a:solidFill>
                  <a:srgbClr val="000000"/>
                </a:solidFill>
                <a:latin typeface="Abhaya Libre"/>
                <a:ea typeface="Abhaya Libre"/>
                <a:cs typeface="Abhaya Libre"/>
                <a:sym typeface="Abhaya Libre"/>
              </a:rPr>
              <a:t>Умения за социални предприемачи</a:t>
            </a:r>
            <a:endParaRPr sz="6600" dirty="0">
              <a:solidFill>
                <a:srgbClr val="000000"/>
              </a:solidFill>
              <a:latin typeface="Abhaya Libre"/>
              <a:ea typeface="Abhaya Libre"/>
              <a:cs typeface="Abhaya Libre"/>
              <a:sym typeface="Abhaya Libre"/>
            </a:endParaRPr>
          </a:p>
        </p:txBody>
      </p:sp>
      <p:grpSp>
        <p:nvGrpSpPr>
          <p:cNvPr id="682" name="Google Shape;682;p20"/>
          <p:cNvGrpSpPr/>
          <p:nvPr/>
        </p:nvGrpSpPr>
        <p:grpSpPr>
          <a:xfrm>
            <a:off x="2526490" y="2651589"/>
            <a:ext cx="14524645" cy="6147066"/>
            <a:chOff x="3423857" y="1545186"/>
            <a:chExt cx="16106347" cy="7800869"/>
          </a:xfrm>
        </p:grpSpPr>
        <p:sp>
          <p:nvSpPr>
            <p:cNvPr id="683" name="Google Shape;683;p20"/>
            <p:cNvSpPr txBox="1"/>
            <p:nvPr/>
          </p:nvSpPr>
          <p:spPr>
            <a:xfrm>
              <a:off x="3423857" y="1545186"/>
              <a:ext cx="13244956" cy="196852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b="1" dirty="0">
                  <a:solidFill>
                    <a:srgbClr val="000000"/>
                  </a:solidFill>
                  <a:latin typeface="Abhaya Libre"/>
                  <a:ea typeface="Abhaya Libre"/>
                  <a:cs typeface="Abhaya Libre"/>
                  <a:sym typeface="Abhaya Libre"/>
                </a:rPr>
                <a:t>Устойчивост при срещане на трудности,  препятствия, предизвикателства и неуспехи. </a:t>
              </a:r>
              <a:r>
                <a:rPr lang="ru-RU" sz="2400" dirty="0">
                  <a:solidFill>
                    <a:srgbClr val="000000"/>
                  </a:solidFill>
                  <a:latin typeface="Abhaya Libre"/>
                  <a:ea typeface="Abhaya Libre"/>
                  <a:cs typeface="Abhaya Libre"/>
                  <a:sym typeface="Abhaya Libre"/>
                </a:rPr>
                <a:t>Успяват да се справят с трудности и процъфтяват и в най-свирепите бури. Те възприемат неуспехите като ценна обратна връз</a:t>
              </a:r>
              <a:r>
                <a:rPr lang="bg-BG" sz="2400" dirty="0">
                  <a:solidFill>
                    <a:srgbClr val="000000"/>
                  </a:solidFill>
                  <a:latin typeface="Abhaya Libre"/>
                  <a:ea typeface="Abhaya Libre"/>
                  <a:cs typeface="Abhaya Libre"/>
                  <a:sym typeface="Abhaya Libre"/>
                </a:rPr>
                <a:t>ка.</a:t>
              </a:r>
              <a:endParaRPr sz="2400" dirty="0">
                <a:solidFill>
                  <a:srgbClr val="000000"/>
                </a:solidFill>
                <a:latin typeface="Abhaya Libre"/>
                <a:ea typeface="Abhaya Libre"/>
                <a:cs typeface="Abhaya Libre"/>
                <a:sym typeface="Abhaya Libre"/>
              </a:endParaRPr>
            </a:p>
          </p:txBody>
        </p:sp>
        <p:sp>
          <p:nvSpPr>
            <p:cNvPr id="684" name="Google Shape;684;p20"/>
            <p:cNvSpPr txBox="1"/>
            <p:nvPr/>
          </p:nvSpPr>
          <p:spPr>
            <a:xfrm>
              <a:off x="10895687" y="4096652"/>
              <a:ext cx="8634517" cy="524940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ru-RU" sz="2400" dirty="0">
                  <a:solidFill>
                    <a:srgbClr val="000000"/>
                  </a:solidFill>
                  <a:latin typeface="Abhaya Libre"/>
                  <a:ea typeface="Abhaya Libre"/>
                  <a:cs typeface="Abhaya Libre"/>
                  <a:sym typeface="Abhaya Libre"/>
                </a:rPr>
                <a:t>Социалните предприемачи трябва да имат изключителни умения за </a:t>
              </a:r>
              <a:r>
                <a:rPr lang="ru-RU" sz="2400" b="1" dirty="0">
                  <a:solidFill>
                    <a:srgbClr val="000000"/>
                  </a:solidFill>
                  <a:latin typeface="Abhaya Libre"/>
                  <a:ea typeface="Abhaya Libre"/>
                  <a:cs typeface="Abhaya Libre"/>
                  <a:sym typeface="Abhaya Libre"/>
                </a:rPr>
                <a:t>работа в мрежа и изграждане на взаимоотношения</a:t>
              </a:r>
              <a:r>
                <a:rPr lang="ru-RU" sz="2400" dirty="0">
                  <a:solidFill>
                    <a:srgbClr val="000000"/>
                  </a:solidFill>
                  <a:latin typeface="Abhaya Libre"/>
                  <a:ea typeface="Abhaya Libre"/>
                  <a:cs typeface="Abhaya Libre"/>
                  <a:sym typeface="Abhaya Libre"/>
                </a:rPr>
                <a:t>. Когато се свързват и работят в мрежа с хората по места, те разбират сегментите на основните проблеми и следователно ще могат да предложат по-добри решения. Те се нуждаят от силни връзки, за да изградят лост и мащаб за своите бизнес идеи.</a:t>
              </a:r>
            </a:p>
          </p:txBody>
        </p:sp>
      </p:grpSp>
      <p:pic>
        <p:nvPicPr>
          <p:cNvPr id="685" name="Google Shape;685;p20"/>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pic>
        <p:nvPicPr>
          <p:cNvPr id="686" name="Google Shape;686;p20"/>
          <p:cNvPicPr preferRelativeResize="0"/>
          <p:nvPr/>
        </p:nvPicPr>
        <p:blipFill rotWithShape="1">
          <a:blip r:embed="rId7">
            <a:alphaModFix/>
          </a:blip>
          <a:srcRect/>
          <a:stretch/>
        </p:blipFill>
        <p:spPr>
          <a:xfrm>
            <a:off x="4017982" y="5274586"/>
            <a:ext cx="3661230" cy="4167066"/>
          </a:xfrm>
          <a:prstGeom prst="rect">
            <a:avLst/>
          </a:prstGeom>
          <a:noFill/>
          <a:ln>
            <a:noFill/>
          </a:ln>
        </p:spPr>
      </p:pic>
      <p:pic>
        <p:nvPicPr>
          <p:cNvPr id="687" name="Google Shape;687;p20"/>
          <p:cNvPicPr preferRelativeResize="0"/>
          <p:nvPr/>
        </p:nvPicPr>
        <p:blipFill>
          <a:blip r:embed="rId8">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91"/>
        <p:cNvGrpSpPr/>
        <p:nvPr/>
      </p:nvGrpSpPr>
      <p:grpSpPr>
        <a:xfrm>
          <a:off x="0" y="0"/>
          <a:ext cx="0" cy="0"/>
          <a:chOff x="0" y="0"/>
          <a:chExt cx="0" cy="0"/>
        </a:xfrm>
      </p:grpSpPr>
      <p:sp>
        <p:nvSpPr>
          <p:cNvPr id="692" name="Google Shape;692;p21"/>
          <p:cNvSpPr/>
          <p:nvPr/>
        </p:nvSpPr>
        <p:spPr>
          <a:xfrm>
            <a:off x="7363680" y="2102412"/>
            <a:ext cx="9895296" cy="7143504"/>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93" name="Google Shape;693;p21"/>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694" name="Google Shape;694;p21"/>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95" name="Google Shape;695;p21"/>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696" name="Google Shape;696;p21"/>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697" name="Google Shape;697;p21"/>
          <p:cNvSpPr txBox="1"/>
          <p:nvPr/>
        </p:nvSpPr>
        <p:spPr>
          <a:xfrm>
            <a:off x="1600200" y="727080"/>
            <a:ext cx="15239999" cy="1384995"/>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a:solidFill>
                  <a:srgbClr val="000000"/>
                </a:solidFill>
                <a:latin typeface="Abhaya Libre"/>
                <a:ea typeface="Abhaya Libre"/>
                <a:cs typeface="Abhaya Libre"/>
                <a:sym typeface="Abhaya Libre"/>
              </a:rPr>
              <a:t>04 - </a:t>
            </a:r>
            <a:r>
              <a:rPr lang="bg-BG" sz="6600">
                <a:solidFill>
                  <a:srgbClr val="000000"/>
                </a:solidFill>
                <a:latin typeface="Abhaya Libre"/>
                <a:ea typeface="Abhaya Libre"/>
                <a:cs typeface="Abhaya Libre"/>
                <a:sym typeface="Abhaya Libre"/>
              </a:rPr>
              <a:t>Умения за социални предприемачи</a:t>
            </a:r>
            <a:endParaRPr sz="6410">
              <a:solidFill>
                <a:srgbClr val="000000"/>
              </a:solidFill>
              <a:latin typeface="Abhaya Libre"/>
              <a:ea typeface="Abhaya Libre"/>
              <a:cs typeface="Abhaya Libre"/>
              <a:sym typeface="Abhaya Libre"/>
            </a:endParaRPr>
          </a:p>
          <a:p>
            <a:pPr marL="0" marR="0" lvl="0" indent="0" algn="ctr" rtl="0">
              <a:lnSpc>
                <a:spcPct val="136224"/>
              </a:lnSpc>
              <a:spcBef>
                <a:spcPts val="0"/>
              </a:spcBef>
              <a:spcAft>
                <a:spcPts val="0"/>
              </a:spcAft>
              <a:buNone/>
            </a:pPr>
            <a:r>
              <a:rPr lang="bg-BG" sz="4000">
                <a:solidFill>
                  <a:srgbClr val="000000"/>
                </a:solidFill>
                <a:latin typeface="Abhaya Libre"/>
                <a:ea typeface="Abhaya Libre"/>
                <a:cs typeface="Abhaya Libre"/>
                <a:sym typeface="Abhaya Libre"/>
              </a:rPr>
              <a:t>Изграждане на силни екипи</a:t>
            </a:r>
            <a:endParaRPr sz="3600">
              <a:solidFill>
                <a:srgbClr val="000000"/>
              </a:solidFill>
              <a:latin typeface="Abhaya Libre"/>
              <a:ea typeface="Abhaya Libre"/>
              <a:cs typeface="Abhaya Libre"/>
              <a:sym typeface="Abhaya Libre"/>
            </a:endParaRPr>
          </a:p>
        </p:txBody>
      </p:sp>
      <p:grpSp>
        <p:nvGrpSpPr>
          <p:cNvPr id="698" name="Google Shape;698;p21"/>
          <p:cNvGrpSpPr/>
          <p:nvPr/>
        </p:nvGrpSpPr>
        <p:grpSpPr>
          <a:xfrm>
            <a:off x="8457163" y="2498971"/>
            <a:ext cx="8553662" cy="6297610"/>
            <a:chOff x="9707018" y="-1750812"/>
            <a:chExt cx="11588333" cy="8559771"/>
          </a:xfrm>
        </p:grpSpPr>
        <p:sp>
          <p:nvSpPr>
            <p:cNvPr id="699" name="Google Shape;699;p21"/>
            <p:cNvSpPr txBox="1"/>
            <p:nvPr/>
          </p:nvSpPr>
          <p:spPr>
            <a:xfrm>
              <a:off x="11914877" y="-1365646"/>
              <a:ext cx="8912894" cy="2884550"/>
            </a:xfrm>
            <a:prstGeom prst="rect">
              <a:avLst/>
            </a:prstGeom>
            <a:noFill/>
            <a:ln>
              <a:noFill/>
            </a:ln>
          </p:spPr>
          <p:txBody>
            <a:bodyPr spcFirstLastPara="1" wrap="square" lIns="0" tIns="0" rIns="0" bIns="0" anchor="t" anchorCtr="0">
              <a:spAutoFit/>
            </a:bodyPr>
            <a:lstStyle/>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solidFill>
                  <a:srgbClr val="000000"/>
                </a:solidFill>
                <a:latin typeface="Abhaya Libre"/>
                <a:ea typeface="Abhaya Libre"/>
                <a:cs typeface="Abhaya Libre"/>
                <a:sym typeface="Abhaya Libre"/>
              </a:endParaRPr>
            </a:p>
          </p:txBody>
        </p:sp>
        <p:sp>
          <p:nvSpPr>
            <p:cNvPr id="700" name="Google Shape;700;p21"/>
            <p:cNvSpPr txBox="1"/>
            <p:nvPr/>
          </p:nvSpPr>
          <p:spPr>
            <a:xfrm>
              <a:off x="9707018" y="3194563"/>
              <a:ext cx="10470712" cy="3614396"/>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400" i="1" dirty="0">
                  <a:solidFill>
                    <a:schemeClr val="dk1"/>
                  </a:solidFill>
                  <a:latin typeface="Abhaya Libre"/>
                  <a:ea typeface="Abhaya Libre"/>
                  <a:cs typeface="Abhaya Libre"/>
                  <a:sym typeface="Abhaya Libre"/>
                </a:rPr>
                <a:t>Три измерения за пригодност са важни за всеки член на персонала на социално предприятие и са от решаващо значение за позиции с висока отговорност:</a:t>
              </a:r>
              <a:endParaRPr sz="1200" dirty="0"/>
            </a:p>
            <a:p>
              <a:pPr marL="514350" marR="0" lvl="0" indent="-514350" algn="just" rtl="0">
                <a:lnSpc>
                  <a:spcPct val="119964"/>
                </a:lnSpc>
                <a:spcBef>
                  <a:spcPts val="0"/>
                </a:spcBef>
                <a:spcAft>
                  <a:spcPts val="0"/>
                </a:spcAft>
                <a:buClr>
                  <a:schemeClr val="dk1"/>
                </a:buClr>
                <a:buSzPts val="2800"/>
                <a:buFont typeface="Abhaya Libre"/>
                <a:buAutoNum type="arabicPeriod"/>
              </a:pPr>
              <a:r>
                <a:rPr lang="bg-BG" sz="2400" i="1" dirty="0">
                  <a:solidFill>
                    <a:schemeClr val="dk1"/>
                  </a:solidFill>
                  <a:latin typeface="Abhaya Libre"/>
                  <a:ea typeface="Abhaya Libre"/>
                  <a:cs typeface="Abhaya Libre"/>
                  <a:sym typeface="Abhaya Libre"/>
                </a:rPr>
                <a:t>Пригодност към социалната мисия</a:t>
              </a:r>
              <a:endParaRPr sz="2400" i="1" dirty="0">
                <a:solidFill>
                  <a:schemeClr val="dk1"/>
                </a:solidFill>
                <a:latin typeface="Abhaya Libre"/>
                <a:ea typeface="Abhaya Libre"/>
                <a:cs typeface="Abhaya Libre"/>
                <a:sym typeface="Abhaya Libre"/>
              </a:endParaRPr>
            </a:p>
            <a:p>
              <a:pPr marL="514350" marR="0" lvl="0" indent="-514350" algn="just" rtl="0">
                <a:lnSpc>
                  <a:spcPct val="119964"/>
                </a:lnSpc>
                <a:spcBef>
                  <a:spcPts val="0"/>
                </a:spcBef>
                <a:spcAft>
                  <a:spcPts val="0"/>
                </a:spcAft>
                <a:buClr>
                  <a:schemeClr val="dk1"/>
                </a:buClr>
                <a:buSzPts val="2800"/>
                <a:buFont typeface="Abhaya Libre"/>
                <a:buAutoNum type="arabicPeriod"/>
              </a:pPr>
              <a:r>
                <a:rPr lang="bg-BG" sz="2400" i="1" dirty="0">
                  <a:solidFill>
                    <a:schemeClr val="dk1"/>
                  </a:solidFill>
                  <a:latin typeface="Abhaya Libre"/>
                  <a:ea typeface="Abhaya Libre"/>
                  <a:cs typeface="Abhaya Libre"/>
                  <a:sym typeface="Abhaya Libre"/>
                </a:rPr>
                <a:t>Културна пригодност</a:t>
              </a:r>
            </a:p>
            <a:p>
              <a:pPr marL="514350" marR="0" lvl="0" indent="-514350" algn="just" rtl="0">
                <a:lnSpc>
                  <a:spcPct val="119964"/>
                </a:lnSpc>
                <a:spcBef>
                  <a:spcPts val="0"/>
                </a:spcBef>
                <a:spcAft>
                  <a:spcPts val="0"/>
                </a:spcAft>
                <a:buClr>
                  <a:schemeClr val="dk1"/>
                </a:buClr>
                <a:buSzPts val="2800"/>
                <a:buFont typeface="Abhaya Libre"/>
                <a:buAutoNum type="arabicPeriod"/>
              </a:pPr>
              <a:r>
                <a:rPr lang="ru-RU" sz="2400" i="1" dirty="0">
                  <a:solidFill>
                    <a:schemeClr val="dk1"/>
                  </a:solidFill>
                  <a:latin typeface="Abhaya Libre"/>
                  <a:ea typeface="Abhaya Libre"/>
                  <a:cs typeface="Abhaya Libre"/>
                  <a:sym typeface="Abhaya Libre"/>
                </a:rPr>
                <a:t>Пригодност към основателя</a:t>
              </a:r>
              <a:endParaRPr sz="2400" i="1" dirty="0">
                <a:solidFill>
                  <a:schemeClr val="dk1"/>
                </a:solidFill>
                <a:latin typeface="Abhaya Libre"/>
                <a:ea typeface="Abhaya Libre"/>
                <a:cs typeface="Abhaya Libre"/>
                <a:sym typeface="Abhaya Libre"/>
              </a:endParaRPr>
            </a:p>
          </p:txBody>
        </p:sp>
        <p:sp>
          <p:nvSpPr>
            <p:cNvPr id="701" name="Google Shape;701;p21"/>
            <p:cNvSpPr txBox="1"/>
            <p:nvPr/>
          </p:nvSpPr>
          <p:spPr>
            <a:xfrm>
              <a:off x="13043423" y="731726"/>
              <a:ext cx="8251928" cy="281119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bg-BG" sz="2400" i="1" dirty="0">
                  <a:solidFill>
                    <a:srgbClr val="000000"/>
                  </a:solidFill>
                  <a:latin typeface="Abhaya Libre"/>
                  <a:ea typeface="Abhaya Libre"/>
                  <a:cs typeface="Abhaya Libre"/>
                  <a:sym typeface="Abhaya Libre"/>
                </a:rPr>
                <a:t>Изграждането на силни екипи помага за комбинирането на съществуващите силни страни и обединяването на рисковете.</a:t>
              </a:r>
              <a:endParaRPr sz="2400" i="1" dirty="0">
                <a:solidFill>
                  <a:srgbClr val="000000"/>
                </a:solidFill>
                <a:latin typeface="Abhaya Libre"/>
                <a:ea typeface="Abhaya Libre"/>
                <a:cs typeface="Abhaya Libre"/>
                <a:sym typeface="Abhaya Libre"/>
              </a:endParaRPr>
            </a:p>
          </p:txBody>
        </p:sp>
        <p:sp>
          <p:nvSpPr>
            <p:cNvPr id="702" name="Google Shape;702;p21"/>
            <p:cNvSpPr txBox="1"/>
            <p:nvPr/>
          </p:nvSpPr>
          <p:spPr>
            <a:xfrm>
              <a:off x="9918145" y="-1750812"/>
              <a:ext cx="10259586" cy="1807198"/>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400" i="1" dirty="0">
                  <a:solidFill>
                    <a:srgbClr val="000000"/>
                  </a:solidFill>
                  <a:latin typeface="Abhaya Libre"/>
                  <a:ea typeface="Abhaya Libre"/>
                  <a:cs typeface="Abhaya Libre"/>
                  <a:sym typeface="Abhaya Libre"/>
                </a:rPr>
                <a:t>За успеха на социалното предприятие би била по-обещаваща работата в екип, съчетаваща всички умения. Ето защо е важно да се изгради силен екип.</a:t>
              </a:r>
              <a:endParaRPr sz="2400" i="1" dirty="0">
                <a:solidFill>
                  <a:srgbClr val="000000"/>
                </a:solidFill>
                <a:latin typeface="Abhaya Libre"/>
                <a:ea typeface="Abhaya Libre"/>
                <a:cs typeface="Abhaya Libre"/>
                <a:sym typeface="Abhaya Libre"/>
              </a:endParaRPr>
            </a:p>
          </p:txBody>
        </p:sp>
      </p:grpSp>
      <p:sp>
        <p:nvSpPr>
          <p:cNvPr id="703" name="Google Shape;703;p21"/>
          <p:cNvSpPr/>
          <p:nvPr/>
        </p:nvSpPr>
        <p:spPr>
          <a:xfrm>
            <a:off x="0" y="0"/>
            <a:ext cx="18288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704" name="Google Shape;704;p21"/>
          <p:cNvPicPr preferRelativeResize="0"/>
          <p:nvPr/>
        </p:nvPicPr>
        <p:blipFill rotWithShape="1">
          <a:blip r:embed="rId7">
            <a:alphaModFix/>
          </a:blip>
          <a:srcRect/>
          <a:stretch/>
        </p:blipFill>
        <p:spPr>
          <a:xfrm>
            <a:off x="2182630" y="2820014"/>
            <a:ext cx="4834302" cy="4646972"/>
          </a:xfrm>
          <a:prstGeom prst="rect">
            <a:avLst/>
          </a:prstGeom>
          <a:noFill/>
          <a:ln>
            <a:noFill/>
          </a:ln>
        </p:spPr>
      </p:pic>
      <p:pic>
        <p:nvPicPr>
          <p:cNvPr id="705" name="Google Shape;705;p21"/>
          <p:cNvPicPr preferRelativeResize="0"/>
          <p:nvPr/>
        </p:nvPicPr>
        <p:blipFill>
          <a:blip r:embed="rId8">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09"/>
        <p:cNvGrpSpPr/>
        <p:nvPr/>
      </p:nvGrpSpPr>
      <p:grpSpPr>
        <a:xfrm>
          <a:off x="0" y="0"/>
          <a:ext cx="0" cy="0"/>
          <a:chOff x="0" y="0"/>
          <a:chExt cx="0" cy="0"/>
        </a:xfrm>
      </p:grpSpPr>
      <p:pic>
        <p:nvPicPr>
          <p:cNvPr id="710" name="Google Shape;710;p22"/>
          <p:cNvPicPr preferRelativeResize="0"/>
          <p:nvPr/>
        </p:nvPicPr>
        <p:blipFill rotWithShape="1">
          <a:blip r:embed="rId3">
            <a:alphaModFix/>
          </a:blip>
          <a:srcRect/>
          <a:stretch/>
        </p:blipFill>
        <p:spPr>
          <a:xfrm rot="-4196164">
            <a:off x="-3330776" y="7053544"/>
            <a:ext cx="10675280" cy="11378690"/>
          </a:xfrm>
          <a:prstGeom prst="rect">
            <a:avLst/>
          </a:prstGeom>
          <a:noFill/>
          <a:ln>
            <a:noFill/>
          </a:ln>
        </p:spPr>
      </p:pic>
      <p:pic>
        <p:nvPicPr>
          <p:cNvPr id="711" name="Google Shape;711;p2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712" name="Google Shape;712;p22"/>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713" name="Google Shape;713;p22"/>
          <p:cNvPicPr preferRelativeResize="0"/>
          <p:nvPr/>
        </p:nvPicPr>
        <p:blipFill rotWithShape="1">
          <a:blip r:embed="rId6">
            <a:alphaModFix/>
          </a:blip>
          <a:srcRect/>
          <a:stretch/>
        </p:blipFill>
        <p:spPr>
          <a:xfrm rot="9614497">
            <a:off x="14772498" y="7571977"/>
            <a:ext cx="4352147" cy="4346443"/>
          </a:xfrm>
          <a:prstGeom prst="rect">
            <a:avLst/>
          </a:prstGeom>
          <a:noFill/>
          <a:ln>
            <a:noFill/>
          </a:ln>
        </p:spPr>
      </p:pic>
      <p:grpSp>
        <p:nvGrpSpPr>
          <p:cNvPr id="714" name="Google Shape;714;p22"/>
          <p:cNvGrpSpPr/>
          <p:nvPr/>
        </p:nvGrpSpPr>
        <p:grpSpPr>
          <a:xfrm>
            <a:off x="1066801" y="2265435"/>
            <a:ext cx="16230600" cy="5466112"/>
            <a:chOff x="8672273" y="-1578461"/>
            <a:chExt cx="12693659" cy="7288149"/>
          </a:xfrm>
        </p:grpSpPr>
        <p:sp>
          <p:nvSpPr>
            <p:cNvPr id="715" name="Google Shape;715;p22"/>
            <p:cNvSpPr txBox="1"/>
            <p:nvPr/>
          </p:nvSpPr>
          <p:spPr>
            <a:xfrm>
              <a:off x="11914877" y="-1365646"/>
              <a:ext cx="8912894" cy="2884550"/>
            </a:xfrm>
            <a:prstGeom prst="rect">
              <a:avLst/>
            </a:prstGeom>
            <a:noFill/>
            <a:ln>
              <a:noFill/>
            </a:ln>
          </p:spPr>
          <p:txBody>
            <a:bodyPr spcFirstLastPara="1" wrap="square" lIns="0" tIns="0" rIns="0" bIns="0" anchor="t" anchorCtr="0">
              <a:spAutoFit/>
            </a:bodyPr>
            <a:lstStyle/>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solidFill>
                  <a:srgbClr val="000000"/>
                </a:solidFill>
                <a:latin typeface="Abhaya Libre"/>
                <a:ea typeface="Abhaya Libre"/>
                <a:cs typeface="Abhaya Libre"/>
                <a:sym typeface="Abhaya Libre"/>
              </a:endParaRPr>
            </a:p>
          </p:txBody>
        </p:sp>
        <p:sp>
          <p:nvSpPr>
            <p:cNvPr id="716" name="Google Shape;716;p22"/>
            <p:cNvSpPr txBox="1"/>
            <p:nvPr/>
          </p:nvSpPr>
          <p:spPr>
            <a:xfrm>
              <a:off x="12035467" y="2575906"/>
              <a:ext cx="6577791" cy="581356"/>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endParaRPr sz="2800" b="1" i="1">
                <a:solidFill>
                  <a:srgbClr val="000000"/>
                </a:solidFill>
                <a:latin typeface="Abhaya Libre"/>
                <a:ea typeface="Abhaya Libre"/>
                <a:cs typeface="Abhaya Libre"/>
                <a:sym typeface="Abhaya Libre"/>
              </a:endParaRPr>
            </a:p>
          </p:txBody>
        </p:sp>
        <p:sp>
          <p:nvSpPr>
            <p:cNvPr id="717" name="Google Shape;717;p22"/>
            <p:cNvSpPr txBox="1"/>
            <p:nvPr/>
          </p:nvSpPr>
          <p:spPr>
            <a:xfrm>
              <a:off x="8672273" y="-1578461"/>
              <a:ext cx="12693659" cy="7288149"/>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400" b="1" i="1" dirty="0">
                  <a:solidFill>
                    <a:schemeClr val="dk1"/>
                  </a:solidFill>
                  <a:latin typeface="Abhaya Libre"/>
                  <a:ea typeface="Abhaya Libre"/>
                  <a:cs typeface="Abhaya Libre"/>
                  <a:sym typeface="Abhaya Libre"/>
                </a:rPr>
                <a:t>Пригодност към социалната мисия</a:t>
              </a:r>
              <a:endParaRPr sz="2400" b="1" i="1" dirty="0">
                <a:solidFill>
                  <a:schemeClr val="dk1"/>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r>
                <a:rPr lang="bg-BG" sz="2400" dirty="0">
                  <a:solidFill>
                    <a:srgbClr val="000000"/>
                  </a:solidFill>
                  <a:latin typeface="Abhaya Libre"/>
                  <a:ea typeface="Abhaya Libre"/>
                  <a:cs typeface="Abhaya Libre"/>
                  <a:sym typeface="Abhaya Libre"/>
                </a:rPr>
                <a:t>Ангажиментът към мисията и силните лични ценности са ключови, за да се гарантира, че новият член на мениджърския екип няма лесно да компрометира мисията.</a:t>
              </a:r>
              <a:endParaRPr sz="1200" dirty="0"/>
            </a:p>
            <a:p>
              <a:pPr marL="0" marR="0" lvl="0" indent="0" algn="just" rtl="0">
                <a:lnSpc>
                  <a:spcPct val="119964"/>
                </a:lnSpc>
                <a:spcBef>
                  <a:spcPts val="0"/>
                </a:spcBef>
                <a:spcAft>
                  <a:spcPts val="0"/>
                </a:spcAft>
                <a:buNone/>
              </a:pPr>
              <a:endParaRPr sz="2800" dirty="0">
                <a:solidFill>
                  <a:srgbClr val="000000"/>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r>
                <a:rPr lang="bg-BG" sz="2400" b="1" dirty="0">
                  <a:solidFill>
                    <a:srgbClr val="000000"/>
                  </a:solidFill>
                  <a:latin typeface="Abhaya Libre"/>
                  <a:ea typeface="Abhaya Libre"/>
                  <a:cs typeface="Abhaya Libre"/>
                  <a:sym typeface="Abhaya Libre"/>
                </a:rPr>
                <a:t>Културна пригодност</a:t>
              </a:r>
              <a:endParaRPr sz="2400" b="1" dirty="0">
                <a:solidFill>
                  <a:srgbClr val="000000"/>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r>
                <a:rPr lang="ru-RU" sz="2400" i="1" dirty="0">
                  <a:solidFill>
                    <a:srgbClr val="000000"/>
                  </a:solidFill>
                  <a:latin typeface="Abhaya Libre"/>
                  <a:ea typeface="Abhaya Libre"/>
                  <a:cs typeface="Abhaya Libre"/>
                  <a:sym typeface="Abhaya Libre"/>
                </a:rPr>
                <a:t>Социалните предприятия процъфтяват благодарение на етична, трансформираща и овластяваща култура и стил на ръководство, които насърчават удовлетворението, мотивацията, ангажираността и намерението на служителите да останат. </a:t>
              </a:r>
              <a:r>
                <a:rPr lang="ru-RU" sz="2400" dirty="0">
                  <a:solidFill>
                    <a:srgbClr val="000000"/>
                  </a:solidFill>
                  <a:latin typeface="Abhaya Libre"/>
                  <a:ea typeface="Abhaya Libre"/>
                  <a:cs typeface="Abhaya Libre"/>
                  <a:sym typeface="Abhaya Libre"/>
                </a:rPr>
                <a:t>Организационното културно съответствие и лидерският стил не трябва да се подценяват, тъй като може да не са естествено следствие от съответствието със социалната мисия. Корпоративната култура трябва да се фокусира върху мотивирането на всички хора да работят за изпълнението на мисията, а не върху индивидуалните награди, като власт или финансово възнаграждение.</a:t>
              </a:r>
              <a:endParaRPr sz="2400" dirty="0">
                <a:solidFill>
                  <a:srgbClr val="000000"/>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endParaRPr sz="2800" dirty="0">
                <a:solidFill>
                  <a:srgbClr val="000000"/>
                </a:solidFill>
                <a:latin typeface="Abhaya Libre"/>
                <a:ea typeface="Abhaya Libre"/>
                <a:cs typeface="Abhaya Libre"/>
                <a:sym typeface="Abhaya Libre"/>
              </a:endParaRPr>
            </a:p>
          </p:txBody>
        </p:sp>
      </p:grpSp>
      <p:sp>
        <p:nvSpPr>
          <p:cNvPr id="718" name="Google Shape;718;p22"/>
          <p:cNvSpPr/>
          <p:nvPr/>
        </p:nvSpPr>
        <p:spPr>
          <a:xfrm>
            <a:off x="0" y="0"/>
            <a:ext cx="18288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19" name="Google Shape;719;p22"/>
          <p:cNvSpPr txBox="1"/>
          <p:nvPr/>
        </p:nvSpPr>
        <p:spPr>
          <a:xfrm>
            <a:off x="1678712" y="727522"/>
            <a:ext cx="15133277" cy="1384995"/>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a:solidFill>
                  <a:srgbClr val="000000"/>
                </a:solidFill>
                <a:latin typeface="Abhaya Libre"/>
                <a:ea typeface="Abhaya Libre"/>
                <a:cs typeface="Abhaya Libre"/>
                <a:sym typeface="Abhaya Libre"/>
              </a:rPr>
              <a:t>04 - </a:t>
            </a:r>
            <a:r>
              <a:rPr lang="bg-BG" sz="6600">
                <a:solidFill>
                  <a:srgbClr val="000000"/>
                </a:solidFill>
                <a:latin typeface="Abhaya Libre"/>
                <a:ea typeface="Abhaya Libre"/>
                <a:cs typeface="Abhaya Libre"/>
                <a:sym typeface="Abhaya Libre"/>
              </a:rPr>
              <a:t>Умения за социални предприемачи</a:t>
            </a:r>
            <a:endParaRPr sz="6410">
              <a:solidFill>
                <a:srgbClr val="000000"/>
              </a:solidFill>
              <a:latin typeface="Abhaya Libre"/>
              <a:ea typeface="Abhaya Libre"/>
              <a:cs typeface="Abhaya Libre"/>
              <a:sym typeface="Abhaya Libre"/>
            </a:endParaRPr>
          </a:p>
          <a:p>
            <a:pPr marL="0" marR="0" lvl="0" indent="0" algn="ctr" rtl="0">
              <a:lnSpc>
                <a:spcPct val="136224"/>
              </a:lnSpc>
              <a:spcBef>
                <a:spcPts val="0"/>
              </a:spcBef>
              <a:spcAft>
                <a:spcPts val="0"/>
              </a:spcAft>
              <a:buNone/>
            </a:pPr>
            <a:r>
              <a:rPr lang="bg-BG" sz="4000">
                <a:solidFill>
                  <a:srgbClr val="000000"/>
                </a:solidFill>
                <a:latin typeface="Abhaya Libre"/>
                <a:ea typeface="Abhaya Libre"/>
                <a:cs typeface="Abhaya Libre"/>
                <a:sym typeface="Abhaya Libre"/>
              </a:rPr>
              <a:t>Изграждане на силни екипи</a:t>
            </a:r>
            <a:endParaRPr sz="3600">
              <a:solidFill>
                <a:srgbClr val="000000"/>
              </a:solidFill>
              <a:latin typeface="Abhaya Libre"/>
              <a:ea typeface="Abhaya Libre"/>
              <a:cs typeface="Abhaya Libre"/>
              <a:sym typeface="Abhaya Libre"/>
            </a:endParaRPr>
          </a:p>
        </p:txBody>
      </p:sp>
      <p:sp>
        <p:nvSpPr>
          <p:cNvPr id="720" name="Google Shape;720;p22"/>
          <p:cNvSpPr txBox="1"/>
          <p:nvPr/>
        </p:nvSpPr>
        <p:spPr>
          <a:xfrm>
            <a:off x="3287486" y="3884034"/>
            <a:ext cx="150005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1" name="Google Shape;721;p22"/>
          <p:cNvPicPr preferRelativeResize="0"/>
          <p:nvPr/>
        </p:nvPicPr>
        <p:blipFill>
          <a:blip r:embed="rId7">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25"/>
        <p:cNvGrpSpPr/>
        <p:nvPr/>
      </p:nvGrpSpPr>
      <p:grpSpPr>
        <a:xfrm>
          <a:off x="0" y="0"/>
          <a:ext cx="0" cy="0"/>
          <a:chOff x="0" y="0"/>
          <a:chExt cx="0" cy="0"/>
        </a:xfrm>
      </p:grpSpPr>
      <p:pic>
        <p:nvPicPr>
          <p:cNvPr id="726" name="Google Shape;726;p23"/>
          <p:cNvPicPr preferRelativeResize="0"/>
          <p:nvPr/>
        </p:nvPicPr>
        <p:blipFill rotWithShape="1">
          <a:blip r:embed="rId3">
            <a:alphaModFix/>
          </a:blip>
          <a:srcRect/>
          <a:stretch/>
        </p:blipFill>
        <p:spPr>
          <a:xfrm rot="-4196164">
            <a:off x="-3670627" y="6657403"/>
            <a:ext cx="10675280" cy="11378690"/>
          </a:xfrm>
          <a:prstGeom prst="rect">
            <a:avLst/>
          </a:prstGeom>
          <a:noFill/>
          <a:ln>
            <a:noFill/>
          </a:ln>
        </p:spPr>
      </p:pic>
      <p:pic>
        <p:nvPicPr>
          <p:cNvPr id="727" name="Google Shape;727;p2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728" name="Google Shape;728;p23"/>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729" name="Google Shape;729;p23"/>
          <p:cNvPicPr preferRelativeResize="0"/>
          <p:nvPr/>
        </p:nvPicPr>
        <p:blipFill rotWithShape="1">
          <a:blip r:embed="rId6">
            <a:alphaModFix/>
          </a:blip>
          <a:srcRect/>
          <a:stretch/>
        </p:blipFill>
        <p:spPr>
          <a:xfrm rot="9614497">
            <a:off x="15121327" y="6206904"/>
            <a:ext cx="4352147" cy="4346443"/>
          </a:xfrm>
          <a:prstGeom prst="rect">
            <a:avLst/>
          </a:prstGeom>
          <a:noFill/>
          <a:ln>
            <a:noFill/>
          </a:ln>
        </p:spPr>
      </p:pic>
      <p:grpSp>
        <p:nvGrpSpPr>
          <p:cNvPr id="730" name="Google Shape;730;p23"/>
          <p:cNvGrpSpPr/>
          <p:nvPr/>
        </p:nvGrpSpPr>
        <p:grpSpPr>
          <a:xfrm>
            <a:off x="1524000" y="2425046"/>
            <a:ext cx="15085288" cy="4049330"/>
            <a:chOff x="9029840" y="-1365646"/>
            <a:chExt cx="11797931" cy="5399105"/>
          </a:xfrm>
        </p:grpSpPr>
        <p:sp>
          <p:nvSpPr>
            <p:cNvPr id="731" name="Google Shape;731;p23"/>
            <p:cNvSpPr txBox="1"/>
            <p:nvPr/>
          </p:nvSpPr>
          <p:spPr>
            <a:xfrm>
              <a:off x="11914877" y="-1365646"/>
              <a:ext cx="8912894" cy="2884550"/>
            </a:xfrm>
            <a:prstGeom prst="rect">
              <a:avLst/>
            </a:prstGeom>
            <a:noFill/>
            <a:ln>
              <a:noFill/>
            </a:ln>
          </p:spPr>
          <p:txBody>
            <a:bodyPr spcFirstLastPara="1" wrap="square" lIns="0" tIns="0" rIns="0" bIns="0" anchor="t" anchorCtr="0">
              <a:spAutoFit/>
            </a:bodyPr>
            <a:lstStyle/>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457200" marR="0" lvl="0" indent="-304800" algn="just" rtl="0">
                <a:lnSpc>
                  <a:spcPct val="139958"/>
                </a:lnSpc>
                <a:spcBef>
                  <a:spcPts val="0"/>
                </a:spcBef>
                <a:spcAft>
                  <a:spcPts val="0"/>
                </a:spcAft>
                <a:buClr>
                  <a:schemeClr val="dk1"/>
                </a:buClr>
                <a:buSzPts val="2400"/>
                <a:buFont typeface="Calibri"/>
                <a:buNone/>
              </a:pPr>
              <a:endParaRPr sz="2400">
                <a:solidFill>
                  <a:srgbClr val="000000"/>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solidFill>
                  <a:srgbClr val="000000"/>
                </a:solidFill>
                <a:latin typeface="Abhaya Libre"/>
                <a:ea typeface="Abhaya Libre"/>
                <a:cs typeface="Abhaya Libre"/>
                <a:sym typeface="Abhaya Libre"/>
              </a:endParaRPr>
            </a:p>
          </p:txBody>
        </p:sp>
        <p:sp>
          <p:nvSpPr>
            <p:cNvPr id="732" name="Google Shape;732;p23"/>
            <p:cNvSpPr txBox="1"/>
            <p:nvPr/>
          </p:nvSpPr>
          <p:spPr>
            <a:xfrm>
              <a:off x="12035467" y="2575906"/>
              <a:ext cx="6577791" cy="581356"/>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endParaRPr sz="2800" b="1" i="1">
                <a:solidFill>
                  <a:srgbClr val="000000"/>
                </a:solidFill>
                <a:latin typeface="Abhaya Libre"/>
                <a:ea typeface="Abhaya Libre"/>
                <a:cs typeface="Abhaya Libre"/>
                <a:sym typeface="Abhaya Libre"/>
              </a:endParaRPr>
            </a:p>
          </p:txBody>
        </p:sp>
        <p:sp>
          <p:nvSpPr>
            <p:cNvPr id="733" name="Google Shape;733;p23"/>
            <p:cNvSpPr txBox="1"/>
            <p:nvPr/>
          </p:nvSpPr>
          <p:spPr>
            <a:xfrm>
              <a:off x="9029840" y="-300034"/>
              <a:ext cx="11223246" cy="4333493"/>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ru-RU" sz="2400" b="1" dirty="0">
                  <a:solidFill>
                    <a:srgbClr val="000000"/>
                  </a:solidFill>
                  <a:latin typeface="Abhaya Libre"/>
                  <a:ea typeface="Abhaya Libre"/>
                  <a:cs typeface="Abhaya Libre"/>
                  <a:sym typeface="Abhaya Libre"/>
                </a:rPr>
                <a:t>Пригодност към основателя</a:t>
              </a:r>
            </a:p>
            <a:p>
              <a:pPr marL="0" marR="0" lvl="0" indent="0" algn="just" rtl="0">
                <a:lnSpc>
                  <a:spcPct val="119964"/>
                </a:lnSpc>
                <a:spcBef>
                  <a:spcPts val="0"/>
                </a:spcBef>
                <a:spcAft>
                  <a:spcPts val="0"/>
                </a:spcAft>
                <a:buNone/>
              </a:pPr>
              <a:r>
                <a:rPr lang="ru-RU" sz="2400" dirty="0">
                  <a:solidFill>
                    <a:srgbClr val="000000"/>
                  </a:solidFill>
                  <a:latin typeface="Abhaya Libre"/>
                  <a:ea typeface="Abhaya Libre"/>
                  <a:cs typeface="Abhaya Libre"/>
                  <a:sym typeface="Abhaya Libre"/>
                </a:rPr>
                <a:t>Членовете на управленския екип трябва да могат да работят добре с основателя по отношение на личностни качества, компетенции и отношение, както и да са лоялни към основателя и неговите постижения. За да съставят силен и ефективен ръководен екип, висшите мениджъри трябва да допълват силните и слабите страни на учредителя.</a:t>
              </a:r>
              <a:endParaRPr sz="2400" dirty="0">
                <a:solidFill>
                  <a:srgbClr val="000000"/>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endParaRPr sz="2800" dirty="0">
                <a:solidFill>
                  <a:srgbClr val="000000"/>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endParaRPr sz="2800" dirty="0">
                <a:solidFill>
                  <a:srgbClr val="000000"/>
                </a:solidFill>
                <a:latin typeface="Abhaya Libre"/>
                <a:ea typeface="Abhaya Libre"/>
                <a:cs typeface="Abhaya Libre"/>
                <a:sym typeface="Abhaya Libre"/>
              </a:endParaRPr>
            </a:p>
          </p:txBody>
        </p:sp>
      </p:grpSp>
      <p:sp>
        <p:nvSpPr>
          <p:cNvPr id="734" name="Google Shape;734;p23"/>
          <p:cNvSpPr/>
          <p:nvPr/>
        </p:nvSpPr>
        <p:spPr>
          <a:xfrm>
            <a:off x="0" y="0"/>
            <a:ext cx="18288000" cy="0"/>
          </a:xfrm>
          <a:prstGeom prst="rect">
            <a:avLst/>
          </a:prstGeom>
          <a:solidFill>
            <a:srgbClr val="FFFFFF"/>
          </a:solidFill>
          <a:ln>
            <a:noFill/>
          </a:ln>
        </p:spPr>
        <p:txBody>
          <a:bodyPr spcFirstLastPara="1" wrap="square" lIns="0" tIns="0" rIns="0" bIns="0" anchor="ctr" anchorCtr="0">
            <a:sp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735" name="Google Shape;735;p23"/>
          <p:cNvSpPr txBox="1"/>
          <p:nvPr/>
        </p:nvSpPr>
        <p:spPr>
          <a:xfrm>
            <a:off x="1524000" y="727522"/>
            <a:ext cx="15287989" cy="1384995"/>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a:solidFill>
                  <a:srgbClr val="000000"/>
                </a:solidFill>
                <a:latin typeface="Abhaya Libre"/>
                <a:ea typeface="Abhaya Libre"/>
                <a:cs typeface="Abhaya Libre"/>
                <a:sym typeface="Abhaya Libre"/>
              </a:rPr>
              <a:t>04 - </a:t>
            </a:r>
            <a:r>
              <a:rPr lang="bg-BG" sz="6600">
                <a:solidFill>
                  <a:srgbClr val="000000"/>
                </a:solidFill>
                <a:latin typeface="Abhaya Libre"/>
                <a:ea typeface="Abhaya Libre"/>
                <a:cs typeface="Abhaya Libre"/>
                <a:sym typeface="Abhaya Libre"/>
              </a:rPr>
              <a:t>Умения за социални предприемачи</a:t>
            </a:r>
            <a:endParaRPr sz="6410">
              <a:solidFill>
                <a:srgbClr val="000000"/>
              </a:solidFill>
              <a:latin typeface="Abhaya Libre"/>
              <a:ea typeface="Abhaya Libre"/>
              <a:cs typeface="Abhaya Libre"/>
              <a:sym typeface="Abhaya Libre"/>
            </a:endParaRPr>
          </a:p>
          <a:p>
            <a:pPr marL="0" marR="0" lvl="0" indent="0" algn="ctr" rtl="0">
              <a:lnSpc>
                <a:spcPct val="136224"/>
              </a:lnSpc>
              <a:spcBef>
                <a:spcPts val="0"/>
              </a:spcBef>
              <a:spcAft>
                <a:spcPts val="0"/>
              </a:spcAft>
              <a:buNone/>
            </a:pPr>
            <a:r>
              <a:rPr lang="bg-BG" sz="4000">
                <a:solidFill>
                  <a:srgbClr val="000000"/>
                </a:solidFill>
                <a:latin typeface="Abhaya Libre"/>
                <a:ea typeface="Abhaya Libre"/>
                <a:cs typeface="Abhaya Libre"/>
                <a:sym typeface="Abhaya Libre"/>
              </a:rPr>
              <a:t>Изграждане на силни екипи</a:t>
            </a:r>
            <a:endParaRPr sz="3600">
              <a:solidFill>
                <a:srgbClr val="000000"/>
              </a:solidFill>
              <a:latin typeface="Abhaya Libre"/>
              <a:ea typeface="Abhaya Libre"/>
              <a:cs typeface="Abhaya Libre"/>
              <a:sym typeface="Abhaya Libre"/>
            </a:endParaRPr>
          </a:p>
        </p:txBody>
      </p:sp>
      <p:sp>
        <p:nvSpPr>
          <p:cNvPr id="736" name="Google Shape;736;p23"/>
          <p:cNvSpPr txBox="1"/>
          <p:nvPr/>
        </p:nvSpPr>
        <p:spPr>
          <a:xfrm>
            <a:off x="3428999" y="3858680"/>
            <a:ext cx="150005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7" name="Google Shape;737;p23"/>
          <p:cNvPicPr preferRelativeResize="0"/>
          <p:nvPr/>
        </p:nvPicPr>
        <p:blipFill>
          <a:blip r:embed="rId7">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41"/>
        <p:cNvGrpSpPr/>
        <p:nvPr/>
      </p:nvGrpSpPr>
      <p:grpSpPr>
        <a:xfrm>
          <a:off x="0" y="0"/>
          <a:ext cx="0" cy="0"/>
          <a:chOff x="0" y="0"/>
          <a:chExt cx="0" cy="0"/>
        </a:xfrm>
      </p:grpSpPr>
      <p:pic>
        <p:nvPicPr>
          <p:cNvPr id="742" name="Google Shape;742;p24"/>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743" name="Google Shape;743;p2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744" name="Google Shape;744;p24"/>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745" name="Google Shape;745;p24"/>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746" name="Google Shape;746;p24"/>
          <p:cNvSpPr/>
          <p:nvPr/>
        </p:nvSpPr>
        <p:spPr>
          <a:xfrm>
            <a:off x="4015353" y="3770182"/>
            <a:ext cx="12761798" cy="5242312"/>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4"/>
          <p:cNvSpPr txBox="1"/>
          <p:nvPr/>
        </p:nvSpPr>
        <p:spPr>
          <a:xfrm>
            <a:off x="6474330" y="4222560"/>
            <a:ext cx="8156070" cy="81556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350" dirty="0">
                <a:solidFill>
                  <a:schemeClr val="dk1"/>
                </a:solidFill>
                <a:latin typeface="Abhaya Libre"/>
                <a:ea typeface="Abhaya Libre"/>
                <a:cs typeface="Abhaya Libre"/>
                <a:sym typeface="Abhaya Libre"/>
              </a:rPr>
              <a:t>Средният процент на социалните  предприемачи сред начинаещите предприемачи в начална фаза е 3,2 %.</a:t>
            </a:r>
            <a:endParaRPr sz="2400" dirty="0">
              <a:solidFill>
                <a:schemeClr val="dk1"/>
              </a:solidFill>
              <a:latin typeface="Abhaya Libre"/>
              <a:ea typeface="Abhaya Libre"/>
              <a:cs typeface="Abhaya Libre"/>
              <a:sym typeface="Abhaya Libre"/>
            </a:endParaRPr>
          </a:p>
        </p:txBody>
      </p:sp>
      <p:pic>
        <p:nvPicPr>
          <p:cNvPr id="748" name="Google Shape;748;p24"/>
          <p:cNvPicPr preferRelativeResize="0"/>
          <p:nvPr/>
        </p:nvPicPr>
        <p:blipFill rotWithShape="1">
          <a:blip r:embed="rId7">
            <a:alphaModFix/>
          </a:blip>
          <a:srcRect/>
          <a:stretch/>
        </p:blipFill>
        <p:spPr>
          <a:xfrm>
            <a:off x="6873376" y="5727297"/>
            <a:ext cx="360770" cy="328382"/>
          </a:xfrm>
          <a:prstGeom prst="rect">
            <a:avLst/>
          </a:prstGeom>
          <a:noFill/>
          <a:ln>
            <a:noFill/>
          </a:ln>
        </p:spPr>
      </p:pic>
      <p:pic>
        <p:nvPicPr>
          <p:cNvPr id="749" name="Google Shape;749;p24"/>
          <p:cNvPicPr preferRelativeResize="0"/>
          <p:nvPr/>
        </p:nvPicPr>
        <p:blipFill rotWithShape="1">
          <a:blip r:embed="rId7">
            <a:alphaModFix/>
          </a:blip>
          <a:srcRect/>
          <a:stretch/>
        </p:blipFill>
        <p:spPr>
          <a:xfrm>
            <a:off x="5878202" y="4523273"/>
            <a:ext cx="360770" cy="328382"/>
          </a:xfrm>
          <a:prstGeom prst="rect">
            <a:avLst/>
          </a:prstGeom>
          <a:noFill/>
          <a:ln>
            <a:noFill/>
          </a:ln>
        </p:spPr>
      </p:pic>
      <p:sp>
        <p:nvSpPr>
          <p:cNvPr id="750" name="Google Shape;750;p24"/>
          <p:cNvSpPr txBox="1"/>
          <p:nvPr/>
        </p:nvSpPr>
        <p:spPr>
          <a:xfrm>
            <a:off x="7485793" y="5483704"/>
            <a:ext cx="7589418" cy="81556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bg-BG" sz="2350" dirty="0">
                <a:solidFill>
                  <a:schemeClr val="dk1"/>
                </a:solidFill>
                <a:latin typeface="Abhaya Libre"/>
                <a:ea typeface="Abhaya Libre"/>
                <a:cs typeface="Abhaya Libre"/>
                <a:sym typeface="Abhaya Libre"/>
              </a:rPr>
              <a:t>Средният процент на на лица, които в момента водят активна социално предприемаческа дейност е 3.7%. </a:t>
            </a:r>
            <a:endParaRPr sz="2350" dirty="0">
              <a:solidFill>
                <a:schemeClr val="dk1"/>
              </a:solidFill>
              <a:latin typeface="Calibri"/>
              <a:ea typeface="Calibri"/>
              <a:cs typeface="Calibri"/>
              <a:sym typeface="Calibri"/>
            </a:endParaRPr>
          </a:p>
        </p:txBody>
      </p:sp>
      <p:sp>
        <p:nvSpPr>
          <p:cNvPr id="751" name="Google Shape;751;p24"/>
          <p:cNvSpPr txBox="1"/>
          <p:nvPr/>
        </p:nvSpPr>
        <p:spPr>
          <a:xfrm>
            <a:off x="5180264" y="6522556"/>
            <a:ext cx="10744201" cy="19005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350" b="0" i="0" dirty="0">
                <a:solidFill>
                  <a:srgbClr val="303A3E"/>
                </a:solidFill>
                <a:latin typeface="Abhaya Libre"/>
                <a:ea typeface="Abhaya Libre"/>
                <a:cs typeface="Abhaya Libre"/>
                <a:sym typeface="Abhaya Libre"/>
              </a:rPr>
              <a:t>Сред младежите на възраст между 18 и 34 години в Западна Европа има повече начинаещи социални предприемачи, отколкото начинаещи търговски предприемачи. В Източна Европа обаче в този възрастов диапазон има повече зараждащи се търговски предприемачи, отколкото зараждащи се социални предприемачи.</a:t>
            </a:r>
            <a:endParaRPr sz="2350" dirty="0">
              <a:solidFill>
                <a:schemeClr val="dk1"/>
              </a:solidFill>
              <a:latin typeface="Calibri"/>
              <a:ea typeface="Calibri"/>
              <a:cs typeface="Calibri"/>
              <a:sym typeface="Calibri"/>
            </a:endParaRPr>
          </a:p>
        </p:txBody>
      </p:sp>
      <p:pic>
        <p:nvPicPr>
          <p:cNvPr id="752" name="Google Shape;752;p24"/>
          <p:cNvPicPr preferRelativeResize="0"/>
          <p:nvPr/>
        </p:nvPicPr>
        <p:blipFill rotWithShape="1">
          <a:blip r:embed="rId8">
            <a:alphaModFix/>
          </a:blip>
          <a:srcRect/>
          <a:stretch/>
        </p:blipFill>
        <p:spPr>
          <a:xfrm>
            <a:off x="838200" y="5144642"/>
            <a:ext cx="2345667" cy="1684615"/>
          </a:xfrm>
          <a:prstGeom prst="rect">
            <a:avLst/>
          </a:prstGeom>
          <a:noFill/>
          <a:ln>
            <a:noFill/>
          </a:ln>
        </p:spPr>
      </p:pic>
      <p:sp>
        <p:nvSpPr>
          <p:cNvPr id="753" name="Google Shape;753;p24"/>
          <p:cNvSpPr txBox="1"/>
          <p:nvPr/>
        </p:nvSpPr>
        <p:spPr>
          <a:xfrm>
            <a:off x="1843314" y="2323673"/>
            <a:ext cx="15057313" cy="14465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200" dirty="0">
                <a:solidFill>
                  <a:schemeClr val="dk1"/>
                </a:solidFill>
                <a:latin typeface="Abhaya Libre"/>
                <a:ea typeface="Abhaya Libre"/>
                <a:cs typeface="Abhaya Libre"/>
                <a:sym typeface="Abhaya Libre"/>
              </a:rPr>
              <a:t>Основни констатации от доклада на Глобален предприемачески мониторинг (GEM) за стартиращи предприятия със социално въздействие и дейност в областта на социалното предприемачество. Докладът се основава на интервюта със 167 793 възрастни в 58 икономики и по този начин представлява най-голямото сравнително проучване на стартиращите предприятия със социално въздействие и социалното предприемачество в света.</a:t>
            </a:r>
            <a:endParaRPr sz="2200" dirty="0">
              <a:solidFill>
                <a:schemeClr val="dk1"/>
              </a:solidFill>
              <a:latin typeface="Calibri"/>
              <a:ea typeface="Calibri"/>
              <a:cs typeface="Calibri"/>
              <a:sym typeface="Calibri"/>
            </a:endParaRPr>
          </a:p>
        </p:txBody>
      </p:sp>
      <p:pic>
        <p:nvPicPr>
          <p:cNvPr id="754" name="Google Shape;754;p24"/>
          <p:cNvPicPr preferRelativeResize="0"/>
          <p:nvPr/>
        </p:nvPicPr>
        <p:blipFill rotWithShape="1">
          <a:blip r:embed="rId7">
            <a:alphaModFix/>
          </a:blip>
          <a:srcRect/>
          <a:stretch/>
        </p:blipFill>
        <p:spPr>
          <a:xfrm>
            <a:off x="4630704" y="7308625"/>
            <a:ext cx="360770" cy="328382"/>
          </a:xfrm>
          <a:prstGeom prst="rect">
            <a:avLst/>
          </a:prstGeom>
          <a:noFill/>
          <a:ln>
            <a:noFill/>
          </a:ln>
        </p:spPr>
      </p:pic>
      <p:sp>
        <p:nvSpPr>
          <p:cNvPr id="755" name="Google Shape;755;p24"/>
          <p:cNvSpPr txBox="1"/>
          <p:nvPr/>
        </p:nvSpPr>
        <p:spPr>
          <a:xfrm>
            <a:off x="762000" y="596607"/>
            <a:ext cx="16205301" cy="1684179"/>
          </a:xfrm>
          <a:prstGeom prst="rect">
            <a:avLst/>
          </a:prstGeom>
          <a:noFill/>
          <a:ln>
            <a:noFill/>
          </a:ln>
        </p:spPr>
        <p:txBody>
          <a:bodyPr spcFirstLastPara="1" wrap="square" lIns="0" tIns="0" rIns="0" bIns="0" anchor="t" anchorCtr="0">
            <a:spAutoFit/>
          </a:bodyPr>
          <a:lstStyle/>
          <a:p>
            <a:pPr marL="0" marR="0" lvl="0" indent="0" algn="ctr" rtl="0">
              <a:lnSpc>
                <a:spcPct val="113520"/>
              </a:lnSpc>
              <a:spcBef>
                <a:spcPts val="0"/>
              </a:spcBef>
              <a:spcAft>
                <a:spcPts val="0"/>
              </a:spcAft>
              <a:buNone/>
            </a:pPr>
            <a:r>
              <a:rPr lang="bg-BG" sz="4800" dirty="0">
                <a:solidFill>
                  <a:srgbClr val="000000"/>
                </a:solidFill>
                <a:latin typeface="Abhaya Libre"/>
                <a:ea typeface="Abhaya Libre"/>
                <a:cs typeface="Abhaya Libre"/>
                <a:sym typeface="Abhaya Libre"/>
              </a:rPr>
              <a:t>05 - Социално въздействие и социално предприемачество: </a:t>
            </a:r>
            <a:endParaRPr dirty="0"/>
          </a:p>
          <a:p>
            <a:pPr marL="0" marR="0" lvl="0" indent="0" algn="ctr" rtl="0">
              <a:lnSpc>
                <a:spcPct val="113520"/>
              </a:lnSpc>
              <a:spcBef>
                <a:spcPts val="0"/>
              </a:spcBef>
              <a:spcAft>
                <a:spcPts val="0"/>
              </a:spcAft>
              <a:buNone/>
            </a:pPr>
            <a:r>
              <a:rPr lang="bg-BG" sz="4800" dirty="0">
                <a:solidFill>
                  <a:srgbClr val="000000"/>
                </a:solidFill>
                <a:latin typeface="Abhaya Libre"/>
                <a:ea typeface="Abhaya Libre"/>
                <a:cs typeface="Abhaya Libre"/>
                <a:sym typeface="Abhaya Libre"/>
              </a:rPr>
              <a:t>Факти и статистика</a:t>
            </a:r>
            <a:endParaRPr sz="4800" dirty="0">
              <a:solidFill>
                <a:srgbClr val="000000"/>
              </a:solidFill>
              <a:latin typeface="Abhaya Libre"/>
              <a:ea typeface="Abhaya Libre"/>
              <a:cs typeface="Abhaya Libre"/>
              <a:sym typeface="Abhaya Libre"/>
            </a:endParaRPr>
          </a:p>
        </p:txBody>
      </p:sp>
      <p:pic>
        <p:nvPicPr>
          <p:cNvPr id="756" name="Google Shape;756;p24"/>
          <p:cNvPicPr preferRelativeResize="0"/>
          <p:nvPr/>
        </p:nvPicPr>
        <p:blipFill>
          <a:blip r:embed="rId9">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60"/>
        <p:cNvGrpSpPr/>
        <p:nvPr/>
      </p:nvGrpSpPr>
      <p:grpSpPr>
        <a:xfrm>
          <a:off x="0" y="0"/>
          <a:ext cx="0" cy="0"/>
          <a:chOff x="0" y="0"/>
          <a:chExt cx="0" cy="0"/>
        </a:xfrm>
      </p:grpSpPr>
      <p:sp>
        <p:nvSpPr>
          <p:cNvPr id="761" name="Google Shape;761;p25"/>
          <p:cNvSpPr/>
          <p:nvPr/>
        </p:nvSpPr>
        <p:spPr>
          <a:xfrm>
            <a:off x="1443106" y="2465318"/>
            <a:ext cx="15401787" cy="6303975"/>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62" name="Google Shape;762;p25"/>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763" name="Google Shape;763;p2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764" name="Google Shape;764;p25"/>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765" name="Google Shape;765;p25"/>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766" name="Google Shape;766;p25"/>
          <p:cNvSpPr txBox="1"/>
          <p:nvPr/>
        </p:nvSpPr>
        <p:spPr>
          <a:xfrm>
            <a:off x="762000" y="596607"/>
            <a:ext cx="16205301" cy="1396536"/>
          </a:xfrm>
          <a:prstGeom prst="rect">
            <a:avLst/>
          </a:prstGeom>
          <a:noFill/>
          <a:ln>
            <a:noFill/>
          </a:ln>
        </p:spPr>
        <p:txBody>
          <a:bodyPr spcFirstLastPara="1" wrap="square" lIns="0" tIns="0" rIns="0" bIns="0" anchor="t" anchorCtr="0">
            <a:spAutoFit/>
          </a:bodyPr>
          <a:lstStyle/>
          <a:p>
            <a:pPr marL="0" marR="0" lvl="0" indent="0" algn="ctr" rtl="0">
              <a:lnSpc>
                <a:spcPct val="113520"/>
              </a:lnSpc>
              <a:spcBef>
                <a:spcPts val="0"/>
              </a:spcBef>
              <a:spcAft>
                <a:spcPts val="0"/>
              </a:spcAft>
              <a:buNone/>
            </a:pPr>
            <a:r>
              <a:rPr lang="bg-BG" sz="4800">
                <a:solidFill>
                  <a:srgbClr val="000000"/>
                </a:solidFill>
                <a:latin typeface="Abhaya Libre"/>
                <a:ea typeface="Abhaya Libre"/>
                <a:cs typeface="Abhaya Libre"/>
                <a:sym typeface="Abhaya Libre"/>
              </a:rPr>
              <a:t>05 - Социално въздействие и социално предприемачество: </a:t>
            </a:r>
            <a:endParaRPr/>
          </a:p>
          <a:p>
            <a:pPr marL="0" marR="0" lvl="0" indent="0" algn="ctr" rtl="0">
              <a:lnSpc>
                <a:spcPct val="113520"/>
              </a:lnSpc>
              <a:spcBef>
                <a:spcPts val="0"/>
              </a:spcBef>
              <a:spcAft>
                <a:spcPts val="0"/>
              </a:spcAft>
              <a:buNone/>
            </a:pPr>
            <a:r>
              <a:rPr lang="bg-BG" sz="4800">
                <a:solidFill>
                  <a:srgbClr val="000000"/>
                </a:solidFill>
                <a:latin typeface="Abhaya Libre"/>
                <a:ea typeface="Abhaya Libre"/>
                <a:cs typeface="Abhaya Libre"/>
                <a:sym typeface="Abhaya Libre"/>
              </a:rPr>
              <a:t>Факти и статистики</a:t>
            </a:r>
            <a:endParaRPr sz="4800">
              <a:solidFill>
                <a:srgbClr val="000000"/>
              </a:solidFill>
              <a:latin typeface="Abhaya Libre"/>
              <a:ea typeface="Abhaya Libre"/>
              <a:cs typeface="Abhaya Libre"/>
              <a:sym typeface="Abhaya Libre"/>
            </a:endParaRPr>
          </a:p>
        </p:txBody>
      </p:sp>
      <p:sp>
        <p:nvSpPr>
          <p:cNvPr id="767" name="Google Shape;767;p25"/>
          <p:cNvSpPr txBox="1"/>
          <p:nvPr/>
        </p:nvSpPr>
        <p:spPr>
          <a:xfrm>
            <a:off x="3309257" y="3312969"/>
            <a:ext cx="12311743" cy="19004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350" dirty="0">
                <a:solidFill>
                  <a:srgbClr val="000000"/>
                </a:solidFill>
                <a:latin typeface="Abhaya Libre"/>
                <a:ea typeface="Abhaya Libre"/>
                <a:cs typeface="Abhaya Libre"/>
                <a:sym typeface="Abhaya Libre"/>
              </a:rPr>
              <a:t>Една от нововъзникващите теми в социалното предприемачество е измерването на социалното въздействие. Около половината от лицата, които отговарят на широкото определение за социални предприемачи, съобщават, че полагат значителни усилия за измерване на социалното и екологичното въздействие на своите дейности в областта на социалното предприемачество.</a:t>
            </a:r>
            <a:endParaRPr sz="2350" dirty="0">
              <a:solidFill>
                <a:srgbClr val="000000"/>
              </a:solidFill>
              <a:latin typeface="Calibri"/>
              <a:ea typeface="Calibri"/>
              <a:cs typeface="Calibri"/>
              <a:sym typeface="Calibri"/>
            </a:endParaRPr>
          </a:p>
        </p:txBody>
      </p:sp>
      <p:sp>
        <p:nvSpPr>
          <p:cNvPr id="768" name="Google Shape;768;p25"/>
          <p:cNvSpPr txBox="1"/>
          <p:nvPr/>
        </p:nvSpPr>
        <p:spPr>
          <a:xfrm>
            <a:off x="5451766" y="5891587"/>
            <a:ext cx="6740234" cy="153884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bg-BG" sz="2350" dirty="0">
                <a:solidFill>
                  <a:srgbClr val="000000"/>
                </a:solidFill>
                <a:latin typeface="Abhaya Libre"/>
                <a:ea typeface="Abhaya Libre"/>
                <a:cs typeface="Abhaya Libre"/>
                <a:sym typeface="Abhaya Libre"/>
              </a:rPr>
              <a:t>Около 5 на всеки 10 социални предприемачи  </a:t>
            </a:r>
            <a:r>
              <a:rPr lang="ru-RU" sz="2350" dirty="0">
                <a:solidFill>
                  <a:srgbClr val="000000"/>
                </a:solidFill>
                <a:latin typeface="Abhaya Libre"/>
                <a:ea typeface="Abhaya Libre"/>
                <a:cs typeface="Abhaya Libre"/>
                <a:sym typeface="Abhaya Libre"/>
              </a:rPr>
              <a:t>реинвестират печалбата за постигане на социалните цели, поставени от дейността, организацията или инициативата.</a:t>
            </a:r>
            <a:endParaRPr sz="2350" dirty="0">
              <a:solidFill>
                <a:srgbClr val="000000"/>
              </a:solidFill>
              <a:latin typeface="Calibri"/>
              <a:ea typeface="Calibri"/>
              <a:cs typeface="Calibri"/>
              <a:sym typeface="Calibri"/>
            </a:endParaRPr>
          </a:p>
        </p:txBody>
      </p:sp>
      <p:pic>
        <p:nvPicPr>
          <p:cNvPr id="769" name="Google Shape;769;p25"/>
          <p:cNvPicPr preferRelativeResize="0"/>
          <p:nvPr/>
        </p:nvPicPr>
        <p:blipFill rotWithShape="1">
          <a:blip r:embed="rId7">
            <a:alphaModFix/>
          </a:blip>
          <a:srcRect/>
          <a:stretch/>
        </p:blipFill>
        <p:spPr>
          <a:xfrm>
            <a:off x="2667000" y="3393576"/>
            <a:ext cx="360770" cy="328382"/>
          </a:xfrm>
          <a:prstGeom prst="rect">
            <a:avLst/>
          </a:prstGeom>
          <a:noFill/>
          <a:ln>
            <a:noFill/>
          </a:ln>
        </p:spPr>
      </p:pic>
      <p:pic>
        <p:nvPicPr>
          <p:cNvPr id="770" name="Google Shape;770;p25"/>
          <p:cNvPicPr preferRelativeResize="0"/>
          <p:nvPr/>
        </p:nvPicPr>
        <p:blipFill rotWithShape="1">
          <a:blip r:embed="rId7">
            <a:alphaModFix/>
          </a:blip>
          <a:srcRect/>
          <a:stretch/>
        </p:blipFill>
        <p:spPr>
          <a:xfrm>
            <a:off x="4820042" y="5972884"/>
            <a:ext cx="360770" cy="328382"/>
          </a:xfrm>
          <a:prstGeom prst="rect">
            <a:avLst/>
          </a:prstGeom>
          <a:noFill/>
          <a:ln>
            <a:noFill/>
          </a:ln>
        </p:spPr>
      </p:pic>
      <p:pic>
        <p:nvPicPr>
          <p:cNvPr id="771" name="Google Shape;771;p25"/>
          <p:cNvPicPr preferRelativeResize="0"/>
          <p:nvPr/>
        </p:nvPicPr>
        <p:blipFill rotWithShape="1">
          <a:blip r:embed="rId8">
            <a:alphaModFix/>
          </a:blip>
          <a:srcRect/>
          <a:stretch/>
        </p:blipFill>
        <p:spPr>
          <a:xfrm>
            <a:off x="13121846" y="5617306"/>
            <a:ext cx="2078599" cy="1938992"/>
          </a:xfrm>
          <a:prstGeom prst="rect">
            <a:avLst/>
          </a:prstGeom>
          <a:noFill/>
          <a:ln>
            <a:noFill/>
          </a:ln>
        </p:spPr>
      </p:pic>
      <p:pic>
        <p:nvPicPr>
          <p:cNvPr id="772" name="Google Shape;772;p25"/>
          <p:cNvPicPr preferRelativeResize="0"/>
          <p:nvPr/>
        </p:nvPicPr>
        <p:blipFill>
          <a:blip r:embed="rId9">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76"/>
        <p:cNvGrpSpPr/>
        <p:nvPr/>
      </p:nvGrpSpPr>
      <p:grpSpPr>
        <a:xfrm>
          <a:off x="0" y="0"/>
          <a:ext cx="0" cy="0"/>
          <a:chOff x="0" y="0"/>
          <a:chExt cx="0" cy="0"/>
        </a:xfrm>
      </p:grpSpPr>
      <p:pic>
        <p:nvPicPr>
          <p:cNvPr id="777" name="Google Shape;777;p26"/>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778" name="Google Shape;778;p26"/>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779" name="Google Shape;779;p26"/>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780" name="Google Shape;780;p26"/>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781" name="Google Shape;781;p26"/>
          <p:cNvSpPr/>
          <p:nvPr/>
        </p:nvSpPr>
        <p:spPr>
          <a:xfrm>
            <a:off x="119254" y="2234369"/>
            <a:ext cx="8343786" cy="6854201"/>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6"/>
          <p:cNvSpPr txBox="1"/>
          <p:nvPr/>
        </p:nvSpPr>
        <p:spPr>
          <a:xfrm>
            <a:off x="811423" y="593111"/>
            <a:ext cx="16086047" cy="1396536"/>
          </a:xfrm>
          <a:prstGeom prst="rect">
            <a:avLst/>
          </a:prstGeom>
          <a:noFill/>
          <a:ln>
            <a:noFill/>
          </a:ln>
        </p:spPr>
        <p:txBody>
          <a:bodyPr spcFirstLastPara="1" wrap="square" lIns="0" tIns="0" rIns="0" bIns="0" anchor="t" anchorCtr="0">
            <a:spAutoFit/>
          </a:bodyPr>
          <a:lstStyle/>
          <a:p>
            <a:pPr marL="0" marR="0" lvl="0" indent="0" algn="ctr" rtl="0">
              <a:lnSpc>
                <a:spcPct val="113520"/>
              </a:lnSpc>
              <a:spcBef>
                <a:spcPts val="0"/>
              </a:spcBef>
              <a:spcAft>
                <a:spcPts val="0"/>
              </a:spcAft>
              <a:buNone/>
            </a:pPr>
            <a:r>
              <a:rPr lang="bg-BG" sz="4800">
                <a:solidFill>
                  <a:srgbClr val="000000"/>
                </a:solidFill>
                <a:latin typeface="Abhaya Libre"/>
                <a:ea typeface="Abhaya Libre"/>
                <a:cs typeface="Abhaya Libre"/>
                <a:sym typeface="Abhaya Libre"/>
              </a:rPr>
              <a:t>05 - Социално въздействие и социално предприемачество: </a:t>
            </a:r>
            <a:endParaRPr/>
          </a:p>
          <a:p>
            <a:pPr marL="0" marR="0" lvl="0" indent="0" algn="ctr" rtl="0">
              <a:lnSpc>
                <a:spcPct val="113520"/>
              </a:lnSpc>
              <a:spcBef>
                <a:spcPts val="0"/>
              </a:spcBef>
              <a:spcAft>
                <a:spcPts val="0"/>
              </a:spcAft>
              <a:buNone/>
            </a:pPr>
            <a:r>
              <a:rPr lang="bg-BG" sz="4800">
                <a:solidFill>
                  <a:srgbClr val="000000"/>
                </a:solidFill>
                <a:latin typeface="Abhaya Libre"/>
                <a:ea typeface="Abhaya Libre"/>
                <a:cs typeface="Abhaya Libre"/>
                <a:sym typeface="Abhaya Libre"/>
              </a:rPr>
              <a:t>Факти и статистики</a:t>
            </a:r>
            <a:endParaRPr sz="4800">
              <a:solidFill>
                <a:srgbClr val="000000"/>
              </a:solidFill>
              <a:latin typeface="Abhaya Libre"/>
              <a:ea typeface="Abhaya Libre"/>
              <a:cs typeface="Abhaya Libre"/>
              <a:sym typeface="Abhaya Libre"/>
            </a:endParaRPr>
          </a:p>
        </p:txBody>
      </p:sp>
      <p:pic>
        <p:nvPicPr>
          <p:cNvPr id="783" name="Google Shape;783;p26"/>
          <p:cNvPicPr preferRelativeResize="0"/>
          <p:nvPr/>
        </p:nvPicPr>
        <p:blipFill rotWithShape="1">
          <a:blip r:embed="rId7">
            <a:alphaModFix/>
          </a:blip>
          <a:srcRect/>
          <a:stretch/>
        </p:blipFill>
        <p:spPr>
          <a:xfrm>
            <a:off x="3659745" y="7403572"/>
            <a:ext cx="1262803" cy="1262803"/>
          </a:xfrm>
          <a:prstGeom prst="rect">
            <a:avLst/>
          </a:prstGeom>
          <a:noFill/>
          <a:ln>
            <a:noFill/>
          </a:ln>
        </p:spPr>
      </p:pic>
      <p:pic>
        <p:nvPicPr>
          <p:cNvPr id="784" name="Google Shape;784;p26"/>
          <p:cNvPicPr preferRelativeResize="0"/>
          <p:nvPr/>
        </p:nvPicPr>
        <p:blipFill rotWithShape="1">
          <a:blip r:embed="rId8">
            <a:alphaModFix/>
          </a:blip>
          <a:srcRect/>
          <a:stretch/>
        </p:blipFill>
        <p:spPr>
          <a:xfrm>
            <a:off x="450653" y="5545151"/>
            <a:ext cx="360770" cy="328382"/>
          </a:xfrm>
          <a:prstGeom prst="rect">
            <a:avLst/>
          </a:prstGeom>
          <a:noFill/>
          <a:ln>
            <a:noFill/>
          </a:ln>
        </p:spPr>
      </p:pic>
      <p:pic>
        <p:nvPicPr>
          <p:cNvPr id="785" name="Google Shape;785;p26"/>
          <p:cNvPicPr preferRelativeResize="0"/>
          <p:nvPr/>
        </p:nvPicPr>
        <p:blipFill rotWithShape="1">
          <a:blip r:embed="rId8">
            <a:alphaModFix/>
          </a:blip>
          <a:srcRect/>
          <a:stretch/>
        </p:blipFill>
        <p:spPr>
          <a:xfrm>
            <a:off x="554833" y="3367766"/>
            <a:ext cx="360770" cy="328382"/>
          </a:xfrm>
          <a:prstGeom prst="rect">
            <a:avLst/>
          </a:prstGeom>
          <a:noFill/>
          <a:ln>
            <a:noFill/>
          </a:ln>
        </p:spPr>
      </p:pic>
      <p:sp>
        <p:nvSpPr>
          <p:cNvPr id="786" name="Google Shape;786;p26"/>
          <p:cNvSpPr txBox="1"/>
          <p:nvPr/>
        </p:nvSpPr>
        <p:spPr>
          <a:xfrm>
            <a:off x="984550" y="5528094"/>
            <a:ext cx="6808139" cy="19004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350" dirty="0">
                <a:solidFill>
                  <a:schemeClr val="dk1"/>
                </a:solidFill>
                <a:latin typeface="Abhaya Libre"/>
                <a:ea typeface="Abhaya Libre"/>
                <a:cs typeface="Abhaya Libre"/>
                <a:sym typeface="Abhaya Libre"/>
              </a:rPr>
              <a:t>Като цяло социалните предприемачи са доста оптимистично настроени по отношение на стремежите за растеж. Моделите на размера, използването на доброволци и очакванията за работа са доста разнопосочни в целия свят.</a:t>
            </a:r>
            <a:endParaRPr sz="2350" dirty="0">
              <a:solidFill>
                <a:schemeClr val="dk1"/>
              </a:solidFill>
              <a:latin typeface="Calibri"/>
              <a:ea typeface="Calibri"/>
              <a:cs typeface="Calibri"/>
              <a:sym typeface="Calibri"/>
            </a:endParaRPr>
          </a:p>
        </p:txBody>
      </p:sp>
      <p:sp>
        <p:nvSpPr>
          <p:cNvPr id="787" name="Google Shape;787;p26"/>
          <p:cNvSpPr txBox="1"/>
          <p:nvPr/>
        </p:nvSpPr>
        <p:spPr>
          <a:xfrm>
            <a:off x="984550" y="3259578"/>
            <a:ext cx="6685057" cy="22621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bg-BG" sz="2350">
                <a:solidFill>
                  <a:schemeClr val="dk1"/>
                </a:solidFill>
                <a:latin typeface="Abhaya Libre"/>
                <a:ea typeface="Abhaya Libre"/>
                <a:cs typeface="Abhaya Libre"/>
                <a:sym typeface="Abhaya Libre"/>
              </a:rPr>
              <a:t>Социалните предприемачи са видими за по-голямата част от населението, като средно 32% от възрастните (на възраст между 18 и 64 години) се съгласяват, че често знаят за предприятия, които целят разрешаването на социални проблеми. </a:t>
            </a:r>
            <a:endParaRPr sz="1800">
              <a:solidFill>
                <a:schemeClr val="dk1"/>
              </a:solidFill>
              <a:latin typeface="Calibri"/>
              <a:ea typeface="Calibri"/>
              <a:cs typeface="Calibri"/>
              <a:sym typeface="Calibri"/>
            </a:endParaRPr>
          </a:p>
        </p:txBody>
      </p:sp>
      <p:pic>
        <p:nvPicPr>
          <p:cNvPr id="788" name="Google Shape;788;p26"/>
          <p:cNvPicPr preferRelativeResize="0"/>
          <p:nvPr/>
        </p:nvPicPr>
        <p:blipFill rotWithShape="1">
          <a:blip r:embed="rId9">
            <a:alphaModFix/>
          </a:blip>
          <a:srcRect/>
          <a:stretch/>
        </p:blipFill>
        <p:spPr>
          <a:xfrm>
            <a:off x="9922055" y="3140382"/>
            <a:ext cx="7113996" cy="4743170"/>
          </a:xfrm>
          <a:prstGeom prst="rect">
            <a:avLst/>
          </a:prstGeom>
          <a:noFill/>
          <a:ln>
            <a:noFill/>
          </a:ln>
        </p:spPr>
      </p:pic>
      <p:pic>
        <p:nvPicPr>
          <p:cNvPr id="789" name="Google Shape;789;p26"/>
          <p:cNvPicPr preferRelativeResize="0"/>
          <p:nvPr/>
        </p:nvPicPr>
        <p:blipFill>
          <a:blip r:embed="rId10">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27"/>
          <p:cNvPicPr preferRelativeResize="0"/>
          <p:nvPr/>
        </p:nvPicPr>
        <p:blipFill rotWithShape="1">
          <a:blip r:embed="rId3">
            <a:alphaModFix/>
          </a:blip>
          <a:srcRect/>
          <a:stretch/>
        </p:blipFill>
        <p:spPr>
          <a:xfrm rot="5400000">
            <a:off x="10770731" y="4768328"/>
            <a:ext cx="7775659" cy="1894433"/>
          </a:xfrm>
          <a:prstGeom prst="rect">
            <a:avLst/>
          </a:prstGeom>
          <a:noFill/>
          <a:ln>
            <a:noFill/>
          </a:ln>
        </p:spPr>
      </p:pic>
      <p:grpSp>
        <p:nvGrpSpPr>
          <p:cNvPr id="795" name="Google Shape;795;p27"/>
          <p:cNvGrpSpPr/>
          <p:nvPr/>
        </p:nvGrpSpPr>
        <p:grpSpPr>
          <a:xfrm>
            <a:off x="14660026" y="2060782"/>
            <a:ext cx="654150" cy="657082"/>
            <a:chOff x="1813" y="0"/>
            <a:chExt cx="809173" cy="812800"/>
          </a:xfrm>
        </p:grpSpPr>
        <p:sp>
          <p:nvSpPr>
            <p:cNvPr id="796" name="Google Shape;796;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98" name="Google Shape;798;p27"/>
          <p:cNvGrpSpPr/>
          <p:nvPr/>
        </p:nvGrpSpPr>
        <p:grpSpPr>
          <a:xfrm>
            <a:off x="13667266" y="3547556"/>
            <a:ext cx="654150" cy="657082"/>
            <a:chOff x="1813" y="0"/>
            <a:chExt cx="809173" cy="812800"/>
          </a:xfrm>
        </p:grpSpPr>
        <p:sp>
          <p:nvSpPr>
            <p:cNvPr id="799" name="Google Shape;799;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01" name="Google Shape;801;p27"/>
          <p:cNvGrpSpPr/>
          <p:nvPr/>
        </p:nvGrpSpPr>
        <p:grpSpPr>
          <a:xfrm>
            <a:off x="13384269" y="5303960"/>
            <a:ext cx="654150" cy="657082"/>
            <a:chOff x="1813" y="0"/>
            <a:chExt cx="809173" cy="812800"/>
          </a:xfrm>
        </p:grpSpPr>
        <p:sp>
          <p:nvSpPr>
            <p:cNvPr id="802" name="Google Shape;802;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04" name="Google Shape;804;p27"/>
          <p:cNvGrpSpPr/>
          <p:nvPr/>
        </p:nvGrpSpPr>
        <p:grpSpPr>
          <a:xfrm>
            <a:off x="13753723" y="7056417"/>
            <a:ext cx="654150" cy="657082"/>
            <a:chOff x="1813" y="0"/>
            <a:chExt cx="809173" cy="812800"/>
          </a:xfrm>
        </p:grpSpPr>
        <p:sp>
          <p:nvSpPr>
            <p:cNvPr id="805" name="Google Shape;805;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07" name="Google Shape;807;p27"/>
          <p:cNvGrpSpPr/>
          <p:nvPr/>
        </p:nvGrpSpPr>
        <p:grpSpPr>
          <a:xfrm>
            <a:off x="14660026" y="8705205"/>
            <a:ext cx="654150" cy="657082"/>
            <a:chOff x="1813" y="0"/>
            <a:chExt cx="809173" cy="812800"/>
          </a:xfrm>
        </p:grpSpPr>
        <p:sp>
          <p:nvSpPr>
            <p:cNvPr id="808" name="Google Shape;808;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10" name="Google Shape;810;p27"/>
          <p:cNvPicPr preferRelativeResize="0"/>
          <p:nvPr/>
        </p:nvPicPr>
        <p:blipFill rotWithShape="1">
          <a:blip r:embed="rId4">
            <a:alphaModFix/>
          </a:blip>
          <a:srcRect/>
          <a:stretch/>
        </p:blipFill>
        <p:spPr>
          <a:xfrm>
            <a:off x="16418708" y="0"/>
            <a:ext cx="1869292" cy="1869292"/>
          </a:xfrm>
          <a:prstGeom prst="rect">
            <a:avLst/>
          </a:prstGeom>
          <a:noFill/>
          <a:ln>
            <a:noFill/>
          </a:ln>
        </p:spPr>
      </p:pic>
      <p:grpSp>
        <p:nvGrpSpPr>
          <p:cNvPr id="811" name="Google Shape;811;p27"/>
          <p:cNvGrpSpPr/>
          <p:nvPr/>
        </p:nvGrpSpPr>
        <p:grpSpPr>
          <a:xfrm>
            <a:off x="14770557" y="3680995"/>
            <a:ext cx="3086100" cy="3375422"/>
            <a:chOff x="0" y="-76200"/>
            <a:chExt cx="812800" cy="889000"/>
          </a:xfrm>
        </p:grpSpPr>
        <p:sp>
          <p:nvSpPr>
            <p:cNvPr id="812" name="Google Shape;812;p27"/>
            <p:cNvSpPr/>
            <p:nvPr/>
          </p:nvSpPr>
          <p:spPr>
            <a:xfrm>
              <a:off x="0" y="0"/>
              <a:ext cx="812800" cy="812800"/>
            </a:xfrm>
            <a:custGeom>
              <a:avLst/>
              <a:gdLst/>
              <a:ahLst/>
              <a:cxnLst/>
              <a:rect l="l" t="t" r="r" b="b"/>
              <a:pathLst>
                <a:path w="812800" h="812800" extrusionOk="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txBox="1"/>
            <p:nvPr/>
          </p:nvSpPr>
          <p:spPr>
            <a:xfrm>
              <a:off x="0" y="-76200"/>
              <a:ext cx="812800" cy="889000"/>
            </a:xfrm>
            <a:prstGeom prst="rect">
              <a:avLst/>
            </a:prstGeom>
            <a:noFill/>
            <a:ln>
              <a:noFill/>
            </a:ln>
          </p:spPr>
          <p:txBody>
            <a:bodyPr spcFirstLastPara="1" wrap="square" lIns="50800" tIns="50800" rIns="50800" bIns="50800" anchor="ctr" anchorCtr="0">
              <a:noAutofit/>
            </a:bodyPr>
            <a:lstStyle/>
            <a:p>
              <a:pPr marL="0" marR="0" lvl="0" indent="0" algn="ctr" rtl="0">
                <a:lnSpc>
                  <a:spcPct val="186625"/>
                </a:lnSpc>
                <a:spcBef>
                  <a:spcPts val="0"/>
                </a:spcBef>
                <a:spcAft>
                  <a:spcPts val="0"/>
                </a:spcAft>
                <a:buNone/>
              </a:pPr>
              <a:r>
                <a:rPr lang="bg-BG" sz="2400">
                  <a:solidFill>
                    <a:srgbClr val="FEFEFE"/>
                  </a:solidFill>
                  <a:latin typeface="Abhaya Libre"/>
                  <a:ea typeface="Abhaya Libre"/>
                  <a:cs typeface="Abhaya Libre"/>
                  <a:sym typeface="Abhaya Libre"/>
                </a:rPr>
                <a:t>Социално предприемачество</a:t>
              </a:r>
              <a:endParaRPr sz="2400">
                <a:solidFill>
                  <a:srgbClr val="FEFEFE"/>
                </a:solidFill>
                <a:latin typeface="Abhaya Libre"/>
                <a:ea typeface="Abhaya Libre"/>
                <a:cs typeface="Abhaya Libre"/>
                <a:sym typeface="Abhaya Libre"/>
              </a:endParaRPr>
            </a:p>
          </p:txBody>
        </p:sp>
      </p:grpSp>
      <p:sp>
        <p:nvSpPr>
          <p:cNvPr id="814" name="Google Shape;814;p27"/>
          <p:cNvSpPr txBox="1"/>
          <p:nvPr/>
        </p:nvSpPr>
        <p:spPr>
          <a:xfrm>
            <a:off x="3100456" y="4360853"/>
            <a:ext cx="10119377" cy="4912114"/>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bg-BG" sz="2400" dirty="0">
                <a:solidFill>
                  <a:schemeClr val="dk1"/>
                </a:solidFill>
                <a:latin typeface="Abhaya Libre"/>
                <a:ea typeface="Abhaya Libre"/>
                <a:cs typeface="Abhaya Libre"/>
                <a:sym typeface="Abhaya Libre"/>
              </a:rPr>
              <a:t>Социалното предприемачество насърчава разпространението на добри практики в местните райони чрез: </a:t>
            </a:r>
            <a:endParaRPr sz="2400" dirty="0">
              <a:solidFill>
                <a:schemeClr val="dk1"/>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dirty="0">
                <a:solidFill>
                  <a:schemeClr val="dk1"/>
                </a:solidFill>
                <a:latin typeface="Abhaya Libre"/>
                <a:ea typeface="Abhaya Libre"/>
                <a:cs typeface="Abhaya Libre"/>
                <a:sym typeface="Abhaya Libre"/>
              </a:rPr>
              <a:t>реинвестиране на печалби в географски райони в които са създадени;</a:t>
            </a:r>
            <a:endParaRPr dirty="0"/>
          </a:p>
          <a:p>
            <a:pPr marL="0" marR="0" lvl="0" indent="0" algn="just" rtl="0">
              <a:lnSpc>
                <a:spcPct val="150000"/>
              </a:lnSpc>
              <a:spcBef>
                <a:spcPts val="0"/>
              </a:spcBef>
              <a:spcAft>
                <a:spcPts val="0"/>
              </a:spcAft>
              <a:buNone/>
            </a:pPr>
            <a:r>
              <a:rPr lang="bg-BG" sz="2400" dirty="0">
                <a:solidFill>
                  <a:schemeClr val="dk1"/>
                </a:solidFill>
                <a:latin typeface="Abhaya Libre"/>
                <a:ea typeface="Abhaya Libre"/>
                <a:cs typeface="Abhaya Libre"/>
                <a:sym typeface="Abhaya Libre"/>
              </a:rPr>
              <a:t>мобилизиране на местни заинтересовани страни и местни ресурси;</a:t>
            </a:r>
            <a:endParaRPr sz="2400" dirty="0">
              <a:solidFill>
                <a:schemeClr val="dk1"/>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dirty="0">
                <a:solidFill>
                  <a:schemeClr val="dk1"/>
                </a:solidFill>
                <a:latin typeface="Abhaya Libre"/>
                <a:ea typeface="Abhaya Libre"/>
                <a:cs typeface="Abhaya Libre"/>
                <a:sym typeface="Abhaya Libre"/>
              </a:rPr>
              <a:t>създаване на предприемаческа култура;</a:t>
            </a:r>
            <a:endParaRPr sz="2400" dirty="0">
              <a:solidFill>
                <a:schemeClr val="dk1"/>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dirty="0">
                <a:solidFill>
                  <a:schemeClr val="dk1"/>
                </a:solidFill>
                <a:latin typeface="Abhaya Libre"/>
                <a:ea typeface="Abhaya Libre"/>
                <a:cs typeface="Abhaya Libre"/>
                <a:sym typeface="Abhaya Libre"/>
              </a:rPr>
              <a:t>свързване на дейностите с местните нужди; </a:t>
            </a:r>
            <a:endParaRPr dirty="0"/>
          </a:p>
          <a:p>
            <a:pPr marL="0" marR="0" lvl="0" indent="0" algn="just" rtl="0">
              <a:lnSpc>
                <a:spcPct val="150000"/>
              </a:lnSpc>
              <a:spcBef>
                <a:spcPts val="0"/>
              </a:spcBef>
              <a:spcAft>
                <a:spcPts val="0"/>
              </a:spcAft>
              <a:buNone/>
            </a:pPr>
            <a:r>
              <a:rPr lang="bg-BG" sz="2400" dirty="0">
                <a:solidFill>
                  <a:schemeClr val="dk1"/>
                </a:solidFill>
                <a:latin typeface="Abhaya Libre"/>
                <a:ea typeface="Abhaya Libre"/>
                <a:cs typeface="Abhaya Libre"/>
                <a:sym typeface="Abhaya Libre"/>
              </a:rPr>
              <a:t>поддържане на дейности, които са застрашени от изчезване, защото не носят печалба;</a:t>
            </a:r>
            <a:endParaRPr sz="2400" dirty="0">
              <a:solidFill>
                <a:schemeClr val="dk1"/>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dirty="0">
                <a:solidFill>
                  <a:schemeClr val="dk1"/>
                </a:solidFill>
                <a:latin typeface="Abhaya Libre"/>
                <a:ea typeface="Abhaya Libre"/>
                <a:cs typeface="Abhaya Libre"/>
                <a:sym typeface="Abhaya Libre"/>
              </a:rPr>
              <a:t>създаване на социален капитал.</a:t>
            </a:r>
            <a:endParaRPr sz="2400" dirty="0">
              <a:solidFill>
                <a:schemeClr val="dk1"/>
              </a:solidFill>
              <a:latin typeface="Abhaya Libre"/>
              <a:ea typeface="Abhaya Libre"/>
              <a:cs typeface="Abhaya Libre"/>
              <a:sym typeface="Abhaya Libre"/>
            </a:endParaRPr>
          </a:p>
        </p:txBody>
      </p:sp>
      <p:sp>
        <p:nvSpPr>
          <p:cNvPr id="815" name="Google Shape;815;p27"/>
          <p:cNvSpPr txBox="1"/>
          <p:nvPr/>
        </p:nvSpPr>
        <p:spPr>
          <a:xfrm>
            <a:off x="1277257" y="2714659"/>
            <a:ext cx="11374874" cy="1551194"/>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bg-BG" sz="2400" dirty="0">
                <a:solidFill>
                  <a:schemeClr val="dk1"/>
                </a:solidFill>
                <a:latin typeface="Abhaya Libre"/>
                <a:ea typeface="Abhaya Libre"/>
                <a:cs typeface="Abhaya Libre"/>
                <a:sym typeface="Abhaya Libre"/>
              </a:rPr>
              <a:t>Социалното предприемачество е важна движеща сила за регионалното развитие. То заема пазарни нишки, където политиците не успяват да предложат достатъчно услуги и пазарът не успява да реализира достатъчно печалби.</a:t>
            </a:r>
            <a:endParaRPr sz="2400" dirty="0">
              <a:solidFill>
                <a:schemeClr val="dk1"/>
              </a:solidFill>
              <a:latin typeface="Abhaya Libre"/>
              <a:ea typeface="Abhaya Libre"/>
              <a:cs typeface="Abhaya Libre"/>
              <a:sym typeface="Abhaya Libre"/>
            </a:endParaRPr>
          </a:p>
        </p:txBody>
      </p:sp>
      <p:pic>
        <p:nvPicPr>
          <p:cNvPr id="816" name="Google Shape;816;p27"/>
          <p:cNvPicPr preferRelativeResize="0"/>
          <p:nvPr/>
        </p:nvPicPr>
        <p:blipFill rotWithShape="1">
          <a:blip r:embed="rId5">
            <a:alphaModFix/>
          </a:blip>
          <a:srcRect/>
          <a:stretch/>
        </p:blipFill>
        <p:spPr>
          <a:xfrm rot="-9632120">
            <a:off x="-4359519" y="-2644076"/>
            <a:ext cx="5721823" cy="5669807"/>
          </a:xfrm>
          <a:prstGeom prst="rect">
            <a:avLst/>
          </a:prstGeom>
          <a:noFill/>
          <a:ln>
            <a:noFill/>
          </a:ln>
        </p:spPr>
      </p:pic>
      <p:pic>
        <p:nvPicPr>
          <p:cNvPr id="817" name="Google Shape;817;p27"/>
          <p:cNvPicPr preferRelativeResize="0"/>
          <p:nvPr/>
        </p:nvPicPr>
        <p:blipFill rotWithShape="1">
          <a:blip r:embed="rId6">
            <a:alphaModFix/>
          </a:blip>
          <a:srcRect/>
          <a:stretch/>
        </p:blipFill>
        <p:spPr>
          <a:xfrm rot="6603835">
            <a:off x="5191393" y="-10749108"/>
            <a:ext cx="11622266" cy="12388074"/>
          </a:xfrm>
          <a:prstGeom prst="rect">
            <a:avLst/>
          </a:prstGeom>
          <a:noFill/>
          <a:ln>
            <a:noFill/>
          </a:ln>
        </p:spPr>
      </p:pic>
      <p:pic>
        <p:nvPicPr>
          <p:cNvPr id="818" name="Google Shape;818;p27"/>
          <p:cNvPicPr preferRelativeResize="0"/>
          <p:nvPr/>
        </p:nvPicPr>
        <p:blipFill rotWithShape="1">
          <a:blip r:embed="rId7">
            <a:alphaModFix/>
          </a:blip>
          <a:srcRect/>
          <a:stretch/>
        </p:blipFill>
        <p:spPr>
          <a:xfrm rot="10800000">
            <a:off x="15480240" y="8115777"/>
            <a:ext cx="3334026" cy="3588482"/>
          </a:xfrm>
          <a:prstGeom prst="rect">
            <a:avLst/>
          </a:prstGeom>
          <a:noFill/>
          <a:ln>
            <a:noFill/>
          </a:ln>
        </p:spPr>
      </p:pic>
      <p:pic>
        <p:nvPicPr>
          <p:cNvPr id="819" name="Google Shape;819;p27"/>
          <p:cNvPicPr preferRelativeResize="0"/>
          <p:nvPr/>
        </p:nvPicPr>
        <p:blipFill rotWithShape="1">
          <a:blip r:embed="rId8">
            <a:alphaModFix/>
          </a:blip>
          <a:srcRect/>
          <a:stretch/>
        </p:blipFill>
        <p:spPr>
          <a:xfrm rot="10800000">
            <a:off x="-23442" y="-1710424"/>
            <a:ext cx="2556197" cy="2751289"/>
          </a:xfrm>
          <a:prstGeom prst="rect">
            <a:avLst/>
          </a:prstGeom>
          <a:noFill/>
          <a:ln>
            <a:noFill/>
          </a:ln>
        </p:spPr>
      </p:pic>
      <p:pic>
        <p:nvPicPr>
          <p:cNvPr id="820" name="Google Shape;820;p27"/>
          <p:cNvPicPr preferRelativeResize="0"/>
          <p:nvPr/>
        </p:nvPicPr>
        <p:blipFill rotWithShape="1">
          <a:blip r:embed="rId9">
            <a:alphaModFix/>
          </a:blip>
          <a:srcRect/>
          <a:stretch/>
        </p:blipFill>
        <p:spPr>
          <a:xfrm rot="9614497">
            <a:off x="-1407951" y="7736795"/>
            <a:ext cx="4352147" cy="4346443"/>
          </a:xfrm>
          <a:prstGeom prst="rect">
            <a:avLst/>
          </a:prstGeom>
          <a:noFill/>
          <a:ln>
            <a:noFill/>
          </a:ln>
        </p:spPr>
      </p:pic>
      <p:sp>
        <p:nvSpPr>
          <p:cNvPr id="821" name="Google Shape;821;p27"/>
          <p:cNvSpPr txBox="1"/>
          <p:nvPr/>
        </p:nvSpPr>
        <p:spPr>
          <a:xfrm>
            <a:off x="1744576" y="491858"/>
            <a:ext cx="13715999" cy="2158283"/>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a:solidFill>
                  <a:srgbClr val="000000"/>
                </a:solidFill>
                <a:latin typeface="Abhaya Libre"/>
                <a:ea typeface="Abhaya Libre"/>
                <a:cs typeface="Abhaya Libre"/>
                <a:sym typeface="Abhaya Libre"/>
              </a:rPr>
              <a:t>06 - </a:t>
            </a:r>
            <a:r>
              <a:rPr lang="bg-BG" sz="6600">
                <a:solidFill>
                  <a:srgbClr val="000000"/>
                </a:solidFill>
                <a:latin typeface="Abhaya Libre"/>
                <a:ea typeface="Abhaya Libre"/>
                <a:cs typeface="Abhaya Libre"/>
                <a:sym typeface="Abhaya Libre"/>
              </a:rPr>
              <a:t>Ролята на социалното предприемачество за регионалното развитие</a:t>
            </a:r>
            <a:endParaRPr sz="6600">
              <a:solidFill>
                <a:srgbClr val="000000"/>
              </a:solidFill>
              <a:latin typeface="Abhaya Libre"/>
              <a:ea typeface="Abhaya Libre"/>
              <a:cs typeface="Abhaya Libre"/>
              <a:sym typeface="Abhaya Libre"/>
            </a:endParaRPr>
          </a:p>
        </p:txBody>
      </p:sp>
      <p:pic>
        <p:nvPicPr>
          <p:cNvPr id="822" name="Google Shape;822;p27"/>
          <p:cNvPicPr preferRelativeResize="0"/>
          <p:nvPr/>
        </p:nvPicPr>
        <p:blipFill rotWithShape="1">
          <a:blip r:embed="rId10">
            <a:alphaModFix/>
          </a:blip>
          <a:srcRect/>
          <a:stretch/>
        </p:blipFill>
        <p:spPr>
          <a:xfrm>
            <a:off x="2532755" y="5565997"/>
            <a:ext cx="338591" cy="308194"/>
          </a:xfrm>
          <a:prstGeom prst="rect">
            <a:avLst/>
          </a:prstGeom>
          <a:noFill/>
          <a:ln>
            <a:noFill/>
          </a:ln>
        </p:spPr>
      </p:pic>
      <p:pic>
        <p:nvPicPr>
          <p:cNvPr id="823" name="Google Shape;823;p27"/>
          <p:cNvPicPr preferRelativeResize="0"/>
          <p:nvPr/>
        </p:nvPicPr>
        <p:blipFill rotWithShape="1">
          <a:blip r:embed="rId10">
            <a:alphaModFix/>
          </a:blip>
          <a:srcRect/>
          <a:stretch/>
        </p:blipFill>
        <p:spPr>
          <a:xfrm>
            <a:off x="2512927" y="6072191"/>
            <a:ext cx="338591" cy="308194"/>
          </a:xfrm>
          <a:prstGeom prst="rect">
            <a:avLst/>
          </a:prstGeom>
          <a:noFill/>
          <a:ln>
            <a:noFill/>
          </a:ln>
        </p:spPr>
      </p:pic>
      <p:pic>
        <p:nvPicPr>
          <p:cNvPr id="824" name="Google Shape;824;p27"/>
          <p:cNvPicPr preferRelativeResize="0"/>
          <p:nvPr/>
        </p:nvPicPr>
        <p:blipFill rotWithShape="1">
          <a:blip r:embed="rId10">
            <a:alphaModFix/>
          </a:blip>
          <a:srcRect/>
          <a:stretch/>
        </p:blipFill>
        <p:spPr>
          <a:xfrm>
            <a:off x="2532755" y="6681378"/>
            <a:ext cx="338591" cy="308194"/>
          </a:xfrm>
          <a:prstGeom prst="rect">
            <a:avLst/>
          </a:prstGeom>
          <a:noFill/>
          <a:ln>
            <a:noFill/>
          </a:ln>
        </p:spPr>
      </p:pic>
      <p:pic>
        <p:nvPicPr>
          <p:cNvPr id="825" name="Google Shape;825;p27"/>
          <p:cNvPicPr preferRelativeResize="0"/>
          <p:nvPr/>
        </p:nvPicPr>
        <p:blipFill rotWithShape="1">
          <a:blip r:embed="rId10">
            <a:alphaModFix/>
          </a:blip>
          <a:srcRect/>
          <a:stretch/>
        </p:blipFill>
        <p:spPr>
          <a:xfrm>
            <a:off x="2562502" y="7187103"/>
            <a:ext cx="338591" cy="308194"/>
          </a:xfrm>
          <a:prstGeom prst="rect">
            <a:avLst/>
          </a:prstGeom>
          <a:noFill/>
          <a:ln>
            <a:noFill/>
          </a:ln>
        </p:spPr>
      </p:pic>
      <p:pic>
        <p:nvPicPr>
          <p:cNvPr id="826" name="Google Shape;826;p27"/>
          <p:cNvPicPr preferRelativeResize="0"/>
          <p:nvPr/>
        </p:nvPicPr>
        <p:blipFill rotWithShape="1">
          <a:blip r:embed="rId10">
            <a:alphaModFix/>
          </a:blip>
          <a:srcRect/>
          <a:stretch/>
        </p:blipFill>
        <p:spPr>
          <a:xfrm>
            <a:off x="2570530" y="7807583"/>
            <a:ext cx="338591" cy="308194"/>
          </a:xfrm>
          <a:prstGeom prst="rect">
            <a:avLst/>
          </a:prstGeom>
          <a:noFill/>
          <a:ln>
            <a:noFill/>
          </a:ln>
        </p:spPr>
      </p:pic>
      <p:pic>
        <p:nvPicPr>
          <p:cNvPr id="827" name="Google Shape;827;p27"/>
          <p:cNvPicPr preferRelativeResize="0"/>
          <p:nvPr/>
        </p:nvPicPr>
        <p:blipFill rotWithShape="1">
          <a:blip r:embed="rId10">
            <a:alphaModFix/>
          </a:blip>
          <a:srcRect/>
          <a:stretch/>
        </p:blipFill>
        <p:spPr>
          <a:xfrm>
            <a:off x="2566691" y="8857860"/>
            <a:ext cx="338591" cy="308194"/>
          </a:xfrm>
          <a:prstGeom prst="rect">
            <a:avLst/>
          </a:prstGeom>
          <a:noFill/>
          <a:ln>
            <a:noFill/>
          </a:ln>
        </p:spPr>
      </p:pic>
      <p:pic>
        <p:nvPicPr>
          <p:cNvPr id="834" name="Google Shape;834;p27"/>
          <p:cNvPicPr preferRelativeResize="0"/>
          <p:nvPr/>
        </p:nvPicPr>
        <p:blipFill>
          <a:blip r:embed="rId11">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28"/>
          <p:cNvPicPr preferRelativeResize="0"/>
          <p:nvPr/>
        </p:nvPicPr>
        <p:blipFill rotWithShape="1">
          <a:blip r:embed="rId3">
            <a:alphaModFix/>
          </a:blip>
          <a:srcRect/>
          <a:stretch/>
        </p:blipFill>
        <p:spPr>
          <a:xfrm rot="5400000">
            <a:off x="10770731" y="4768328"/>
            <a:ext cx="7775659" cy="1894433"/>
          </a:xfrm>
          <a:prstGeom prst="rect">
            <a:avLst/>
          </a:prstGeom>
          <a:noFill/>
          <a:ln>
            <a:noFill/>
          </a:ln>
        </p:spPr>
      </p:pic>
      <p:grpSp>
        <p:nvGrpSpPr>
          <p:cNvPr id="840" name="Google Shape;840;p28"/>
          <p:cNvGrpSpPr/>
          <p:nvPr/>
        </p:nvGrpSpPr>
        <p:grpSpPr>
          <a:xfrm>
            <a:off x="14660026" y="2060782"/>
            <a:ext cx="654150" cy="657082"/>
            <a:chOff x="1813" y="0"/>
            <a:chExt cx="809173" cy="812800"/>
          </a:xfrm>
        </p:grpSpPr>
        <p:sp>
          <p:nvSpPr>
            <p:cNvPr id="841" name="Google Shape;84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43" name="Google Shape;843;p28"/>
          <p:cNvGrpSpPr/>
          <p:nvPr/>
        </p:nvGrpSpPr>
        <p:grpSpPr>
          <a:xfrm>
            <a:off x="13667266" y="3547556"/>
            <a:ext cx="654150" cy="657082"/>
            <a:chOff x="1813" y="0"/>
            <a:chExt cx="809173" cy="812800"/>
          </a:xfrm>
        </p:grpSpPr>
        <p:sp>
          <p:nvSpPr>
            <p:cNvPr id="844" name="Google Shape;84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46" name="Google Shape;846;p28"/>
          <p:cNvGrpSpPr/>
          <p:nvPr/>
        </p:nvGrpSpPr>
        <p:grpSpPr>
          <a:xfrm>
            <a:off x="13384269" y="5303960"/>
            <a:ext cx="654150" cy="657082"/>
            <a:chOff x="1813" y="0"/>
            <a:chExt cx="809173" cy="812800"/>
          </a:xfrm>
        </p:grpSpPr>
        <p:sp>
          <p:nvSpPr>
            <p:cNvPr id="847" name="Google Shape;847;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49" name="Google Shape;849;p28"/>
          <p:cNvGrpSpPr/>
          <p:nvPr/>
        </p:nvGrpSpPr>
        <p:grpSpPr>
          <a:xfrm>
            <a:off x="13753723" y="7056417"/>
            <a:ext cx="654150" cy="657082"/>
            <a:chOff x="1813" y="0"/>
            <a:chExt cx="809173" cy="812800"/>
          </a:xfrm>
        </p:grpSpPr>
        <p:sp>
          <p:nvSpPr>
            <p:cNvPr id="850" name="Google Shape;850;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52" name="Google Shape;852;p28"/>
          <p:cNvGrpSpPr/>
          <p:nvPr/>
        </p:nvGrpSpPr>
        <p:grpSpPr>
          <a:xfrm>
            <a:off x="14660026" y="8705205"/>
            <a:ext cx="654150" cy="657082"/>
            <a:chOff x="1813" y="0"/>
            <a:chExt cx="809173" cy="812800"/>
          </a:xfrm>
        </p:grpSpPr>
        <p:sp>
          <p:nvSpPr>
            <p:cNvPr id="853" name="Google Shape;853;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55" name="Google Shape;855;p28"/>
          <p:cNvPicPr preferRelativeResize="0"/>
          <p:nvPr/>
        </p:nvPicPr>
        <p:blipFill rotWithShape="1">
          <a:blip r:embed="rId4">
            <a:alphaModFix/>
          </a:blip>
          <a:srcRect/>
          <a:stretch/>
        </p:blipFill>
        <p:spPr>
          <a:xfrm>
            <a:off x="16418708" y="0"/>
            <a:ext cx="1869292" cy="1869292"/>
          </a:xfrm>
          <a:prstGeom prst="rect">
            <a:avLst/>
          </a:prstGeom>
          <a:noFill/>
          <a:ln>
            <a:noFill/>
          </a:ln>
        </p:spPr>
      </p:pic>
      <p:grpSp>
        <p:nvGrpSpPr>
          <p:cNvPr id="856" name="Google Shape;856;p28"/>
          <p:cNvGrpSpPr/>
          <p:nvPr/>
        </p:nvGrpSpPr>
        <p:grpSpPr>
          <a:xfrm>
            <a:off x="14770557" y="3680995"/>
            <a:ext cx="3086100" cy="3375422"/>
            <a:chOff x="0" y="-76200"/>
            <a:chExt cx="812800" cy="889000"/>
          </a:xfrm>
        </p:grpSpPr>
        <p:sp>
          <p:nvSpPr>
            <p:cNvPr id="857" name="Google Shape;857;p28"/>
            <p:cNvSpPr/>
            <p:nvPr/>
          </p:nvSpPr>
          <p:spPr>
            <a:xfrm>
              <a:off x="0" y="0"/>
              <a:ext cx="812800" cy="812800"/>
            </a:xfrm>
            <a:custGeom>
              <a:avLst/>
              <a:gdLst/>
              <a:ahLst/>
              <a:cxnLst/>
              <a:rect l="l" t="t" r="r" b="b"/>
              <a:pathLst>
                <a:path w="812800" h="812800" extrusionOk="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txBox="1"/>
            <p:nvPr/>
          </p:nvSpPr>
          <p:spPr>
            <a:xfrm>
              <a:off x="0" y="-76200"/>
              <a:ext cx="812800" cy="889000"/>
            </a:xfrm>
            <a:prstGeom prst="rect">
              <a:avLst/>
            </a:prstGeom>
            <a:noFill/>
            <a:ln>
              <a:noFill/>
            </a:ln>
          </p:spPr>
          <p:txBody>
            <a:bodyPr spcFirstLastPara="1" wrap="square" lIns="50800" tIns="50800" rIns="50800" bIns="50800" anchor="ctr" anchorCtr="0">
              <a:noAutofit/>
            </a:bodyPr>
            <a:lstStyle/>
            <a:p>
              <a:pPr marL="0" marR="0" lvl="0" indent="0" algn="ctr" rtl="0">
                <a:lnSpc>
                  <a:spcPct val="186625"/>
                </a:lnSpc>
                <a:spcBef>
                  <a:spcPts val="0"/>
                </a:spcBef>
                <a:spcAft>
                  <a:spcPts val="0"/>
                </a:spcAft>
                <a:buNone/>
              </a:pPr>
              <a:r>
                <a:rPr lang="bg-BG" sz="2400">
                  <a:solidFill>
                    <a:srgbClr val="FEFEFE"/>
                  </a:solidFill>
                  <a:latin typeface="Abhaya Libre"/>
                  <a:ea typeface="Abhaya Libre"/>
                  <a:cs typeface="Abhaya Libre"/>
                  <a:sym typeface="Abhaya Libre"/>
                </a:rPr>
                <a:t>Социално предприемачество</a:t>
              </a:r>
              <a:endParaRPr/>
            </a:p>
          </p:txBody>
        </p:sp>
      </p:grpSp>
      <p:sp>
        <p:nvSpPr>
          <p:cNvPr id="859" name="Google Shape;859;p28"/>
          <p:cNvSpPr txBox="1"/>
          <p:nvPr/>
        </p:nvSpPr>
        <p:spPr>
          <a:xfrm>
            <a:off x="2682223" y="3453837"/>
            <a:ext cx="8899201" cy="5687711"/>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ru-RU" sz="2800" dirty="0">
                <a:solidFill>
                  <a:schemeClr val="dk1"/>
                </a:solidFill>
                <a:latin typeface="Abhaya Libre"/>
                <a:ea typeface="Abhaya Libre"/>
                <a:cs typeface="Abhaya Libre"/>
                <a:sym typeface="Abhaya Libre"/>
              </a:rPr>
              <a:t>Социалното предприемачество е буфер срещу кризите по две причини. Първата е, че поради специалните правила /нестопанска цел, разпределение на излишъка, демократично управление/ то търси по-дългосрочни стратегии. Втората е гъвкавостта на работното време и заплатите, по-малката йерархия в заплащането, стабилността на работните места /малко текучество, запазване на работните места за възрастни, интегриране на жените/ и продължава да получава дарения и доброволен труд, защото хората вярват в него.</a:t>
            </a:r>
            <a:endParaRPr sz="2800" dirty="0">
              <a:solidFill>
                <a:schemeClr val="dk1"/>
              </a:solidFill>
              <a:latin typeface="Abhaya Libre"/>
              <a:ea typeface="Abhaya Libre"/>
              <a:cs typeface="Abhaya Libre"/>
              <a:sym typeface="Abhaya Libre"/>
            </a:endParaRPr>
          </a:p>
        </p:txBody>
      </p:sp>
      <p:pic>
        <p:nvPicPr>
          <p:cNvPr id="860" name="Google Shape;860;p28"/>
          <p:cNvPicPr preferRelativeResize="0"/>
          <p:nvPr/>
        </p:nvPicPr>
        <p:blipFill rotWithShape="1">
          <a:blip r:embed="rId5">
            <a:alphaModFix/>
          </a:blip>
          <a:srcRect/>
          <a:stretch/>
        </p:blipFill>
        <p:spPr>
          <a:xfrm rot="-9632120">
            <a:off x="-4359519" y="-2644076"/>
            <a:ext cx="5721823" cy="5669807"/>
          </a:xfrm>
          <a:prstGeom prst="rect">
            <a:avLst/>
          </a:prstGeom>
          <a:noFill/>
          <a:ln>
            <a:noFill/>
          </a:ln>
        </p:spPr>
      </p:pic>
      <p:pic>
        <p:nvPicPr>
          <p:cNvPr id="861" name="Google Shape;861;p28"/>
          <p:cNvPicPr preferRelativeResize="0"/>
          <p:nvPr/>
        </p:nvPicPr>
        <p:blipFill rotWithShape="1">
          <a:blip r:embed="rId6">
            <a:alphaModFix/>
          </a:blip>
          <a:srcRect/>
          <a:stretch/>
        </p:blipFill>
        <p:spPr>
          <a:xfrm rot="6603835">
            <a:off x="5191393" y="-10749108"/>
            <a:ext cx="11622266" cy="12388074"/>
          </a:xfrm>
          <a:prstGeom prst="rect">
            <a:avLst/>
          </a:prstGeom>
          <a:noFill/>
          <a:ln>
            <a:noFill/>
          </a:ln>
        </p:spPr>
      </p:pic>
      <p:pic>
        <p:nvPicPr>
          <p:cNvPr id="862" name="Google Shape;862;p28"/>
          <p:cNvPicPr preferRelativeResize="0"/>
          <p:nvPr/>
        </p:nvPicPr>
        <p:blipFill rotWithShape="1">
          <a:blip r:embed="rId7">
            <a:alphaModFix/>
          </a:blip>
          <a:srcRect/>
          <a:stretch/>
        </p:blipFill>
        <p:spPr>
          <a:xfrm rot="10800000">
            <a:off x="15480240" y="8115777"/>
            <a:ext cx="3334026" cy="3588482"/>
          </a:xfrm>
          <a:prstGeom prst="rect">
            <a:avLst/>
          </a:prstGeom>
          <a:noFill/>
          <a:ln>
            <a:noFill/>
          </a:ln>
        </p:spPr>
      </p:pic>
      <p:pic>
        <p:nvPicPr>
          <p:cNvPr id="863" name="Google Shape;863;p28"/>
          <p:cNvPicPr preferRelativeResize="0"/>
          <p:nvPr/>
        </p:nvPicPr>
        <p:blipFill rotWithShape="1">
          <a:blip r:embed="rId8">
            <a:alphaModFix/>
          </a:blip>
          <a:srcRect/>
          <a:stretch/>
        </p:blipFill>
        <p:spPr>
          <a:xfrm rot="10800000">
            <a:off x="-23442" y="-1710424"/>
            <a:ext cx="2556197" cy="2751289"/>
          </a:xfrm>
          <a:prstGeom prst="rect">
            <a:avLst/>
          </a:prstGeom>
          <a:noFill/>
          <a:ln>
            <a:noFill/>
          </a:ln>
        </p:spPr>
      </p:pic>
      <p:pic>
        <p:nvPicPr>
          <p:cNvPr id="864" name="Google Shape;864;p28"/>
          <p:cNvPicPr preferRelativeResize="0"/>
          <p:nvPr/>
        </p:nvPicPr>
        <p:blipFill rotWithShape="1">
          <a:blip r:embed="rId9">
            <a:alphaModFix/>
          </a:blip>
          <a:srcRect/>
          <a:stretch/>
        </p:blipFill>
        <p:spPr>
          <a:xfrm rot="9614497">
            <a:off x="-1147374" y="7574079"/>
            <a:ext cx="4352147" cy="4346443"/>
          </a:xfrm>
          <a:prstGeom prst="rect">
            <a:avLst/>
          </a:prstGeom>
          <a:noFill/>
          <a:ln>
            <a:noFill/>
          </a:ln>
        </p:spPr>
      </p:pic>
      <p:sp>
        <p:nvSpPr>
          <p:cNvPr id="865" name="Google Shape;865;p28"/>
          <p:cNvSpPr txBox="1"/>
          <p:nvPr/>
        </p:nvSpPr>
        <p:spPr>
          <a:xfrm>
            <a:off x="1744576" y="491858"/>
            <a:ext cx="13715999" cy="2158283"/>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a:solidFill>
                  <a:srgbClr val="000000"/>
                </a:solidFill>
                <a:latin typeface="Abhaya Libre"/>
                <a:ea typeface="Abhaya Libre"/>
                <a:cs typeface="Abhaya Libre"/>
                <a:sym typeface="Abhaya Libre"/>
              </a:rPr>
              <a:t>06 - </a:t>
            </a:r>
            <a:r>
              <a:rPr lang="bg-BG" sz="6600">
                <a:solidFill>
                  <a:srgbClr val="000000"/>
                </a:solidFill>
                <a:latin typeface="Abhaya Libre"/>
                <a:ea typeface="Abhaya Libre"/>
                <a:cs typeface="Abhaya Libre"/>
                <a:sym typeface="Abhaya Libre"/>
              </a:rPr>
              <a:t>Ролята на социалното предприемачество за регионалното развитие</a:t>
            </a:r>
            <a:endParaRPr sz="6600">
              <a:solidFill>
                <a:srgbClr val="000000"/>
              </a:solidFill>
              <a:latin typeface="Abhaya Libre"/>
              <a:ea typeface="Abhaya Libre"/>
              <a:cs typeface="Abhaya Libre"/>
              <a:sym typeface="Abhaya Libre"/>
            </a:endParaRPr>
          </a:p>
        </p:txBody>
      </p:sp>
      <p:pic>
        <p:nvPicPr>
          <p:cNvPr id="866" name="Google Shape;866;p28"/>
          <p:cNvPicPr preferRelativeResize="0"/>
          <p:nvPr/>
        </p:nvPicPr>
        <p:blipFill>
          <a:blip r:embed="rId10">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96" name="Google Shape;896;p29"/>
          <p:cNvPicPr preferRelativeResize="0"/>
          <p:nvPr/>
        </p:nvPicPr>
        <p:blipFill rotWithShape="1">
          <a:blip r:embed="rId3">
            <a:alphaModFix/>
          </a:blip>
          <a:srcRect/>
          <a:stretch/>
        </p:blipFill>
        <p:spPr>
          <a:xfrm rot="9614497">
            <a:off x="-1147374" y="7574079"/>
            <a:ext cx="4352147" cy="4346443"/>
          </a:xfrm>
          <a:prstGeom prst="rect">
            <a:avLst/>
          </a:prstGeom>
          <a:noFill/>
          <a:ln>
            <a:noFill/>
          </a:ln>
        </p:spPr>
      </p:pic>
      <p:pic>
        <p:nvPicPr>
          <p:cNvPr id="871" name="Google Shape;871;p29"/>
          <p:cNvPicPr preferRelativeResize="0"/>
          <p:nvPr/>
        </p:nvPicPr>
        <p:blipFill rotWithShape="1">
          <a:blip r:embed="rId4">
            <a:alphaModFix/>
          </a:blip>
          <a:srcRect/>
          <a:stretch/>
        </p:blipFill>
        <p:spPr>
          <a:xfrm rot="5400000">
            <a:off x="10770731" y="4768328"/>
            <a:ext cx="7775659" cy="1894433"/>
          </a:xfrm>
          <a:prstGeom prst="rect">
            <a:avLst/>
          </a:prstGeom>
          <a:noFill/>
          <a:ln>
            <a:noFill/>
          </a:ln>
        </p:spPr>
      </p:pic>
      <p:grpSp>
        <p:nvGrpSpPr>
          <p:cNvPr id="872" name="Google Shape;872;p29"/>
          <p:cNvGrpSpPr/>
          <p:nvPr/>
        </p:nvGrpSpPr>
        <p:grpSpPr>
          <a:xfrm>
            <a:off x="14660026" y="2060782"/>
            <a:ext cx="654150" cy="657082"/>
            <a:chOff x="1813" y="0"/>
            <a:chExt cx="809173" cy="812800"/>
          </a:xfrm>
        </p:grpSpPr>
        <p:sp>
          <p:nvSpPr>
            <p:cNvPr id="873" name="Google Shape;873;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5" name="Google Shape;875;p29"/>
          <p:cNvGrpSpPr/>
          <p:nvPr/>
        </p:nvGrpSpPr>
        <p:grpSpPr>
          <a:xfrm>
            <a:off x="13667266" y="3547556"/>
            <a:ext cx="654150" cy="657082"/>
            <a:chOff x="1813" y="0"/>
            <a:chExt cx="809173" cy="812800"/>
          </a:xfrm>
        </p:grpSpPr>
        <p:sp>
          <p:nvSpPr>
            <p:cNvPr id="876" name="Google Shape;876;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8" name="Google Shape;878;p29"/>
          <p:cNvGrpSpPr/>
          <p:nvPr/>
        </p:nvGrpSpPr>
        <p:grpSpPr>
          <a:xfrm>
            <a:off x="13384269" y="5303960"/>
            <a:ext cx="654150" cy="657082"/>
            <a:chOff x="1813" y="0"/>
            <a:chExt cx="809173" cy="812800"/>
          </a:xfrm>
        </p:grpSpPr>
        <p:sp>
          <p:nvSpPr>
            <p:cNvPr id="879" name="Google Shape;879;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1" name="Google Shape;881;p29"/>
          <p:cNvGrpSpPr/>
          <p:nvPr/>
        </p:nvGrpSpPr>
        <p:grpSpPr>
          <a:xfrm>
            <a:off x="13753723" y="7056417"/>
            <a:ext cx="654150" cy="657082"/>
            <a:chOff x="1813" y="0"/>
            <a:chExt cx="809173" cy="812800"/>
          </a:xfrm>
        </p:grpSpPr>
        <p:sp>
          <p:nvSpPr>
            <p:cNvPr id="882" name="Google Shape;882;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4" name="Google Shape;884;p29"/>
          <p:cNvGrpSpPr/>
          <p:nvPr/>
        </p:nvGrpSpPr>
        <p:grpSpPr>
          <a:xfrm>
            <a:off x="14660026" y="8705205"/>
            <a:ext cx="654150" cy="657082"/>
            <a:chOff x="1813" y="0"/>
            <a:chExt cx="809173" cy="812800"/>
          </a:xfrm>
        </p:grpSpPr>
        <p:sp>
          <p:nvSpPr>
            <p:cNvPr id="885" name="Google Shape;885;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87" name="Google Shape;887;p29"/>
          <p:cNvPicPr preferRelativeResize="0"/>
          <p:nvPr/>
        </p:nvPicPr>
        <p:blipFill rotWithShape="1">
          <a:blip r:embed="rId5">
            <a:alphaModFix/>
          </a:blip>
          <a:srcRect/>
          <a:stretch/>
        </p:blipFill>
        <p:spPr>
          <a:xfrm>
            <a:off x="16418708" y="0"/>
            <a:ext cx="1869292" cy="1869292"/>
          </a:xfrm>
          <a:prstGeom prst="rect">
            <a:avLst/>
          </a:prstGeom>
          <a:noFill/>
          <a:ln>
            <a:noFill/>
          </a:ln>
        </p:spPr>
      </p:pic>
      <p:grpSp>
        <p:nvGrpSpPr>
          <p:cNvPr id="888" name="Google Shape;888;p29"/>
          <p:cNvGrpSpPr/>
          <p:nvPr/>
        </p:nvGrpSpPr>
        <p:grpSpPr>
          <a:xfrm>
            <a:off x="14770557" y="3680995"/>
            <a:ext cx="3086100" cy="3375422"/>
            <a:chOff x="0" y="-76200"/>
            <a:chExt cx="812800" cy="889000"/>
          </a:xfrm>
        </p:grpSpPr>
        <p:sp>
          <p:nvSpPr>
            <p:cNvPr id="889" name="Google Shape;889;p29"/>
            <p:cNvSpPr/>
            <p:nvPr/>
          </p:nvSpPr>
          <p:spPr>
            <a:xfrm>
              <a:off x="0" y="0"/>
              <a:ext cx="812800" cy="812800"/>
            </a:xfrm>
            <a:custGeom>
              <a:avLst/>
              <a:gdLst/>
              <a:ahLst/>
              <a:cxnLst/>
              <a:rect l="l" t="t" r="r" b="b"/>
              <a:pathLst>
                <a:path w="812800" h="812800" extrusionOk="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9"/>
            <p:cNvSpPr txBox="1"/>
            <p:nvPr/>
          </p:nvSpPr>
          <p:spPr>
            <a:xfrm>
              <a:off x="0" y="-76200"/>
              <a:ext cx="812800" cy="889000"/>
            </a:xfrm>
            <a:prstGeom prst="rect">
              <a:avLst/>
            </a:prstGeom>
            <a:noFill/>
            <a:ln>
              <a:noFill/>
            </a:ln>
          </p:spPr>
          <p:txBody>
            <a:bodyPr spcFirstLastPara="1" wrap="square" lIns="50800" tIns="50800" rIns="50800" bIns="50800" anchor="ctr" anchorCtr="0">
              <a:noAutofit/>
            </a:bodyPr>
            <a:lstStyle/>
            <a:p>
              <a:pPr marL="0" marR="0" lvl="0" indent="0" algn="ctr" rtl="0">
                <a:lnSpc>
                  <a:spcPct val="186625"/>
                </a:lnSpc>
                <a:spcBef>
                  <a:spcPts val="0"/>
                </a:spcBef>
                <a:spcAft>
                  <a:spcPts val="0"/>
                </a:spcAft>
                <a:buNone/>
              </a:pPr>
              <a:r>
                <a:rPr lang="bg-BG" sz="2400">
                  <a:solidFill>
                    <a:srgbClr val="FEFEFE"/>
                  </a:solidFill>
                  <a:latin typeface="Abhaya Libre"/>
                  <a:ea typeface="Abhaya Libre"/>
                  <a:cs typeface="Abhaya Libre"/>
                  <a:sym typeface="Abhaya Libre"/>
                </a:rPr>
                <a:t>Социално предприемачество</a:t>
              </a:r>
              <a:endParaRPr sz="2400">
                <a:solidFill>
                  <a:srgbClr val="FEFEFE"/>
                </a:solidFill>
                <a:latin typeface="Abhaya Libre"/>
                <a:ea typeface="Abhaya Libre"/>
                <a:cs typeface="Abhaya Libre"/>
                <a:sym typeface="Abhaya Libre"/>
              </a:endParaRPr>
            </a:p>
          </p:txBody>
        </p:sp>
      </p:grpSp>
      <p:sp>
        <p:nvSpPr>
          <p:cNvPr id="891" name="Google Shape;891;p29"/>
          <p:cNvSpPr txBox="1"/>
          <p:nvPr/>
        </p:nvSpPr>
        <p:spPr>
          <a:xfrm>
            <a:off x="1059543" y="3204187"/>
            <a:ext cx="12324725" cy="568771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bg-BG" sz="2400" dirty="0">
                <a:solidFill>
                  <a:schemeClr val="dk1"/>
                </a:solidFill>
                <a:latin typeface="Abhaya Libre"/>
                <a:ea typeface="Abhaya Libre"/>
                <a:cs typeface="Abhaya Libre"/>
                <a:sym typeface="Abhaya Libre"/>
              </a:rPr>
              <a:t>Теорията на социалната икономика използва социалното предприятие, за да отговори на нуждите на новата парадигма в местното и регионално развитие (МРР). В контекста на МРР, учените смятат социалното предприятие за сравнително нова идея, която предоставя устойчиви стоки и услуги. Социалните предприятия предоставят на регионите необходимите активи и социална инфраструктура, като например разбиране за региона или общността, въз основа на контекста на социалните предприятия. Таблицата на следващия сайд  представя връзката между видовете ползи и техните функции в местното и регионално развитие. Саймън Бридж и други автори обсъждат ролята на социалните предприятия в местното и регионално развитие въз основа на прилагането на тези ползи. В бизнеса и предприемачеството внедряването е свързано с факторите и ползите на местното и регионалното развитие.</a:t>
            </a:r>
            <a:endParaRPr dirty="0"/>
          </a:p>
        </p:txBody>
      </p:sp>
      <p:pic>
        <p:nvPicPr>
          <p:cNvPr id="892" name="Google Shape;892;p29"/>
          <p:cNvPicPr preferRelativeResize="0"/>
          <p:nvPr/>
        </p:nvPicPr>
        <p:blipFill rotWithShape="1">
          <a:blip r:embed="rId6">
            <a:alphaModFix/>
          </a:blip>
          <a:srcRect/>
          <a:stretch/>
        </p:blipFill>
        <p:spPr>
          <a:xfrm rot="-9632120">
            <a:off x="-4331187" y="-2751189"/>
            <a:ext cx="5721823" cy="5669807"/>
          </a:xfrm>
          <a:prstGeom prst="rect">
            <a:avLst/>
          </a:prstGeom>
          <a:noFill/>
          <a:ln>
            <a:noFill/>
          </a:ln>
        </p:spPr>
      </p:pic>
      <p:pic>
        <p:nvPicPr>
          <p:cNvPr id="893" name="Google Shape;893;p29"/>
          <p:cNvPicPr preferRelativeResize="0"/>
          <p:nvPr/>
        </p:nvPicPr>
        <p:blipFill rotWithShape="1">
          <a:blip r:embed="rId7">
            <a:alphaModFix/>
          </a:blip>
          <a:srcRect/>
          <a:stretch/>
        </p:blipFill>
        <p:spPr>
          <a:xfrm rot="6603835">
            <a:off x="5191393" y="-10749108"/>
            <a:ext cx="11622266" cy="12388074"/>
          </a:xfrm>
          <a:prstGeom prst="rect">
            <a:avLst/>
          </a:prstGeom>
          <a:noFill/>
          <a:ln>
            <a:noFill/>
          </a:ln>
        </p:spPr>
      </p:pic>
      <p:pic>
        <p:nvPicPr>
          <p:cNvPr id="894" name="Google Shape;894;p29"/>
          <p:cNvPicPr preferRelativeResize="0"/>
          <p:nvPr/>
        </p:nvPicPr>
        <p:blipFill rotWithShape="1">
          <a:blip r:embed="rId8">
            <a:alphaModFix/>
          </a:blip>
          <a:srcRect/>
          <a:stretch/>
        </p:blipFill>
        <p:spPr>
          <a:xfrm rot="10800000">
            <a:off x="15480240" y="8115777"/>
            <a:ext cx="3334026" cy="3588482"/>
          </a:xfrm>
          <a:prstGeom prst="rect">
            <a:avLst/>
          </a:prstGeom>
          <a:noFill/>
          <a:ln>
            <a:noFill/>
          </a:ln>
        </p:spPr>
      </p:pic>
      <p:pic>
        <p:nvPicPr>
          <p:cNvPr id="895" name="Google Shape;895;p29"/>
          <p:cNvPicPr preferRelativeResize="0"/>
          <p:nvPr/>
        </p:nvPicPr>
        <p:blipFill rotWithShape="1">
          <a:blip r:embed="rId9">
            <a:alphaModFix/>
          </a:blip>
          <a:srcRect/>
          <a:stretch/>
        </p:blipFill>
        <p:spPr>
          <a:xfrm rot="10800000">
            <a:off x="-23442" y="-1710424"/>
            <a:ext cx="2556197" cy="2751289"/>
          </a:xfrm>
          <a:prstGeom prst="rect">
            <a:avLst/>
          </a:prstGeom>
          <a:noFill/>
          <a:ln>
            <a:noFill/>
          </a:ln>
        </p:spPr>
      </p:pic>
      <p:sp>
        <p:nvSpPr>
          <p:cNvPr id="897" name="Google Shape;897;p29"/>
          <p:cNvSpPr txBox="1"/>
          <p:nvPr/>
        </p:nvSpPr>
        <p:spPr>
          <a:xfrm>
            <a:off x="1692982" y="748573"/>
            <a:ext cx="13792199" cy="2158283"/>
          </a:xfrm>
          <a:prstGeom prst="rect">
            <a:avLst/>
          </a:prstGeom>
          <a:noFill/>
          <a:ln>
            <a:noFill/>
          </a:ln>
        </p:spPr>
        <p:txBody>
          <a:bodyPr spcFirstLastPara="1" wrap="square" lIns="0" tIns="0" rIns="0" bIns="0" anchor="t" anchorCtr="0">
            <a:spAutoFit/>
          </a:bodyPr>
          <a:lstStyle/>
          <a:p>
            <a:pPr marL="0" marR="0" lvl="0" indent="0" algn="ctr" rtl="0">
              <a:lnSpc>
                <a:spcPct val="82560"/>
              </a:lnSpc>
              <a:spcBef>
                <a:spcPts val="0"/>
              </a:spcBef>
              <a:spcAft>
                <a:spcPts val="0"/>
              </a:spcAft>
              <a:buNone/>
            </a:pPr>
            <a:r>
              <a:rPr lang="bg-BG" sz="6410">
                <a:solidFill>
                  <a:srgbClr val="000000"/>
                </a:solidFill>
                <a:latin typeface="Abhaya Libre"/>
                <a:ea typeface="Abhaya Libre"/>
                <a:cs typeface="Abhaya Libre"/>
                <a:sym typeface="Abhaya Libre"/>
              </a:rPr>
              <a:t>07 - </a:t>
            </a:r>
            <a:r>
              <a:rPr lang="bg-BG" sz="6600">
                <a:solidFill>
                  <a:schemeClr val="dk1"/>
                </a:solidFill>
                <a:latin typeface="Abhaya Libre"/>
                <a:ea typeface="Abhaya Libre"/>
                <a:cs typeface="Abhaya Libre"/>
                <a:sym typeface="Abhaya Libre"/>
              </a:rPr>
              <a:t>Социалното предприемачество като катализатор за устойчиво, местно и регионално развитие</a:t>
            </a:r>
            <a:endParaRPr sz="6600">
              <a:solidFill>
                <a:schemeClr val="dk1"/>
              </a:solidFill>
              <a:latin typeface="Abhaya Libre"/>
              <a:ea typeface="Abhaya Libre"/>
              <a:cs typeface="Abhaya Libre"/>
              <a:sym typeface="Abhaya Libre"/>
            </a:endParaRPr>
          </a:p>
        </p:txBody>
      </p:sp>
      <p:pic>
        <p:nvPicPr>
          <p:cNvPr id="898" name="Google Shape;898;p29"/>
          <p:cNvPicPr preferRelativeResize="0"/>
          <p:nvPr/>
        </p:nvPicPr>
        <p:blipFill>
          <a:blip r:embed="rId10">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66"/>
        <p:cNvGrpSpPr/>
        <p:nvPr/>
      </p:nvGrpSpPr>
      <p:grpSpPr>
        <a:xfrm>
          <a:off x="0" y="0"/>
          <a:ext cx="0" cy="0"/>
          <a:chOff x="0" y="0"/>
          <a:chExt cx="0" cy="0"/>
        </a:xfrm>
      </p:grpSpPr>
      <p:sp>
        <p:nvSpPr>
          <p:cNvPr id="268" name="Google Shape;268;p3"/>
          <p:cNvSpPr txBox="1"/>
          <p:nvPr/>
        </p:nvSpPr>
        <p:spPr>
          <a:xfrm>
            <a:off x="1784075" y="2828851"/>
            <a:ext cx="15741892" cy="4310732"/>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pPr>
            <a:r>
              <a:rPr lang="bg-BG" sz="3299">
                <a:solidFill>
                  <a:srgbClr val="000000"/>
                </a:solidFill>
                <a:latin typeface="Abhaya Libre"/>
                <a:ea typeface="Abhaya Libre"/>
                <a:cs typeface="Abhaya Libre"/>
                <a:sym typeface="Abhaya Libre"/>
              </a:rPr>
              <a:t>Подкрепата на Европейската Комисия за създаването на тази публикация, не представлява одобрение на съдържанието, което отразява само гледните точки на авторите, и Комисията не може да бъде държана отговорна за каквото и да е използване на информацията, съдържаща се в нея. </a:t>
            </a:r>
            <a:endParaRPr sz="3299">
              <a:solidFill>
                <a:srgbClr val="000000"/>
              </a:solidFill>
              <a:latin typeface="Abhaya Libre"/>
              <a:ea typeface="Abhaya Libre"/>
              <a:cs typeface="Abhaya Libre"/>
              <a:sym typeface="Abhaya Libre"/>
            </a:endParaRPr>
          </a:p>
          <a:p>
            <a:pPr marL="0" marR="0" lvl="0" indent="0" algn="just" rtl="0">
              <a:lnSpc>
                <a:spcPct val="72143"/>
              </a:lnSpc>
              <a:spcBef>
                <a:spcPts val="0"/>
              </a:spcBef>
              <a:spcAft>
                <a:spcPts val="0"/>
              </a:spcAft>
              <a:buNone/>
            </a:pPr>
            <a:endParaRPr sz="3299">
              <a:solidFill>
                <a:srgbClr val="000000"/>
              </a:solidFill>
              <a:latin typeface="Abhaya Libre"/>
              <a:ea typeface="Abhaya Libre"/>
              <a:cs typeface="Abhaya Libre"/>
              <a:sym typeface="Abhaya Libre"/>
            </a:endParaRPr>
          </a:p>
          <a:p>
            <a:pPr marL="0" marR="0" lvl="0" indent="0" algn="just" rtl="0">
              <a:lnSpc>
                <a:spcPct val="140012"/>
              </a:lnSpc>
              <a:spcBef>
                <a:spcPts val="0"/>
              </a:spcBef>
              <a:spcAft>
                <a:spcPts val="0"/>
              </a:spcAft>
              <a:buNone/>
            </a:pPr>
            <a:r>
              <a:rPr lang="bg-BG" sz="3299">
                <a:solidFill>
                  <a:srgbClr val="000000"/>
                </a:solidFill>
                <a:latin typeface="Abhaya Libre"/>
                <a:ea typeface="Abhaya Libre"/>
                <a:cs typeface="Abhaya Libre"/>
                <a:sym typeface="Abhaya Libre"/>
              </a:rPr>
              <a:t>Проект Nº: 2021-1-RO01-KA220-VET-000028118</a:t>
            </a:r>
            <a:endParaRPr/>
          </a:p>
          <a:p>
            <a:pPr marL="0" marR="0" lvl="0" indent="0" algn="just" rtl="0">
              <a:lnSpc>
                <a:spcPct val="140012"/>
              </a:lnSpc>
              <a:spcBef>
                <a:spcPts val="0"/>
              </a:spcBef>
              <a:spcAft>
                <a:spcPts val="0"/>
              </a:spcAft>
              <a:buNone/>
            </a:pPr>
            <a:endParaRPr sz="3299">
              <a:solidFill>
                <a:srgbClr val="000000"/>
              </a:solidFill>
              <a:latin typeface="Abhaya Libre"/>
              <a:ea typeface="Abhaya Libre"/>
              <a:cs typeface="Abhaya Libre"/>
              <a:sym typeface="Abhaya Libre"/>
            </a:endParaRPr>
          </a:p>
          <a:p>
            <a:pPr marL="0" marR="0" lvl="0" indent="0" algn="l" rtl="0">
              <a:lnSpc>
                <a:spcPct val="106062"/>
              </a:lnSpc>
              <a:spcBef>
                <a:spcPts val="0"/>
              </a:spcBef>
              <a:spcAft>
                <a:spcPts val="0"/>
              </a:spcAft>
              <a:buNone/>
            </a:pPr>
            <a:endParaRPr sz="3299">
              <a:solidFill>
                <a:srgbClr val="000000"/>
              </a:solidFill>
              <a:latin typeface="Abhaya Libre"/>
              <a:ea typeface="Abhaya Libre"/>
              <a:cs typeface="Abhaya Libre"/>
              <a:sym typeface="Abhaya Libre"/>
            </a:endParaRPr>
          </a:p>
        </p:txBody>
      </p:sp>
      <p:pic>
        <p:nvPicPr>
          <p:cNvPr id="269" name="Google Shape;269;p3"/>
          <p:cNvPicPr preferRelativeResize="0"/>
          <p:nvPr/>
        </p:nvPicPr>
        <p:blipFill rotWithShape="1">
          <a:blip r:embed="rId3">
            <a:alphaModFix/>
          </a:blip>
          <a:srcRect/>
          <a:stretch/>
        </p:blipFill>
        <p:spPr>
          <a:xfrm rot="-4196164">
            <a:off x="-4782433" y="7448371"/>
            <a:ext cx="11622266" cy="12388074"/>
          </a:xfrm>
          <a:prstGeom prst="rect">
            <a:avLst/>
          </a:prstGeom>
          <a:noFill/>
          <a:ln>
            <a:noFill/>
          </a:ln>
        </p:spPr>
      </p:pic>
      <p:pic>
        <p:nvPicPr>
          <p:cNvPr id="270" name="Google Shape;270;p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71" name="Google Shape;271;p3"/>
          <p:cNvPicPr preferRelativeResize="0"/>
          <p:nvPr/>
        </p:nvPicPr>
        <p:blipFill rotWithShape="1">
          <a:blip r:embed="rId5">
            <a:alphaModFix/>
          </a:blip>
          <a:srcRect/>
          <a:stretch/>
        </p:blipFill>
        <p:spPr>
          <a:xfrm rot="-1185502">
            <a:off x="-3467133" y="353201"/>
            <a:ext cx="4352147" cy="4346443"/>
          </a:xfrm>
          <a:prstGeom prst="rect">
            <a:avLst/>
          </a:prstGeom>
          <a:noFill/>
          <a:ln>
            <a:noFill/>
          </a:ln>
        </p:spPr>
      </p:pic>
      <p:pic>
        <p:nvPicPr>
          <p:cNvPr id="272" name="Google Shape;272;p3"/>
          <p:cNvPicPr preferRelativeResize="0"/>
          <p:nvPr/>
        </p:nvPicPr>
        <p:blipFill rotWithShape="1">
          <a:blip r:embed="rId6">
            <a:alphaModFix/>
          </a:blip>
          <a:srcRect/>
          <a:stretch/>
        </p:blipFill>
        <p:spPr>
          <a:xfrm rot="-7379619">
            <a:off x="3146606" y="8906714"/>
            <a:ext cx="5810576" cy="5802961"/>
          </a:xfrm>
          <a:prstGeom prst="rect">
            <a:avLst/>
          </a:prstGeom>
          <a:noFill/>
          <a:ln>
            <a:noFill/>
          </a:ln>
        </p:spPr>
      </p:pic>
      <p:pic>
        <p:nvPicPr>
          <p:cNvPr id="273" name="Google Shape;273;p3"/>
          <p:cNvPicPr preferRelativeResize="0"/>
          <p:nvPr/>
        </p:nvPicPr>
        <p:blipFill rotWithShape="1">
          <a:blip r:embed="rId7">
            <a:alphaModFix/>
          </a:blip>
          <a:srcRect/>
          <a:stretch/>
        </p:blipFill>
        <p:spPr>
          <a:xfrm>
            <a:off x="16418708" y="0"/>
            <a:ext cx="1869292" cy="1869292"/>
          </a:xfrm>
          <a:prstGeom prst="rect">
            <a:avLst/>
          </a:prstGeom>
          <a:noFill/>
          <a:ln>
            <a:noFill/>
          </a:ln>
        </p:spPr>
      </p:pic>
      <p:pic>
        <p:nvPicPr>
          <p:cNvPr id="274" name="Google Shape;274;p3"/>
          <p:cNvPicPr preferRelativeResize="0"/>
          <p:nvPr/>
        </p:nvPicPr>
        <p:blipFill rotWithShape="1">
          <a:blip r:embed="rId8">
            <a:alphaModFix/>
          </a:blip>
          <a:srcRect/>
          <a:stretch/>
        </p:blipFill>
        <p:spPr>
          <a:xfrm rot="-8947194">
            <a:off x="13506859" y="7477485"/>
            <a:ext cx="5364129" cy="5364129"/>
          </a:xfrm>
          <a:prstGeom prst="rect">
            <a:avLst/>
          </a:prstGeom>
          <a:noFill/>
          <a:ln>
            <a:noFill/>
          </a:ln>
        </p:spPr>
      </p:pic>
      <p:pic>
        <p:nvPicPr>
          <p:cNvPr id="275" name="Google Shape;275;p3"/>
          <p:cNvPicPr preferRelativeResize="0"/>
          <p:nvPr/>
        </p:nvPicPr>
        <p:blipFill rotWithShape="1">
          <a:blip r:embed="rId9">
            <a:alphaModFix/>
          </a:blip>
          <a:srcRect/>
          <a:stretch/>
        </p:blipFill>
        <p:spPr>
          <a:xfrm rot="6632729">
            <a:off x="15049004" y="4145049"/>
            <a:ext cx="4881157" cy="4874760"/>
          </a:xfrm>
          <a:prstGeom prst="rect">
            <a:avLst/>
          </a:prstGeom>
          <a:noFill/>
          <a:ln>
            <a:noFill/>
          </a:ln>
        </p:spPr>
      </p:pic>
      <p:grpSp>
        <p:nvGrpSpPr>
          <p:cNvPr id="276" name="Google Shape;276;p3"/>
          <p:cNvGrpSpPr/>
          <p:nvPr/>
        </p:nvGrpSpPr>
        <p:grpSpPr>
          <a:xfrm>
            <a:off x="13890147" y="6582429"/>
            <a:ext cx="2900572" cy="807706"/>
            <a:chOff x="0" y="0"/>
            <a:chExt cx="3867430" cy="1076940"/>
          </a:xfrm>
        </p:grpSpPr>
        <p:pic>
          <p:nvPicPr>
            <p:cNvPr id="277" name="Google Shape;277;p3"/>
            <p:cNvPicPr preferRelativeResize="0"/>
            <p:nvPr/>
          </p:nvPicPr>
          <p:blipFill rotWithShape="1">
            <a:blip r:embed="rId10">
              <a:alphaModFix/>
            </a:blip>
            <a:srcRect/>
            <a:stretch/>
          </p:blipFill>
          <p:spPr>
            <a:xfrm>
              <a:off x="0" y="0"/>
              <a:ext cx="3867430" cy="618789"/>
            </a:xfrm>
            <a:prstGeom prst="rect">
              <a:avLst/>
            </a:prstGeom>
            <a:noFill/>
            <a:ln>
              <a:noFill/>
            </a:ln>
          </p:spPr>
        </p:pic>
        <p:pic>
          <p:nvPicPr>
            <p:cNvPr id="278" name="Google Shape;278;p3"/>
            <p:cNvPicPr preferRelativeResize="0"/>
            <p:nvPr/>
          </p:nvPicPr>
          <p:blipFill rotWithShape="1">
            <a:blip r:embed="rId10">
              <a:alphaModFix/>
            </a:blip>
            <a:srcRect/>
            <a:stretch/>
          </p:blipFill>
          <p:spPr>
            <a:xfrm>
              <a:off x="0" y="458151"/>
              <a:ext cx="3867430" cy="618789"/>
            </a:xfrm>
            <a:prstGeom prst="rect">
              <a:avLst/>
            </a:prstGeom>
            <a:noFill/>
            <a:ln>
              <a:noFill/>
            </a:ln>
          </p:spPr>
        </p:pic>
      </p:grpSp>
      <p:pic>
        <p:nvPicPr>
          <p:cNvPr id="279" name="Google Shape;279;p3"/>
          <p:cNvPicPr preferRelativeResize="0"/>
          <p:nvPr/>
        </p:nvPicPr>
        <p:blipFill>
          <a:blip r:embed="rId11">
            <a:alphaModFix/>
          </a:blip>
          <a:stretch>
            <a:fillRect/>
          </a:stretch>
        </p:blipFill>
        <p:spPr>
          <a:xfrm>
            <a:off x="1784075" y="6713950"/>
            <a:ext cx="7800402" cy="1717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30"/>
          <p:cNvPicPr preferRelativeResize="0"/>
          <p:nvPr/>
        </p:nvPicPr>
        <p:blipFill rotWithShape="1">
          <a:blip r:embed="rId3">
            <a:alphaModFix/>
          </a:blip>
          <a:srcRect/>
          <a:stretch/>
        </p:blipFill>
        <p:spPr>
          <a:xfrm>
            <a:off x="16418708" y="0"/>
            <a:ext cx="1869292" cy="1869292"/>
          </a:xfrm>
          <a:prstGeom prst="rect">
            <a:avLst/>
          </a:prstGeom>
          <a:noFill/>
          <a:ln>
            <a:noFill/>
          </a:ln>
        </p:spPr>
      </p:pic>
      <p:pic>
        <p:nvPicPr>
          <p:cNvPr id="904" name="Google Shape;904;p30"/>
          <p:cNvPicPr preferRelativeResize="0"/>
          <p:nvPr/>
        </p:nvPicPr>
        <p:blipFill rotWithShape="1">
          <a:blip r:embed="rId4">
            <a:alphaModFix/>
          </a:blip>
          <a:srcRect/>
          <a:stretch/>
        </p:blipFill>
        <p:spPr>
          <a:xfrm rot="-9632120">
            <a:off x="-4359519" y="-2644076"/>
            <a:ext cx="5721823" cy="5669807"/>
          </a:xfrm>
          <a:prstGeom prst="rect">
            <a:avLst/>
          </a:prstGeom>
          <a:noFill/>
          <a:ln>
            <a:noFill/>
          </a:ln>
        </p:spPr>
      </p:pic>
      <p:pic>
        <p:nvPicPr>
          <p:cNvPr id="905" name="Google Shape;905;p30"/>
          <p:cNvPicPr preferRelativeResize="0"/>
          <p:nvPr/>
        </p:nvPicPr>
        <p:blipFill rotWithShape="1">
          <a:blip r:embed="rId5">
            <a:alphaModFix/>
          </a:blip>
          <a:srcRect/>
          <a:stretch/>
        </p:blipFill>
        <p:spPr>
          <a:xfrm rot="6603835">
            <a:off x="5191393" y="-10749108"/>
            <a:ext cx="11622266" cy="12388074"/>
          </a:xfrm>
          <a:prstGeom prst="rect">
            <a:avLst/>
          </a:prstGeom>
          <a:noFill/>
          <a:ln>
            <a:noFill/>
          </a:ln>
        </p:spPr>
      </p:pic>
      <p:pic>
        <p:nvPicPr>
          <p:cNvPr id="906" name="Google Shape;906;p30"/>
          <p:cNvPicPr preferRelativeResize="0"/>
          <p:nvPr/>
        </p:nvPicPr>
        <p:blipFill rotWithShape="1">
          <a:blip r:embed="rId6">
            <a:alphaModFix/>
          </a:blip>
          <a:srcRect/>
          <a:stretch/>
        </p:blipFill>
        <p:spPr>
          <a:xfrm rot="10800000">
            <a:off x="15480240" y="8115777"/>
            <a:ext cx="3334026" cy="3588482"/>
          </a:xfrm>
          <a:prstGeom prst="rect">
            <a:avLst/>
          </a:prstGeom>
          <a:noFill/>
          <a:ln>
            <a:noFill/>
          </a:ln>
        </p:spPr>
      </p:pic>
      <p:pic>
        <p:nvPicPr>
          <p:cNvPr id="907" name="Google Shape;907;p30"/>
          <p:cNvPicPr preferRelativeResize="0"/>
          <p:nvPr/>
        </p:nvPicPr>
        <p:blipFill rotWithShape="1">
          <a:blip r:embed="rId7">
            <a:alphaModFix/>
          </a:blip>
          <a:srcRect/>
          <a:stretch/>
        </p:blipFill>
        <p:spPr>
          <a:xfrm rot="10800000">
            <a:off x="-23442" y="-1710424"/>
            <a:ext cx="2556197" cy="2751289"/>
          </a:xfrm>
          <a:prstGeom prst="rect">
            <a:avLst/>
          </a:prstGeom>
          <a:noFill/>
          <a:ln>
            <a:noFill/>
          </a:ln>
        </p:spPr>
      </p:pic>
      <p:pic>
        <p:nvPicPr>
          <p:cNvPr id="908" name="Google Shape;908;p30"/>
          <p:cNvPicPr preferRelativeResize="0"/>
          <p:nvPr/>
        </p:nvPicPr>
        <p:blipFill rotWithShape="1">
          <a:blip r:embed="rId8">
            <a:alphaModFix/>
          </a:blip>
          <a:srcRect/>
          <a:stretch/>
        </p:blipFill>
        <p:spPr>
          <a:xfrm rot="9614497">
            <a:off x="-1147374" y="7574079"/>
            <a:ext cx="4352147" cy="4346443"/>
          </a:xfrm>
          <a:prstGeom prst="rect">
            <a:avLst/>
          </a:prstGeom>
          <a:noFill/>
          <a:ln>
            <a:noFill/>
          </a:ln>
        </p:spPr>
      </p:pic>
      <p:sp>
        <p:nvSpPr>
          <p:cNvPr id="910" name="Google Shape;910;p30"/>
          <p:cNvSpPr/>
          <p:nvPr/>
        </p:nvSpPr>
        <p:spPr>
          <a:xfrm>
            <a:off x="457200" y="3679825"/>
            <a:ext cx="18288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911" name="Google Shape;911;p30"/>
          <p:cNvGraphicFramePr/>
          <p:nvPr>
            <p:extLst>
              <p:ext uri="{D42A27DB-BD31-4B8C-83A1-F6EECF244321}">
                <p14:modId xmlns:p14="http://schemas.microsoft.com/office/powerpoint/2010/main" val="4116956394"/>
              </p:ext>
            </p:extLst>
          </p:nvPr>
        </p:nvGraphicFramePr>
        <p:xfrm>
          <a:off x="1027720" y="2120728"/>
          <a:ext cx="16230600" cy="7678450"/>
        </p:xfrm>
        <a:graphic>
          <a:graphicData uri="http://schemas.openxmlformats.org/drawingml/2006/table">
            <a:tbl>
              <a:tblPr>
                <a:noFill/>
                <a:tableStyleId>{E039C3CF-1504-41AA-B92A-D48749A528A6}</a:tableStyleId>
              </a:tblPr>
              <a:tblGrid>
                <a:gridCol w="5410200">
                  <a:extLst>
                    <a:ext uri="{9D8B030D-6E8A-4147-A177-3AD203B41FA5}">
                      <a16:colId xmlns:a16="http://schemas.microsoft.com/office/drawing/2014/main" val="20000"/>
                    </a:ext>
                  </a:extLst>
                </a:gridCol>
                <a:gridCol w="10599375">
                  <a:extLst>
                    <a:ext uri="{9D8B030D-6E8A-4147-A177-3AD203B41FA5}">
                      <a16:colId xmlns:a16="http://schemas.microsoft.com/office/drawing/2014/main" val="20001"/>
                    </a:ext>
                  </a:extLst>
                </a:gridCol>
                <a:gridCol w="221025">
                  <a:extLst>
                    <a:ext uri="{9D8B030D-6E8A-4147-A177-3AD203B41FA5}">
                      <a16:colId xmlns:a16="http://schemas.microsoft.com/office/drawing/2014/main" val="20002"/>
                    </a:ext>
                  </a:extLst>
                </a:gridCol>
              </a:tblGrid>
              <a:tr h="698500">
                <a:tc>
                  <a:txBody>
                    <a:bodyPr/>
                    <a:lstStyle/>
                    <a:p>
                      <a:pPr marL="0" marR="0" lvl="0" indent="0" algn="l" rtl="0">
                        <a:spcBef>
                          <a:spcPts val="0"/>
                        </a:spcBef>
                        <a:spcAft>
                          <a:spcPts val="0"/>
                        </a:spcAft>
                        <a:buNone/>
                      </a:pPr>
                      <a:r>
                        <a:rPr lang="bg-BG" sz="2400" b="1" u="none" strike="noStrike" cap="none" dirty="0"/>
                        <a:t>Видове ползи</a:t>
                      </a:r>
                      <a:endParaRPr sz="2400" b="1" dirty="0"/>
                    </a:p>
                  </a:txBody>
                  <a:tcPr marL="91450" marR="91450" marT="45725" marB="45725" anchor="ctr">
                    <a:lnL w="9525" cap="flat" cmpd="sng">
                      <a:solidFill>
                        <a:srgbClr val="99ACF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9ACFF"/>
                      </a:solidFill>
                      <a:prstDash val="solid"/>
                      <a:round/>
                      <a:headEnd type="none" w="sm" len="sm"/>
                      <a:tailEnd type="none" w="sm" len="sm"/>
                    </a:lnT>
                    <a:lnB w="12700" cap="flat" cmpd="sng">
                      <a:solidFill>
                        <a:schemeClr val="dk1"/>
                      </a:solidFill>
                      <a:prstDash val="solid"/>
                      <a:round/>
                      <a:headEnd type="none" w="sm" len="sm"/>
                      <a:tailEnd type="none" w="sm" len="sm"/>
                    </a:lnB>
                    <a:solidFill>
                      <a:srgbClr val="04989E"/>
                    </a:solidFill>
                  </a:tcPr>
                </a:tc>
                <a:tc>
                  <a:txBody>
                    <a:bodyPr/>
                    <a:lstStyle/>
                    <a:p>
                      <a:pPr marL="0" marR="0" lvl="0" indent="0" algn="l" rtl="0">
                        <a:spcBef>
                          <a:spcPts val="0"/>
                        </a:spcBef>
                        <a:spcAft>
                          <a:spcPts val="0"/>
                        </a:spcAft>
                        <a:buNone/>
                      </a:pPr>
                      <a:r>
                        <a:rPr lang="bg-BG" sz="2400" b="1"/>
                        <a:t>Функции</a:t>
                      </a:r>
                      <a:endParaRPr sz="2400" b="1"/>
                    </a:p>
                  </a:txBody>
                  <a:tcPr marL="91450" marR="91450" marT="45725" marB="45725" anchor="ctr">
                    <a:lnL w="12700" cap="flat" cmpd="sng">
                      <a:solidFill>
                        <a:schemeClr val="dk1"/>
                      </a:solidFill>
                      <a:prstDash val="solid"/>
                      <a:round/>
                      <a:headEnd type="none" w="sm" len="sm"/>
                      <a:tailEnd type="none" w="sm" len="sm"/>
                    </a:lnL>
                    <a:lnR w="9525" cap="flat" cmpd="sng">
                      <a:solidFill>
                        <a:srgbClr val="99AC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4989E"/>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99ACFF"/>
                      </a:solidFill>
                      <a:prstDash val="solid"/>
                      <a:round/>
                      <a:headEnd type="none" w="sm" len="sm"/>
                      <a:tailEnd type="none" w="sm" len="sm"/>
                    </a:lnL>
                    <a:lnR w="9525" cap="flat" cmpd="sng">
                      <a:solidFill>
                        <a:srgbClr val="99ACFF"/>
                      </a:solidFill>
                      <a:prstDash val="solid"/>
                      <a:round/>
                      <a:headEnd type="none" w="sm" len="sm"/>
                      <a:tailEnd type="none" w="sm" len="sm"/>
                    </a:lnR>
                    <a:lnT w="9525" cap="flat" cmpd="sng">
                      <a:solidFill>
                        <a:srgbClr val="99ACFF"/>
                      </a:solidFill>
                      <a:prstDash val="solid"/>
                      <a:round/>
                      <a:headEnd type="none" w="sm" len="sm"/>
                      <a:tailEnd type="none" w="sm" len="sm"/>
                    </a:lnT>
                    <a:lnB w="12700" cap="flat" cmpd="sng">
                      <a:solidFill>
                        <a:schemeClr val="dk1"/>
                      </a:solidFill>
                      <a:prstDash val="solid"/>
                      <a:round/>
                      <a:headEnd type="none" w="sm" len="sm"/>
                      <a:tailEnd type="none" w="sm" len="sm"/>
                    </a:lnB>
                    <a:solidFill>
                      <a:srgbClr val="04989E"/>
                    </a:solidFill>
                  </a:tcPr>
                </a:tc>
                <a:extLst>
                  <a:ext uri="{0D108BD9-81ED-4DB2-BD59-A6C34878D82A}">
                    <a16:rowId xmlns:a16="http://schemas.microsoft.com/office/drawing/2014/main" val="10000"/>
                  </a:ext>
                </a:extLst>
              </a:tr>
              <a:tr h="1067100">
                <a:tc>
                  <a:txBody>
                    <a:bodyPr/>
                    <a:lstStyle/>
                    <a:p>
                      <a:pPr marL="0" marR="0" lvl="0" indent="0" algn="l" rtl="0">
                        <a:spcBef>
                          <a:spcPts val="0"/>
                        </a:spcBef>
                        <a:spcAft>
                          <a:spcPts val="0"/>
                        </a:spcAft>
                        <a:buNone/>
                      </a:pPr>
                      <a:r>
                        <a:rPr lang="bg-BG" sz="2200" b="0" i="0" u="none" strike="noStrike" dirty="0">
                          <a:solidFill>
                            <a:schemeClr val="dk1"/>
                          </a:solidFill>
                          <a:latin typeface="Abhaya Libre"/>
                          <a:ea typeface="Abhaya Libre"/>
                          <a:cs typeface="Abhaya Libre"/>
                          <a:sym typeface="Abhaya Libre"/>
                        </a:rPr>
                        <a:t>Икономическа полза</a:t>
                      </a:r>
                      <a:endParaRPr sz="2200" b="0" i="0" u="none" strike="noStrik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gridSpan="2">
                  <a:txBody>
                    <a:bodyPr/>
                    <a:lstStyle/>
                    <a:p>
                      <a:pPr marL="0" marR="0" lvl="0" indent="0" algn="just" rtl="0">
                        <a:lnSpc>
                          <a:spcPct val="100000"/>
                        </a:lnSpc>
                        <a:spcBef>
                          <a:spcPts val="0"/>
                        </a:spcBef>
                        <a:spcAft>
                          <a:spcPts val="0"/>
                        </a:spcAft>
                        <a:buClr>
                          <a:schemeClr val="dk1"/>
                        </a:buClr>
                        <a:buSzPts val="2200"/>
                        <a:buFont typeface="Abhaya Libre"/>
                        <a:buNone/>
                      </a:pPr>
                      <a:r>
                        <a:rPr lang="bg-BG" sz="2200" dirty="0">
                          <a:latin typeface="Abhaya Libre"/>
                          <a:ea typeface="Abhaya Libre"/>
                          <a:cs typeface="Abhaya Libre"/>
                          <a:sym typeface="Abhaya Libre"/>
                        </a:rPr>
                        <a:t>Произвежда стоки и услуги; Насърчаване на предприемачеството и конкурентоспособността; Създаване на заетост, особено за социално маргинализирани лица и групи; Обучаване на хората и подпомагане намирането на работа; Улесняване на икономическото/социалното развитие с безвъзмездни средства(напр. от фондации) и нисколихвени заеми.</a:t>
                      </a:r>
                      <a:endParaRPr dirty="0"/>
                    </a:p>
                  </a:txBody>
                  <a:tcPr marL="91450" marR="91450" marT="45725" marB="45725" anchor="ctr">
                    <a:lnL w="12700" cap="flat" cmpd="sng">
                      <a:solidFill>
                        <a:schemeClr val="dk1"/>
                      </a:solidFill>
                      <a:prstDash val="solid"/>
                      <a:round/>
                      <a:headEnd type="none" w="sm" len="sm"/>
                      <a:tailEnd type="none" w="sm" len="sm"/>
                    </a:lnL>
                    <a:lnR w="9525" cap="flat" cmpd="sng">
                      <a:solidFill>
                        <a:srgbClr val="99AC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hMerge="1">
                  <a:txBody>
                    <a:bodyPr/>
                    <a:lstStyle/>
                    <a:p>
                      <a:endParaRPr lang="bg-BG"/>
                    </a:p>
                  </a:txBody>
                  <a:tcPr/>
                </a:tc>
                <a:extLst>
                  <a:ext uri="{0D108BD9-81ED-4DB2-BD59-A6C34878D82A}">
                    <a16:rowId xmlns:a16="http://schemas.microsoft.com/office/drawing/2014/main" val="10001"/>
                  </a:ext>
                </a:extLst>
              </a:tr>
              <a:tr h="1762125">
                <a:tc>
                  <a:txBody>
                    <a:bodyPr/>
                    <a:lstStyle/>
                    <a:p>
                      <a:pPr marL="0" marR="0" lvl="0" indent="0" algn="l" rtl="0">
                        <a:spcBef>
                          <a:spcPts val="0"/>
                        </a:spcBef>
                        <a:spcAft>
                          <a:spcPts val="0"/>
                        </a:spcAft>
                        <a:buNone/>
                      </a:pPr>
                      <a:r>
                        <a:rPr lang="bg-BG" sz="2200" dirty="0">
                          <a:latin typeface="Abhaya Libre"/>
                          <a:ea typeface="Abhaya Libre"/>
                          <a:cs typeface="Abhaya Libre"/>
                          <a:sym typeface="Abhaya Libre"/>
                        </a:rPr>
                        <a:t>Социална полза</a:t>
                      </a:r>
                      <a:endParaRPr sz="2200" dirty="0"/>
                    </a:p>
                    <a:p>
                      <a:pPr marL="0" marR="0" lvl="0" indent="0" algn="l" rtl="0">
                        <a:spcBef>
                          <a:spcPts val="0"/>
                        </a:spcBef>
                        <a:spcAft>
                          <a:spcPts val="0"/>
                        </a:spcAft>
                        <a:buNone/>
                      </a:pPr>
                      <a:endParaRPr sz="2200" dirty="0"/>
                    </a:p>
                    <a:p>
                      <a:pPr marL="0" marR="0" lvl="0" indent="0" algn="l" rtl="0">
                        <a:spcBef>
                          <a:spcPts val="0"/>
                        </a:spcBef>
                        <a:spcAft>
                          <a:spcPts val="0"/>
                        </a:spcAft>
                        <a:buNone/>
                      </a:pPr>
                      <a:endParaRPr sz="2200" dirty="0"/>
                    </a:p>
                    <a:p>
                      <a:pPr marL="0" marR="0" lvl="0" indent="0" algn="l" rtl="0">
                        <a:spcBef>
                          <a:spcPts val="0"/>
                        </a:spcBef>
                        <a:spcAft>
                          <a:spcPts val="0"/>
                        </a:spcAft>
                        <a:buNone/>
                      </a:pPr>
                      <a:endParaRPr sz="2200" dirty="0"/>
                    </a:p>
                    <a:p>
                      <a:pPr marL="0" marR="0" lvl="0" indent="0" algn="l" rtl="0">
                        <a:spcBef>
                          <a:spcPts val="0"/>
                        </a:spcBef>
                        <a:spcAft>
                          <a:spcPts val="0"/>
                        </a:spcAft>
                        <a:buNone/>
                      </a:pPr>
                      <a:endParaRPr sz="2200" dirty="0"/>
                    </a:p>
                    <a:p>
                      <a:pPr marL="0" marR="0" lvl="0" indent="0" algn="l" rtl="0">
                        <a:spcBef>
                          <a:spcPts val="0"/>
                        </a:spcBef>
                        <a:spcAft>
                          <a:spcPts val="0"/>
                        </a:spcAft>
                        <a:buNone/>
                      </a:pPr>
                      <a:endParaRPr sz="2200" dirty="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gridSpan="2">
                  <a:txBody>
                    <a:bodyPr/>
                    <a:lstStyle/>
                    <a:p>
                      <a:pPr marL="0" marR="0" lvl="0" indent="0" algn="just" rtl="0">
                        <a:spcBef>
                          <a:spcPts val="0"/>
                        </a:spcBef>
                        <a:spcAft>
                          <a:spcPts val="0"/>
                        </a:spcAft>
                        <a:buNone/>
                      </a:pPr>
                      <a:r>
                        <a:rPr lang="ru-RU" sz="2200" dirty="0">
                          <a:latin typeface="Abhaya Libre"/>
                          <a:ea typeface="Abhaya Libre"/>
                          <a:cs typeface="Abhaya Libre"/>
                          <a:sym typeface="Abhaya Libre"/>
                        </a:rPr>
                        <a:t>Допълване на социалните услуги в публичния сектор и решаване на социални проблеми на държавата с решения като достъпни грижи за деца; насърчаване на иновативни услуги и въвеждане на нови или усъвършенствани услуги (които по-късно да бъдат възприети от публичния сектор); предоставяне на алтернативни бизнес модели за социални услуги; подпомагане на възстановяването чрез предоставяне на услуги на тези, които другите инициативи не могат или не достигат; насърчаване на социалното приобщаване, социалното сближаване и социалния капитал; засилване на гражданското участие чрез доброволческа дейност.</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hMerge="1">
                  <a:txBody>
                    <a:bodyPr/>
                    <a:lstStyle/>
                    <a:p>
                      <a:endParaRPr lang="bg-BG"/>
                    </a:p>
                  </a:txBody>
                  <a:tcPr/>
                </a:tc>
                <a:extLst>
                  <a:ext uri="{0D108BD9-81ED-4DB2-BD59-A6C34878D82A}">
                    <a16:rowId xmlns:a16="http://schemas.microsoft.com/office/drawing/2014/main" val="10002"/>
                  </a:ext>
                </a:extLst>
              </a:tr>
              <a:tr h="1936250">
                <a:tc>
                  <a:txBody>
                    <a:bodyPr/>
                    <a:lstStyle/>
                    <a:p>
                      <a:pPr marL="0" marR="0" lvl="0" indent="0" algn="l" rtl="0">
                        <a:spcBef>
                          <a:spcPts val="0"/>
                        </a:spcBef>
                        <a:spcAft>
                          <a:spcPts val="0"/>
                        </a:spcAft>
                        <a:buNone/>
                      </a:pPr>
                      <a:r>
                        <a:rPr lang="bg-BG" sz="2200" dirty="0">
                          <a:latin typeface="Abhaya Libre"/>
                          <a:ea typeface="Abhaya Libre"/>
                          <a:cs typeface="Abhaya Libre"/>
                          <a:sym typeface="Abhaya Libre"/>
                        </a:rPr>
                        <a:t>Регионални ползи</a:t>
                      </a:r>
                      <a:endParaRPr sz="2200" dirty="0"/>
                    </a:p>
                    <a:p>
                      <a:pPr marL="0" marR="0" lvl="0" indent="0" algn="l" rtl="0">
                        <a:spcBef>
                          <a:spcPts val="0"/>
                        </a:spcBef>
                        <a:spcAft>
                          <a:spcPts val="0"/>
                        </a:spcAft>
                        <a:buNone/>
                      </a:pPr>
                      <a:endParaRPr sz="2200" dirty="0"/>
                    </a:p>
                    <a:p>
                      <a:pPr marL="0" marR="0" lvl="0" indent="0" algn="l" rtl="0">
                        <a:spcBef>
                          <a:spcPts val="0"/>
                        </a:spcBef>
                        <a:spcAft>
                          <a:spcPts val="0"/>
                        </a:spcAft>
                        <a:buNone/>
                      </a:pPr>
                      <a:endParaRPr sz="2200" dirty="0"/>
                    </a:p>
                    <a:p>
                      <a:pPr marL="0" marR="0" lvl="0" indent="0" algn="l" rtl="0">
                        <a:spcBef>
                          <a:spcPts val="0"/>
                        </a:spcBef>
                        <a:spcAft>
                          <a:spcPts val="0"/>
                        </a:spcAft>
                        <a:buNone/>
                      </a:pPr>
                      <a:endParaRPr sz="2200" dirty="0">
                        <a:latin typeface="Abhaya Libre"/>
                        <a:ea typeface="Abhaya Libre"/>
                        <a:cs typeface="Abhaya Libre"/>
                        <a:sym typeface="Abhaya Libre"/>
                      </a:endParaRPr>
                    </a:p>
                    <a:p>
                      <a:pPr marL="0" marR="0" lvl="0" indent="0" algn="l" rtl="0">
                        <a:spcBef>
                          <a:spcPts val="0"/>
                        </a:spcBef>
                        <a:spcAft>
                          <a:spcPts val="0"/>
                        </a:spcAft>
                        <a:buNone/>
                      </a:pPr>
                      <a:endParaRPr sz="2200" dirty="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gridSpan="2">
                  <a:txBody>
                    <a:bodyPr/>
                    <a:lstStyle/>
                    <a:p>
                      <a:pPr marL="0" marR="0" lvl="0" indent="0" algn="just" rtl="0">
                        <a:spcBef>
                          <a:spcPts val="0"/>
                        </a:spcBef>
                        <a:spcAft>
                          <a:spcPts val="0"/>
                        </a:spcAft>
                        <a:buNone/>
                      </a:pPr>
                      <a:r>
                        <a:rPr lang="ru-RU" sz="2200" dirty="0">
                          <a:latin typeface="Abhaya Libre"/>
                          <a:ea typeface="Abhaya Libre"/>
                          <a:cs typeface="Abhaya Libre"/>
                          <a:sym typeface="Abhaya Libre"/>
                        </a:rPr>
                        <a:t>Подпомагане на предприятия с ниски нива на частно предприемачество; Създаване и управление на работни места; Улесняване на собствеността върху земя, структури и ресурси за ползване от общността; Осигуряване на местни съоръжения в отдалечени общности, като магазини и заведения; Обновяване на стари структури с цел запазване на местната история, които в противен случай биха могли да бъдат загубени в резултат на преустройство; </a:t>
                      </a:r>
                      <a:endParaRPr sz="2200" dirty="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hMerge="1">
                  <a:txBody>
                    <a:bodyPr/>
                    <a:lstStyle/>
                    <a:p>
                      <a:endParaRPr lang="bg-BG"/>
                    </a:p>
                  </a:txBody>
                  <a:tcPr/>
                </a:tc>
                <a:extLst>
                  <a:ext uri="{0D108BD9-81ED-4DB2-BD59-A6C34878D82A}">
                    <a16:rowId xmlns:a16="http://schemas.microsoft.com/office/drawing/2014/main" val="10003"/>
                  </a:ext>
                </a:extLst>
              </a:tr>
            </a:tbl>
          </a:graphicData>
        </a:graphic>
      </p:graphicFrame>
      <p:sp>
        <p:nvSpPr>
          <p:cNvPr id="912" name="Google Shape;912;p30"/>
          <p:cNvSpPr txBox="1"/>
          <p:nvPr/>
        </p:nvSpPr>
        <p:spPr>
          <a:xfrm>
            <a:off x="1741931" y="149816"/>
            <a:ext cx="1493767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bg-BG" sz="4800" dirty="0">
                <a:solidFill>
                  <a:schemeClr val="dk1"/>
                </a:solidFill>
                <a:latin typeface="Abhaya Libre"/>
                <a:ea typeface="Abhaya Libre"/>
                <a:cs typeface="Abhaya Libre"/>
                <a:sym typeface="Abhaya Libre"/>
              </a:rPr>
              <a:t>07 - Социалното предприемачество като катализатор за устойчиво, местно и регионално развитие</a:t>
            </a:r>
            <a:endParaRPr sz="4800" dirty="0">
              <a:solidFill>
                <a:schemeClr val="dk1"/>
              </a:solidFill>
              <a:latin typeface="Abhaya Libre"/>
              <a:ea typeface="Abhaya Libre"/>
              <a:cs typeface="Abhaya Libre"/>
              <a:sym typeface="Abhaya Libre"/>
            </a:endParaRPr>
          </a:p>
        </p:txBody>
      </p:sp>
      <p:sp>
        <p:nvSpPr>
          <p:cNvPr id="913" name="Google Shape;913;p30"/>
          <p:cNvSpPr txBox="1"/>
          <p:nvPr/>
        </p:nvSpPr>
        <p:spPr>
          <a:xfrm>
            <a:off x="1935082" y="1488643"/>
            <a:ext cx="1441587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bg-BG" sz="2400" dirty="0">
                <a:solidFill>
                  <a:schemeClr val="dk1"/>
                </a:solidFill>
                <a:latin typeface="Abhaya Libre"/>
                <a:ea typeface="Abhaya Libre"/>
                <a:cs typeface="Abhaya Libre"/>
                <a:sym typeface="Abhaya Libre"/>
              </a:rPr>
              <a:t>Видове ползи на социалното предприятие и техните функции в местното и регионалното развитие</a:t>
            </a:r>
            <a:endParaRPr dirty="0"/>
          </a:p>
        </p:txBody>
      </p:sp>
      <p:pic>
        <p:nvPicPr>
          <p:cNvPr id="914" name="Google Shape;914;p30"/>
          <p:cNvPicPr preferRelativeResize="0"/>
          <p:nvPr/>
        </p:nvPicPr>
        <p:blipFill>
          <a:blip r:embed="rId9">
            <a:alphaModFix/>
          </a:blip>
          <a:stretch>
            <a:fillRect/>
          </a:stretch>
        </p:blipFill>
        <p:spPr>
          <a:xfrm>
            <a:off x="1360172" y="8798357"/>
            <a:ext cx="3661230" cy="806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31"/>
          <p:cNvPicPr preferRelativeResize="0"/>
          <p:nvPr/>
        </p:nvPicPr>
        <p:blipFill rotWithShape="1">
          <a:blip r:embed="rId3">
            <a:alphaModFix/>
          </a:blip>
          <a:srcRect/>
          <a:stretch/>
        </p:blipFill>
        <p:spPr>
          <a:xfrm>
            <a:off x="16418708" y="0"/>
            <a:ext cx="1869292" cy="1869292"/>
          </a:xfrm>
          <a:prstGeom prst="rect">
            <a:avLst/>
          </a:prstGeom>
          <a:noFill/>
          <a:ln>
            <a:noFill/>
          </a:ln>
        </p:spPr>
      </p:pic>
      <p:pic>
        <p:nvPicPr>
          <p:cNvPr id="920" name="Google Shape;920;p31"/>
          <p:cNvPicPr preferRelativeResize="0"/>
          <p:nvPr/>
        </p:nvPicPr>
        <p:blipFill rotWithShape="1">
          <a:blip r:embed="rId4">
            <a:alphaModFix/>
          </a:blip>
          <a:srcRect/>
          <a:stretch/>
        </p:blipFill>
        <p:spPr>
          <a:xfrm rot="-9632120">
            <a:off x="-4359519" y="-2644076"/>
            <a:ext cx="5721823" cy="5669807"/>
          </a:xfrm>
          <a:prstGeom prst="rect">
            <a:avLst/>
          </a:prstGeom>
          <a:noFill/>
          <a:ln>
            <a:noFill/>
          </a:ln>
        </p:spPr>
      </p:pic>
      <p:pic>
        <p:nvPicPr>
          <p:cNvPr id="921" name="Google Shape;921;p31"/>
          <p:cNvPicPr preferRelativeResize="0"/>
          <p:nvPr/>
        </p:nvPicPr>
        <p:blipFill rotWithShape="1">
          <a:blip r:embed="rId5">
            <a:alphaModFix/>
          </a:blip>
          <a:srcRect/>
          <a:stretch/>
        </p:blipFill>
        <p:spPr>
          <a:xfrm rot="6603835">
            <a:off x="5191393" y="-10749108"/>
            <a:ext cx="11622266" cy="12388074"/>
          </a:xfrm>
          <a:prstGeom prst="rect">
            <a:avLst/>
          </a:prstGeom>
          <a:noFill/>
          <a:ln>
            <a:noFill/>
          </a:ln>
        </p:spPr>
      </p:pic>
      <p:pic>
        <p:nvPicPr>
          <p:cNvPr id="922" name="Google Shape;922;p31"/>
          <p:cNvPicPr preferRelativeResize="0"/>
          <p:nvPr/>
        </p:nvPicPr>
        <p:blipFill rotWithShape="1">
          <a:blip r:embed="rId6">
            <a:alphaModFix/>
          </a:blip>
          <a:srcRect/>
          <a:stretch/>
        </p:blipFill>
        <p:spPr>
          <a:xfrm rot="10800000">
            <a:off x="15480240" y="8115777"/>
            <a:ext cx="3334026" cy="3588482"/>
          </a:xfrm>
          <a:prstGeom prst="rect">
            <a:avLst/>
          </a:prstGeom>
          <a:noFill/>
          <a:ln>
            <a:noFill/>
          </a:ln>
        </p:spPr>
      </p:pic>
      <p:pic>
        <p:nvPicPr>
          <p:cNvPr id="923" name="Google Shape;923;p31"/>
          <p:cNvPicPr preferRelativeResize="0"/>
          <p:nvPr/>
        </p:nvPicPr>
        <p:blipFill rotWithShape="1">
          <a:blip r:embed="rId7">
            <a:alphaModFix/>
          </a:blip>
          <a:srcRect/>
          <a:stretch/>
        </p:blipFill>
        <p:spPr>
          <a:xfrm rot="10800000">
            <a:off x="-23442" y="-1710424"/>
            <a:ext cx="2556197" cy="2751289"/>
          </a:xfrm>
          <a:prstGeom prst="rect">
            <a:avLst/>
          </a:prstGeom>
          <a:noFill/>
          <a:ln>
            <a:noFill/>
          </a:ln>
        </p:spPr>
      </p:pic>
      <p:pic>
        <p:nvPicPr>
          <p:cNvPr id="924" name="Google Shape;924;p31"/>
          <p:cNvPicPr preferRelativeResize="0"/>
          <p:nvPr/>
        </p:nvPicPr>
        <p:blipFill rotWithShape="1">
          <a:blip r:embed="rId8">
            <a:alphaModFix/>
          </a:blip>
          <a:srcRect/>
          <a:stretch/>
        </p:blipFill>
        <p:spPr>
          <a:xfrm rot="9614497">
            <a:off x="-1147374" y="7574079"/>
            <a:ext cx="4352147" cy="4346443"/>
          </a:xfrm>
          <a:prstGeom prst="rect">
            <a:avLst/>
          </a:prstGeom>
          <a:noFill/>
          <a:ln>
            <a:noFill/>
          </a:ln>
        </p:spPr>
      </p:pic>
      <p:sp>
        <p:nvSpPr>
          <p:cNvPr id="925" name="Google Shape;925;p31"/>
          <p:cNvSpPr/>
          <p:nvPr/>
        </p:nvSpPr>
        <p:spPr>
          <a:xfrm>
            <a:off x="457200" y="3679825"/>
            <a:ext cx="18288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926" name="Google Shape;926;p31"/>
          <p:cNvGraphicFramePr/>
          <p:nvPr>
            <p:extLst>
              <p:ext uri="{D42A27DB-BD31-4B8C-83A1-F6EECF244321}">
                <p14:modId xmlns:p14="http://schemas.microsoft.com/office/powerpoint/2010/main" val="277729544"/>
              </p:ext>
            </p:extLst>
          </p:nvPr>
        </p:nvGraphicFramePr>
        <p:xfrm>
          <a:off x="898510" y="2696431"/>
          <a:ext cx="16230600" cy="3949045"/>
        </p:xfrm>
        <a:graphic>
          <a:graphicData uri="http://schemas.openxmlformats.org/drawingml/2006/table">
            <a:tbl>
              <a:tblPr>
                <a:noFill/>
                <a:tableStyleId>{E039C3CF-1504-41AA-B92A-D48749A528A6}</a:tableStyleId>
              </a:tblPr>
              <a:tblGrid>
                <a:gridCol w="5410200">
                  <a:extLst>
                    <a:ext uri="{9D8B030D-6E8A-4147-A177-3AD203B41FA5}">
                      <a16:colId xmlns:a16="http://schemas.microsoft.com/office/drawing/2014/main" val="20000"/>
                    </a:ext>
                  </a:extLst>
                </a:gridCol>
                <a:gridCol w="10589550">
                  <a:extLst>
                    <a:ext uri="{9D8B030D-6E8A-4147-A177-3AD203B41FA5}">
                      <a16:colId xmlns:a16="http://schemas.microsoft.com/office/drawing/2014/main" val="20001"/>
                    </a:ext>
                  </a:extLst>
                </a:gridCol>
                <a:gridCol w="230850">
                  <a:extLst>
                    <a:ext uri="{9D8B030D-6E8A-4147-A177-3AD203B41FA5}">
                      <a16:colId xmlns:a16="http://schemas.microsoft.com/office/drawing/2014/main" val="20002"/>
                    </a:ext>
                  </a:extLst>
                </a:gridCol>
              </a:tblGrid>
              <a:tr h="482275">
                <a:tc>
                  <a:txBody>
                    <a:bodyPr/>
                    <a:lstStyle/>
                    <a:p>
                      <a:pPr marL="0" marR="0" lvl="0" indent="0" algn="l" rtl="0">
                        <a:spcBef>
                          <a:spcPts val="0"/>
                        </a:spcBef>
                        <a:spcAft>
                          <a:spcPts val="0"/>
                        </a:spcAft>
                        <a:buNone/>
                      </a:pPr>
                      <a:r>
                        <a:rPr lang="bg-BG" sz="2400" b="1" dirty="0"/>
                        <a:t>Видове ползи</a:t>
                      </a:r>
                      <a:endParaRPr sz="2400" b="1" dirty="0"/>
                    </a:p>
                  </a:txBody>
                  <a:tcPr marL="91450" marR="91450" marT="45725" marB="45725" anchor="ctr">
                    <a:lnL w="9525" cap="flat" cmpd="sng">
                      <a:solidFill>
                        <a:srgbClr val="99ACFF"/>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9ACFF"/>
                      </a:solidFill>
                      <a:prstDash val="solid"/>
                      <a:round/>
                      <a:headEnd type="none" w="sm" len="sm"/>
                      <a:tailEnd type="none" w="sm" len="sm"/>
                    </a:lnT>
                    <a:lnB w="12700" cap="flat" cmpd="sng">
                      <a:solidFill>
                        <a:schemeClr val="dk1"/>
                      </a:solidFill>
                      <a:prstDash val="solid"/>
                      <a:round/>
                      <a:headEnd type="none" w="sm" len="sm"/>
                      <a:tailEnd type="none" w="sm" len="sm"/>
                    </a:lnB>
                    <a:solidFill>
                      <a:srgbClr val="04989E"/>
                    </a:solidFill>
                  </a:tcPr>
                </a:tc>
                <a:tc>
                  <a:txBody>
                    <a:bodyPr/>
                    <a:lstStyle/>
                    <a:p>
                      <a:pPr marL="0" marR="0" lvl="0" indent="0" algn="l" rtl="0">
                        <a:spcBef>
                          <a:spcPts val="0"/>
                        </a:spcBef>
                        <a:spcAft>
                          <a:spcPts val="0"/>
                        </a:spcAft>
                        <a:buNone/>
                      </a:pPr>
                      <a:r>
                        <a:rPr lang="bg-BG" sz="2400" b="1"/>
                        <a:t>Функции</a:t>
                      </a:r>
                      <a:endParaRPr sz="2400" b="1"/>
                    </a:p>
                  </a:txBody>
                  <a:tcPr marL="91450" marR="91450" marT="45725" marB="45725" anchor="ctr">
                    <a:lnL w="12700" cap="flat" cmpd="sng">
                      <a:solidFill>
                        <a:schemeClr val="dk1"/>
                      </a:solidFill>
                      <a:prstDash val="solid"/>
                      <a:round/>
                      <a:headEnd type="none" w="sm" len="sm"/>
                      <a:tailEnd type="none" w="sm" len="sm"/>
                    </a:lnL>
                    <a:lnR w="9525" cap="flat" cmpd="sng">
                      <a:solidFill>
                        <a:srgbClr val="99AC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4989E"/>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99ACFF"/>
                      </a:solidFill>
                      <a:prstDash val="solid"/>
                      <a:round/>
                      <a:headEnd type="none" w="sm" len="sm"/>
                      <a:tailEnd type="none" w="sm" len="sm"/>
                    </a:lnL>
                    <a:lnR w="9525" cap="flat" cmpd="sng">
                      <a:solidFill>
                        <a:srgbClr val="99ACFF"/>
                      </a:solidFill>
                      <a:prstDash val="solid"/>
                      <a:round/>
                      <a:headEnd type="none" w="sm" len="sm"/>
                      <a:tailEnd type="none" w="sm" len="sm"/>
                    </a:lnR>
                    <a:lnT w="9525" cap="flat" cmpd="sng">
                      <a:solidFill>
                        <a:srgbClr val="99ACFF"/>
                      </a:solidFill>
                      <a:prstDash val="solid"/>
                      <a:round/>
                      <a:headEnd type="none" w="sm" len="sm"/>
                      <a:tailEnd type="none" w="sm" len="sm"/>
                    </a:lnT>
                    <a:lnB w="12700" cap="flat" cmpd="sng">
                      <a:solidFill>
                        <a:schemeClr val="dk1"/>
                      </a:solidFill>
                      <a:prstDash val="solid"/>
                      <a:round/>
                      <a:headEnd type="none" w="sm" len="sm"/>
                      <a:tailEnd type="none" w="sm" len="sm"/>
                    </a:lnB>
                    <a:solidFill>
                      <a:srgbClr val="04989E"/>
                    </a:solidFill>
                  </a:tcPr>
                </a:tc>
                <a:extLst>
                  <a:ext uri="{0D108BD9-81ED-4DB2-BD59-A6C34878D82A}">
                    <a16:rowId xmlns:a16="http://schemas.microsoft.com/office/drawing/2014/main" val="10000"/>
                  </a:ext>
                </a:extLst>
              </a:tr>
              <a:tr h="915375">
                <a:tc>
                  <a:txBody>
                    <a:bodyPr/>
                    <a:lstStyle/>
                    <a:p>
                      <a:pPr marL="0" marR="0" lvl="0" indent="0" algn="l" rtl="0">
                        <a:spcBef>
                          <a:spcPts val="0"/>
                        </a:spcBef>
                        <a:spcAft>
                          <a:spcPts val="0"/>
                        </a:spcAft>
                        <a:buNone/>
                      </a:pPr>
                      <a:r>
                        <a:rPr lang="bg-BG" sz="2200" b="0" i="0" u="none" strike="noStrike" dirty="0">
                          <a:solidFill>
                            <a:schemeClr val="dk1"/>
                          </a:solidFill>
                          <a:latin typeface="Abhaya Libre"/>
                          <a:ea typeface="Abhaya Libre"/>
                          <a:cs typeface="Abhaya Libre"/>
                          <a:sym typeface="Abhaya Libre"/>
                        </a:rPr>
                        <a:t>Екологични/културни ползи </a:t>
                      </a:r>
                      <a:endParaRPr sz="2200" b="0" i="0" u="none" strike="noStrike" dirty="0">
                        <a:solidFill>
                          <a:schemeClr val="dk1"/>
                        </a:solidFill>
                        <a:latin typeface="Abhaya Libre"/>
                        <a:ea typeface="Abhaya Libre"/>
                        <a:cs typeface="Abhaya Libre"/>
                        <a:sym typeface="Abhaya Libr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gridSpan="2">
                  <a:txBody>
                    <a:bodyPr/>
                    <a:lstStyle/>
                    <a:p>
                      <a:pPr marL="0" marR="0" lvl="0" indent="0" algn="just" rtl="0">
                        <a:spcBef>
                          <a:spcPts val="0"/>
                        </a:spcBef>
                        <a:spcAft>
                          <a:spcPts val="0"/>
                        </a:spcAft>
                        <a:buNone/>
                      </a:pPr>
                      <a:r>
                        <a:rPr lang="bg-BG" sz="2200" dirty="0">
                          <a:latin typeface="Abhaya Libre"/>
                          <a:ea typeface="Abhaya Libre"/>
                          <a:cs typeface="Abhaya Libre"/>
                          <a:sym typeface="Abhaya Libre"/>
                        </a:rPr>
                        <a:t>Насърчаване и практикуване на екологична устойчивост; Въвеждане на системи за рециклиране, когато финансовата възвращаемост за частния сектор е ниска; Подпомагане на артистични и спортни дейности.</a:t>
                      </a:r>
                      <a:endParaRPr sz="2200" dirty="0">
                        <a:latin typeface="Abhaya Libre"/>
                        <a:ea typeface="Abhaya Libre"/>
                        <a:cs typeface="Abhaya Libre"/>
                        <a:sym typeface="Abhaya Libre"/>
                      </a:endParaRPr>
                    </a:p>
                    <a:p>
                      <a:pPr marL="0" marR="0" lvl="0" indent="0" algn="just" rtl="0">
                        <a:spcBef>
                          <a:spcPts val="0"/>
                        </a:spcBef>
                        <a:spcAft>
                          <a:spcPts val="0"/>
                        </a:spcAft>
                        <a:buNone/>
                      </a:pPr>
                      <a:endParaRPr sz="2200" dirty="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9525" cap="flat" cmpd="sng">
                      <a:solidFill>
                        <a:srgbClr val="99AC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hMerge="1">
                  <a:txBody>
                    <a:bodyPr/>
                    <a:lstStyle/>
                    <a:p>
                      <a:endParaRPr lang="bg-BG"/>
                    </a:p>
                  </a:txBody>
                  <a:tcPr/>
                </a:tc>
                <a:extLst>
                  <a:ext uri="{0D108BD9-81ED-4DB2-BD59-A6C34878D82A}">
                    <a16:rowId xmlns:a16="http://schemas.microsoft.com/office/drawing/2014/main" val="10001"/>
                  </a:ext>
                </a:extLst>
              </a:tr>
              <a:tr h="2034200">
                <a:tc>
                  <a:txBody>
                    <a:bodyPr/>
                    <a:lstStyle/>
                    <a:p>
                      <a:pPr marL="0" marR="0" lvl="0" indent="0" algn="l" rtl="0">
                        <a:spcBef>
                          <a:spcPts val="0"/>
                        </a:spcBef>
                        <a:spcAft>
                          <a:spcPts val="0"/>
                        </a:spcAft>
                        <a:buNone/>
                      </a:pPr>
                      <a:r>
                        <a:rPr lang="bg-BG" sz="2200" dirty="0">
                          <a:latin typeface="Abhaya Libre"/>
                          <a:ea typeface="Abhaya Libre"/>
                          <a:cs typeface="Abhaya Libre"/>
                          <a:sym typeface="Abhaya Libre"/>
                        </a:rPr>
                        <a:t>Политически ползи</a:t>
                      </a:r>
                      <a:endParaRPr dirty="0"/>
                    </a:p>
                    <a:p>
                      <a:pPr marL="0" marR="0" lvl="0" indent="0" algn="l" rtl="0">
                        <a:spcBef>
                          <a:spcPts val="0"/>
                        </a:spcBef>
                        <a:spcAft>
                          <a:spcPts val="0"/>
                        </a:spcAft>
                        <a:buNone/>
                      </a:pPr>
                      <a:endParaRPr sz="2200" dirty="0">
                        <a:latin typeface="Abhaya Libre"/>
                        <a:ea typeface="Abhaya Libre"/>
                        <a:cs typeface="Abhaya Libre"/>
                        <a:sym typeface="Abhaya Libre"/>
                      </a:endParaRPr>
                    </a:p>
                    <a:p>
                      <a:pPr marL="0" marR="0" lvl="0" indent="0" algn="l" rtl="0">
                        <a:spcBef>
                          <a:spcPts val="0"/>
                        </a:spcBef>
                        <a:spcAft>
                          <a:spcPts val="0"/>
                        </a:spcAft>
                        <a:buNone/>
                      </a:pPr>
                      <a:endParaRPr sz="2200" dirty="0">
                        <a:latin typeface="Abhaya Libre"/>
                        <a:ea typeface="Abhaya Libre"/>
                        <a:cs typeface="Abhaya Libre"/>
                        <a:sym typeface="Abhaya Libre"/>
                      </a:endParaRPr>
                    </a:p>
                    <a:p>
                      <a:pPr marL="0" marR="0" lvl="0" indent="0" algn="l" rtl="0">
                        <a:spcBef>
                          <a:spcPts val="0"/>
                        </a:spcBef>
                        <a:spcAft>
                          <a:spcPts val="0"/>
                        </a:spcAft>
                        <a:buNone/>
                      </a:pPr>
                      <a:endParaRPr sz="2200" dirty="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gridSpan="2">
                  <a:txBody>
                    <a:bodyPr/>
                    <a:lstStyle/>
                    <a:p>
                      <a:pPr marL="0" marR="0" lvl="0" indent="0" algn="just" rtl="0">
                        <a:spcBef>
                          <a:spcPts val="0"/>
                        </a:spcBef>
                        <a:spcAft>
                          <a:spcPts val="0"/>
                        </a:spcAft>
                        <a:buNone/>
                      </a:pPr>
                      <a:r>
                        <a:rPr lang="bg-BG" sz="2200" dirty="0">
                          <a:latin typeface="Abhaya Libre"/>
                          <a:ea typeface="Abhaya Libre"/>
                          <a:cs typeface="Abhaya Libre"/>
                          <a:sym typeface="Abhaya Libre"/>
                        </a:rPr>
                        <a:t>Застъпване за справедливо общество, демократично участие и ангажирано гражданство; Улесняване на ангажираността на заинтересованите страни и плурализма; </a:t>
                      </a:r>
                      <a:r>
                        <a:rPr lang="ru-RU" sz="2200" dirty="0">
                          <a:latin typeface="Abhaya Libre"/>
                          <a:ea typeface="Abhaya Libre"/>
                          <a:cs typeface="Abhaya Libre"/>
                          <a:sym typeface="Abhaya Libre"/>
                        </a:rPr>
                        <a:t>Предоставяне на алтернативен икономически подход и показване, че бизнесът е нещо повече от максимизиране на печалбата и лично обогатяване; Предоставяне на алтернативен модел.</a:t>
                      </a:r>
                      <a:endParaRPr sz="2200" dirty="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hMerge="1">
                  <a:txBody>
                    <a:bodyPr/>
                    <a:lstStyle/>
                    <a:p>
                      <a:endParaRPr lang="bg-BG"/>
                    </a:p>
                  </a:txBody>
                  <a:tcPr/>
                </a:tc>
                <a:extLst>
                  <a:ext uri="{0D108BD9-81ED-4DB2-BD59-A6C34878D82A}">
                    <a16:rowId xmlns:a16="http://schemas.microsoft.com/office/drawing/2014/main" val="10002"/>
                  </a:ext>
                </a:extLst>
              </a:tr>
            </a:tbl>
          </a:graphicData>
        </a:graphic>
      </p:graphicFrame>
      <p:sp>
        <p:nvSpPr>
          <p:cNvPr id="927" name="Google Shape;927;p31"/>
          <p:cNvSpPr txBox="1"/>
          <p:nvPr/>
        </p:nvSpPr>
        <p:spPr>
          <a:xfrm>
            <a:off x="1673922" y="793812"/>
            <a:ext cx="1493767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bg-BG" sz="4800">
                <a:solidFill>
                  <a:schemeClr val="dk1"/>
                </a:solidFill>
                <a:latin typeface="Abhaya Libre"/>
                <a:ea typeface="Abhaya Libre"/>
                <a:cs typeface="Abhaya Libre"/>
                <a:sym typeface="Abhaya Libre"/>
              </a:rPr>
              <a:t>07 - Социалното предприемачество като катализатор за устойчиво, местно и регионално развитие</a:t>
            </a:r>
            <a:endParaRPr/>
          </a:p>
        </p:txBody>
      </p:sp>
      <p:sp>
        <p:nvSpPr>
          <p:cNvPr id="928" name="Google Shape;928;p31"/>
          <p:cNvSpPr txBox="1"/>
          <p:nvPr/>
        </p:nvSpPr>
        <p:spPr>
          <a:xfrm>
            <a:off x="1295400" y="6592300"/>
            <a:ext cx="119381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bg-BG" sz="1800">
                <a:solidFill>
                  <a:schemeClr val="dk1"/>
                </a:solidFill>
                <a:latin typeface="Calibri"/>
                <a:ea typeface="Calibri"/>
                <a:cs typeface="Calibri"/>
                <a:sym typeface="Calibri"/>
              </a:rPr>
              <a:t>Източник: </a:t>
            </a:r>
            <a:endParaRPr sz="1800">
              <a:solidFill>
                <a:schemeClr val="dk1"/>
              </a:solidFill>
              <a:latin typeface="Calibri"/>
              <a:ea typeface="Calibri"/>
              <a:cs typeface="Calibri"/>
              <a:sym typeface="Calibri"/>
            </a:endParaRPr>
          </a:p>
        </p:txBody>
      </p:sp>
      <p:sp>
        <p:nvSpPr>
          <p:cNvPr id="929" name="Google Shape;929;p31"/>
          <p:cNvSpPr txBox="1"/>
          <p:nvPr/>
        </p:nvSpPr>
        <p:spPr>
          <a:xfrm>
            <a:off x="2395759" y="6857933"/>
            <a:ext cx="21299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18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79.pdf (uni-sz.bg)</a:t>
            </a:r>
            <a:endParaRPr sz="1800">
              <a:solidFill>
                <a:schemeClr val="dk1"/>
              </a:solidFill>
              <a:latin typeface="Calibri"/>
              <a:ea typeface="Calibri"/>
              <a:cs typeface="Calibri"/>
              <a:sym typeface="Calibri"/>
            </a:endParaRPr>
          </a:p>
        </p:txBody>
      </p:sp>
      <p:sp>
        <p:nvSpPr>
          <p:cNvPr id="930" name="Google Shape;930;p31"/>
          <p:cNvSpPr txBox="1"/>
          <p:nvPr/>
        </p:nvSpPr>
        <p:spPr>
          <a:xfrm>
            <a:off x="2203215" y="2274873"/>
            <a:ext cx="1441587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bg-BG" sz="2400" dirty="0">
                <a:solidFill>
                  <a:schemeClr val="dk1"/>
                </a:solidFill>
                <a:latin typeface="Abhaya Libre"/>
                <a:ea typeface="Abhaya Libre"/>
                <a:cs typeface="Abhaya Libre"/>
                <a:sym typeface="Abhaya Libre"/>
              </a:rPr>
              <a:t>Видове ползи на социалното предприятие и техните функции в местното и регионалното развитие</a:t>
            </a:r>
            <a:endParaRPr dirty="0"/>
          </a:p>
        </p:txBody>
      </p:sp>
      <p:pic>
        <p:nvPicPr>
          <p:cNvPr id="931" name="Google Shape;931;p31"/>
          <p:cNvPicPr preferRelativeResize="0"/>
          <p:nvPr/>
        </p:nvPicPr>
        <p:blipFill>
          <a:blip r:embed="rId10">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6" name="Google Shape;936;p32"/>
          <p:cNvPicPr preferRelativeResize="0"/>
          <p:nvPr/>
        </p:nvPicPr>
        <p:blipFill rotWithShape="1">
          <a:blip r:embed="rId3">
            <a:alphaModFix/>
          </a:blip>
          <a:srcRect/>
          <a:stretch/>
        </p:blipFill>
        <p:spPr>
          <a:xfrm>
            <a:off x="1691157" y="6178329"/>
            <a:ext cx="1539473" cy="1700221"/>
          </a:xfrm>
          <a:prstGeom prst="rect">
            <a:avLst/>
          </a:prstGeom>
          <a:noFill/>
          <a:ln>
            <a:noFill/>
          </a:ln>
        </p:spPr>
      </p:pic>
      <p:pic>
        <p:nvPicPr>
          <p:cNvPr id="937" name="Google Shape;937;p32"/>
          <p:cNvPicPr preferRelativeResize="0"/>
          <p:nvPr/>
        </p:nvPicPr>
        <p:blipFill rotWithShape="1">
          <a:blip r:embed="rId4">
            <a:alphaModFix/>
          </a:blip>
          <a:srcRect/>
          <a:stretch/>
        </p:blipFill>
        <p:spPr>
          <a:xfrm>
            <a:off x="8519829" y="2465211"/>
            <a:ext cx="1149109" cy="1370025"/>
          </a:xfrm>
          <a:prstGeom prst="rect">
            <a:avLst/>
          </a:prstGeom>
          <a:noFill/>
          <a:ln>
            <a:noFill/>
          </a:ln>
        </p:spPr>
      </p:pic>
      <p:cxnSp>
        <p:nvCxnSpPr>
          <p:cNvPr id="938" name="Google Shape;938;p32"/>
          <p:cNvCxnSpPr/>
          <p:nvPr/>
        </p:nvCxnSpPr>
        <p:spPr>
          <a:xfrm>
            <a:off x="2460893" y="3150224"/>
            <a:ext cx="5349082" cy="0"/>
          </a:xfrm>
          <a:prstGeom prst="straightConnector1">
            <a:avLst/>
          </a:prstGeom>
          <a:noFill/>
          <a:ln w="38100" cap="flat" cmpd="sng">
            <a:solidFill>
              <a:srgbClr val="04989E"/>
            </a:solidFill>
            <a:prstDash val="solid"/>
            <a:round/>
            <a:headEnd type="none" w="sm" len="sm"/>
            <a:tailEnd type="none" w="sm" len="sm"/>
          </a:ln>
        </p:spPr>
      </p:cxnSp>
      <p:cxnSp>
        <p:nvCxnSpPr>
          <p:cNvPr id="939" name="Google Shape;939;p32"/>
          <p:cNvCxnSpPr/>
          <p:nvPr/>
        </p:nvCxnSpPr>
        <p:spPr>
          <a:xfrm rot="5431712">
            <a:off x="987461" y="4664276"/>
            <a:ext cx="2990133" cy="0"/>
          </a:xfrm>
          <a:prstGeom prst="straightConnector1">
            <a:avLst/>
          </a:prstGeom>
          <a:noFill/>
          <a:ln w="38100" cap="flat" cmpd="sng">
            <a:solidFill>
              <a:srgbClr val="04989E"/>
            </a:solidFill>
            <a:prstDash val="solid"/>
            <a:round/>
            <a:headEnd type="none" w="sm" len="sm"/>
            <a:tailEnd type="none" w="sm" len="sm"/>
          </a:ln>
        </p:spPr>
      </p:cxnSp>
      <p:cxnSp>
        <p:nvCxnSpPr>
          <p:cNvPr id="940" name="Google Shape;940;p32"/>
          <p:cNvCxnSpPr/>
          <p:nvPr/>
        </p:nvCxnSpPr>
        <p:spPr>
          <a:xfrm rot="5376392">
            <a:off x="14511384" y="4594399"/>
            <a:ext cx="2774117" cy="0"/>
          </a:xfrm>
          <a:prstGeom prst="straightConnector1">
            <a:avLst/>
          </a:prstGeom>
          <a:noFill/>
          <a:ln w="38100" cap="flat" cmpd="sng">
            <a:solidFill>
              <a:srgbClr val="04989E"/>
            </a:solidFill>
            <a:prstDash val="solid"/>
            <a:round/>
            <a:headEnd type="none" w="sm" len="sm"/>
            <a:tailEnd type="none" w="sm" len="sm"/>
          </a:ln>
        </p:spPr>
      </p:cxnSp>
      <p:cxnSp>
        <p:nvCxnSpPr>
          <p:cNvPr id="941" name="Google Shape;941;p32"/>
          <p:cNvCxnSpPr/>
          <p:nvPr/>
        </p:nvCxnSpPr>
        <p:spPr>
          <a:xfrm rot="10800000">
            <a:off x="10797213" y="3188323"/>
            <a:ext cx="5110755" cy="0"/>
          </a:xfrm>
          <a:prstGeom prst="straightConnector1">
            <a:avLst/>
          </a:prstGeom>
          <a:noFill/>
          <a:ln w="38100" cap="flat" cmpd="sng">
            <a:solidFill>
              <a:srgbClr val="04989E"/>
            </a:solidFill>
            <a:prstDash val="solid"/>
            <a:round/>
            <a:headEnd type="none" w="sm" len="sm"/>
            <a:tailEnd type="none" w="sm" len="sm"/>
          </a:ln>
        </p:spPr>
      </p:cxnSp>
      <p:pic>
        <p:nvPicPr>
          <p:cNvPr id="942" name="Google Shape;942;p32"/>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943" name="Google Shape;943;p32"/>
          <p:cNvPicPr preferRelativeResize="0"/>
          <p:nvPr/>
        </p:nvPicPr>
        <p:blipFill rotWithShape="1">
          <a:blip r:embed="rId6">
            <a:alphaModFix/>
          </a:blip>
          <a:srcRect/>
          <a:stretch/>
        </p:blipFill>
        <p:spPr>
          <a:xfrm rot="1167879">
            <a:off x="-3337052" y="7586960"/>
            <a:ext cx="5721823" cy="5669807"/>
          </a:xfrm>
          <a:prstGeom prst="rect">
            <a:avLst/>
          </a:prstGeom>
          <a:noFill/>
          <a:ln>
            <a:noFill/>
          </a:ln>
        </p:spPr>
      </p:pic>
      <p:pic>
        <p:nvPicPr>
          <p:cNvPr id="944" name="Google Shape;944;p32"/>
          <p:cNvPicPr preferRelativeResize="0"/>
          <p:nvPr/>
        </p:nvPicPr>
        <p:blipFill rotWithShape="1">
          <a:blip r:embed="rId7">
            <a:alphaModFix/>
          </a:blip>
          <a:srcRect/>
          <a:stretch/>
        </p:blipFill>
        <p:spPr>
          <a:xfrm rot="2228850">
            <a:off x="-3894162" y="-4468275"/>
            <a:ext cx="6836042" cy="6773896"/>
          </a:xfrm>
          <a:prstGeom prst="rect">
            <a:avLst/>
          </a:prstGeom>
          <a:noFill/>
          <a:ln>
            <a:noFill/>
          </a:ln>
        </p:spPr>
      </p:pic>
      <p:pic>
        <p:nvPicPr>
          <p:cNvPr id="945" name="Google Shape;945;p32"/>
          <p:cNvPicPr preferRelativeResize="0"/>
          <p:nvPr/>
        </p:nvPicPr>
        <p:blipFill rotWithShape="1">
          <a:blip r:embed="rId8">
            <a:alphaModFix/>
          </a:blip>
          <a:srcRect/>
          <a:stretch/>
        </p:blipFill>
        <p:spPr>
          <a:xfrm>
            <a:off x="16075256" y="8272281"/>
            <a:ext cx="2556197" cy="2751289"/>
          </a:xfrm>
          <a:prstGeom prst="rect">
            <a:avLst/>
          </a:prstGeom>
          <a:noFill/>
          <a:ln>
            <a:noFill/>
          </a:ln>
        </p:spPr>
      </p:pic>
      <p:pic>
        <p:nvPicPr>
          <p:cNvPr id="946" name="Google Shape;946;p32"/>
          <p:cNvPicPr preferRelativeResize="0"/>
          <p:nvPr/>
        </p:nvPicPr>
        <p:blipFill rotWithShape="1">
          <a:blip r:embed="rId9">
            <a:alphaModFix/>
          </a:blip>
          <a:srcRect/>
          <a:stretch/>
        </p:blipFill>
        <p:spPr>
          <a:xfrm rot="6632729">
            <a:off x="17770796" y="4708877"/>
            <a:ext cx="4881157" cy="4874760"/>
          </a:xfrm>
          <a:prstGeom prst="rect">
            <a:avLst/>
          </a:prstGeom>
          <a:noFill/>
          <a:ln>
            <a:noFill/>
          </a:ln>
        </p:spPr>
      </p:pic>
      <p:pic>
        <p:nvPicPr>
          <p:cNvPr id="947" name="Google Shape;947;p32"/>
          <p:cNvPicPr preferRelativeResize="0"/>
          <p:nvPr/>
        </p:nvPicPr>
        <p:blipFill rotWithShape="1">
          <a:blip r:embed="rId10">
            <a:alphaModFix/>
          </a:blip>
          <a:srcRect/>
          <a:stretch/>
        </p:blipFill>
        <p:spPr>
          <a:xfrm>
            <a:off x="14935204" y="6395282"/>
            <a:ext cx="1661639" cy="1377083"/>
          </a:xfrm>
          <a:prstGeom prst="rect">
            <a:avLst/>
          </a:prstGeom>
          <a:noFill/>
          <a:ln>
            <a:noFill/>
          </a:ln>
        </p:spPr>
      </p:pic>
      <p:sp>
        <p:nvSpPr>
          <p:cNvPr id="948" name="Google Shape;948;p32"/>
          <p:cNvSpPr txBox="1"/>
          <p:nvPr/>
        </p:nvSpPr>
        <p:spPr>
          <a:xfrm>
            <a:off x="3298371" y="3947621"/>
            <a:ext cx="12087301" cy="283154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bg-BG" sz="3200" dirty="0">
                <a:solidFill>
                  <a:schemeClr val="dk1"/>
                </a:solidFill>
                <a:latin typeface="Abhaya Libre"/>
                <a:ea typeface="Abhaya Libre"/>
                <a:cs typeface="Abhaya Libre"/>
                <a:sym typeface="Abhaya Libre"/>
              </a:rPr>
              <a:t>Социалното предприемачество е основен инструмент за устойчиво развитие и регионално развитие като подкрепя или реализира социална кауза. Това е частично доходоносна дейност, нов вид бизнес, ориентиран към създаване на условия за по-добър живот на населението. </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bg-BG"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pic>
        <p:nvPicPr>
          <p:cNvPr id="949" name="Google Shape;949;p32"/>
          <p:cNvPicPr preferRelativeResize="0"/>
          <p:nvPr/>
        </p:nvPicPr>
        <p:blipFill>
          <a:blip r:embed="rId11">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53"/>
        <p:cNvGrpSpPr/>
        <p:nvPr/>
      </p:nvGrpSpPr>
      <p:grpSpPr>
        <a:xfrm>
          <a:off x="0" y="0"/>
          <a:ext cx="0" cy="0"/>
          <a:chOff x="0" y="0"/>
          <a:chExt cx="0" cy="0"/>
        </a:xfrm>
      </p:grpSpPr>
      <p:pic>
        <p:nvPicPr>
          <p:cNvPr id="954" name="Google Shape;954;p33"/>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955" name="Google Shape;955;p3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956" name="Google Shape;956;p33"/>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957" name="Google Shape;957;p33"/>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958" name="Google Shape;958;p33"/>
          <p:cNvSpPr txBox="1"/>
          <p:nvPr/>
        </p:nvSpPr>
        <p:spPr>
          <a:xfrm>
            <a:off x="2667000" y="727080"/>
            <a:ext cx="14173199" cy="76597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a:solidFill>
                  <a:srgbClr val="000000"/>
                </a:solidFill>
                <a:latin typeface="Abhaya Libre"/>
                <a:ea typeface="Abhaya Libre"/>
                <a:cs typeface="Abhaya Libre"/>
                <a:sym typeface="Abhaya Libre"/>
              </a:rPr>
              <a:t>Дейности</a:t>
            </a:r>
            <a:endParaRPr sz="6410">
              <a:solidFill>
                <a:srgbClr val="000000"/>
              </a:solidFill>
              <a:latin typeface="Abhaya Libre"/>
              <a:ea typeface="Abhaya Libre"/>
              <a:cs typeface="Abhaya Libre"/>
              <a:sym typeface="Abhaya Libre"/>
            </a:endParaRPr>
          </a:p>
        </p:txBody>
      </p:sp>
      <p:sp>
        <p:nvSpPr>
          <p:cNvPr id="959" name="Google Shape;959;p33"/>
          <p:cNvSpPr txBox="1"/>
          <p:nvPr/>
        </p:nvSpPr>
        <p:spPr>
          <a:xfrm>
            <a:off x="3361645" y="3585176"/>
            <a:ext cx="7687355" cy="2215991"/>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bg-BG" sz="3600" dirty="0">
                <a:solidFill>
                  <a:schemeClr val="dk1"/>
                </a:solidFill>
                <a:latin typeface="Abhaya Libre"/>
                <a:ea typeface="Abhaya Libre"/>
                <a:cs typeface="Abhaya Libre"/>
                <a:sym typeface="Abhaya Libre"/>
              </a:rPr>
              <a:t>Сканирайте QR кода и научете повече за това как да станете успешен социален предприемач.</a:t>
            </a:r>
            <a:endParaRPr sz="36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3600" b="0" i="0" dirty="0">
              <a:solidFill>
                <a:srgbClr val="000000"/>
              </a:solidFill>
              <a:latin typeface="Arial"/>
              <a:ea typeface="Arial"/>
              <a:cs typeface="Arial"/>
              <a:sym typeface="Arial"/>
            </a:endParaRPr>
          </a:p>
        </p:txBody>
      </p:sp>
      <p:pic>
        <p:nvPicPr>
          <p:cNvPr id="960" name="Google Shape;960;p33"/>
          <p:cNvPicPr preferRelativeResize="0"/>
          <p:nvPr/>
        </p:nvPicPr>
        <p:blipFill rotWithShape="1">
          <a:blip r:embed="rId7">
            <a:alphaModFix/>
          </a:blip>
          <a:srcRect/>
          <a:stretch/>
        </p:blipFill>
        <p:spPr>
          <a:xfrm>
            <a:off x="12069416" y="3314700"/>
            <a:ext cx="4345663" cy="4345663"/>
          </a:xfrm>
          <a:prstGeom prst="rect">
            <a:avLst/>
          </a:prstGeom>
          <a:noFill/>
          <a:ln>
            <a:noFill/>
          </a:ln>
        </p:spPr>
      </p:pic>
      <p:pic>
        <p:nvPicPr>
          <p:cNvPr id="961" name="Google Shape;961;p33"/>
          <p:cNvPicPr preferRelativeResize="0"/>
          <p:nvPr/>
        </p:nvPicPr>
        <p:blipFill rotWithShape="1">
          <a:blip r:embed="rId8">
            <a:alphaModFix/>
          </a:blip>
          <a:srcRect/>
          <a:stretch/>
        </p:blipFill>
        <p:spPr>
          <a:xfrm>
            <a:off x="3361645" y="5593651"/>
            <a:ext cx="2373086" cy="2373086"/>
          </a:xfrm>
          <a:prstGeom prst="rect">
            <a:avLst/>
          </a:prstGeom>
          <a:noFill/>
          <a:ln>
            <a:noFill/>
          </a:ln>
        </p:spPr>
      </p:pic>
      <p:sp>
        <p:nvSpPr>
          <p:cNvPr id="962" name="Google Shape;962;p33"/>
          <p:cNvSpPr txBox="1"/>
          <p:nvPr/>
        </p:nvSpPr>
        <p:spPr>
          <a:xfrm>
            <a:off x="5734731" y="5631127"/>
            <a:ext cx="5565257" cy="230828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bg-BG" sz="3600" dirty="0">
                <a:solidFill>
                  <a:schemeClr val="dk1"/>
                </a:solidFill>
                <a:latin typeface="Abhaya Libre"/>
                <a:ea typeface="Abhaya Libre"/>
                <a:cs typeface="Abhaya Libre"/>
                <a:sym typeface="Abhaya Libre"/>
              </a:rPr>
              <a:t>Откъде да започнете и как да увеличите мащаба на решенията си, за да постигнете въздействие?</a:t>
            </a:r>
            <a:endParaRPr sz="3600" dirty="0">
              <a:solidFill>
                <a:schemeClr val="dk1"/>
              </a:solidFill>
              <a:latin typeface="Abhaya Libre"/>
              <a:ea typeface="Abhaya Libre"/>
              <a:cs typeface="Abhaya Libre"/>
              <a:sym typeface="Abhaya Libre"/>
            </a:endParaRPr>
          </a:p>
        </p:txBody>
      </p:sp>
      <p:sp>
        <p:nvSpPr>
          <p:cNvPr id="963" name="Google Shape;963;p33"/>
          <p:cNvSpPr txBox="1"/>
          <p:nvPr/>
        </p:nvSpPr>
        <p:spPr>
          <a:xfrm>
            <a:off x="2223500" y="1983920"/>
            <a:ext cx="15003780" cy="750205"/>
          </a:xfrm>
          <a:prstGeom prst="rect">
            <a:avLst/>
          </a:prstGeom>
          <a:noFill/>
          <a:ln>
            <a:noFill/>
          </a:ln>
        </p:spPr>
        <p:txBody>
          <a:bodyPr spcFirstLastPara="1" wrap="square" lIns="91425" tIns="45700" rIns="91425" bIns="45700" anchor="t" anchorCtr="0">
            <a:spAutoFit/>
          </a:bodyPr>
          <a:lstStyle/>
          <a:p>
            <a:pPr marL="0" marR="0" lvl="0" indent="0" algn="ctr" rtl="0">
              <a:lnSpc>
                <a:spcPct val="151361"/>
              </a:lnSpc>
              <a:spcBef>
                <a:spcPts val="0"/>
              </a:spcBef>
              <a:spcAft>
                <a:spcPts val="0"/>
              </a:spcAft>
              <a:buNone/>
            </a:pPr>
            <a:r>
              <a:rPr lang="bg-BG" sz="3600">
                <a:solidFill>
                  <a:srgbClr val="000000"/>
                </a:solidFill>
                <a:latin typeface="Abhaya Libre"/>
                <a:ea typeface="Abhaya Libre"/>
                <a:cs typeface="Abhaya Libre"/>
                <a:sym typeface="Abhaya Libre"/>
              </a:rPr>
              <a:t>Как да станете успешен социален предприемач?</a:t>
            </a:r>
            <a:endParaRPr/>
          </a:p>
        </p:txBody>
      </p:sp>
      <p:pic>
        <p:nvPicPr>
          <p:cNvPr id="964" name="Google Shape;964;p33"/>
          <p:cNvPicPr preferRelativeResize="0"/>
          <p:nvPr/>
        </p:nvPicPr>
        <p:blipFill>
          <a:blip r:embed="rId9">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68"/>
        <p:cNvGrpSpPr/>
        <p:nvPr/>
      </p:nvGrpSpPr>
      <p:grpSpPr>
        <a:xfrm>
          <a:off x="0" y="0"/>
          <a:ext cx="0" cy="0"/>
          <a:chOff x="0" y="0"/>
          <a:chExt cx="0" cy="0"/>
        </a:xfrm>
      </p:grpSpPr>
      <p:pic>
        <p:nvPicPr>
          <p:cNvPr id="969" name="Google Shape;969;p34"/>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970" name="Google Shape;970;p3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971" name="Google Shape;971;p34"/>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972" name="Google Shape;972;p34"/>
          <p:cNvPicPr preferRelativeResize="0"/>
          <p:nvPr/>
        </p:nvPicPr>
        <p:blipFill rotWithShape="1">
          <a:blip r:embed="rId6">
            <a:alphaModFix/>
          </a:blip>
          <a:srcRect/>
          <a:stretch/>
        </p:blipFill>
        <p:spPr>
          <a:xfrm rot="9614497">
            <a:off x="17215841" y="8047725"/>
            <a:ext cx="4352147" cy="4346443"/>
          </a:xfrm>
          <a:prstGeom prst="rect">
            <a:avLst/>
          </a:prstGeom>
          <a:noFill/>
          <a:ln>
            <a:noFill/>
          </a:ln>
        </p:spPr>
      </p:pic>
      <p:sp>
        <p:nvSpPr>
          <p:cNvPr id="973" name="Google Shape;973;p34"/>
          <p:cNvSpPr txBox="1"/>
          <p:nvPr/>
        </p:nvSpPr>
        <p:spPr>
          <a:xfrm>
            <a:off x="2670629" y="723900"/>
            <a:ext cx="14173199" cy="76597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a:solidFill>
                  <a:srgbClr val="000000"/>
                </a:solidFill>
                <a:latin typeface="Abhaya Libre"/>
                <a:ea typeface="Abhaya Libre"/>
                <a:cs typeface="Abhaya Libre"/>
                <a:sym typeface="Abhaya Libre"/>
              </a:rPr>
              <a:t>Дейности</a:t>
            </a:r>
            <a:endParaRPr sz="6410">
              <a:solidFill>
                <a:srgbClr val="000000"/>
              </a:solidFill>
              <a:latin typeface="Abhaya Libre"/>
              <a:ea typeface="Abhaya Libre"/>
              <a:cs typeface="Abhaya Libre"/>
              <a:sym typeface="Abhaya Libre"/>
            </a:endParaRPr>
          </a:p>
        </p:txBody>
      </p:sp>
      <p:pic>
        <p:nvPicPr>
          <p:cNvPr id="974" name="Google Shape;974;p34"/>
          <p:cNvPicPr preferRelativeResize="0"/>
          <p:nvPr/>
        </p:nvPicPr>
        <p:blipFill rotWithShape="1">
          <a:blip r:embed="rId7">
            <a:alphaModFix/>
          </a:blip>
          <a:srcRect/>
          <a:stretch/>
        </p:blipFill>
        <p:spPr>
          <a:xfrm>
            <a:off x="11823982" y="3467053"/>
            <a:ext cx="5189863" cy="5189863"/>
          </a:xfrm>
          <a:prstGeom prst="rect">
            <a:avLst/>
          </a:prstGeom>
          <a:noFill/>
          <a:ln>
            <a:noFill/>
          </a:ln>
        </p:spPr>
      </p:pic>
      <p:sp>
        <p:nvSpPr>
          <p:cNvPr id="975" name="Google Shape;975;p34"/>
          <p:cNvSpPr txBox="1"/>
          <p:nvPr/>
        </p:nvSpPr>
        <p:spPr>
          <a:xfrm>
            <a:off x="2634342" y="5728501"/>
            <a:ext cx="7652657" cy="28622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3600" dirty="0">
                <a:solidFill>
                  <a:schemeClr val="dk1"/>
                </a:solidFill>
                <a:latin typeface="Abhaya Libre"/>
                <a:ea typeface="Abhaya Libre"/>
                <a:cs typeface="Abhaya Libre"/>
                <a:sym typeface="Abhaya Libre"/>
              </a:rPr>
              <a:t>Сканирайте QR кода и се запознайте с някои от тях, както и с поуките от всеки от тях, които можете да приложите във вашата организация.</a:t>
            </a:r>
            <a:endParaRPr sz="3600" dirty="0">
              <a:solidFill>
                <a:schemeClr val="dk1"/>
              </a:solidFill>
              <a:latin typeface="Calibri"/>
              <a:ea typeface="Calibri"/>
              <a:cs typeface="Calibri"/>
              <a:sym typeface="Calibri"/>
            </a:endParaRPr>
          </a:p>
        </p:txBody>
      </p:sp>
      <p:pic>
        <p:nvPicPr>
          <p:cNvPr id="976" name="Google Shape;976;p34"/>
          <p:cNvPicPr preferRelativeResize="0"/>
          <p:nvPr/>
        </p:nvPicPr>
        <p:blipFill rotWithShape="1">
          <a:blip r:embed="rId8">
            <a:alphaModFix/>
          </a:blip>
          <a:srcRect/>
          <a:stretch/>
        </p:blipFill>
        <p:spPr>
          <a:xfrm>
            <a:off x="2667000" y="4092517"/>
            <a:ext cx="1569752" cy="1508924"/>
          </a:xfrm>
          <a:prstGeom prst="rect">
            <a:avLst/>
          </a:prstGeom>
          <a:noFill/>
          <a:ln>
            <a:noFill/>
          </a:ln>
        </p:spPr>
      </p:pic>
      <p:sp>
        <p:nvSpPr>
          <p:cNvPr id="977" name="Google Shape;977;p34"/>
          <p:cNvSpPr txBox="1"/>
          <p:nvPr/>
        </p:nvSpPr>
        <p:spPr>
          <a:xfrm>
            <a:off x="4648200" y="4047389"/>
            <a:ext cx="5664200" cy="1661993"/>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bg-BG" sz="3600">
                <a:solidFill>
                  <a:schemeClr val="dk1"/>
                </a:solidFill>
                <a:latin typeface="Abhaya Libre"/>
                <a:ea typeface="Abhaya Libre"/>
                <a:cs typeface="Abhaya Libre"/>
                <a:sym typeface="Abhaya Libre"/>
              </a:rPr>
              <a:t>Има много организации	 които правят страхотни неща.</a:t>
            </a:r>
            <a:endParaRPr sz="3600">
              <a:solidFill>
                <a:srgbClr val="000000"/>
              </a:solidFill>
              <a:latin typeface="Abhaya Libre"/>
              <a:ea typeface="Abhaya Libre"/>
              <a:cs typeface="Abhaya Libre"/>
              <a:sym typeface="Abhaya Libre"/>
            </a:endParaRPr>
          </a:p>
        </p:txBody>
      </p:sp>
      <p:sp>
        <p:nvSpPr>
          <p:cNvPr id="978" name="Google Shape;978;p34"/>
          <p:cNvSpPr txBox="1"/>
          <p:nvPr/>
        </p:nvSpPr>
        <p:spPr>
          <a:xfrm>
            <a:off x="1805939" y="1977650"/>
            <a:ext cx="15003780" cy="1765315"/>
          </a:xfrm>
          <a:prstGeom prst="rect">
            <a:avLst/>
          </a:prstGeom>
          <a:noFill/>
          <a:ln>
            <a:noFill/>
          </a:ln>
        </p:spPr>
        <p:txBody>
          <a:bodyPr spcFirstLastPara="1" wrap="square" lIns="91425" tIns="45700" rIns="91425" bIns="45700" anchor="t" anchorCtr="0">
            <a:spAutoFit/>
          </a:bodyPr>
          <a:lstStyle/>
          <a:p>
            <a:pPr marL="0" marR="0" lvl="0" indent="0" algn="ctr" rtl="0">
              <a:lnSpc>
                <a:spcPct val="151361"/>
              </a:lnSpc>
              <a:spcBef>
                <a:spcPts val="0"/>
              </a:spcBef>
              <a:spcAft>
                <a:spcPts val="0"/>
              </a:spcAft>
              <a:buNone/>
            </a:pPr>
            <a:r>
              <a:rPr lang="bg-BG" sz="3600" dirty="0">
                <a:solidFill>
                  <a:srgbClr val="000000"/>
                </a:solidFill>
                <a:latin typeface="Abhaya Libre"/>
                <a:ea typeface="Abhaya Libre"/>
                <a:cs typeface="Abhaya Libre"/>
                <a:sym typeface="Abhaya Libre"/>
              </a:rPr>
              <a:t>Шест начина </a:t>
            </a:r>
            <a:r>
              <a:rPr lang="bg-BG" sz="3600" dirty="0">
                <a:latin typeface="Abhaya Libre"/>
                <a:ea typeface="Abhaya Libre"/>
                <a:cs typeface="Abhaya Libre"/>
                <a:sym typeface="Abhaya Libre"/>
              </a:rPr>
              <a:t>да подходите </a:t>
            </a:r>
            <a:r>
              <a:rPr lang="bg-BG" sz="3600" dirty="0">
                <a:solidFill>
                  <a:srgbClr val="000000"/>
                </a:solidFill>
                <a:latin typeface="Abhaya Libre"/>
                <a:ea typeface="Abhaya Libre"/>
                <a:cs typeface="Abhaya Libre"/>
                <a:sym typeface="Abhaya Libre"/>
              </a:rPr>
              <a:t>към социалното предприемачество във вашата организация</a:t>
            </a:r>
            <a:endParaRPr sz="3600" dirty="0">
              <a:solidFill>
                <a:srgbClr val="000000"/>
              </a:solidFill>
              <a:latin typeface="Abhaya Libre"/>
              <a:ea typeface="Abhaya Libre"/>
              <a:cs typeface="Abhaya Libre"/>
              <a:sym typeface="Abhaya Libre"/>
            </a:endParaRPr>
          </a:p>
        </p:txBody>
      </p:sp>
      <p:pic>
        <p:nvPicPr>
          <p:cNvPr id="979" name="Google Shape;979;p34"/>
          <p:cNvPicPr preferRelativeResize="0"/>
          <p:nvPr/>
        </p:nvPicPr>
        <p:blipFill>
          <a:blip r:embed="rId9">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5"/>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985" name="Google Shape;985;p35"/>
          <p:cNvPicPr preferRelativeResize="0"/>
          <p:nvPr/>
        </p:nvPicPr>
        <p:blipFill rotWithShape="1">
          <a:blip r:embed="rId4">
            <a:alphaModFix/>
          </a:blip>
          <a:srcRect/>
          <a:stretch/>
        </p:blipFill>
        <p:spPr>
          <a:xfrm>
            <a:off x="546191" y="-1794241"/>
            <a:ext cx="3334026" cy="3588482"/>
          </a:xfrm>
          <a:prstGeom prst="rect">
            <a:avLst/>
          </a:prstGeom>
          <a:noFill/>
          <a:ln>
            <a:noFill/>
          </a:ln>
        </p:spPr>
      </p:pic>
      <p:pic>
        <p:nvPicPr>
          <p:cNvPr id="986" name="Google Shape;986;p35"/>
          <p:cNvPicPr preferRelativeResize="0"/>
          <p:nvPr/>
        </p:nvPicPr>
        <p:blipFill rotWithShape="1">
          <a:blip r:embed="rId5">
            <a:alphaModFix/>
          </a:blip>
          <a:srcRect/>
          <a:stretch/>
        </p:blipFill>
        <p:spPr>
          <a:xfrm rot="-1185502">
            <a:off x="-3202910" y="120674"/>
            <a:ext cx="4352147" cy="4346443"/>
          </a:xfrm>
          <a:prstGeom prst="rect">
            <a:avLst/>
          </a:prstGeom>
          <a:noFill/>
          <a:ln>
            <a:noFill/>
          </a:ln>
        </p:spPr>
      </p:pic>
      <p:pic>
        <p:nvPicPr>
          <p:cNvPr id="987" name="Google Shape;987;p35"/>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988" name="Google Shape;988;p35"/>
          <p:cNvPicPr preferRelativeResize="0"/>
          <p:nvPr/>
        </p:nvPicPr>
        <p:blipFill rotWithShape="1">
          <a:blip r:embed="rId3">
            <a:alphaModFix/>
          </a:blip>
          <a:srcRect/>
          <a:stretch/>
        </p:blipFill>
        <p:spPr>
          <a:xfrm rot="1852805">
            <a:off x="15290907" y="7450430"/>
            <a:ext cx="5364129" cy="5364129"/>
          </a:xfrm>
          <a:prstGeom prst="rect">
            <a:avLst/>
          </a:prstGeom>
          <a:noFill/>
          <a:ln>
            <a:noFill/>
          </a:ln>
        </p:spPr>
      </p:pic>
      <p:sp>
        <p:nvSpPr>
          <p:cNvPr id="989" name="Google Shape;989;p35"/>
          <p:cNvSpPr txBox="1"/>
          <p:nvPr/>
        </p:nvSpPr>
        <p:spPr>
          <a:xfrm>
            <a:off x="2213204" y="2579689"/>
            <a:ext cx="14325599" cy="692497"/>
          </a:xfrm>
          <a:prstGeom prst="rect">
            <a:avLst/>
          </a:prstGeom>
          <a:noFill/>
          <a:ln>
            <a:noFill/>
          </a:ln>
        </p:spPr>
        <p:txBody>
          <a:bodyPr spcFirstLastPara="1" wrap="square" lIns="0" tIns="0" rIns="0" bIns="0" anchor="t" anchorCtr="0">
            <a:spAutoFit/>
          </a:bodyPr>
          <a:lstStyle/>
          <a:p>
            <a:pPr marL="0" marR="0" lvl="0" indent="0" algn="ctr" rtl="0">
              <a:lnSpc>
                <a:spcPct val="123840"/>
              </a:lnSpc>
              <a:spcBef>
                <a:spcPts val="0"/>
              </a:spcBef>
              <a:spcAft>
                <a:spcPts val="0"/>
              </a:spcAft>
              <a:buNone/>
            </a:pPr>
            <a:r>
              <a:rPr lang="bg-BG" sz="4400">
                <a:solidFill>
                  <a:srgbClr val="000000"/>
                </a:solidFill>
                <a:latin typeface="Abhaya Libre"/>
                <a:ea typeface="Abhaya Libre"/>
                <a:cs typeface="Abhaya Libre"/>
                <a:sym typeface="Abhaya Libre"/>
              </a:rPr>
              <a:t>ТЕНДЕНЦИИ В СОЦИАЛНОТО ПРЕДПРИЕМАЧЕСТВО</a:t>
            </a:r>
            <a:endParaRPr sz="4400">
              <a:solidFill>
                <a:srgbClr val="000000"/>
              </a:solidFill>
              <a:latin typeface="Abhaya Libre"/>
              <a:ea typeface="Abhaya Libre"/>
              <a:cs typeface="Abhaya Libre"/>
              <a:sym typeface="Abhaya Libre"/>
            </a:endParaRPr>
          </a:p>
        </p:txBody>
      </p:sp>
      <p:sp>
        <p:nvSpPr>
          <p:cNvPr id="990" name="Google Shape;990;p35"/>
          <p:cNvSpPr txBox="1"/>
          <p:nvPr/>
        </p:nvSpPr>
        <p:spPr>
          <a:xfrm>
            <a:off x="3441384" y="8014335"/>
            <a:ext cx="11405232" cy="419346"/>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endParaRPr sz="2400">
              <a:solidFill>
                <a:srgbClr val="000000"/>
              </a:solidFill>
              <a:latin typeface="Abhaya Libre"/>
              <a:ea typeface="Abhaya Libre"/>
              <a:cs typeface="Abhaya Libre"/>
              <a:sym typeface="Abhaya Libre"/>
            </a:endParaRPr>
          </a:p>
        </p:txBody>
      </p:sp>
      <p:sp>
        <p:nvSpPr>
          <p:cNvPr id="991" name="Google Shape;991;p35"/>
          <p:cNvSpPr txBox="1"/>
          <p:nvPr/>
        </p:nvSpPr>
        <p:spPr>
          <a:xfrm>
            <a:off x="3021328" y="3530534"/>
            <a:ext cx="11825288"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800" dirty="0">
                <a:solidFill>
                  <a:schemeClr val="dk1"/>
                </a:solidFill>
                <a:latin typeface="Abhaya Libre"/>
                <a:ea typeface="Abhaya Libre"/>
                <a:cs typeface="Abhaya Libre"/>
                <a:sym typeface="Abhaya Libre"/>
              </a:rPr>
              <a:t>Социалното предприемачество като начин на мислене непрекъснато набира скорост през последните две десетилетия и в тази област се очертават няколко тенденции</a:t>
            </a:r>
            <a:endParaRPr sz="2800" dirty="0">
              <a:solidFill>
                <a:schemeClr val="dk1"/>
              </a:solidFill>
              <a:latin typeface="Calibri"/>
              <a:ea typeface="Calibri"/>
              <a:cs typeface="Calibri"/>
              <a:sym typeface="Calibri"/>
            </a:endParaRPr>
          </a:p>
        </p:txBody>
      </p:sp>
      <p:sp>
        <p:nvSpPr>
          <p:cNvPr id="992" name="Google Shape;992;p35"/>
          <p:cNvSpPr txBox="1"/>
          <p:nvPr/>
        </p:nvSpPr>
        <p:spPr>
          <a:xfrm>
            <a:off x="8431473" y="4966714"/>
            <a:ext cx="6750595" cy="26776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bg-BG" sz="2800" dirty="0">
                <a:solidFill>
                  <a:schemeClr val="dk1"/>
                </a:solidFill>
                <a:latin typeface="Abhaya Libre"/>
                <a:ea typeface="Abhaya Libre"/>
                <a:cs typeface="Abhaya Libre"/>
                <a:sym typeface="Abhaya Libre"/>
              </a:rPr>
              <a:t>Сканирайте QR кода и се запознайте с 5-те тенденции, които набират популярност.</a:t>
            </a:r>
            <a:endParaRPr dirty="0"/>
          </a:p>
          <a:p>
            <a:pPr marL="0" marR="0" lvl="0" indent="0" algn="just" rtl="0">
              <a:spcBef>
                <a:spcPts val="0"/>
              </a:spcBef>
              <a:spcAft>
                <a:spcPts val="0"/>
              </a:spcAft>
              <a:buNone/>
            </a:pPr>
            <a:endParaRPr sz="2800" dirty="0">
              <a:solidFill>
                <a:schemeClr val="dk1"/>
              </a:solidFill>
              <a:latin typeface="Abhaya Libre"/>
              <a:ea typeface="Abhaya Libre"/>
              <a:cs typeface="Abhaya Libre"/>
              <a:sym typeface="Abhaya Libre"/>
            </a:endParaRPr>
          </a:p>
          <a:p>
            <a:pPr marL="0" marR="0" lvl="0" indent="0" algn="just" rtl="0">
              <a:spcBef>
                <a:spcPts val="0"/>
              </a:spcBef>
              <a:spcAft>
                <a:spcPts val="0"/>
              </a:spcAft>
              <a:buNone/>
            </a:pPr>
            <a:r>
              <a:rPr lang="bg-BG" sz="2800" dirty="0">
                <a:solidFill>
                  <a:schemeClr val="dk1"/>
                </a:solidFill>
                <a:latin typeface="Abhaya Libre"/>
                <a:ea typeface="Abhaya Libre"/>
                <a:cs typeface="Abhaya Libre"/>
                <a:sym typeface="Abhaya Libre"/>
              </a:rPr>
              <a:t>КАКВИ ТЕНДЕНЦИИ В СОЦИАЛНОТО ПРЕДПРИЕМАЧЕСТВО НАБЛЮДАВАТЕ?</a:t>
            </a:r>
            <a:endParaRPr sz="2800" dirty="0">
              <a:solidFill>
                <a:schemeClr val="dk1"/>
              </a:solidFill>
              <a:latin typeface="Calibri"/>
              <a:ea typeface="Calibri"/>
              <a:cs typeface="Calibri"/>
              <a:sym typeface="Calibri"/>
            </a:endParaRPr>
          </a:p>
        </p:txBody>
      </p:sp>
      <p:pic>
        <p:nvPicPr>
          <p:cNvPr id="993" name="Google Shape;993;p35"/>
          <p:cNvPicPr preferRelativeResize="0"/>
          <p:nvPr/>
        </p:nvPicPr>
        <p:blipFill rotWithShape="1">
          <a:blip r:embed="rId7">
            <a:alphaModFix/>
          </a:blip>
          <a:srcRect/>
          <a:stretch/>
        </p:blipFill>
        <p:spPr>
          <a:xfrm>
            <a:off x="3105931" y="4851346"/>
            <a:ext cx="4104491" cy="4104491"/>
          </a:xfrm>
          <a:prstGeom prst="rect">
            <a:avLst/>
          </a:prstGeom>
          <a:noFill/>
          <a:ln>
            <a:noFill/>
          </a:ln>
        </p:spPr>
      </p:pic>
      <p:sp>
        <p:nvSpPr>
          <p:cNvPr id="994" name="Google Shape;994;p35"/>
          <p:cNvSpPr txBox="1"/>
          <p:nvPr/>
        </p:nvSpPr>
        <p:spPr>
          <a:xfrm>
            <a:off x="2362200" y="1599006"/>
            <a:ext cx="14173199" cy="76597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a:solidFill>
                  <a:srgbClr val="000000"/>
                </a:solidFill>
                <a:latin typeface="Abhaya Libre"/>
                <a:ea typeface="Abhaya Libre"/>
                <a:cs typeface="Abhaya Libre"/>
                <a:sym typeface="Abhaya Libre"/>
              </a:rPr>
              <a:t>Дейности</a:t>
            </a:r>
            <a:endParaRPr sz="6410">
              <a:solidFill>
                <a:srgbClr val="000000"/>
              </a:solidFill>
              <a:latin typeface="Abhaya Libre"/>
              <a:ea typeface="Abhaya Libre"/>
              <a:cs typeface="Abhaya Libre"/>
              <a:sym typeface="Abhaya Libre"/>
            </a:endParaRPr>
          </a:p>
        </p:txBody>
      </p:sp>
      <p:pic>
        <p:nvPicPr>
          <p:cNvPr id="995" name="Google Shape;995;p35"/>
          <p:cNvPicPr preferRelativeResize="0"/>
          <p:nvPr/>
        </p:nvPicPr>
        <p:blipFill>
          <a:blip r:embed="rId8">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Google Shape;1000;p36"/>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1001" name="Google Shape;1001;p36"/>
          <p:cNvPicPr preferRelativeResize="0"/>
          <p:nvPr/>
        </p:nvPicPr>
        <p:blipFill rotWithShape="1">
          <a:blip r:embed="rId4">
            <a:alphaModFix/>
          </a:blip>
          <a:srcRect/>
          <a:stretch/>
        </p:blipFill>
        <p:spPr>
          <a:xfrm>
            <a:off x="546191" y="-1794241"/>
            <a:ext cx="3334026" cy="3588482"/>
          </a:xfrm>
          <a:prstGeom prst="rect">
            <a:avLst/>
          </a:prstGeom>
          <a:noFill/>
          <a:ln>
            <a:noFill/>
          </a:ln>
        </p:spPr>
      </p:pic>
      <p:pic>
        <p:nvPicPr>
          <p:cNvPr id="1002" name="Google Shape;1002;p36"/>
          <p:cNvPicPr preferRelativeResize="0"/>
          <p:nvPr/>
        </p:nvPicPr>
        <p:blipFill rotWithShape="1">
          <a:blip r:embed="rId5">
            <a:alphaModFix/>
          </a:blip>
          <a:srcRect/>
          <a:stretch/>
        </p:blipFill>
        <p:spPr>
          <a:xfrm rot="-1185502">
            <a:off x="-3202910" y="120674"/>
            <a:ext cx="4352147" cy="4346443"/>
          </a:xfrm>
          <a:prstGeom prst="rect">
            <a:avLst/>
          </a:prstGeom>
          <a:noFill/>
          <a:ln>
            <a:noFill/>
          </a:ln>
        </p:spPr>
      </p:pic>
      <p:pic>
        <p:nvPicPr>
          <p:cNvPr id="1003" name="Google Shape;1003;p36"/>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1004" name="Google Shape;1004;p36"/>
          <p:cNvPicPr preferRelativeResize="0"/>
          <p:nvPr/>
        </p:nvPicPr>
        <p:blipFill rotWithShape="1">
          <a:blip r:embed="rId3">
            <a:alphaModFix/>
          </a:blip>
          <a:srcRect/>
          <a:stretch/>
        </p:blipFill>
        <p:spPr>
          <a:xfrm rot="1852805">
            <a:off x="15290907" y="7450430"/>
            <a:ext cx="5364129" cy="5364129"/>
          </a:xfrm>
          <a:prstGeom prst="rect">
            <a:avLst/>
          </a:prstGeom>
          <a:noFill/>
          <a:ln>
            <a:noFill/>
          </a:ln>
        </p:spPr>
      </p:pic>
      <p:sp>
        <p:nvSpPr>
          <p:cNvPr id="1005" name="Google Shape;1005;p36"/>
          <p:cNvSpPr txBox="1"/>
          <p:nvPr/>
        </p:nvSpPr>
        <p:spPr>
          <a:xfrm>
            <a:off x="1768133" y="1145063"/>
            <a:ext cx="14325599" cy="28438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RU" sz="4400" dirty="0">
                <a:solidFill>
                  <a:srgbClr val="000000"/>
                </a:solidFill>
                <a:latin typeface="Abhaya Libre"/>
                <a:ea typeface="Abhaya Libre"/>
                <a:cs typeface="Abhaya Libre"/>
                <a:sym typeface="Abhaya Libre"/>
              </a:rPr>
              <a:t>Как да създадем социално предприятие с цел подпомагане разрешаването на проблем, който засяга нашата общност?</a:t>
            </a:r>
          </a:p>
        </p:txBody>
      </p:sp>
      <p:sp>
        <p:nvSpPr>
          <p:cNvPr id="1006" name="Google Shape;1006;p36"/>
          <p:cNvSpPr txBox="1"/>
          <p:nvPr/>
        </p:nvSpPr>
        <p:spPr>
          <a:xfrm>
            <a:off x="3441384" y="8014335"/>
            <a:ext cx="11405232" cy="419346"/>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endParaRPr sz="2400">
              <a:solidFill>
                <a:srgbClr val="000000"/>
              </a:solidFill>
              <a:latin typeface="Abhaya Libre"/>
              <a:ea typeface="Abhaya Libre"/>
              <a:cs typeface="Abhaya Libre"/>
              <a:sym typeface="Abhaya Libre"/>
            </a:endParaRPr>
          </a:p>
        </p:txBody>
      </p:sp>
      <p:sp>
        <p:nvSpPr>
          <p:cNvPr id="1007" name="Google Shape;1007;p36"/>
          <p:cNvSpPr txBox="1"/>
          <p:nvPr/>
        </p:nvSpPr>
        <p:spPr>
          <a:xfrm>
            <a:off x="1135743" y="3757836"/>
            <a:ext cx="13944600" cy="4683333"/>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9964"/>
              </a:lnSpc>
              <a:spcBef>
                <a:spcPts val="0"/>
              </a:spcBef>
              <a:spcAft>
                <a:spcPts val="0"/>
              </a:spcAft>
              <a:buClr>
                <a:srgbClr val="374151"/>
              </a:buClr>
              <a:buSzPts val="2800"/>
              <a:buFont typeface="Arial"/>
              <a:buChar char="•"/>
            </a:pPr>
            <a:r>
              <a:rPr lang="bg-BG" sz="2800" b="0" i="0" dirty="0">
                <a:solidFill>
                  <a:srgbClr val="374151"/>
                </a:solidFill>
                <a:latin typeface="Abhaya Libre"/>
                <a:ea typeface="Abhaya Libre"/>
                <a:cs typeface="Abhaya Libre"/>
                <a:sym typeface="Abhaya Libre"/>
              </a:rPr>
              <a:t>Групирайте участниците според техния интерес към социален въпрос/проблем, засягащ тяхната общност.</a:t>
            </a:r>
            <a:endParaRPr dirty="0"/>
          </a:p>
          <a:p>
            <a:pPr marL="342900" marR="0" lvl="0" indent="-342900" algn="just" rtl="0">
              <a:lnSpc>
                <a:spcPct val="119964"/>
              </a:lnSpc>
              <a:spcBef>
                <a:spcPts val="600"/>
              </a:spcBef>
              <a:spcAft>
                <a:spcPts val="0"/>
              </a:spcAft>
              <a:buClr>
                <a:srgbClr val="374151"/>
              </a:buClr>
              <a:buSzPts val="2800"/>
              <a:buFont typeface="Arial"/>
              <a:buChar char="•"/>
            </a:pPr>
            <a:r>
              <a:rPr lang="bg-BG" sz="2800" b="0" i="0" dirty="0">
                <a:solidFill>
                  <a:srgbClr val="374151"/>
                </a:solidFill>
                <a:latin typeface="Abhaya Libre"/>
                <a:ea typeface="Abhaya Libre"/>
                <a:cs typeface="Abhaya Libre"/>
                <a:sym typeface="Abhaya Libre"/>
              </a:rPr>
              <a:t>Помолете ги да запишат социалния проблем, който ги вълнува, в центъра на голям лист хартия. Раздайте на всеки ученик лепящи бележки и им дайте пет минути да помислят за възможни решения на този конкретен проблем.</a:t>
            </a:r>
            <a:endParaRPr dirty="0"/>
          </a:p>
          <a:p>
            <a:pPr marL="342900" marR="0" lvl="0" indent="-342900" algn="just" rtl="0">
              <a:lnSpc>
                <a:spcPct val="119964"/>
              </a:lnSpc>
              <a:spcBef>
                <a:spcPts val="600"/>
              </a:spcBef>
              <a:spcAft>
                <a:spcPts val="0"/>
              </a:spcAft>
              <a:buClr>
                <a:srgbClr val="374151"/>
              </a:buClr>
              <a:buSzPts val="2800"/>
              <a:buFont typeface="Arial"/>
              <a:buChar char="•"/>
            </a:pPr>
            <a:r>
              <a:rPr lang="bg-BG" sz="2800" b="0" i="0" dirty="0">
                <a:solidFill>
                  <a:srgbClr val="374151"/>
                </a:solidFill>
                <a:latin typeface="Abhaya Libre"/>
                <a:ea typeface="Abhaya Libre"/>
                <a:cs typeface="Abhaya Libre"/>
                <a:sym typeface="Abhaya Libre"/>
              </a:rPr>
              <a:t>Помолете всеки екип да обсъди предложените решения и да създаде социално предприятие, което би могло да предложи решение на заложения социален проблем чрез определена бизнес дейност.</a:t>
            </a:r>
            <a:endParaRPr dirty="0"/>
          </a:p>
          <a:p>
            <a:pPr marL="342900" marR="0" lvl="0" indent="-342900" algn="just" rtl="0">
              <a:lnSpc>
                <a:spcPct val="119964"/>
              </a:lnSpc>
              <a:spcBef>
                <a:spcPts val="600"/>
              </a:spcBef>
              <a:spcAft>
                <a:spcPts val="0"/>
              </a:spcAft>
              <a:buClr>
                <a:srgbClr val="374151"/>
              </a:buClr>
              <a:buSzPts val="2800"/>
              <a:buFont typeface="Arial"/>
              <a:buChar char="•"/>
            </a:pPr>
            <a:r>
              <a:rPr lang="bg-BG" sz="2800" b="0" i="0" dirty="0">
                <a:solidFill>
                  <a:srgbClr val="374151"/>
                </a:solidFill>
                <a:latin typeface="Abhaya Libre"/>
                <a:ea typeface="Abhaya Libre"/>
                <a:cs typeface="Abhaya Libre"/>
                <a:sym typeface="Abhaya Libre"/>
              </a:rPr>
              <a:t>Помолете ги да попълнят профила на тяхното социално предприятие, като използват таблицата на следващия слайд.</a:t>
            </a:r>
            <a:endParaRPr sz="2800" b="0" i="0" dirty="0">
              <a:solidFill>
                <a:srgbClr val="374151"/>
              </a:solidFill>
              <a:latin typeface="Abhaya Libre"/>
              <a:ea typeface="Abhaya Libre"/>
              <a:cs typeface="Abhaya Libre"/>
              <a:sym typeface="Abhaya Libre"/>
            </a:endParaRPr>
          </a:p>
        </p:txBody>
      </p:sp>
      <p:sp>
        <p:nvSpPr>
          <p:cNvPr id="1008" name="Google Shape;1008;p36"/>
          <p:cNvSpPr txBox="1"/>
          <p:nvPr/>
        </p:nvSpPr>
        <p:spPr>
          <a:xfrm>
            <a:off x="2405742" y="610166"/>
            <a:ext cx="14173199" cy="76597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solidFill>
                  <a:srgbClr val="000000"/>
                </a:solidFill>
                <a:latin typeface="Abhaya Libre"/>
                <a:ea typeface="Abhaya Libre"/>
                <a:cs typeface="Abhaya Libre"/>
                <a:sym typeface="Abhaya Libre"/>
              </a:rPr>
              <a:t>Дейности</a:t>
            </a:r>
            <a:endParaRPr sz="6410" dirty="0">
              <a:solidFill>
                <a:srgbClr val="000000"/>
              </a:solidFill>
              <a:latin typeface="Abhaya Libre"/>
              <a:ea typeface="Abhaya Libre"/>
              <a:cs typeface="Abhaya Libre"/>
              <a:sym typeface="Abhaya Libre"/>
            </a:endParaRPr>
          </a:p>
        </p:txBody>
      </p:sp>
      <p:pic>
        <p:nvPicPr>
          <p:cNvPr id="1009" name="Google Shape;1009;p36"/>
          <p:cNvPicPr preferRelativeResize="0"/>
          <p:nvPr/>
        </p:nvPicPr>
        <p:blipFill>
          <a:blip r:embed="rId7">
            <a:alphaModFix/>
          </a:blip>
          <a:stretch>
            <a:fillRect/>
          </a:stretch>
        </p:blipFill>
        <p:spPr>
          <a:xfrm>
            <a:off x="10633326" y="9187687"/>
            <a:ext cx="3661230" cy="806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p37"/>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1015" name="Google Shape;1015;p37"/>
          <p:cNvPicPr preferRelativeResize="0"/>
          <p:nvPr/>
        </p:nvPicPr>
        <p:blipFill rotWithShape="1">
          <a:blip r:embed="rId4">
            <a:alphaModFix/>
          </a:blip>
          <a:srcRect/>
          <a:stretch/>
        </p:blipFill>
        <p:spPr>
          <a:xfrm>
            <a:off x="546191" y="-1794241"/>
            <a:ext cx="3334026" cy="3588482"/>
          </a:xfrm>
          <a:prstGeom prst="rect">
            <a:avLst/>
          </a:prstGeom>
          <a:noFill/>
          <a:ln>
            <a:noFill/>
          </a:ln>
        </p:spPr>
      </p:pic>
      <p:pic>
        <p:nvPicPr>
          <p:cNvPr id="1016" name="Google Shape;1016;p37"/>
          <p:cNvPicPr preferRelativeResize="0"/>
          <p:nvPr/>
        </p:nvPicPr>
        <p:blipFill rotWithShape="1">
          <a:blip r:embed="rId5">
            <a:alphaModFix/>
          </a:blip>
          <a:srcRect/>
          <a:stretch/>
        </p:blipFill>
        <p:spPr>
          <a:xfrm rot="-1185502">
            <a:off x="-3202910" y="120674"/>
            <a:ext cx="4352147" cy="4346443"/>
          </a:xfrm>
          <a:prstGeom prst="rect">
            <a:avLst/>
          </a:prstGeom>
          <a:noFill/>
          <a:ln>
            <a:noFill/>
          </a:ln>
        </p:spPr>
      </p:pic>
      <p:pic>
        <p:nvPicPr>
          <p:cNvPr id="1017" name="Google Shape;1017;p37"/>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1018" name="Google Shape;1018;p37"/>
          <p:cNvPicPr preferRelativeResize="0"/>
          <p:nvPr/>
        </p:nvPicPr>
        <p:blipFill rotWithShape="1">
          <a:blip r:embed="rId3">
            <a:alphaModFix/>
          </a:blip>
          <a:srcRect/>
          <a:stretch/>
        </p:blipFill>
        <p:spPr>
          <a:xfrm rot="1852805">
            <a:off x="15290907" y="7450430"/>
            <a:ext cx="5364129" cy="5364129"/>
          </a:xfrm>
          <a:prstGeom prst="rect">
            <a:avLst/>
          </a:prstGeom>
          <a:noFill/>
          <a:ln>
            <a:noFill/>
          </a:ln>
        </p:spPr>
      </p:pic>
      <p:sp>
        <p:nvSpPr>
          <p:cNvPr id="1019" name="Google Shape;1019;p37"/>
          <p:cNvSpPr txBox="1"/>
          <p:nvPr/>
        </p:nvSpPr>
        <p:spPr>
          <a:xfrm>
            <a:off x="2061822" y="1602636"/>
            <a:ext cx="14773954" cy="103412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bg-BG" sz="2400" dirty="0">
                <a:solidFill>
                  <a:srgbClr val="000000"/>
                </a:solidFill>
                <a:latin typeface="Abhaya Libre"/>
                <a:ea typeface="Abhaya Libre"/>
                <a:cs typeface="Abhaya Libre"/>
                <a:sym typeface="Abhaya Libre"/>
              </a:rPr>
              <a:t>Как да създадем социално предприятие </a:t>
            </a:r>
            <a:r>
              <a:rPr lang="ru-RU" sz="2400" dirty="0">
                <a:solidFill>
                  <a:srgbClr val="000000"/>
                </a:solidFill>
                <a:latin typeface="Abhaya Libre"/>
                <a:ea typeface="Abhaya Libre"/>
                <a:cs typeface="Abhaya Libre"/>
                <a:sym typeface="Abhaya Libre"/>
              </a:rPr>
              <a:t>с цел подпомагане разрешаването на проблем</a:t>
            </a:r>
            <a:r>
              <a:rPr lang="bg-BG" sz="2400" dirty="0">
                <a:solidFill>
                  <a:srgbClr val="000000"/>
                </a:solidFill>
                <a:latin typeface="Abhaya Libre"/>
                <a:ea typeface="Abhaya Libre"/>
                <a:cs typeface="Abhaya Libre"/>
                <a:sym typeface="Abhaya Libre"/>
              </a:rPr>
              <a:t>, който засяга нашата общност?</a:t>
            </a:r>
            <a:endParaRPr sz="2400" dirty="0">
              <a:solidFill>
                <a:srgbClr val="000000"/>
              </a:solidFill>
              <a:latin typeface="Abhaya Libre"/>
              <a:ea typeface="Abhaya Libre"/>
              <a:cs typeface="Abhaya Libre"/>
              <a:sym typeface="Abhaya Libre"/>
            </a:endParaRPr>
          </a:p>
        </p:txBody>
      </p:sp>
      <p:sp>
        <p:nvSpPr>
          <p:cNvPr id="1020" name="Google Shape;1020;p37"/>
          <p:cNvSpPr txBox="1"/>
          <p:nvPr/>
        </p:nvSpPr>
        <p:spPr>
          <a:xfrm>
            <a:off x="3441384" y="8014335"/>
            <a:ext cx="11405232" cy="419346"/>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endParaRPr sz="2400">
              <a:solidFill>
                <a:srgbClr val="000000"/>
              </a:solidFill>
              <a:latin typeface="Abhaya Libre"/>
              <a:ea typeface="Abhaya Libre"/>
              <a:cs typeface="Abhaya Libre"/>
              <a:sym typeface="Abhaya Libre"/>
            </a:endParaRPr>
          </a:p>
        </p:txBody>
      </p:sp>
      <p:sp>
        <p:nvSpPr>
          <p:cNvPr id="1021" name="Google Shape;1021;p37"/>
          <p:cNvSpPr txBox="1"/>
          <p:nvPr/>
        </p:nvSpPr>
        <p:spPr>
          <a:xfrm>
            <a:off x="2245509" y="1028262"/>
            <a:ext cx="14173199" cy="76597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dirty="0">
                <a:solidFill>
                  <a:srgbClr val="000000"/>
                </a:solidFill>
                <a:latin typeface="Abhaya Libre"/>
                <a:ea typeface="Abhaya Libre"/>
                <a:cs typeface="Abhaya Libre"/>
                <a:sym typeface="Abhaya Libre"/>
              </a:rPr>
              <a:t>Дейности</a:t>
            </a:r>
            <a:endParaRPr sz="6410" dirty="0">
              <a:solidFill>
                <a:srgbClr val="000000"/>
              </a:solidFill>
              <a:latin typeface="Abhaya Libre"/>
              <a:ea typeface="Abhaya Libre"/>
              <a:cs typeface="Abhaya Libre"/>
              <a:sym typeface="Abhaya Libre"/>
            </a:endParaRPr>
          </a:p>
        </p:txBody>
      </p:sp>
      <p:graphicFrame>
        <p:nvGraphicFramePr>
          <p:cNvPr id="1022" name="Google Shape;1022;p37"/>
          <p:cNvGraphicFramePr/>
          <p:nvPr/>
        </p:nvGraphicFramePr>
        <p:xfrm>
          <a:off x="1333499" y="3328727"/>
          <a:ext cx="16230600" cy="5835170"/>
        </p:xfrm>
        <a:graphic>
          <a:graphicData uri="http://schemas.openxmlformats.org/drawingml/2006/table">
            <a:tbl>
              <a:tblPr>
                <a:noFill/>
                <a:tableStyleId>{E039C3CF-1504-41AA-B92A-D48749A528A6}</a:tableStyleId>
              </a:tblPr>
              <a:tblGrid>
                <a:gridCol w="541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698500">
                <a:tc gridSpan="2">
                  <a:txBody>
                    <a:bodyPr/>
                    <a:lstStyle/>
                    <a:p>
                      <a:pPr marL="0" marR="0" lvl="0" indent="0" algn="ctr" rtl="0">
                        <a:spcBef>
                          <a:spcPts val="0"/>
                        </a:spcBef>
                        <a:spcAft>
                          <a:spcPts val="0"/>
                        </a:spcAft>
                        <a:buNone/>
                      </a:pPr>
                      <a:r>
                        <a:rPr lang="bg-BG" sz="2400" b="1">
                          <a:latin typeface="Abhaya Libre"/>
                          <a:ea typeface="Abhaya Libre"/>
                          <a:cs typeface="Abhaya Libre"/>
                          <a:sym typeface="Abhaya Libre"/>
                        </a:rPr>
                        <a:t>Профил на социалното предприятие</a:t>
                      </a:r>
                      <a:endParaRPr sz="2400" b="1">
                        <a:latin typeface="Abhaya Libre"/>
                        <a:ea typeface="Abhaya Libre"/>
                        <a:cs typeface="Abhaya Libre"/>
                        <a:sym typeface="Abhaya Libre"/>
                      </a:endParaRPr>
                    </a:p>
                  </a:txBody>
                  <a:tcPr marL="91450" marR="91450" marT="45725" marB="45725" anchor="ctr">
                    <a:lnL w="9525" cap="flat" cmpd="sng">
                      <a:solidFill>
                        <a:srgbClr val="99ACFF"/>
                      </a:solidFill>
                      <a:prstDash val="solid"/>
                      <a:round/>
                      <a:headEnd type="none" w="sm" len="sm"/>
                      <a:tailEnd type="none" w="sm" len="sm"/>
                    </a:lnL>
                    <a:lnR w="9525" cap="flat" cmpd="sng">
                      <a:solidFill>
                        <a:srgbClr val="99ACFF"/>
                      </a:solidFill>
                      <a:prstDash val="solid"/>
                      <a:round/>
                      <a:headEnd type="none" w="sm" len="sm"/>
                      <a:tailEnd type="none" w="sm" len="sm"/>
                    </a:lnR>
                    <a:lnT w="9525" cap="flat" cmpd="sng">
                      <a:solidFill>
                        <a:srgbClr val="99ACFF"/>
                      </a:solidFill>
                      <a:prstDash val="solid"/>
                      <a:round/>
                      <a:headEnd type="none" w="sm" len="sm"/>
                      <a:tailEnd type="none" w="sm" len="sm"/>
                    </a:lnT>
                    <a:lnB w="12700" cap="flat" cmpd="sng">
                      <a:solidFill>
                        <a:schemeClr val="dk1"/>
                      </a:solidFill>
                      <a:prstDash val="solid"/>
                      <a:round/>
                      <a:headEnd type="none" w="sm" len="sm"/>
                      <a:tailEnd type="none" w="sm" len="sm"/>
                    </a:lnB>
                    <a:solidFill>
                      <a:srgbClr val="04989E"/>
                    </a:solidFill>
                  </a:tcPr>
                </a:tc>
                <a:tc hMerge="1">
                  <a:txBody>
                    <a:bodyPr/>
                    <a:lstStyle/>
                    <a:p>
                      <a:endParaRPr lang="bg-BG"/>
                    </a:p>
                  </a:txBody>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99ACFF"/>
                      </a:solidFill>
                      <a:prstDash val="solid"/>
                      <a:round/>
                      <a:headEnd type="none" w="sm" len="sm"/>
                      <a:tailEnd type="none" w="sm" len="sm"/>
                    </a:lnL>
                    <a:lnR w="9525" cap="flat" cmpd="sng">
                      <a:solidFill>
                        <a:srgbClr val="99ACFF"/>
                      </a:solidFill>
                      <a:prstDash val="solid"/>
                      <a:round/>
                      <a:headEnd type="none" w="sm" len="sm"/>
                      <a:tailEnd type="none" w="sm" len="sm"/>
                    </a:lnR>
                    <a:lnT w="9525" cap="flat" cmpd="sng">
                      <a:solidFill>
                        <a:srgbClr val="99ACFF"/>
                      </a:solidFill>
                      <a:prstDash val="solid"/>
                      <a:round/>
                      <a:headEnd type="none" w="sm" len="sm"/>
                      <a:tailEnd type="none" w="sm" len="sm"/>
                    </a:lnT>
                    <a:lnB w="9525" cap="flat" cmpd="sng">
                      <a:solidFill>
                        <a:srgbClr val="99ACFF"/>
                      </a:solidFill>
                      <a:prstDash val="solid"/>
                      <a:round/>
                      <a:headEnd type="none" w="sm" len="sm"/>
                      <a:tailEnd type="none" w="sm" len="sm"/>
                    </a:lnB>
                    <a:solidFill>
                      <a:srgbClr val="04989E"/>
                    </a:solidFill>
                  </a:tcPr>
                </a:tc>
                <a:extLst>
                  <a:ext uri="{0D108BD9-81ED-4DB2-BD59-A6C34878D82A}">
                    <a16:rowId xmlns:a16="http://schemas.microsoft.com/office/drawing/2014/main" val="10000"/>
                  </a:ext>
                </a:extLst>
              </a:tr>
              <a:tr h="769800">
                <a:tc>
                  <a:txBody>
                    <a:bodyPr/>
                    <a:lstStyle/>
                    <a:p>
                      <a:pPr marL="0" marR="0" lvl="0" indent="0" algn="l" rtl="0">
                        <a:spcBef>
                          <a:spcPts val="0"/>
                        </a:spcBef>
                        <a:spcAft>
                          <a:spcPts val="0"/>
                        </a:spcAft>
                        <a:buNone/>
                      </a:pPr>
                      <a:r>
                        <a:rPr lang="bg-BG" sz="2200" b="0" i="0" u="none" strike="noStrike">
                          <a:solidFill>
                            <a:schemeClr val="dk1"/>
                          </a:solidFill>
                          <a:latin typeface="Abhaya Libre"/>
                          <a:ea typeface="Abhaya Libre"/>
                          <a:cs typeface="Abhaya Libre"/>
                          <a:sym typeface="Abhaya Libre"/>
                        </a:rPr>
                        <a:t>Име на социалното предприятие</a:t>
                      </a:r>
                      <a:endParaRPr sz="2200" b="0" i="0" u="none" strike="noStrik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a:txBody>
                    <a:bodyPr/>
                    <a:lstStyle/>
                    <a:p>
                      <a:pPr marL="0" marR="0" lvl="0" indent="0" algn="just" rtl="0">
                        <a:spcBef>
                          <a:spcPts val="0"/>
                        </a:spcBef>
                        <a:spcAft>
                          <a:spcPts val="0"/>
                        </a:spcAft>
                        <a:buNone/>
                      </a:pPr>
                      <a:r>
                        <a:rPr lang="bg-BG" sz="2200">
                          <a:latin typeface="Abhaya Libre"/>
                          <a:ea typeface="Abhaya Libre"/>
                          <a:cs typeface="Abhaya Libre"/>
                          <a:sym typeface="Abhaya Libre"/>
                        </a:rPr>
                        <a:t>Социален проблем</a:t>
                      </a: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9525" cap="flat" cmpd="sng">
                      <a:solidFill>
                        <a:srgbClr val="99ACFF"/>
                      </a:solidFill>
                      <a:prstDash val="solid"/>
                      <a:round/>
                      <a:headEnd type="none" w="sm" len="sm"/>
                      <a:tailEnd type="none" w="sm" len="sm"/>
                    </a:lnR>
                    <a:lnT w="9525" cap="flat" cmpd="sng">
                      <a:solidFill>
                        <a:srgbClr val="99ACFF"/>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extLst>
                  <a:ext uri="{0D108BD9-81ED-4DB2-BD59-A6C34878D82A}">
                    <a16:rowId xmlns:a16="http://schemas.microsoft.com/office/drawing/2014/main" val="10001"/>
                  </a:ext>
                </a:extLst>
              </a:tr>
              <a:tr h="1762125">
                <a:tc>
                  <a:txBody>
                    <a:bodyPr/>
                    <a:lstStyle/>
                    <a:p>
                      <a:pPr marL="0" marR="0" lvl="0" indent="0" algn="l" rtl="0">
                        <a:spcBef>
                          <a:spcPts val="0"/>
                        </a:spcBef>
                        <a:spcAft>
                          <a:spcPts val="0"/>
                        </a:spcAft>
                        <a:buNone/>
                      </a:pPr>
                      <a:r>
                        <a:rPr lang="bg-BG" sz="2200">
                          <a:latin typeface="Abhaya Libre"/>
                          <a:ea typeface="Abhaya Libre"/>
                          <a:cs typeface="Abhaya Libre"/>
                          <a:sym typeface="Abhaya Libre"/>
                        </a:rPr>
                        <a:t>Област на изпълнение</a:t>
                      </a:r>
                      <a:endParaRPr sz="2200">
                        <a:latin typeface="Abhaya Libre"/>
                        <a:ea typeface="Abhaya Libre"/>
                        <a:cs typeface="Abhaya Libre"/>
                        <a:sym typeface="Abhaya Libre"/>
                      </a:endParaRPr>
                    </a:p>
                    <a:p>
                      <a:pPr marL="0" marR="0" lvl="0" indent="0" algn="l" rtl="0">
                        <a:spcBef>
                          <a:spcPts val="0"/>
                        </a:spcBef>
                        <a:spcAft>
                          <a:spcPts val="0"/>
                        </a:spcAft>
                        <a:buNone/>
                      </a:pPr>
                      <a:endParaRPr sz="2200">
                        <a:latin typeface="Abhaya Libre"/>
                        <a:ea typeface="Abhaya Libre"/>
                        <a:cs typeface="Abhaya Libre"/>
                        <a:sym typeface="Abhaya Libre"/>
                      </a:endParaRPr>
                    </a:p>
                    <a:p>
                      <a:pPr marL="0" marR="0" lvl="0" indent="0" algn="l" rtl="0">
                        <a:spcBef>
                          <a:spcPts val="0"/>
                        </a:spcBef>
                        <a:spcAft>
                          <a:spcPts val="0"/>
                        </a:spcAft>
                        <a:buNone/>
                      </a:pPr>
                      <a:endParaRPr sz="2200">
                        <a:latin typeface="Abhaya Libre"/>
                        <a:ea typeface="Abhaya Libre"/>
                        <a:cs typeface="Abhaya Libre"/>
                        <a:sym typeface="Abhaya Libre"/>
                      </a:endParaRPr>
                    </a:p>
                    <a:p>
                      <a:pPr marL="0" marR="0" lvl="0" indent="0" algn="l" rtl="0">
                        <a:spcBef>
                          <a:spcPts val="0"/>
                        </a:spcBef>
                        <a:spcAft>
                          <a:spcPts val="0"/>
                        </a:spcAft>
                        <a:buNone/>
                      </a:pPr>
                      <a:endParaRPr sz="2200">
                        <a:latin typeface="Abhaya Libre"/>
                        <a:ea typeface="Abhaya Libre"/>
                        <a:cs typeface="Abhaya Libre"/>
                        <a:sym typeface="Abhaya Libre"/>
                      </a:endParaRPr>
                    </a:p>
                    <a:p>
                      <a:pPr marL="0" marR="0" lvl="0" indent="0" algn="l" rtl="0">
                        <a:spcBef>
                          <a:spcPts val="0"/>
                        </a:spcBef>
                        <a:spcAft>
                          <a:spcPts val="0"/>
                        </a:spcAft>
                        <a:buNone/>
                      </a:pPr>
                      <a:endParaRPr sz="220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gridSpan="2">
                  <a:txBody>
                    <a:bodyPr/>
                    <a:lstStyle/>
                    <a:p>
                      <a:pPr marL="0" marR="0" lvl="0" indent="0" algn="just" rtl="0">
                        <a:spcBef>
                          <a:spcPts val="0"/>
                        </a:spcBef>
                        <a:spcAft>
                          <a:spcPts val="0"/>
                        </a:spcAft>
                        <a:buNone/>
                      </a:pPr>
                      <a:r>
                        <a:rPr lang="bg-BG" sz="2200">
                          <a:latin typeface="Abhaya Libre"/>
                          <a:ea typeface="Abhaya Libre"/>
                          <a:cs typeface="Abhaya Libre"/>
                          <a:sym typeface="Abhaya Libre"/>
                        </a:rPr>
                        <a:t>Описание на продукта/услугата</a:t>
                      </a: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hMerge="1">
                  <a:txBody>
                    <a:bodyPr/>
                    <a:lstStyle/>
                    <a:p>
                      <a:endParaRPr lang="bg-BG"/>
                    </a:p>
                  </a:txBody>
                  <a:tcPr/>
                </a:tc>
                <a:extLst>
                  <a:ext uri="{0D108BD9-81ED-4DB2-BD59-A6C34878D82A}">
                    <a16:rowId xmlns:a16="http://schemas.microsoft.com/office/drawing/2014/main" val="10002"/>
                  </a:ext>
                </a:extLst>
              </a:tr>
              <a:tr h="1936250">
                <a:tc>
                  <a:txBody>
                    <a:bodyPr/>
                    <a:lstStyle/>
                    <a:p>
                      <a:pPr marL="0" marR="0" lvl="0" indent="0" algn="l" rtl="0">
                        <a:spcBef>
                          <a:spcPts val="0"/>
                        </a:spcBef>
                        <a:spcAft>
                          <a:spcPts val="0"/>
                        </a:spcAft>
                        <a:buNone/>
                      </a:pPr>
                      <a:r>
                        <a:rPr lang="bg-BG" sz="2200">
                          <a:latin typeface="Abhaya Libre"/>
                          <a:ea typeface="Abhaya Libre"/>
                          <a:cs typeface="Abhaya Libre"/>
                          <a:sym typeface="Abhaya Libre"/>
                        </a:rPr>
                        <a:t>Лого</a:t>
                      </a:r>
                      <a:endParaRPr sz="2200">
                        <a:latin typeface="Abhaya Libre"/>
                        <a:ea typeface="Abhaya Libre"/>
                        <a:cs typeface="Abhaya Libre"/>
                        <a:sym typeface="Abhaya Libre"/>
                      </a:endParaRPr>
                    </a:p>
                    <a:p>
                      <a:pPr marL="0" marR="0" lvl="0" indent="0" algn="l" rtl="0">
                        <a:spcBef>
                          <a:spcPts val="0"/>
                        </a:spcBef>
                        <a:spcAft>
                          <a:spcPts val="0"/>
                        </a:spcAft>
                        <a:buNone/>
                      </a:pPr>
                      <a:endParaRPr sz="2200"/>
                    </a:p>
                    <a:p>
                      <a:pPr marL="0" marR="0" lvl="0" indent="0" algn="l" rtl="0">
                        <a:spcBef>
                          <a:spcPts val="0"/>
                        </a:spcBef>
                        <a:spcAft>
                          <a:spcPts val="0"/>
                        </a:spcAft>
                        <a:buNone/>
                      </a:pPr>
                      <a:endParaRPr sz="2200"/>
                    </a:p>
                    <a:p>
                      <a:pPr marL="0" marR="0" lvl="0" indent="0" algn="l" rtl="0">
                        <a:spcBef>
                          <a:spcPts val="0"/>
                        </a:spcBef>
                        <a:spcAft>
                          <a:spcPts val="0"/>
                        </a:spcAft>
                        <a:buNone/>
                      </a:pPr>
                      <a:endParaRPr sz="2200"/>
                    </a:p>
                    <a:p>
                      <a:pPr marL="0" marR="0" lvl="0" indent="0" algn="l" rtl="0">
                        <a:spcBef>
                          <a:spcPts val="0"/>
                        </a:spcBef>
                        <a:spcAft>
                          <a:spcPts val="0"/>
                        </a:spcAft>
                        <a:buNone/>
                      </a:pPr>
                      <a:endParaRPr sz="220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3B2A3"/>
                    </a:solidFill>
                  </a:tcPr>
                </a:tc>
                <a:tc gridSpan="2">
                  <a:txBody>
                    <a:bodyPr/>
                    <a:lstStyle/>
                    <a:p>
                      <a:pPr marL="0" marR="0" lvl="0" indent="0" algn="just" rtl="0">
                        <a:spcBef>
                          <a:spcPts val="0"/>
                        </a:spcBef>
                        <a:spcAft>
                          <a:spcPts val="0"/>
                        </a:spcAft>
                        <a:buNone/>
                      </a:pPr>
                      <a:r>
                        <a:rPr lang="bg-BG" sz="2200">
                          <a:latin typeface="Abhaya Libre"/>
                          <a:ea typeface="Abhaya Libre"/>
                          <a:cs typeface="Abhaya Libre"/>
                          <a:sym typeface="Abhaya Libre"/>
                        </a:rPr>
                        <a:t>Имена на членовете на групата</a:t>
                      </a: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p>
                      <a:pPr marL="0" marR="0" lvl="0" indent="0" algn="just" rtl="0">
                        <a:spcBef>
                          <a:spcPts val="0"/>
                        </a:spcBef>
                        <a:spcAft>
                          <a:spcPts val="0"/>
                        </a:spcAft>
                        <a:buNone/>
                      </a:pPr>
                      <a:endParaRPr sz="2200">
                        <a:latin typeface="Abhaya Libre"/>
                        <a:ea typeface="Abhaya Libre"/>
                        <a:cs typeface="Abhaya Libre"/>
                        <a:sym typeface="Abhaya Libre"/>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4CED1"/>
                    </a:solidFill>
                  </a:tcPr>
                </a:tc>
                <a:tc hMerge="1">
                  <a:txBody>
                    <a:bodyPr/>
                    <a:lstStyle/>
                    <a:p>
                      <a:endParaRPr lang="bg-BG"/>
                    </a:p>
                  </a:txBody>
                  <a:tcPr/>
                </a:tc>
                <a:extLst>
                  <a:ext uri="{0D108BD9-81ED-4DB2-BD59-A6C34878D82A}">
                    <a16:rowId xmlns:a16="http://schemas.microsoft.com/office/drawing/2014/main" val="10003"/>
                  </a:ext>
                </a:extLst>
              </a:tr>
            </a:tbl>
          </a:graphicData>
        </a:graphic>
      </p:graphicFrame>
      <p:pic>
        <p:nvPicPr>
          <p:cNvPr id="1023" name="Google Shape;1023;p37"/>
          <p:cNvPicPr preferRelativeResize="0"/>
          <p:nvPr/>
        </p:nvPicPr>
        <p:blipFill>
          <a:blip r:embed="rId7">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38"/>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1029" name="Google Shape;1029;p38"/>
          <p:cNvPicPr preferRelativeResize="0"/>
          <p:nvPr/>
        </p:nvPicPr>
        <p:blipFill rotWithShape="1">
          <a:blip r:embed="rId4">
            <a:alphaModFix/>
          </a:blip>
          <a:srcRect/>
          <a:stretch/>
        </p:blipFill>
        <p:spPr>
          <a:xfrm>
            <a:off x="546191" y="-1794241"/>
            <a:ext cx="3334026" cy="3588482"/>
          </a:xfrm>
          <a:prstGeom prst="rect">
            <a:avLst/>
          </a:prstGeom>
          <a:noFill/>
          <a:ln>
            <a:noFill/>
          </a:ln>
        </p:spPr>
      </p:pic>
      <p:pic>
        <p:nvPicPr>
          <p:cNvPr id="1030" name="Google Shape;1030;p38"/>
          <p:cNvPicPr preferRelativeResize="0"/>
          <p:nvPr/>
        </p:nvPicPr>
        <p:blipFill rotWithShape="1">
          <a:blip r:embed="rId5">
            <a:alphaModFix/>
          </a:blip>
          <a:srcRect/>
          <a:stretch/>
        </p:blipFill>
        <p:spPr>
          <a:xfrm rot="-1185502">
            <a:off x="-3202910" y="120674"/>
            <a:ext cx="4352147" cy="4346443"/>
          </a:xfrm>
          <a:prstGeom prst="rect">
            <a:avLst/>
          </a:prstGeom>
          <a:noFill/>
          <a:ln>
            <a:noFill/>
          </a:ln>
        </p:spPr>
      </p:pic>
      <p:pic>
        <p:nvPicPr>
          <p:cNvPr id="1031" name="Google Shape;1031;p38"/>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1032" name="Google Shape;1032;p38"/>
          <p:cNvPicPr preferRelativeResize="0"/>
          <p:nvPr/>
        </p:nvPicPr>
        <p:blipFill rotWithShape="1">
          <a:blip r:embed="rId3">
            <a:alphaModFix/>
          </a:blip>
          <a:srcRect/>
          <a:stretch/>
        </p:blipFill>
        <p:spPr>
          <a:xfrm rot="1852805">
            <a:off x="15290907" y="7450430"/>
            <a:ext cx="5364129" cy="5364129"/>
          </a:xfrm>
          <a:prstGeom prst="rect">
            <a:avLst/>
          </a:prstGeom>
          <a:noFill/>
          <a:ln>
            <a:noFill/>
          </a:ln>
        </p:spPr>
      </p:pic>
      <p:sp>
        <p:nvSpPr>
          <p:cNvPr id="1033" name="Google Shape;1033;p38"/>
          <p:cNvSpPr txBox="1"/>
          <p:nvPr/>
        </p:nvSpPr>
        <p:spPr>
          <a:xfrm>
            <a:off x="1981200" y="2522589"/>
            <a:ext cx="14325599" cy="28438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RU" sz="4400" dirty="0">
                <a:solidFill>
                  <a:srgbClr val="000000"/>
                </a:solidFill>
                <a:latin typeface="Abhaya Libre"/>
                <a:ea typeface="Abhaya Libre"/>
                <a:cs typeface="Abhaya Libre"/>
                <a:sym typeface="Abhaya Libre"/>
              </a:rPr>
              <a:t>Как да създадем социално предприятие с цел подпомагане разрешаването на проблем, който засяга нашата общност?</a:t>
            </a:r>
          </a:p>
        </p:txBody>
      </p:sp>
      <p:sp>
        <p:nvSpPr>
          <p:cNvPr id="1034" name="Google Shape;1034;p38"/>
          <p:cNvSpPr txBox="1"/>
          <p:nvPr/>
        </p:nvSpPr>
        <p:spPr>
          <a:xfrm>
            <a:off x="3441384" y="8014335"/>
            <a:ext cx="11405232" cy="419346"/>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endParaRPr sz="2400">
              <a:solidFill>
                <a:srgbClr val="000000"/>
              </a:solidFill>
              <a:latin typeface="Abhaya Libre"/>
              <a:ea typeface="Abhaya Libre"/>
              <a:cs typeface="Abhaya Libre"/>
              <a:sym typeface="Abhaya Libre"/>
            </a:endParaRPr>
          </a:p>
        </p:txBody>
      </p:sp>
      <p:sp>
        <p:nvSpPr>
          <p:cNvPr id="1035" name="Google Shape;1035;p38"/>
          <p:cNvSpPr txBox="1"/>
          <p:nvPr/>
        </p:nvSpPr>
        <p:spPr>
          <a:xfrm>
            <a:off x="2362200" y="1599006"/>
            <a:ext cx="14173199" cy="765979"/>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bg-BG" sz="6410">
                <a:solidFill>
                  <a:srgbClr val="000000"/>
                </a:solidFill>
                <a:latin typeface="Abhaya Libre"/>
                <a:ea typeface="Abhaya Libre"/>
                <a:cs typeface="Abhaya Libre"/>
                <a:sym typeface="Abhaya Libre"/>
              </a:rPr>
              <a:t>Дейности</a:t>
            </a:r>
            <a:endParaRPr sz="6410">
              <a:solidFill>
                <a:srgbClr val="000000"/>
              </a:solidFill>
              <a:latin typeface="Abhaya Libre"/>
              <a:ea typeface="Abhaya Libre"/>
              <a:cs typeface="Abhaya Libre"/>
              <a:sym typeface="Abhaya Libre"/>
            </a:endParaRPr>
          </a:p>
        </p:txBody>
      </p:sp>
      <p:sp>
        <p:nvSpPr>
          <p:cNvPr id="1036" name="Google Shape;1036;p38"/>
          <p:cNvSpPr txBox="1"/>
          <p:nvPr/>
        </p:nvSpPr>
        <p:spPr>
          <a:xfrm>
            <a:off x="3080657" y="5159660"/>
            <a:ext cx="4409128" cy="319468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9964"/>
              </a:lnSpc>
              <a:spcBef>
                <a:spcPts val="0"/>
              </a:spcBef>
              <a:spcAft>
                <a:spcPts val="0"/>
              </a:spcAft>
              <a:buClr>
                <a:schemeClr val="dk1"/>
              </a:buClr>
              <a:buSzPts val="2800"/>
              <a:buFont typeface="Arial"/>
              <a:buChar char="•"/>
            </a:pPr>
            <a:r>
              <a:rPr lang="bg-BG" sz="2800" dirty="0">
                <a:solidFill>
                  <a:schemeClr val="dk1"/>
                </a:solidFill>
                <a:latin typeface="Abhaya Libre"/>
                <a:ea typeface="Abhaya Libre"/>
                <a:cs typeface="Abhaya Libre"/>
                <a:sym typeface="Abhaya Libre"/>
              </a:rPr>
              <a:t>Поканете всяка група да представи своето социално предприятие, а другите участници трябва да дадат обратна връзка.</a:t>
            </a:r>
            <a:endParaRPr sz="2800" dirty="0">
              <a:solidFill>
                <a:schemeClr val="dk1"/>
              </a:solidFill>
              <a:latin typeface="Calibri"/>
              <a:ea typeface="Calibri"/>
              <a:cs typeface="Calibri"/>
              <a:sym typeface="Calibri"/>
            </a:endParaRPr>
          </a:p>
        </p:txBody>
      </p:sp>
      <p:pic>
        <p:nvPicPr>
          <p:cNvPr id="1037" name="Google Shape;1037;p38"/>
          <p:cNvPicPr preferRelativeResize="0"/>
          <p:nvPr/>
        </p:nvPicPr>
        <p:blipFill rotWithShape="1">
          <a:blip r:embed="rId7">
            <a:alphaModFix/>
          </a:blip>
          <a:srcRect/>
          <a:stretch/>
        </p:blipFill>
        <p:spPr>
          <a:xfrm>
            <a:off x="10210800" y="4670785"/>
            <a:ext cx="3597899" cy="3356250"/>
          </a:xfrm>
          <a:prstGeom prst="rect">
            <a:avLst/>
          </a:prstGeom>
          <a:noFill/>
          <a:ln>
            <a:noFill/>
          </a:ln>
        </p:spPr>
      </p:pic>
      <p:pic>
        <p:nvPicPr>
          <p:cNvPr id="1038" name="Google Shape;1038;p38"/>
          <p:cNvPicPr preferRelativeResize="0"/>
          <p:nvPr/>
        </p:nvPicPr>
        <p:blipFill>
          <a:blip r:embed="rId8">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39"/>
          <p:cNvPicPr preferRelativeResize="0"/>
          <p:nvPr/>
        </p:nvPicPr>
        <p:blipFill rotWithShape="1">
          <a:blip r:embed="rId3">
            <a:alphaModFix/>
          </a:blip>
          <a:srcRect/>
          <a:stretch/>
        </p:blipFill>
        <p:spPr>
          <a:xfrm rot="1167879">
            <a:off x="15048952" y="6594634"/>
            <a:ext cx="5721823" cy="5669807"/>
          </a:xfrm>
          <a:prstGeom prst="rect">
            <a:avLst/>
          </a:prstGeom>
          <a:noFill/>
          <a:ln>
            <a:noFill/>
          </a:ln>
        </p:spPr>
      </p:pic>
      <p:pic>
        <p:nvPicPr>
          <p:cNvPr id="1044" name="Google Shape;1044;p39"/>
          <p:cNvPicPr preferRelativeResize="0"/>
          <p:nvPr/>
        </p:nvPicPr>
        <p:blipFill rotWithShape="1">
          <a:blip r:embed="rId4">
            <a:alphaModFix/>
          </a:blip>
          <a:srcRect/>
          <a:stretch/>
        </p:blipFill>
        <p:spPr>
          <a:xfrm rot="2228850">
            <a:off x="-3894162" y="-4468275"/>
            <a:ext cx="6836042" cy="6773896"/>
          </a:xfrm>
          <a:prstGeom prst="rect">
            <a:avLst/>
          </a:prstGeom>
          <a:noFill/>
          <a:ln>
            <a:noFill/>
          </a:ln>
        </p:spPr>
      </p:pic>
      <p:pic>
        <p:nvPicPr>
          <p:cNvPr id="1045" name="Google Shape;1045;p39"/>
          <p:cNvPicPr preferRelativeResize="0"/>
          <p:nvPr/>
        </p:nvPicPr>
        <p:blipFill rotWithShape="1">
          <a:blip r:embed="rId5">
            <a:alphaModFix/>
          </a:blip>
          <a:srcRect/>
          <a:stretch/>
        </p:blipFill>
        <p:spPr>
          <a:xfrm>
            <a:off x="13878502" y="8579500"/>
            <a:ext cx="2556197" cy="2751289"/>
          </a:xfrm>
          <a:prstGeom prst="rect">
            <a:avLst/>
          </a:prstGeom>
          <a:noFill/>
          <a:ln>
            <a:noFill/>
          </a:ln>
        </p:spPr>
      </p:pic>
      <p:pic>
        <p:nvPicPr>
          <p:cNvPr id="1046" name="Google Shape;1046;p39"/>
          <p:cNvPicPr preferRelativeResize="0"/>
          <p:nvPr/>
        </p:nvPicPr>
        <p:blipFill rotWithShape="1">
          <a:blip r:embed="rId6">
            <a:alphaModFix/>
          </a:blip>
          <a:srcRect/>
          <a:stretch/>
        </p:blipFill>
        <p:spPr>
          <a:xfrm rot="6632729">
            <a:off x="17605408" y="3001377"/>
            <a:ext cx="4881157" cy="4874760"/>
          </a:xfrm>
          <a:prstGeom prst="rect">
            <a:avLst/>
          </a:prstGeom>
          <a:noFill/>
          <a:ln>
            <a:noFill/>
          </a:ln>
        </p:spPr>
      </p:pic>
      <p:pic>
        <p:nvPicPr>
          <p:cNvPr id="1047" name="Google Shape;1047;p39"/>
          <p:cNvPicPr preferRelativeResize="0"/>
          <p:nvPr/>
        </p:nvPicPr>
        <p:blipFill rotWithShape="1">
          <a:blip r:embed="rId7">
            <a:alphaModFix/>
          </a:blip>
          <a:srcRect/>
          <a:stretch/>
        </p:blipFill>
        <p:spPr>
          <a:xfrm>
            <a:off x="16418708" y="0"/>
            <a:ext cx="1869292" cy="1869292"/>
          </a:xfrm>
          <a:prstGeom prst="rect">
            <a:avLst/>
          </a:prstGeom>
          <a:noFill/>
          <a:ln>
            <a:noFill/>
          </a:ln>
        </p:spPr>
      </p:pic>
      <p:sp>
        <p:nvSpPr>
          <p:cNvPr id="1048" name="Google Shape;1048;p39"/>
          <p:cNvSpPr txBox="1"/>
          <p:nvPr/>
        </p:nvSpPr>
        <p:spPr>
          <a:xfrm>
            <a:off x="2287000" y="3682391"/>
            <a:ext cx="10661141" cy="551689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bg-BG" sz="2400" u="sng">
                <a:solidFill>
                  <a:schemeClr val="dk2"/>
                </a:solidFill>
                <a:latin typeface="Abhaya Libre"/>
                <a:ea typeface="Abhaya Libre"/>
                <a:cs typeface="Abhaya Libre"/>
                <a:sym typeface="Abhaya Libre"/>
                <a:hlinkClick r:id="rId8">
                  <a:extLst>
                    <a:ext uri="{A12FA001-AC4F-418D-AE19-62706E023703}">
                      <ahyp:hlinkClr xmlns:ahyp="http://schemas.microsoft.com/office/drawing/2018/hyperlinkcolor" val="tx"/>
                    </a:ext>
                  </a:extLst>
                </a:hlinkClick>
              </a:rPr>
              <a:t>What is Social Entrepreneurship? Social Entrepreneurship Definition (wix.com)</a:t>
            </a:r>
            <a:endParaRPr sz="2400">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400">
                <a:solidFill>
                  <a:schemeClr val="dk2"/>
                </a:solidFill>
                <a:latin typeface="Abhaya Libre"/>
                <a:ea typeface="Abhaya Libre"/>
                <a:cs typeface="Abhaya Libre"/>
                <a:sym typeface="Abhaya Libre"/>
              </a:rPr>
              <a:t> </a:t>
            </a:r>
            <a:r>
              <a:rPr lang="bg-BG" sz="2400" u="sng">
                <a:solidFill>
                  <a:schemeClr val="dk2"/>
                </a:solidFill>
                <a:latin typeface="Abhaya Libre"/>
                <a:ea typeface="Abhaya Libre"/>
                <a:cs typeface="Abhaya Libre"/>
                <a:sym typeface="Abhaya Libre"/>
                <a:hlinkClick r:id="rId9">
                  <a:extLst>
                    <a:ext uri="{A12FA001-AC4F-418D-AE19-62706E023703}">
                      <ahyp:hlinkClr xmlns:ahyp="http://schemas.microsoft.com/office/drawing/2018/hyperlinkcolor" val="tx"/>
                    </a:ext>
                  </a:extLst>
                </a:hlinkClick>
              </a:rPr>
              <a:t>Social Entrepreneur: Definition and Examples(investopedia.com)</a:t>
            </a:r>
            <a:endParaRPr sz="2400">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400" i="0" u="sng">
                <a:solidFill>
                  <a:schemeClr val="dk2"/>
                </a:solidFill>
                <a:latin typeface="Abhaya Libre"/>
                <a:ea typeface="Abhaya Libre"/>
                <a:cs typeface="Abhaya Libre"/>
                <a:sym typeface="Abhaya Libre"/>
                <a:hlinkClick r:id="rId10">
                  <a:extLst>
                    <a:ext uri="{A12FA001-AC4F-418D-AE19-62706E023703}">
                      <ahyp:hlinkClr xmlns:ahyp="http://schemas.microsoft.com/office/drawing/2018/hyperlinkcolor" val="tx"/>
                    </a:ext>
                  </a:extLst>
                </a:hlinkClick>
              </a:rPr>
              <a:t>Social entrepreneurship &amp; Social enterprises(www.oecd.org)</a:t>
            </a:r>
            <a:endParaRPr sz="2400" i="0">
              <a:solidFill>
                <a:schemeClr val="dk2"/>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u="sng">
                <a:solidFill>
                  <a:schemeClr val="dk2"/>
                </a:solidFill>
                <a:latin typeface="Abhaya Libre"/>
                <a:ea typeface="Abhaya Libre"/>
                <a:cs typeface="Abhaya Libre"/>
                <a:sym typeface="Abhaya Libre"/>
                <a:hlinkClick r:id="rId11">
                  <a:extLst>
                    <a:ext uri="{A12FA001-AC4F-418D-AE19-62706E023703}">
                      <ahyp:hlinkClr xmlns:ahyp="http://schemas.microsoft.com/office/drawing/2018/hyperlinkcolor" val="tx"/>
                    </a:ext>
                  </a:extLst>
                </a:hlinkClick>
              </a:rPr>
              <a:t>Social Entrepreneurship: Definition, Types and Examples – Harappa</a:t>
            </a:r>
            <a:endParaRPr sz="2400" i="0">
              <a:solidFill>
                <a:schemeClr val="dk2"/>
              </a:solidFill>
              <a:latin typeface="Georgia"/>
              <a:ea typeface="Georgia"/>
              <a:cs typeface="Georgia"/>
              <a:sym typeface="Georgia"/>
            </a:endParaRPr>
          </a:p>
          <a:p>
            <a:pPr marL="0" marR="0" lvl="0" indent="0" algn="just" rtl="0">
              <a:lnSpc>
                <a:spcPct val="150000"/>
              </a:lnSpc>
              <a:spcBef>
                <a:spcPts val="0"/>
              </a:spcBef>
              <a:spcAft>
                <a:spcPts val="0"/>
              </a:spcAft>
              <a:buNone/>
            </a:pPr>
            <a:r>
              <a:rPr lang="bg-BG" sz="2400" i="0" u="sng">
                <a:solidFill>
                  <a:schemeClr val="dk2"/>
                </a:solidFill>
                <a:latin typeface="Abhaya Libre"/>
                <a:ea typeface="Abhaya Libre"/>
                <a:cs typeface="Abhaya Libre"/>
                <a:sym typeface="Abhaya Libre"/>
                <a:hlinkClick r:id="rId12">
                  <a:extLst>
                    <a:ext uri="{A12FA001-AC4F-418D-AE19-62706E023703}">
                      <ahyp:hlinkClr xmlns:ahyp="http://schemas.microsoft.com/office/drawing/2018/hyperlinkcolor" val="tx"/>
                    </a:ext>
                  </a:extLst>
                </a:hlinkClick>
              </a:rPr>
              <a:t>Social impact and social entrepreneurship: Facts and statistics (goodhere.org)</a:t>
            </a:r>
            <a:endParaRPr sz="2400">
              <a:solidFill>
                <a:schemeClr val="dk2"/>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u="sng">
                <a:solidFill>
                  <a:schemeClr val="dk2"/>
                </a:solidFill>
                <a:latin typeface="Abhaya Libre"/>
                <a:ea typeface="Abhaya Libre"/>
                <a:cs typeface="Abhaya Libre"/>
                <a:sym typeface="Abhaya Libre"/>
                <a:hlinkClick r:id="rId13">
                  <a:extLst>
                    <a:ext uri="{A12FA001-AC4F-418D-AE19-62706E023703}">
                      <ahyp:hlinkClr xmlns:ahyp="http://schemas.microsoft.com/office/drawing/2018/hyperlinkcolor" val="tx"/>
                    </a:ext>
                  </a:extLst>
                </a:hlinkClick>
              </a:rPr>
              <a:t>Teaching the Key Skills of Successful Social Entrepreneurs (ssir.org)</a:t>
            </a:r>
            <a:endParaRPr sz="2400">
              <a:solidFill>
                <a:schemeClr val="dk2"/>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u="sng">
                <a:solidFill>
                  <a:schemeClr val="dk2"/>
                </a:solidFill>
                <a:latin typeface="Abhaya Libre"/>
                <a:ea typeface="Abhaya Libre"/>
                <a:cs typeface="Abhaya Libre"/>
                <a:sym typeface="Abhaya Libre"/>
                <a:hlinkClick r:id="rId14">
                  <a:extLst>
                    <a:ext uri="{A12FA001-AC4F-418D-AE19-62706E023703}">
                      <ahyp:hlinkClr xmlns:ahyp="http://schemas.microsoft.com/office/drawing/2018/hyperlinkcolor" val="tx"/>
                    </a:ext>
                  </a:extLst>
                </a:hlinkClick>
              </a:rPr>
              <a:t>Social entrepreneurship – a tool for regional development</a:t>
            </a:r>
            <a:endParaRPr sz="2400">
              <a:solidFill>
                <a:schemeClr val="dk2"/>
              </a:solidFill>
              <a:latin typeface="Abhaya Libre"/>
              <a:ea typeface="Abhaya Libre"/>
              <a:cs typeface="Abhaya Libre"/>
              <a:sym typeface="Abhaya Libre"/>
            </a:endParaRPr>
          </a:p>
          <a:p>
            <a:pPr marL="0" marR="0" lvl="0" indent="0" algn="just" rtl="0">
              <a:lnSpc>
                <a:spcPct val="150000"/>
              </a:lnSpc>
              <a:spcBef>
                <a:spcPts val="0"/>
              </a:spcBef>
              <a:spcAft>
                <a:spcPts val="0"/>
              </a:spcAft>
              <a:buNone/>
            </a:pPr>
            <a:r>
              <a:rPr lang="bg-BG" sz="2400" u="sng">
                <a:solidFill>
                  <a:schemeClr val="dk2"/>
                </a:solidFill>
                <a:latin typeface="Abhaya Libre"/>
                <a:ea typeface="Abhaya Libre"/>
                <a:cs typeface="Abhaya Libre"/>
                <a:sym typeface="Abhaya Libre"/>
                <a:hlinkClick r:id="rId15">
                  <a:extLst>
                    <a:ext uri="{A12FA001-AC4F-418D-AE19-62706E023703}">
                      <ahyp:hlinkClr xmlns:ahyp="http://schemas.microsoft.com/office/drawing/2018/hyperlinkcolor" val="tx"/>
                    </a:ext>
                  </a:extLst>
                </a:hlinkClick>
              </a:rPr>
              <a:t>(PDF) Social Enterprise as a Catalyst for Sustainable Local and Regional Development (researchgate.net)</a:t>
            </a:r>
            <a:endParaRPr sz="2400">
              <a:solidFill>
                <a:schemeClr val="dk2"/>
              </a:solidFill>
              <a:latin typeface="Calibri"/>
              <a:ea typeface="Calibri"/>
              <a:cs typeface="Calibri"/>
              <a:sym typeface="Calibri"/>
            </a:endParaRPr>
          </a:p>
          <a:p>
            <a:pPr marL="0" marR="0" lvl="0" indent="0" algn="just" rtl="0">
              <a:lnSpc>
                <a:spcPct val="150000"/>
              </a:lnSpc>
              <a:spcBef>
                <a:spcPts val="0"/>
              </a:spcBef>
              <a:spcAft>
                <a:spcPts val="0"/>
              </a:spcAft>
              <a:buNone/>
            </a:pPr>
            <a:r>
              <a:rPr lang="bg-BG" sz="2400" u="sng">
                <a:solidFill>
                  <a:schemeClr val="dk2"/>
                </a:solidFill>
                <a:latin typeface="Abhaya Libre"/>
                <a:ea typeface="Abhaya Libre"/>
                <a:cs typeface="Abhaya Libre"/>
                <a:sym typeface="Abhaya Libre"/>
                <a:hlinkClick r:id="rId16">
                  <a:extLst>
                    <a:ext uri="{A12FA001-AC4F-418D-AE19-62706E023703}">
                      <ahyp:hlinkClr xmlns:ahyp="http://schemas.microsoft.com/office/drawing/2018/hyperlinkcolor" val="tx"/>
                    </a:ext>
                  </a:extLst>
                </a:hlinkClick>
              </a:rPr>
              <a:t>(PDF) Leadership in Social Enterprise: How to Manage Yourself and the Team (researchgate.net)</a:t>
            </a:r>
            <a:endParaRPr sz="2400">
              <a:solidFill>
                <a:schemeClr val="dk2"/>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Abhaya Libre"/>
              <a:ea typeface="Abhaya Libre"/>
              <a:cs typeface="Abhaya Libre"/>
              <a:sym typeface="Abhaya Libre"/>
            </a:endParaRPr>
          </a:p>
        </p:txBody>
      </p:sp>
      <p:sp>
        <p:nvSpPr>
          <p:cNvPr id="1049" name="Google Shape;1049;p39"/>
          <p:cNvSpPr txBox="1"/>
          <p:nvPr/>
        </p:nvSpPr>
        <p:spPr>
          <a:xfrm>
            <a:off x="2216659" y="2282815"/>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b="1">
                <a:solidFill>
                  <a:srgbClr val="000000"/>
                </a:solidFill>
                <a:latin typeface="Abhaya Libre"/>
                <a:ea typeface="Abhaya Libre"/>
                <a:cs typeface="Abhaya Libre"/>
                <a:sym typeface="Abhaya Libre"/>
              </a:rPr>
              <a:t>Източници</a:t>
            </a:r>
            <a:endParaRPr sz="6410" b="1">
              <a:solidFill>
                <a:srgbClr val="000000"/>
              </a:solidFill>
              <a:latin typeface="Abhaya Libre"/>
              <a:ea typeface="Abhaya Libre"/>
              <a:cs typeface="Abhaya Libre"/>
              <a:sym typeface="Abhaya Libre"/>
            </a:endParaRPr>
          </a:p>
        </p:txBody>
      </p:sp>
      <p:grpSp>
        <p:nvGrpSpPr>
          <p:cNvPr id="1050" name="Google Shape;1050;p39"/>
          <p:cNvGrpSpPr/>
          <p:nvPr/>
        </p:nvGrpSpPr>
        <p:grpSpPr>
          <a:xfrm>
            <a:off x="-906316" y="8854448"/>
            <a:ext cx="2900572" cy="807706"/>
            <a:chOff x="0" y="0"/>
            <a:chExt cx="3867430" cy="1076940"/>
          </a:xfrm>
        </p:grpSpPr>
        <p:pic>
          <p:nvPicPr>
            <p:cNvPr id="1051" name="Google Shape;1051;p39"/>
            <p:cNvPicPr preferRelativeResize="0"/>
            <p:nvPr/>
          </p:nvPicPr>
          <p:blipFill rotWithShape="1">
            <a:blip r:embed="rId17">
              <a:alphaModFix/>
            </a:blip>
            <a:srcRect/>
            <a:stretch/>
          </p:blipFill>
          <p:spPr>
            <a:xfrm>
              <a:off x="0" y="0"/>
              <a:ext cx="3867430" cy="618789"/>
            </a:xfrm>
            <a:prstGeom prst="rect">
              <a:avLst/>
            </a:prstGeom>
            <a:noFill/>
            <a:ln>
              <a:noFill/>
            </a:ln>
          </p:spPr>
        </p:pic>
        <p:pic>
          <p:nvPicPr>
            <p:cNvPr id="1052" name="Google Shape;1052;p39"/>
            <p:cNvPicPr preferRelativeResize="0"/>
            <p:nvPr/>
          </p:nvPicPr>
          <p:blipFill rotWithShape="1">
            <a:blip r:embed="rId17">
              <a:alphaModFix/>
            </a:blip>
            <a:srcRect/>
            <a:stretch/>
          </p:blipFill>
          <p:spPr>
            <a:xfrm>
              <a:off x="0" y="458151"/>
              <a:ext cx="3867430" cy="618789"/>
            </a:xfrm>
            <a:prstGeom prst="rect">
              <a:avLst/>
            </a:prstGeom>
            <a:noFill/>
            <a:ln>
              <a:noFill/>
            </a:ln>
          </p:spPr>
        </p:pic>
      </p:grpSp>
      <p:pic>
        <p:nvPicPr>
          <p:cNvPr id="1053" name="Google Shape;1053;p39"/>
          <p:cNvPicPr preferRelativeResize="0"/>
          <p:nvPr/>
        </p:nvPicPr>
        <p:blipFill>
          <a:blip r:embed="rId18">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83"/>
        <p:cNvGrpSpPr/>
        <p:nvPr/>
      </p:nvGrpSpPr>
      <p:grpSpPr>
        <a:xfrm>
          <a:off x="0" y="0"/>
          <a:ext cx="0" cy="0"/>
          <a:chOff x="0" y="0"/>
          <a:chExt cx="0" cy="0"/>
        </a:xfrm>
      </p:grpSpPr>
      <p:pic>
        <p:nvPicPr>
          <p:cNvPr id="284" name="Google Shape;284;p4"/>
          <p:cNvPicPr preferRelativeResize="0"/>
          <p:nvPr/>
        </p:nvPicPr>
        <p:blipFill rotWithShape="1">
          <a:blip r:embed="rId3">
            <a:alphaModFix/>
          </a:blip>
          <a:srcRect/>
          <a:stretch/>
        </p:blipFill>
        <p:spPr>
          <a:xfrm>
            <a:off x="180155" y="837458"/>
            <a:ext cx="17927690" cy="9636133"/>
          </a:xfrm>
          <a:prstGeom prst="rect">
            <a:avLst/>
          </a:prstGeom>
          <a:noFill/>
          <a:ln>
            <a:noFill/>
          </a:ln>
        </p:spPr>
      </p:pic>
      <p:pic>
        <p:nvPicPr>
          <p:cNvPr id="285" name="Google Shape;285;p4"/>
          <p:cNvPicPr preferRelativeResize="0"/>
          <p:nvPr/>
        </p:nvPicPr>
        <p:blipFill rotWithShape="1">
          <a:blip r:embed="rId4">
            <a:alphaModFix/>
          </a:blip>
          <a:srcRect/>
          <a:stretch/>
        </p:blipFill>
        <p:spPr>
          <a:xfrm rot="1852805">
            <a:off x="6163950" y="-3326906"/>
            <a:ext cx="5364129" cy="5364129"/>
          </a:xfrm>
          <a:prstGeom prst="rect">
            <a:avLst/>
          </a:prstGeom>
          <a:noFill/>
          <a:ln>
            <a:noFill/>
          </a:ln>
        </p:spPr>
      </p:pic>
      <p:pic>
        <p:nvPicPr>
          <p:cNvPr id="286" name="Google Shape;286;p4"/>
          <p:cNvPicPr preferRelativeResize="0"/>
          <p:nvPr/>
        </p:nvPicPr>
        <p:blipFill rotWithShape="1">
          <a:blip r:embed="rId5">
            <a:alphaModFix/>
          </a:blip>
          <a:srcRect/>
          <a:stretch/>
        </p:blipFill>
        <p:spPr>
          <a:xfrm rot="1167879">
            <a:off x="16541943" y="7503474"/>
            <a:ext cx="5721823" cy="5669807"/>
          </a:xfrm>
          <a:prstGeom prst="rect">
            <a:avLst/>
          </a:prstGeom>
          <a:noFill/>
          <a:ln>
            <a:noFill/>
          </a:ln>
        </p:spPr>
      </p:pic>
      <p:pic>
        <p:nvPicPr>
          <p:cNvPr id="287" name="Google Shape;287;p4"/>
          <p:cNvPicPr preferRelativeResize="0"/>
          <p:nvPr/>
        </p:nvPicPr>
        <p:blipFill rotWithShape="1">
          <a:blip r:embed="rId6">
            <a:alphaModFix/>
          </a:blip>
          <a:srcRect/>
          <a:stretch/>
        </p:blipFill>
        <p:spPr>
          <a:xfrm rot="-4196164">
            <a:off x="-5667382" y="8118007"/>
            <a:ext cx="11622266" cy="12388074"/>
          </a:xfrm>
          <a:prstGeom prst="rect">
            <a:avLst/>
          </a:prstGeom>
          <a:noFill/>
          <a:ln>
            <a:noFill/>
          </a:ln>
        </p:spPr>
      </p:pic>
      <p:pic>
        <p:nvPicPr>
          <p:cNvPr id="288" name="Google Shape;288;p4"/>
          <p:cNvPicPr preferRelativeResize="0"/>
          <p:nvPr/>
        </p:nvPicPr>
        <p:blipFill rotWithShape="1">
          <a:blip r:embed="rId7">
            <a:alphaModFix/>
          </a:blip>
          <a:srcRect/>
          <a:stretch/>
        </p:blipFill>
        <p:spPr>
          <a:xfrm>
            <a:off x="-642319" y="-2559782"/>
            <a:ext cx="3334026" cy="3588482"/>
          </a:xfrm>
          <a:prstGeom prst="rect">
            <a:avLst/>
          </a:prstGeom>
          <a:noFill/>
          <a:ln>
            <a:noFill/>
          </a:ln>
        </p:spPr>
      </p:pic>
      <p:pic>
        <p:nvPicPr>
          <p:cNvPr id="289" name="Google Shape;289;p4"/>
          <p:cNvPicPr preferRelativeResize="0"/>
          <p:nvPr/>
        </p:nvPicPr>
        <p:blipFill rotWithShape="1">
          <a:blip r:embed="rId7">
            <a:alphaModFix/>
          </a:blip>
          <a:srcRect/>
          <a:stretch/>
        </p:blipFill>
        <p:spPr>
          <a:xfrm>
            <a:off x="15371492" y="9488339"/>
            <a:ext cx="2556197" cy="2751289"/>
          </a:xfrm>
          <a:prstGeom prst="rect">
            <a:avLst/>
          </a:prstGeom>
          <a:noFill/>
          <a:ln>
            <a:noFill/>
          </a:ln>
        </p:spPr>
      </p:pic>
      <p:pic>
        <p:nvPicPr>
          <p:cNvPr id="290" name="Google Shape;290;p4"/>
          <p:cNvPicPr preferRelativeResize="0"/>
          <p:nvPr/>
        </p:nvPicPr>
        <p:blipFill rotWithShape="1">
          <a:blip r:embed="rId8">
            <a:alphaModFix/>
          </a:blip>
          <a:srcRect/>
          <a:stretch/>
        </p:blipFill>
        <p:spPr>
          <a:xfrm rot="-1185502">
            <a:off x="-3852602" y="189371"/>
            <a:ext cx="4352147" cy="4346443"/>
          </a:xfrm>
          <a:prstGeom prst="rect">
            <a:avLst/>
          </a:prstGeom>
          <a:noFill/>
          <a:ln>
            <a:noFill/>
          </a:ln>
        </p:spPr>
      </p:pic>
      <p:pic>
        <p:nvPicPr>
          <p:cNvPr id="291" name="Google Shape;291;p4"/>
          <p:cNvPicPr preferRelativeResize="0"/>
          <p:nvPr/>
        </p:nvPicPr>
        <p:blipFill rotWithShape="1">
          <a:blip r:embed="rId9">
            <a:alphaModFix/>
          </a:blip>
          <a:srcRect/>
          <a:stretch/>
        </p:blipFill>
        <p:spPr>
          <a:xfrm rot="-7379619">
            <a:off x="2804477" y="10361181"/>
            <a:ext cx="5810576" cy="5802961"/>
          </a:xfrm>
          <a:prstGeom prst="rect">
            <a:avLst/>
          </a:prstGeom>
          <a:noFill/>
          <a:ln>
            <a:noFill/>
          </a:ln>
        </p:spPr>
      </p:pic>
      <p:pic>
        <p:nvPicPr>
          <p:cNvPr id="292" name="Google Shape;292;p4"/>
          <p:cNvPicPr preferRelativeResize="0"/>
          <p:nvPr/>
        </p:nvPicPr>
        <p:blipFill rotWithShape="1">
          <a:blip r:embed="rId10">
            <a:alphaModFix/>
          </a:blip>
          <a:srcRect/>
          <a:stretch/>
        </p:blipFill>
        <p:spPr>
          <a:xfrm rot="6632729">
            <a:off x="18127522" y="1732064"/>
            <a:ext cx="4881157" cy="4874760"/>
          </a:xfrm>
          <a:prstGeom prst="rect">
            <a:avLst/>
          </a:prstGeom>
          <a:noFill/>
          <a:ln>
            <a:noFill/>
          </a:ln>
        </p:spPr>
      </p:pic>
      <p:grpSp>
        <p:nvGrpSpPr>
          <p:cNvPr id="293" name="Google Shape;293;p4"/>
          <p:cNvGrpSpPr/>
          <p:nvPr/>
        </p:nvGrpSpPr>
        <p:grpSpPr>
          <a:xfrm>
            <a:off x="3249428" y="1562854"/>
            <a:ext cx="3086100" cy="2796778"/>
            <a:chOff x="0" y="-38100"/>
            <a:chExt cx="812800" cy="736600"/>
          </a:xfrm>
        </p:grpSpPr>
        <p:sp>
          <p:nvSpPr>
            <p:cNvPr id="294" name="Google Shape;294;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295" name="Google Shape;295;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96" name="Google Shape;296;p4"/>
          <p:cNvGrpSpPr/>
          <p:nvPr/>
        </p:nvGrpSpPr>
        <p:grpSpPr>
          <a:xfrm>
            <a:off x="5709765" y="3007965"/>
            <a:ext cx="3086100" cy="2796778"/>
            <a:chOff x="0" y="-38100"/>
            <a:chExt cx="812800" cy="736600"/>
          </a:xfrm>
        </p:grpSpPr>
        <p:sp>
          <p:nvSpPr>
            <p:cNvPr id="297" name="Google Shape;297;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298" name="Google Shape;298;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99" name="Google Shape;299;p4"/>
          <p:cNvGrpSpPr/>
          <p:nvPr/>
        </p:nvGrpSpPr>
        <p:grpSpPr>
          <a:xfrm>
            <a:off x="2691707" y="4338047"/>
            <a:ext cx="3643821" cy="3302212"/>
            <a:chOff x="0" y="-38100"/>
            <a:chExt cx="812800" cy="736600"/>
          </a:xfrm>
        </p:grpSpPr>
        <p:sp>
          <p:nvSpPr>
            <p:cNvPr id="300" name="Google Shape;300;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301" name="Google Shape;301;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2" name="Google Shape;302;p4"/>
          <p:cNvGrpSpPr/>
          <p:nvPr/>
        </p:nvGrpSpPr>
        <p:grpSpPr>
          <a:xfrm>
            <a:off x="5759915" y="6012507"/>
            <a:ext cx="3086100" cy="2796778"/>
            <a:chOff x="0" y="-38100"/>
            <a:chExt cx="812800" cy="736600"/>
          </a:xfrm>
        </p:grpSpPr>
        <p:sp>
          <p:nvSpPr>
            <p:cNvPr id="303" name="Google Shape;303;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304" name="Google Shape;304;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5" name="Google Shape;305;p4"/>
          <p:cNvGrpSpPr/>
          <p:nvPr/>
        </p:nvGrpSpPr>
        <p:grpSpPr>
          <a:xfrm>
            <a:off x="8182339" y="4334024"/>
            <a:ext cx="3086100" cy="2796778"/>
            <a:chOff x="0" y="-38100"/>
            <a:chExt cx="812800" cy="736600"/>
          </a:xfrm>
        </p:grpSpPr>
        <p:sp>
          <p:nvSpPr>
            <p:cNvPr id="306" name="Google Shape;306;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307" name="Google Shape;307;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8" name="Google Shape;308;p4"/>
          <p:cNvGrpSpPr/>
          <p:nvPr/>
        </p:nvGrpSpPr>
        <p:grpSpPr>
          <a:xfrm>
            <a:off x="10749353" y="3038131"/>
            <a:ext cx="3086100" cy="2796778"/>
            <a:chOff x="0" y="-38100"/>
            <a:chExt cx="812800" cy="736600"/>
          </a:xfrm>
        </p:grpSpPr>
        <p:sp>
          <p:nvSpPr>
            <p:cNvPr id="309" name="Google Shape;309;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310" name="Google Shape;310;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1" name="Google Shape;311;p4"/>
          <p:cNvGrpSpPr/>
          <p:nvPr/>
        </p:nvGrpSpPr>
        <p:grpSpPr>
          <a:xfrm>
            <a:off x="10749353" y="5839467"/>
            <a:ext cx="3086100" cy="2796778"/>
            <a:chOff x="0" y="-38100"/>
            <a:chExt cx="812800" cy="736600"/>
          </a:xfrm>
        </p:grpSpPr>
        <p:sp>
          <p:nvSpPr>
            <p:cNvPr id="312" name="Google Shape;312;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313" name="Google Shape;313;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4" name="Google Shape;314;p4"/>
          <p:cNvGrpSpPr/>
          <p:nvPr/>
        </p:nvGrpSpPr>
        <p:grpSpPr>
          <a:xfrm>
            <a:off x="13225533" y="4364190"/>
            <a:ext cx="3086100" cy="2796778"/>
            <a:chOff x="0" y="-38100"/>
            <a:chExt cx="812800" cy="736600"/>
          </a:xfrm>
        </p:grpSpPr>
        <p:sp>
          <p:nvSpPr>
            <p:cNvPr id="315" name="Google Shape;315;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316" name="Google Shape;316;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317" name="Google Shape;317;p4"/>
          <p:cNvPicPr preferRelativeResize="0"/>
          <p:nvPr/>
        </p:nvPicPr>
        <p:blipFill rotWithShape="1">
          <a:blip r:embed="rId11">
            <a:alphaModFix/>
          </a:blip>
          <a:srcRect/>
          <a:stretch/>
        </p:blipFill>
        <p:spPr>
          <a:xfrm>
            <a:off x="16418708" y="0"/>
            <a:ext cx="1869292" cy="1869292"/>
          </a:xfrm>
          <a:prstGeom prst="rect">
            <a:avLst/>
          </a:prstGeom>
          <a:noFill/>
          <a:ln>
            <a:noFill/>
          </a:ln>
        </p:spPr>
      </p:pic>
      <p:pic>
        <p:nvPicPr>
          <p:cNvPr id="318" name="Google Shape;318;p4"/>
          <p:cNvPicPr preferRelativeResize="0"/>
          <p:nvPr/>
        </p:nvPicPr>
        <p:blipFill rotWithShape="1">
          <a:blip r:embed="rId12">
            <a:alphaModFix/>
          </a:blip>
          <a:srcRect/>
          <a:stretch/>
        </p:blipFill>
        <p:spPr>
          <a:xfrm>
            <a:off x="3687102" y="2559643"/>
            <a:ext cx="2210751" cy="947860"/>
          </a:xfrm>
          <a:prstGeom prst="rect">
            <a:avLst/>
          </a:prstGeom>
          <a:noFill/>
          <a:ln>
            <a:noFill/>
          </a:ln>
        </p:spPr>
      </p:pic>
      <p:pic>
        <p:nvPicPr>
          <p:cNvPr id="319" name="Google Shape;319;p4"/>
          <p:cNvPicPr preferRelativeResize="0"/>
          <p:nvPr/>
        </p:nvPicPr>
        <p:blipFill rotWithShape="1">
          <a:blip r:embed="rId13">
            <a:alphaModFix/>
          </a:blip>
          <a:srcRect/>
          <a:stretch/>
        </p:blipFill>
        <p:spPr>
          <a:xfrm>
            <a:off x="6243886" y="3864404"/>
            <a:ext cx="2017858" cy="1288893"/>
          </a:xfrm>
          <a:prstGeom prst="rect">
            <a:avLst/>
          </a:prstGeom>
          <a:noFill/>
          <a:ln>
            <a:noFill/>
          </a:ln>
        </p:spPr>
      </p:pic>
      <p:pic>
        <p:nvPicPr>
          <p:cNvPr id="320" name="Google Shape;320;p4"/>
          <p:cNvPicPr preferRelativeResize="0"/>
          <p:nvPr/>
        </p:nvPicPr>
        <p:blipFill rotWithShape="1">
          <a:blip r:embed="rId14">
            <a:alphaModFix/>
          </a:blip>
          <a:srcRect/>
          <a:stretch/>
        </p:blipFill>
        <p:spPr>
          <a:xfrm>
            <a:off x="2989668" y="5655524"/>
            <a:ext cx="3047900" cy="793115"/>
          </a:xfrm>
          <a:prstGeom prst="rect">
            <a:avLst/>
          </a:prstGeom>
          <a:noFill/>
          <a:ln>
            <a:noFill/>
          </a:ln>
        </p:spPr>
      </p:pic>
      <p:pic>
        <p:nvPicPr>
          <p:cNvPr id="321" name="Google Shape;321;p4"/>
          <p:cNvPicPr preferRelativeResize="0"/>
          <p:nvPr/>
        </p:nvPicPr>
        <p:blipFill rotWithShape="1">
          <a:blip r:embed="rId15">
            <a:alphaModFix/>
          </a:blip>
          <a:srcRect/>
          <a:stretch/>
        </p:blipFill>
        <p:spPr>
          <a:xfrm>
            <a:off x="8630487" y="5274869"/>
            <a:ext cx="2189806" cy="937237"/>
          </a:xfrm>
          <a:prstGeom prst="rect">
            <a:avLst/>
          </a:prstGeom>
          <a:noFill/>
          <a:ln>
            <a:noFill/>
          </a:ln>
        </p:spPr>
      </p:pic>
      <p:pic>
        <p:nvPicPr>
          <p:cNvPr id="322" name="Google Shape;322;p4"/>
          <p:cNvPicPr preferRelativeResize="0"/>
          <p:nvPr/>
        </p:nvPicPr>
        <p:blipFill rotWithShape="1">
          <a:blip r:embed="rId16">
            <a:alphaModFix/>
          </a:blip>
          <a:srcRect/>
          <a:stretch/>
        </p:blipFill>
        <p:spPr>
          <a:xfrm>
            <a:off x="11121878" y="4169443"/>
            <a:ext cx="2341050" cy="698495"/>
          </a:xfrm>
          <a:prstGeom prst="rect">
            <a:avLst/>
          </a:prstGeom>
          <a:noFill/>
          <a:ln>
            <a:noFill/>
          </a:ln>
        </p:spPr>
      </p:pic>
      <p:pic>
        <p:nvPicPr>
          <p:cNvPr id="323" name="Google Shape;323;p4"/>
          <p:cNvPicPr preferRelativeResize="0"/>
          <p:nvPr/>
        </p:nvPicPr>
        <p:blipFill rotWithShape="1">
          <a:blip r:embed="rId17">
            <a:alphaModFix/>
          </a:blip>
          <a:srcRect/>
          <a:stretch/>
        </p:blipFill>
        <p:spPr>
          <a:xfrm>
            <a:off x="13225533" y="5274869"/>
            <a:ext cx="2941124" cy="1105653"/>
          </a:xfrm>
          <a:prstGeom prst="rect">
            <a:avLst/>
          </a:prstGeom>
          <a:noFill/>
          <a:ln>
            <a:noFill/>
          </a:ln>
        </p:spPr>
      </p:pic>
      <p:pic>
        <p:nvPicPr>
          <p:cNvPr id="324" name="Google Shape;324;p4"/>
          <p:cNvPicPr preferRelativeResize="0"/>
          <p:nvPr/>
        </p:nvPicPr>
        <p:blipFill rotWithShape="1">
          <a:blip r:embed="rId18">
            <a:alphaModFix/>
          </a:blip>
          <a:srcRect/>
          <a:stretch/>
        </p:blipFill>
        <p:spPr>
          <a:xfrm>
            <a:off x="11121878" y="6279508"/>
            <a:ext cx="2425650" cy="2061358"/>
          </a:xfrm>
          <a:prstGeom prst="rect">
            <a:avLst/>
          </a:prstGeom>
          <a:noFill/>
          <a:ln>
            <a:noFill/>
          </a:ln>
        </p:spPr>
      </p:pic>
      <p:pic>
        <p:nvPicPr>
          <p:cNvPr id="325" name="Google Shape;325;p4"/>
          <p:cNvPicPr preferRelativeResize="0"/>
          <p:nvPr/>
        </p:nvPicPr>
        <p:blipFill rotWithShape="1">
          <a:blip r:embed="rId19">
            <a:alphaModFix/>
          </a:blip>
          <a:srcRect/>
          <a:stretch/>
        </p:blipFill>
        <p:spPr>
          <a:xfrm>
            <a:off x="5831152" y="6271468"/>
            <a:ext cx="3014863" cy="2131759"/>
          </a:xfrm>
          <a:prstGeom prst="rect">
            <a:avLst/>
          </a:prstGeom>
          <a:noFill/>
          <a:ln>
            <a:noFill/>
          </a:ln>
        </p:spPr>
      </p:pic>
      <p:sp>
        <p:nvSpPr>
          <p:cNvPr id="326" name="Google Shape;326;p4"/>
          <p:cNvSpPr txBox="1"/>
          <p:nvPr/>
        </p:nvSpPr>
        <p:spPr>
          <a:xfrm>
            <a:off x="6608984" y="1228725"/>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b="1">
                <a:solidFill>
                  <a:srgbClr val="000000"/>
                </a:solidFill>
                <a:latin typeface="Abhaya Libre"/>
                <a:ea typeface="Abhaya Libre"/>
                <a:cs typeface="Abhaya Libre"/>
                <a:sym typeface="Abhaya Libre"/>
              </a:rPr>
              <a:t>Консорциум</a:t>
            </a:r>
            <a:endParaRPr sz="6410" b="1">
              <a:solidFill>
                <a:srgbClr val="000000"/>
              </a:solidFill>
              <a:latin typeface="Abhaya Libre"/>
              <a:ea typeface="Abhaya Libre"/>
              <a:cs typeface="Abhaya Libre"/>
              <a:sym typeface="Abhaya Libre"/>
            </a:endParaRPr>
          </a:p>
        </p:txBody>
      </p:sp>
      <p:pic>
        <p:nvPicPr>
          <p:cNvPr id="327" name="Google Shape;327;p4"/>
          <p:cNvPicPr preferRelativeResize="0"/>
          <p:nvPr/>
        </p:nvPicPr>
        <p:blipFill>
          <a:blip r:embed="rId20">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40"/>
          <p:cNvPicPr preferRelativeResize="0"/>
          <p:nvPr/>
        </p:nvPicPr>
        <p:blipFill rotWithShape="1">
          <a:blip r:embed="rId3">
            <a:alphaModFix/>
          </a:blip>
          <a:srcRect/>
          <a:stretch/>
        </p:blipFill>
        <p:spPr>
          <a:xfrm rot="1167879">
            <a:off x="15048952" y="6594634"/>
            <a:ext cx="5721823" cy="5669807"/>
          </a:xfrm>
          <a:prstGeom prst="rect">
            <a:avLst/>
          </a:prstGeom>
          <a:noFill/>
          <a:ln>
            <a:noFill/>
          </a:ln>
        </p:spPr>
      </p:pic>
      <p:pic>
        <p:nvPicPr>
          <p:cNvPr id="1059" name="Google Shape;1059;p40"/>
          <p:cNvPicPr preferRelativeResize="0"/>
          <p:nvPr/>
        </p:nvPicPr>
        <p:blipFill rotWithShape="1">
          <a:blip r:embed="rId4">
            <a:alphaModFix/>
          </a:blip>
          <a:srcRect/>
          <a:stretch/>
        </p:blipFill>
        <p:spPr>
          <a:xfrm rot="2228850">
            <a:off x="-3894162" y="-4468275"/>
            <a:ext cx="6836042" cy="6773896"/>
          </a:xfrm>
          <a:prstGeom prst="rect">
            <a:avLst/>
          </a:prstGeom>
          <a:noFill/>
          <a:ln>
            <a:noFill/>
          </a:ln>
        </p:spPr>
      </p:pic>
      <p:pic>
        <p:nvPicPr>
          <p:cNvPr id="1060" name="Google Shape;1060;p40"/>
          <p:cNvPicPr preferRelativeResize="0"/>
          <p:nvPr/>
        </p:nvPicPr>
        <p:blipFill rotWithShape="1">
          <a:blip r:embed="rId5">
            <a:alphaModFix/>
          </a:blip>
          <a:srcRect/>
          <a:stretch/>
        </p:blipFill>
        <p:spPr>
          <a:xfrm>
            <a:off x="13878502" y="8579500"/>
            <a:ext cx="2556197" cy="2751289"/>
          </a:xfrm>
          <a:prstGeom prst="rect">
            <a:avLst/>
          </a:prstGeom>
          <a:noFill/>
          <a:ln>
            <a:noFill/>
          </a:ln>
        </p:spPr>
      </p:pic>
      <p:pic>
        <p:nvPicPr>
          <p:cNvPr id="1061" name="Google Shape;1061;p40"/>
          <p:cNvPicPr preferRelativeResize="0"/>
          <p:nvPr/>
        </p:nvPicPr>
        <p:blipFill rotWithShape="1">
          <a:blip r:embed="rId6">
            <a:alphaModFix/>
          </a:blip>
          <a:srcRect/>
          <a:stretch/>
        </p:blipFill>
        <p:spPr>
          <a:xfrm rot="6632729">
            <a:off x="17605408" y="3001377"/>
            <a:ext cx="4881157" cy="4874760"/>
          </a:xfrm>
          <a:prstGeom prst="rect">
            <a:avLst/>
          </a:prstGeom>
          <a:noFill/>
          <a:ln>
            <a:noFill/>
          </a:ln>
        </p:spPr>
      </p:pic>
      <p:pic>
        <p:nvPicPr>
          <p:cNvPr id="1062" name="Google Shape;1062;p40"/>
          <p:cNvPicPr preferRelativeResize="0"/>
          <p:nvPr/>
        </p:nvPicPr>
        <p:blipFill rotWithShape="1">
          <a:blip r:embed="rId7">
            <a:alphaModFix/>
          </a:blip>
          <a:srcRect/>
          <a:stretch/>
        </p:blipFill>
        <p:spPr>
          <a:xfrm>
            <a:off x="16418708" y="0"/>
            <a:ext cx="1869292" cy="1869292"/>
          </a:xfrm>
          <a:prstGeom prst="rect">
            <a:avLst/>
          </a:prstGeom>
          <a:noFill/>
          <a:ln>
            <a:noFill/>
          </a:ln>
        </p:spPr>
      </p:pic>
      <p:sp>
        <p:nvSpPr>
          <p:cNvPr id="1063" name="Google Shape;1063;p40"/>
          <p:cNvSpPr txBox="1"/>
          <p:nvPr/>
        </p:nvSpPr>
        <p:spPr>
          <a:xfrm>
            <a:off x="2216659" y="2282815"/>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b="1">
                <a:solidFill>
                  <a:srgbClr val="000000"/>
                </a:solidFill>
                <a:latin typeface="Abhaya Libre"/>
                <a:ea typeface="Abhaya Libre"/>
                <a:cs typeface="Abhaya Libre"/>
                <a:sym typeface="Abhaya Libre"/>
              </a:rPr>
              <a:t>Източници</a:t>
            </a:r>
            <a:endParaRPr sz="6410" b="1">
              <a:solidFill>
                <a:srgbClr val="000000"/>
              </a:solidFill>
              <a:latin typeface="Abhaya Libre"/>
              <a:ea typeface="Abhaya Libre"/>
              <a:cs typeface="Abhaya Libre"/>
              <a:sym typeface="Abhaya Libre"/>
            </a:endParaRPr>
          </a:p>
        </p:txBody>
      </p:sp>
      <p:grpSp>
        <p:nvGrpSpPr>
          <p:cNvPr id="1064" name="Google Shape;1064;p40"/>
          <p:cNvGrpSpPr/>
          <p:nvPr/>
        </p:nvGrpSpPr>
        <p:grpSpPr>
          <a:xfrm>
            <a:off x="-906316" y="8854448"/>
            <a:ext cx="2900572" cy="807706"/>
            <a:chOff x="0" y="0"/>
            <a:chExt cx="3867430" cy="1076940"/>
          </a:xfrm>
        </p:grpSpPr>
        <p:pic>
          <p:nvPicPr>
            <p:cNvPr id="1065" name="Google Shape;1065;p40"/>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1066" name="Google Shape;1066;p40"/>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1067" name="Google Shape;1067;p40"/>
          <p:cNvSpPr txBox="1"/>
          <p:nvPr/>
        </p:nvSpPr>
        <p:spPr>
          <a:xfrm>
            <a:off x="1857829" y="3422134"/>
            <a:ext cx="11781971" cy="18466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bg-BG" sz="2400" u="sng">
                <a:solidFill>
                  <a:schemeClr val="dk2"/>
                </a:solidFill>
                <a:latin typeface="Abhaya Libre"/>
                <a:ea typeface="Abhaya Libre"/>
                <a:cs typeface="Abhaya Libre"/>
                <a:sym typeface="Abhaya Libre"/>
                <a:hlinkClick r:id="rId9">
                  <a:extLst>
                    <a:ext uri="{A12FA001-AC4F-418D-AE19-62706E023703}">
                      <ahyp:hlinkClr xmlns:ahyp="http://schemas.microsoft.com/office/drawing/2018/hyperlinkcolor" val="tx"/>
                    </a:ext>
                  </a:extLst>
                </a:hlinkClick>
              </a:rPr>
              <a:t>6 steps to becoming a successful social entrepreneur | World Economic Forum (weforum.org)</a:t>
            </a:r>
            <a:endParaRPr sz="2400" u="sng">
              <a:solidFill>
                <a:schemeClr val="dk2"/>
              </a:solidFill>
              <a:latin typeface="Abhaya Libre"/>
              <a:ea typeface="Abhaya Libre"/>
              <a:cs typeface="Abhaya Libre"/>
              <a:sym typeface="Abhaya Libre"/>
              <a:hlinkClick r:id="rId10">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bg-BG" sz="2400" u="sng">
                <a:solidFill>
                  <a:schemeClr val="dk2"/>
                </a:solidFill>
                <a:latin typeface="Abhaya Libre"/>
                <a:ea typeface="Abhaya Libre"/>
                <a:cs typeface="Abhaya Libre"/>
                <a:sym typeface="Abhaya Libre"/>
                <a:hlinkClick r:id="rId10">
                  <a:extLst>
                    <a:ext uri="{A12FA001-AC4F-418D-AE19-62706E023703}">
                      <ahyp:hlinkClr xmlns:ahyp="http://schemas.microsoft.com/office/drawing/2018/hyperlinkcolor" val="tx"/>
                    </a:ext>
                  </a:extLst>
                </a:hlinkClick>
              </a:rPr>
              <a:t>Six Ways To Approach Social Entrepreneurship At Your Organization (forbes.com)</a:t>
            </a:r>
            <a:endParaRPr sz="2400" u="sng">
              <a:solidFill>
                <a:schemeClr val="dk2"/>
              </a:solidFill>
              <a:latin typeface="Abhaya Libre"/>
              <a:ea typeface="Abhaya Libre"/>
              <a:cs typeface="Abhaya Libre"/>
              <a:sym typeface="Abhaya Libre"/>
              <a:hlinkClick r:id="rId11">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bg-BG" sz="2400" u="sng">
                <a:solidFill>
                  <a:schemeClr val="dk2"/>
                </a:solidFill>
                <a:latin typeface="Abhaya Libre"/>
                <a:ea typeface="Abhaya Libre"/>
                <a:cs typeface="Abhaya Libre"/>
                <a:sym typeface="Abhaya Libre"/>
                <a:hlinkClick r:id="rId11">
                  <a:extLst>
                    <a:ext uri="{A12FA001-AC4F-418D-AE19-62706E023703}">
                      <ahyp:hlinkClr xmlns:ahyp="http://schemas.microsoft.com/office/drawing/2018/hyperlinkcolor" val="tx"/>
                    </a:ext>
                  </a:extLst>
                </a:hlinkClick>
              </a:rPr>
              <a:t>Five Trends in Social Entrepreneurship</a:t>
            </a:r>
            <a:r>
              <a:rPr lang="bg-BG" sz="2400" u="sng">
                <a:solidFill>
                  <a:schemeClr val="dk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a:t>
            </a:r>
            <a:r>
              <a:rPr lang="bg-BG" sz="2400" u="sng">
                <a:solidFill>
                  <a:schemeClr val="dk2"/>
                </a:solidFill>
                <a:latin typeface="Abhaya Libre"/>
                <a:ea typeface="Abhaya Libre"/>
                <a:cs typeface="Abhaya Libre"/>
                <a:sym typeface="Abhaya Libre"/>
                <a:hlinkClick r:id="rId11">
                  <a:extLst>
                    <a:ext uri="{A12FA001-AC4F-418D-AE19-62706E023703}">
                      <ahyp:hlinkClr xmlns:ahyp="http://schemas.microsoft.com/office/drawing/2018/hyperlinkcolor" val="tx"/>
                    </a:ext>
                  </a:extLst>
                </a:hlinkClick>
              </a:rPr>
              <a:t>santafeinnovates.com</a:t>
            </a:r>
            <a:r>
              <a:rPr lang="bg-BG" sz="2400" u="sng">
                <a:solidFill>
                  <a:schemeClr val="dk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a:t>
            </a:r>
            <a:endParaRPr sz="2400">
              <a:solidFill>
                <a:schemeClr val="dk2"/>
              </a:solidFill>
              <a:latin typeface="Abhaya Libre"/>
              <a:ea typeface="Abhaya Libre"/>
              <a:cs typeface="Abhaya Libre"/>
              <a:sym typeface="Abhaya Libre"/>
            </a:endParaRPr>
          </a:p>
          <a:p>
            <a:pPr marL="0" marR="0" lvl="0" indent="0" algn="l" rtl="0">
              <a:spcBef>
                <a:spcPts val="0"/>
              </a:spcBef>
              <a:spcAft>
                <a:spcPts val="0"/>
              </a:spcAft>
              <a:buNone/>
            </a:pPr>
            <a:r>
              <a:rPr lang="bg-BG" sz="2400" u="sng">
                <a:solidFill>
                  <a:schemeClr val="dk2"/>
                </a:solidFill>
                <a:latin typeface="Abhaya Libre"/>
                <a:ea typeface="Abhaya Libre"/>
                <a:cs typeface="Abhaya Libre"/>
                <a:sym typeface="Abhaya Libre"/>
                <a:hlinkClick r:id="rId12">
                  <a:extLst>
                    <a:ext uri="{A12FA001-AC4F-418D-AE19-62706E023703}">
                      <ahyp:hlinkClr xmlns:ahyp="http://schemas.microsoft.com/office/drawing/2018/hyperlinkcolor" val="tx"/>
                    </a:ext>
                  </a:extLst>
                </a:hlinkClick>
              </a:rPr>
              <a:t>LIFE SKILLS DEVELOPING SOCIAL ENTREPRENEURS (britishcouncil.gr)</a:t>
            </a:r>
            <a:endParaRPr sz="2400">
              <a:solidFill>
                <a:schemeClr val="dk2"/>
              </a:solidFill>
              <a:latin typeface="Calibri"/>
              <a:ea typeface="Calibri"/>
              <a:cs typeface="Calibri"/>
              <a:sym typeface="Calibri"/>
            </a:endParaRPr>
          </a:p>
          <a:p>
            <a:pPr marL="0" marR="0" lvl="0" indent="0" algn="l" rtl="0">
              <a:spcBef>
                <a:spcPts val="0"/>
              </a:spcBef>
              <a:spcAft>
                <a:spcPts val="0"/>
              </a:spcAft>
              <a:buNone/>
            </a:pPr>
            <a:endParaRPr sz="1800" b="1" i="0">
              <a:solidFill>
                <a:schemeClr val="dk1"/>
              </a:solidFill>
              <a:latin typeface="Jost"/>
              <a:ea typeface="Jost"/>
              <a:cs typeface="Jost"/>
              <a:sym typeface="Jost"/>
            </a:endParaRPr>
          </a:p>
        </p:txBody>
      </p:sp>
      <p:pic>
        <p:nvPicPr>
          <p:cNvPr id="1068" name="Google Shape;1068;p40"/>
          <p:cNvPicPr preferRelativeResize="0"/>
          <p:nvPr/>
        </p:nvPicPr>
        <p:blipFill>
          <a:blip r:embed="rId13">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072"/>
        <p:cNvGrpSpPr/>
        <p:nvPr/>
      </p:nvGrpSpPr>
      <p:grpSpPr>
        <a:xfrm>
          <a:off x="0" y="0"/>
          <a:ext cx="0" cy="0"/>
          <a:chOff x="0" y="0"/>
          <a:chExt cx="0" cy="0"/>
        </a:xfrm>
      </p:grpSpPr>
      <p:sp>
        <p:nvSpPr>
          <p:cNvPr id="1073" name="Google Shape;1073;p41"/>
          <p:cNvSpPr txBox="1"/>
          <p:nvPr/>
        </p:nvSpPr>
        <p:spPr>
          <a:xfrm>
            <a:off x="2634644" y="2336355"/>
            <a:ext cx="12718200" cy="1742015"/>
          </a:xfrm>
          <a:prstGeom prst="rect">
            <a:avLst/>
          </a:prstGeom>
          <a:noFill/>
          <a:ln>
            <a:noFill/>
          </a:ln>
        </p:spPr>
        <p:txBody>
          <a:bodyPr spcFirstLastPara="1" wrap="square" lIns="0" tIns="0" rIns="0" bIns="0" anchor="t" anchorCtr="0">
            <a:spAutoFit/>
          </a:bodyPr>
          <a:lstStyle/>
          <a:p>
            <a:pPr marL="0" marR="0" lvl="0" indent="0" algn="ctr" rtl="0">
              <a:lnSpc>
                <a:spcPct val="88995"/>
              </a:lnSpc>
              <a:spcBef>
                <a:spcPts val="0"/>
              </a:spcBef>
              <a:spcAft>
                <a:spcPts val="0"/>
              </a:spcAft>
              <a:buNone/>
            </a:pPr>
            <a:r>
              <a:rPr lang="bg-BG" sz="14030" b="1" dirty="0">
                <a:solidFill>
                  <a:srgbClr val="000000"/>
                </a:solidFill>
                <a:latin typeface="Abhaya Libre"/>
                <a:ea typeface="Abhaya Libre"/>
                <a:cs typeface="Abhaya Libre"/>
                <a:sym typeface="Abhaya Libre"/>
              </a:rPr>
              <a:t>Благодарим Ви!</a:t>
            </a:r>
            <a:endParaRPr dirty="0"/>
          </a:p>
        </p:txBody>
      </p:sp>
      <p:pic>
        <p:nvPicPr>
          <p:cNvPr id="1074" name="Google Shape;1074;p41"/>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1075" name="Google Shape;1075;p41"/>
          <p:cNvPicPr preferRelativeResize="0"/>
          <p:nvPr/>
        </p:nvPicPr>
        <p:blipFill rotWithShape="1">
          <a:blip r:embed="rId4">
            <a:alphaModFix/>
          </a:blip>
          <a:srcRect/>
          <a:stretch/>
        </p:blipFill>
        <p:spPr>
          <a:xfrm rot="1167879">
            <a:off x="15048952" y="6594634"/>
            <a:ext cx="5721823" cy="5669807"/>
          </a:xfrm>
          <a:prstGeom prst="rect">
            <a:avLst/>
          </a:prstGeom>
          <a:noFill/>
          <a:ln>
            <a:noFill/>
          </a:ln>
        </p:spPr>
      </p:pic>
      <p:pic>
        <p:nvPicPr>
          <p:cNvPr id="1076" name="Google Shape;1076;p41"/>
          <p:cNvPicPr preferRelativeResize="0"/>
          <p:nvPr/>
        </p:nvPicPr>
        <p:blipFill rotWithShape="1">
          <a:blip r:embed="rId5">
            <a:alphaModFix/>
          </a:blip>
          <a:srcRect/>
          <a:stretch/>
        </p:blipFill>
        <p:spPr>
          <a:xfrm rot="-4196164">
            <a:off x="-4478873" y="6861709"/>
            <a:ext cx="11622266" cy="12388074"/>
          </a:xfrm>
          <a:prstGeom prst="rect">
            <a:avLst/>
          </a:prstGeom>
          <a:noFill/>
          <a:ln>
            <a:noFill/>
          </a:ln>
        </p:spPr>
      </p:pic>
      <p:pic>
        <p:nvPicPr>
          <p:cNvPr id="1077" name="Google Shape;1077;p41"/>
          <p:cNvPicPr preferRelativeResize="0"/>
          <p:nvPr/>
        </p:nvPicPr>
        <p:blipFill rotWithShape="1">
          <a:blip r:embed="rId6">
            <a:alphaModFix/>
          </a:blip>
          <a:srcRect/>
          <a:stretch/>
        </p:blipFill>
        <p:spPr>
          <a:xfrm rot="2228850">
            <a:off x="14026237" y="-3786037"/>
            <a:ext cx="6836042" cy="6773896"/>
          </a:xfrm>
          <a:prstGeom prst="rect">
            <a:avLst/>
          </a:prstGeom>
          <a:noFill/>
          <a:ln>
            <a:noFill/>
          </a:ln>
        </p:spPr>
      </p:pic>
      <p:pic>
        <p:nvPicPr>
          <p:cNvPr id="1078" name="Google Shape;1078;p41"/>
          <p:cNvPicPr preferRelativeResize="0"/>
          <p:nvPr/>
        </p:nvPicPr>
        <p:blipFill rotWithShape="1">
          <a:blip r:embed="rId7">
            <a:alphaModFix/>
          </a:blip>
          <a:srcRect/>
          <a:stretch/>
        </p:blipFill>
        <p:spPr>
          <a:xfrm rot="-9014864">
            <a:off x="-336415" y="7596737"/>
            <a:ext cx="5099239" cy="1965525"/>
          </a:xfrm>
          <a:prstGeom prst="rect">
            <a:avLst/>
          </a:prstGeom>
          <a:noFill/>
          <a:ln>
            <a:noFill/>
          </a:ln>
        </p:spPr>
      </p:pic>
      <p:pic>
        <p:nvPicPr>
          <p:cNvPr id="1079" name="Google Shape;1079;p41"/>
          <p:cNvPicPr preferRelativeResize="0"/>
          <p:nvPr/>
        </p:nvPicPr>
        <p:blipFill rotWithShape="1">
          <a:blip r:embed="rId8">
            <a:alphaModFix/>
          </a:blip>
          <a:srcRect/>
          <a:stretch/>
        </p:blipFill>
        <p:spPr>
          <a:xfrm>
            <a:off x="546191" y="-1794241"/>
            <a:ext cx="3334026" cy="3588482"/>
          </a:xfrm>
          <a:prstGeom prst="rect">
            <a:avLst/>
          </a:prstGeom>
          <a:noFill/>
          <a:ln>
            <a:noFill/>
          </a:ln>
        </p:spPr>
      </p:pic>
      <p:pic>
        <p:nvPicPr>
          <p:cNvPr id="1080" name="Google Shape;1080;p41"/>
          <p:cNvPicPr preferRelativeResize="0"/>
          <p:nvPr/>
        </p:nvPicPr>
        <p:blipFill rotWithShape="1">
          <a:blip r:embed="rId8">
            <a:alphaModFix/>
          </a:blip>
          <a:srcRect/>
          <a:stretch/>
        </p:blipFill>
        <p:spPr>
          <a:xfrm>
            <a:off x="13878502" y="8579500"/>
            <a:ext cx="2556197" cy="2751289"/>
          </a:xfrm>
          <a:prstGeom prst="rect">
            <a:avLst/>
          </a:prstGeom>
          <a:noFill/>
          <a:ln>
            <a:noFill/>
          </a:ln>
        </p:spPr>
      </p:pic>
      <p:pic>
        <p:nvPicPr>
          <p:cNvPr id="1081" name="Google Shape;1081;p41"/>
          <p:cNvPicPr preferRelativeResize="0"/>
          <p:nvPr/>
        </p:nvPicPr>
        <p:blipFill rotWithShape="1">
          <a:blip r:embed="rId9">
            <a:alphaModFix/>
          </a:blip>
          <a:srcRect/>
          <a:stretch/>
        </p:blipFill>
        <p:spPr>
          <a:xfrm rot="-1185502">
            <a:off x="-3202910" y="120674"/>
            <a:ext cx="4352147" cy="4346443"/>
          </a:xfrm>
          <a:prstGeom prst="rect">
            <a:avLst/>
          </a:prstGeom>
          <a:noFill/>
          <a:ln>
            <a:noFill/>
          </a:ln>
        </p:spPr>
      </p:pic>
      <p:pic>
        <p:nvPicPr>
          <p:cNvPr id="1082" name="Google Shape;1082;p41"/>
          <p:cNvPicPr preferRelativeResize="0"/>
          <p:nvPr/>
        </p:nvPicPr>
        <p:blipFill rotWithShape="1">
          <a:blip r:embed="rId10">
            <a:alphaModFix/>
          </a:blip>
          <a:srcRect/>
          <a:stretch/>
        </p:blipFill>
        <p:spPr>
          <a:xfrm rot="-7379619">
            <a:off x="3992986" y="9104884"/>
            <a:ext cx="5810576" cy="5802961"/>
          </a:xfrm>
          <a:prstGeom prst="rect">
            <a:avLst/>
          </a:prstGeom>
          <a:noFill/>
          <a:ln>
            <a:noFill/>
          </a:ln>
        </p:spPr>
      </p:pic>
      <p:pic>
        <p:nvPicPr>
          <p:cNvPr id="1083" name="Google Shape;1083;p41"/>
          <p:cNvPicPr preferRelativeResize="0"/>
          <p:nvPr/>
        </p:nvPicPr>
        <p:blipFill rotWithShape="1">
          <a:blip r:embed="rId11">
            <a:alphaModFix/>
          </a:blip>
          <a:srcRect/>
          <a:stretch/>
        </p:blipFill>
        <p:spPr>
          <a:xfrm rot="6632729">
            <a:off x="16634531" y="823224"/>
            <a:ext cx="4881157" cy="4874760"/>
          </a:xfrm>
          <a:prstGeom prst="rect">
            <a:avLst/>
          </a:prstGeom>
          <a:noFill/>
          <a:ln>
            <a:noFill/>
          </a:ln>
        </p:spPr>
      </p:pic>
      <p:grpSp>
        <p:nvGrpSpPr>
          <p:cNvPr id="1084" name="Google Shape;1084;p41"/>
          <p:cNvGrpSpPr/>
          <p:nvPr/>
        </p:nvGrpSpPr>
        <p:grpSpPr>
          <a:xfrm>
            <a:off x="14267800" y="1219491"/>
            <a:ext cx="2900572" cy="807706"/>
            <a:chOff x="0" y="0"/>
            <a:chExt cx="3867430" cy="1076940"/>
          </a:xfrm>
        </p:grpSpPr>
        <p:pic>
          <p:nvPicPr>
            <p:cNvPr id="1085" name="Google Shape;1085;p41"/>
            <p:cNvPicPr preferRelativeResize="0"/>
            <p:nvPr/>
          </p:nvPicPr>
          <p:blipFill rotWithShape="1">
            <a:blip r:embed="rId12">
              <a:alphaModFix/>
            </a:blip>
            <a:srcRect/>
            <a:stretch/>
          </p:blipFill>
          <p:spPr>
            <a:xfrm>
              <a:off x="0" y="0"/>
              <a:ext cx="3867430" cy="618789"/>
            </a:xfrm>
            <a:prstGeom prst="rect">
              <a:avLst/>
            </a:prstGeom>
            <a:noFill/>
            <a:ln>
              <a:noFill/>
            </a:ln>
          </p:spPr>
        </p:pic>
        <p:pic>
          <p:nvPicPr>
            <p:cNvPr id="1086" name="Google Shape;1086;p41"/>
            <p:cNvPicPr preferRelativeResize="0"/>
            <p:nvPr/>
          </p:nvPicPr>
          <p:blipFill rotWithShape="1">
            <a:blip r:embed="rId12">
              <a:alphaModFix/>
            </a:blip>
            <a:srcRect/>
            <a:stretch/>
          </p:blipFill>
          <p:spPr>
            <a:xfrm>
              <a:off x="0" y="458151"/>
              <a:ext cx="3867430" cy="618789"/>
            </a:xfrm>
            <a:prstGeom prst="rect">
              <a:avLst/>
            </a:prstGeom>
            <a:noFill/>
            <a:ln>
              <a:noFill/>
            </a:ln>
          </p:spPr>
        </p:pic>
      </p:grpSp>
      <p:sp>
        <p:nvSpPr>
          <p:cNvPr id="1087" name="Google Shape;1087;p41"/>
          <p:cNvSpPr txBox="1"/>
          <p:nvPr/>
        </p:nvSpPr>
        <p:spPr>
          <a:xfrm>
            <a:off x="5273002" y="5611826"/>
            <a:ext cx="7441484" cy="1389755"/>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bg-BG" sz="8068" b="1">
                <a:solidFill>
                  <a:srgbClr val="04989E"/>
                </a:solidFill>
                <a:latin typeface="Abhaya Libre"/>
                <a:ea typeface="Abhaya Libre"/>
                <a:cs typeface="Abhaya Libre"/>
                <a:sym typeface="Abhaya Libre"/>
              </a:rPr>
              <a:t>@Regio.Digi.Hub</a:t>
            </a:r>
            <a:r>
              <a:rPr lang="bg-BG" sz="8068">
                <a:solidFill>
                  <a:srgbClr val="04989E"/>
                </a:solidFill>
                <a:latin typeface="Abhaya Libre"/>
                <a:ea typeface="Abhaya Libre"/>
                <a:cs typeface="Abhaya Libre"/>
                <a:sym typeface="Abhaya Libre"/>
              </a:rPr>
              <a:t> </a:t>
            </a:r>
            <a:endParaRPr/>
          </a:p>
        </p:txBody>
      </p:sp>
      <p:pic>
        <p:nvPicPr>
          <p:cNvPr id="1088" name="Google Shape;1088;p41"/>
          <p:cNvPicPr preferRelativeResize="0"/>
          <p:nvPr/>
        </p:nvPicPr>
        <p:blipFill>
          <a:blip r:embed="rId13">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31"/>
        <p:cNvGrpSpPr/>
        <p:nvPr/>
      </p:nvGrpSpPr>
      <p:grpSpPr>
        <a:xfrm>
          <a:off x="0" y="0"/>
          <a:ext cx="0" cy="0"/>
          <a:chOff x="0" y="0"/>
          <a:chExt cx="0" cy="0"/>
        </a:xfrm>
      </p:grpSpPr>
      <p:pic>
        <p:nvPicPr>
          <p:cNvPr id="332" name="Google Shape;332;p5"/>
          <p:cNvPicPr preferRelativeResize="0"/>
          <p:nvPr/>
        </p:nvPicPr>
        <p:blipFill rotWithShape="1">
          <a:blip r:embed="rId3">
            <a:alphaModFix/>
          </a:blip>
          <a:srcRect/>
          <a:stretch/>
        </p:blipFill>
        <p:spPr>
          <a:xfrm rot="-8947194">
            <a:off x="6660949" y="7876457"/>
            <a:ext cx="5364129" cy="5364129"/>
          </a:xfrm>
          <a:prstGeom prst="rect">
            <a:avLst/>
          </a:prstGeom>
          <a:noFill/>
          <a:ln>
            <a:noFill/>
          </a:ln>
        </p:spPr>
      </p:pic>
      <p:sp>
        <p:nvSpPr>
          <p:cNvPr id="333" name="Google Shape;333;p5"/>
          <p:cNvSpPr txBox="1"/>
          <p:nvPr/>
        </p:nvSpPr>
        <p:spPr>
          <a:xfrm>
            <a:off x="8194548" y="2396604"/>
            <a:ext cx="9189286"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bg-BG" sz="3200" dirty="0">
                <a:solidFill>
                  <a:srgbClr val="000000"/>
                </a:solidFill>
                <a:latin typeface="Abhaya Libre"/>
                <a:ea typeface="Abhaya Libre"/>
                <a:cs typeface="Abhaya Libre"/>
                <a:sym typeface="Abhaya Libre"/>
              </a:rPr>
              <a:t>Какво е социално предприемачество и социален предприемач?</a:t>
            </a:r>
            <a:endParaRPr sz="3200" dirty="0">
              <a:solidFill>
                <a:srgbClr val="000000"/>
              </a:solidFill>
              <a:latin typeface="Abhaya Libre"/>
              <a:ea typeface="Abhaya Libre"/>
              <a:cs typeface="Abhaya Libre"/>
              <a:sym typeface="Abhaya Libre"/>
            </a:endParaRPr>
          </a:p>
        </p:txBody>
      </p:sp>
      <p:sp>
        <p:nvSpPr>
          <p:cNvPr id="334" name="Google Shape;334;p5"/>
          <p:cNvSpPr txBox="1"/>
          <p:nvPr/>
        </p:nvSpPr>
        <p:spPr>
          <a:xfrm>
            <a:off x="8194548" y="4082961"/>
            <a:ext cx="10093452" cy="699294"/>
          </a:xfrm>
          <a:prstGeom prst="rect">
            <a:avLst/>
          </a:prstGeom>
          <a:noFill/>
          <a:ln>
            <a:noFill/>
          </a:ln>
        </p:spPr>
        <p:txBody>
          <a:bodyPr spcFirstLastPara="1" wrap="square" lIns="0" tIns="0" rIns="0" bIns="0" anchor="t" anchorCtr="0">
            <a:spAutoFit/>
          </a:bodyPr>
          <a:lstStyle/>
          <a:p>
            <a:pPr marL="0" marR="0" lvl="0" indent="0" algn="l" rtl="0">
              <a:lnSpc>
                <a:spcPct val="141687"/>
              </a:lnSpc>
              <a:spcBef>
                <a:spcPts val="0"/>
              </a:spcBef>
              <a:spcAft>
                <a:spcPts val="0"/>
              </a:spcAft>
              <a:buNone/>
            </a:pPr>
            <a:r>
              <a:rPr lang="bg-BG" sz="3200" dirty="0">
                <a:solidFill>
                  <a:srgbClr val="000000"/>
                </a:solidFill>
                <a:latin typeface="Abhaya Libre"/>
                <a:ea typeface="Abhaya Libre"/>
                <a:cs typeface="Abhaya Libre"/>
                <a:sym typeface="Abhaya Libre"/>
              </a:rPr>
              <a:t>6-те П-та на социалните предприятия</a:t>
            </a:r>
            <a:endParaRPr sz="3200" dirty="0">
              <a:solidFill>
                <a:srgbClr val="000000"/>
              </a:solidFill>
              <a:latin typeface="Abhaya Libre"/>
              <a:ea typeface="Abhaya Libre"/>
              <a:cs typeface="Abhaya Libre"/>
              <a:sym typeface="Abhaya Libre"/>
            </a:endParaRPr>
          </a:p>
        </p:txBody>
      </p:sp>
      <p:sp>
        <p:nvSpPr>
          <p:cNvPr id="335" name="Google Shape;335;p5"/>
          <p:cNvSpPr txBox="1"/>
          <p:nvPr/>
        </p:nvSpPr>
        <p:spPr>
          <a:xfrm>
            <a:off x="8194548" y="5262951"/>
            <a:ext cx="10093452" cy="555921"/>
          </a:xfrm>
          <a:prstGeom prst="rect">
            <a:avLst/>
          </a:prstGeom>
          <a:noFill/>
          <a:ln>
            <a:noFill/>
          </a:ln>
        </p:spPr>
        <p:txBody>
          <a:bodyPr spcFirstLastPara="1" wrap="square" lIns="0" tIns="0" rIns="0" bIns="0" anchor="t" anchorCtr="0">
            <a:spAutoFit/>
          </a:bodyPr>
          <a:lstStyle/>
          <a:p>
            <a:pPr marL="0" marR="0" lvl="0" indent="0" algn="l" rtl="0">
              <a:lnSpc>
                <a:spcPct val="141687"/>
              </a:lnSpc>
              <a:spcBef>
                <a:spcPts val="0"/>
              </a:spcBef>
              <a:spcAft>
                <a:spcPts val="0"/>
              </a:spcAft>
              <a:buNone/>
            </a:pPr>
            <a:r>
              <a:rPr lang="bg-BG" sz="3200">
                <a:solidFill>
                  <a:srgbClr val="000000"/>
                </a:solidFill>
                <a:latin typeface="Abhaya Libre"/>
                <a:ea typeface="Abhaya Libre"/>
                <a:cs typeface="Abhaya Libre"/>
                <a:sym typeface="Abhaya Libre"/>
              </a:rPr>
              <a:t>Социално въздействие и социално предприемачество</a:t>
            </a:r>
            <a:endParaRPr sz="3200">
              <a:solidFill>
                <a:srgbClr val="000000"/>
              </a:solidFill>
              <a:latin typeface="Abhaya Libre"/>
              <a:ea typeface="Abhaya Libre"/>
              <a:cs typeface="Abhaya Libre"/>
              <a:sym typeface="Abhaya Libre"/>
            </a:endParaRPr>
          </a:p>
        </p:txBody>
      </p:sp>
      <p:sp>
        <p:nvSpPr>
          <p:cNvPr id="336" name="Google Shape;336;p5"/>
          <p:cNvSpPr txBox="1"/>
          <p:nvPr/>
        </p:nvSpPr>
        <p:spPr>
          <a:xfrm>
            <a:off x="8194548" y="3399408"/>
            <a:ext cx="7544055" cy="642484"/>
          </a:xfrm>
          <a:prstGeom prst="rect">
            <a:avLst/>
          </a:prstGeom>
          <a:noFill/>
          <a:ln>
            <a:noFill/>
          </a:ln>
        </p:spPr>
        <p:txBody>
          <a:bodyPr spcFirstLastPara="1" wrap="square" lIns="0" tIns="0" rIns="0" bIns="0" anchor="t" anchorCtr="0">
            <a:spAutoFit/>
          </a:bodyPr>
          <a:lstStyle/>
          <a:p>
            <a:pPr marL="0" marR="0" lvl="0" indent="0" algn="l" rtl="0">
              <a:lnSpc>
                <a:spcPct val="170281"/>
              </a:lnSpc>
              <a:spcBef>
                <a:spcPts val="0"/>
              </a:spcBef>
              <a:spcAft>
                <a:spcPts val="0"/>
              </a:spcAft>
              <a:buNone/>
            </a:pPr>
            <a:r>
              <a:rPr lang="bg-BG" sz="3200" dirty="0">
                <a:solidFill>
                  <a:srgbClr val="000000"/>
                </a:solidFill>
                <a:latin typeface="Abhaya Libre"/>
                <a:ea typeface="Abhaya Libre"/>
                <a:cs typeface="Abhaya Libre"/>
                <a:sym typeface="Abhaya Libre"/>
              </a:rPr>
              <a:t>Видове организационни модели</a:t>
            </a:r>
            <a:endParaRPr sz="3200" dirty="0">
              <a:solidFill>
                <a:srgbClr val="000000"/>
              </a:solidFill>
              <a:latin typeface="Abhaya Libre"/>
              <a:ea typeface="Abhaya Libre"/>
              <a:cs typeface="Abhaya Libre"/>
              <a:sym typeface="Abhaya Libre"/>
            </a:endParaRPr>
          </a:p>
        </p:txBody>
      </p:sp>
      <p:sp>
        <p:nvSpPr>
          <p:cNvPr id="337" name="Google Shape;337;p5"/>
          <p:cNvSpPr txBox="1"/>
          <p:nvPr/>
        </p:nvSpPr>
        <p:spPr>
          <a:xfrm>
            <a:off x="8194547" y="4880591"/>
            <a:ext cx="8859637"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bg-BG" sz="3200" dirty="0">
                <a:solidFill>
                  <a:srgbClr val="000000"/>
                </a:solidFill>
                <a:latin typeface="Abhaya Libre"/>
                <a:ea typeface="Abhaya Libre"/>
                <a:cs typeface="Abhaya Libre"/>
                <a:sym typeface="Abhaya Libre"/>
              </a:rPr>
              <a:t>Основни умения на социалния предприемач</a:t>
            </a:r>
            <a:endParaRPr sz="3200" dirty="0">
              <a:solidFill>
                <a:srgbClr val="000000"/>
              </a:solidFill>
              <a:latin typeface="Abhaya Libre"/>
              <a:ea typeface="Abhaya Libre"/>
              <a:cs typeface="Abhaya Libre"/>
              <a:sym typeface="Abhaya Libre"/>
            </a:endParaRPr>
          </a:p>
        </p:txBody>
      </p:sp>
      <p:sp>
        <p:nvSpPr>
          <p:cNvPr id="338" name="Google Shape;338;p5"/>
          <p:cNvSpPr txBox="1"/>
          <p:nvPr/>
        </p:nvSpPr>
        <p:spPr>
          <a:xfrm>
            <a:off x="8194548" y="5821014"/>
            <a:ext cx="848931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bg-BG" sz="3200" dirty="0">
                <a:solidFill>
                  <a:srgbClr val="000000"/>
                </a:solidFill>
                <a:latin typeface="Abhaya Libre"/>
                <a:ea typeface="Abhaya Libre"/>
                <a:cs typeface="Abhaya Libre"/>
                <a:sym typeface="Abhaya Libre"/>
              </a:rPr>
              <a:t>Ролята на социалното предприемачество за регионалното развитие</a:t>
            </a:r>
            <a:endParaRPr sz="3200" dirty="0">
              <a:solidFill>
                <a:srgbClr val="000000"/>
              </a:solidFill>
              <a:latin typeface="Abhaya Libre"/>
              <a:ea typeface="Abhaya Libre"/>
              <a:cs typeface="Abhaya Libre"/>
              <a:sym typeface="Abhaya Libre"/>
            </a:endParaRPr>
          </a:p>
        </p:txBody>
      </p:sp>
      <p:pic>
        <p:nvPicPr>
          <p:cNvPr id="339" name="Google Shape;339;p5"/>
          <p:cNvPicPr preferRelativeResize="0"/>
          <p:nvPr/>
        </p:nvPicPr>
        <p:blipFill rotWithShape="1">
          <a:blip r:embed="rId4">
            <a:alphaModFix/>
          </a:blip>
          <a:srcRect/>
          <a:stretch/>
        </p:blipFill>
        <p:spPr>
          <a:xfrm rot="-9632120">
            <a:off x="-2174154" y="-1705919"/>
            <a:ext cx="5721823" cy="5669807"/>
          </a:xfrm>
          <a:prstGeom prst="rect">
            <a:avLst/>
          </a:prstGeom>
          <a:noFill/>
          <a:ln>
            <a:noFill/>
          </a:ln>
        </p:spPr>
      </p:pic>
      <p:pic>
        <p:nvPicPr>
          <p:cNvPr id="340" name="Google Shape;340;p5"/>
          <p:cNvPicPr preferRelativeResize="0"/>
          <p:nvPr/>
        </p:nvPicPr>
        <p:blipFill rotWithShape="1">
          <a:blip r:embed="rId5">
            <a:alphaModFix/>
          </a:blip>
          <a:srcRect/>
          <a:stretch/>
        </p:blipFill>
        <p:spPr>
          <a:xfrm rot="6603835">
            <a:off x="5277206" y="-10406628"/>
            <a:ext cx="11622266" cy="12388074"/>
          </a:xfrm>
          <a:prstGeom prst="rect">
            <a:avLst/>
          </a:prstGeom>
          <a:noFill/>
          <a:ln>
            <a:noFill/>
          </a:ln>
        </p:spPr>
      </p:pic>
      <p:pic>
        <p:nvPicPr>
          <p:cNvPr id="341" name="Google Shape;341;p5"/>
          <p:cNvPicPr preferRelativeResize="0"/>
          <p:nvPr/>
        </p:nvPicPr>
        <p:blipFill rotWithShape="1">
          <a:blip r:embed="rId6">
            <a:alphaModFix/>
          </a:blip>
          <a:srcRect/>
          <a:stretch/>
        </p:blipFill>
        <p:spPr>
          <a:xfrm rot="10800000">
            <a:off x="15414085" y="8264626"/>
            <a:ext cx="3334026" cy="3588482"/>
          </a:xfrm>
          <a:prstGeom prst="rect">
            <a:avLst/>
          </a:prstGeom>
          <a:noFill/>
          <a:ln>
            <a:noFill/>
          </a:ln>
        </p:spPr>
      </p:pic>
      <p:pic>
        <p:nvPicPr>
          <p:cNvPr id="342" name="Google Shape;342;p5"/>
          <p:cNvPicPr preferRelativeResize="0"/>
          <p:nvPr/>
        </p:nvPicPr>
        <p:blipFill rotWithShape="1">
          <a:blip r:embed="rId7">
            <a:alphaModFix/>
          </a:blip>
          <a:srcRect/>
          <a:stretch/>
        </p:blipFill>
        <p:spPr>
          <a:xfrm rot="10800000">
            <a:off x="2161922" y="-772267"/>
            <a:ext cx="2556197" cy="2751289"/>
          </a:xfrm>
          <a:prstGeom prst="rect">
            <a:avLst/>
          </a:prstGeom>
          <a:noFill/>
          <a:ln>
            <a:noFill/>
          </a:ln>
        </p:spPr>
      </p:pic>
      <p:pic>
        <p:nvPicPr>
          <p:cNvPr id="343" name="Google Shape;343;p5"/>
          <p:cNvPicPr preferRelativeResize="0"/>
          <p:nvPr/>
        </p:nvPicPr>
        <p:blipFill rotWithShape="1">
          <a:blip r:embed="rId8">
            <a:alphaModFix/>
          </a:blip>
          <a:srcRect/>
          <a:stretch/>
        </p:blipFill>
        <p:spPr>
          <a:xfrm rot="9614497">
            <a:off x="17447384" y="6091404"/>
            <a:ext cx="4352147" cy="4346443"/>
          </a:xfrm>
          <a:prstGeom prst="rect">
            <a:avLst/>
          </a:prstGeom>
          <a:noFill/>
          <a:ln>
            <a:noFill/>
          </a:ln>
        </p:spPr>
      </p:pic>
      <p:pic>
        <p:nvPicPr>
          <p:cNvPr id="344" name="Google Shape;344;p5"/>
          <p:cNvPicPr preferRelativeResize="0"/>
          <p:nvPr/>
        </p:nvPicPr>
        <p:blipFill rotWithShape="1">
          <a:blip r:embed="rId9">
            <a:alphaModFix/>
          </a:blip>
          <a:srcRect/>
          <a:stretch/>
        </p:blipFill>
        <p:spPr>
          <a:xfrm rot="3420380">
            <a:off x="5570971" y="-4349323"/>
            <a:ext cx="5810576" cy="5802961"/>
          </a:xfrm>
          <a:prstGeom prst="rect">
            <a:avLst/>
          </a:prstGeom>
          <a:noFill/>
          <a:ln>
            <a:noFill/>
          </a:ln>
        </p:spPr>
      </p:pic>
      <p:sp>
        <p:nvSpPr>
          <p:cNvPr id="345" name="Google Shape;345;p5"/>
          <p:cNvSpPr txBox="1"/>
          <p:nvPr/>
        </p:nvSpPr>
        <p:spPr>
          <a:xfrm>
            <a:off x="1233816" y="4985061"/>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bg-BG" sz="6410" b="1">
                <a:solidFill>
                  <a:srgbClr val="000000"/>
                </a:solidFill>
                <a:latin typeface="Abhaya Libre"/>
                <a:ea typeface="Abhaya Libre"/>
                <a:cs typeface="Abhaya Libre"/>
                <a:sym typeface="Abhaya Libre"/>
              </a:rPr>
              <a:t>Съдържание</a:t>
            </a:r>
            <a:endParaRPr sz="6410" b="1">
              <a:solidFill>
                <a:srgbClr val="000000"/>
              </a:solidFill>
              <a:latin typeface="Abhaya Libre"/>
              <a:ea typeface="Abhaya Libre"/>
              <a:cs typeface="Abhaya Libre"/>
              <a:sym typeface="Abhaya Libre"/>
            </a:endParaRPr>
          </a:p>
        </p:txBody>
      </p:sp>
      <p:sp>
        <p:nvSpPr>
          <p:cNvPr id="346" name="Google Shape;346;p5"/>
          <p:cNvSpPr txBox="1"/>
          <p:nvPr/>
        </p:nvSpPr>
        <p:spPr>
          <a:xfrm>
            <a:off x="6993589" y="2275780"/>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a:solidFill>
                  <a:srgbClr val="000000"/>
                </a:solidFill>
                <a:latin typeface="Abhaya Libre"/>
                <a:ea typeface="Abhaya Libre"/>
                <a:cs typeface="Abhaya Libre"/>
                <a:sym typeface="Abhaya Libre"/>
              </a:rPr>
              <a:t>01</a:t>
            </a:r>
            <a:endParaRPr/>
          </a:p>
        </p:txBody>
      </p:sp>
      <p:sp>
        <p:nvSpPr>
          <p:cNvPr id="347" name="Google Shape;347;p5"/>
          <p:cNvSpPr txBox="1"/>
          <p:nvPr/>
        </p:nvSpPr>
        <p:spPr>
          <a:xfrm>
            <a:off x="6993589" y="3347239"/>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dirty="0">
                <a:solidFill>
                  <a:srgbClr val="000000"/>
                </a:solidFill>
                <a:latin typeface="Abhaya Libre"/>
                <a:ea typeface="Abhaya Libre"/>
                <a:cs typeface="Abhaya Libre"/>
                <a:sym typeface="Abhaya Libre"/>
              </a:rPr>
              <a:t>02</a:t>
            </a:r>
            <a:endParaRPr dirty="0"/>
          </a:p>
        </p:txBody>
      </p:sp>
      <p:sp>
        <p:nvSpPr>
          <p:cNvPr id="348" name="Google Shape;348;p5"/>
          <p:cNvSpPr txBox="1"/>
          <p:nvPr/>
        </p:nvSpPr>
        <p:spPr>
          <a:xfrm>
            <a:off x="6963109" y="3955900"/>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a:solidFill>
                  <a:srgbClr val="000000"/>
                </a:solidFill>
                <a:latin typeface="Abhaya Libre"/>
                <a:ea typeface="Abhaya Libre"/>
                <a:cs typeface="Abhaya Libre"/>
                <a:sym typeface="Abhaya Libre"/>
              </a:rPr>
              <a:t>03</a:t>
            </a:r>
            <a:endParaRPr/>
          </a:p>
        </p:txBody>
      </p:sp>
      <p:sp>
        <p:nvSpPr>
          <p:cNvPr id="349" name="Google Shape;349;p5"/>
          <p:cNvSpPr txBox="1"/>
          <p:nvPr/>
        </p:nvSpPr>
        <p:spPr>
          <a:xfrm>
            <a:off x="6993589" y="4597788"/>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a:solidFill>
                  <a:srgbClr val="000000"/>
                </a:solidFill>
                <a:latin typeface="Abhaya Libre"/>
                <a:ea typeface="Abhaya Libre"/>
                <a:cs typeface="Abhaya Libre"/>
                <a:sym typeface="Abhaya Libre"/>
              </a:rPr>
              <a:t>04</a:t>
            </a:r>
            <a:endParaRPr/>
          </a:p>
        </p:txBody>
      </p:sp>
      <p:sp>
        <p:nvSpPr>
          <p:cNvPr id="350" name="Google Shape;350;p5"/>
          <p:cNvSpPr txBox="1"/>
          <p:nvPr/>
        </p:nvSpPr>
        <p:spPr>
          <a:xfrm>
            <a:off x="6993589" y="5146246"/>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a:solidFill>
                  <a:srgbClr val="000000"/>
                </a:solidFill>
                <a:latin typeface="Abhaya Libre"/>
                <a:ea typeface="Abhaya Libre"/>
                <a:cs typeface="Abhaya Libre"/>
                <a:sym typeface="Abhaya Libre"/>
              </a:rPr>
              <a:t>05</a:t>
            </a:r>
            <a:endParaRPr/>
          </a:p>
        </p:txBody>
      </p:sp>
      <p:sp>
        <p:nvSpPr>
          <p:cNvPr id="351" name="Google Shape;351;p5"/>
          <p:cNvSpPr txBox="1"/>
          <p:nvPr/>
        </p:nvSpPr>
        <p:spPr>
          <a:xfrm>
            <a:off x="6993589" y="5656880"/>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a:solidFill>
                  <a:srgbClr val="000000"/>
                </a:solidFill>
                <a:latin typeface="Abhaya Libre"/>
                <a:ea typeface="Abhaya Libre"/>
                <a:cs typeface="Abhaya Libre"/>
                <a:sym typeface="Abhaya Libre"/>
              </a:rPr>
              <a:t>06</a:t>
            </a:r>
            <a:endParaRPr/>
          </a:p>
        </p:txBody>
      </p:sp>
      <p:pic>
        <p:nvPicPr>
          <p:cNvPr id="352" name="Google Shape;352;p5"/>
          <p:cNvPicPr preferRelativeResize="0"/>
          <p:nvPr/>
        </p:nvPicPr>
        <p:blipFill rotWithShape="1">
          <a:blip r:embed="rId10">
            <a:alphaModFix/>
          </a:blip>
          <a:srcRect/>
          <a:stretch/>
        </p:blipFill>
        <p:spPr>
          <a:xfrm>
            <a:off x="16418708" y="0"/>
            <a:ext cx="1869292" cy="1869292"/>
          </a:xfrm>
          <a:prstGeom prst="rect">
            <a:avLst/>
          </a:prstGeom>
          <a:noFill/>
          <a:ln>
            <a:noFill/>
          </a:ln>
        </p:spPr>
      </p:pic>
      <p:sp>
        <p:nvSpPr>
          <p:cNvPr id="353" name="Google Shape;353;p5"/>
          <p:cNvSpPr txBox="1"/>
          <p:nvPr/>
        </p:nvSpPr>
        <p:spPr>
          <a:xfrm>
            <a:off x="6993589" y="6607829"/>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a:solidFill>
                  <a:srgbClr val="000000"/>
                </a:solidFill>
                <a:latin typeface="Abhaya Libre"/>
                <a:ea typeface="Abhaya Libre"/>
                <a:cs typeface="Abhaya Libre"/>
                <a:sym typeface="Abhaya Libre"/>
              </a:rPr>
              <a:t>07</a:t>
            </a:r>
            <a:endParaRPr/>
          </a:p>
        </p:txBody>
      </p:sp>
      <p:sp>
        <p:nvSpPr>
          <p:cNvPr id="354" name="Google Shape;354;p5"/>
          <p:cNvSpPr txBox="1"/>
          <p:nvPr/>
        </p:nvSpPr>
        <p:spPr>
          <a:xfrm>
            <a:off x="8194548" y="6786724"/>
            <a:ext cx="9189286"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bg-BG" sz="3200" dirty="0">
                <a:solidFill>
                  <a:schemeClr val="dk1"/>
                </a:solidFill>
                <a:latin typeface="Abhaya Libre"/>
                <a:ea typeface="Abhaya Libre"/>
                <a:cs typeface="Abhaya Libre"/>
                <a:sym typeface="Abhaya Libre"/>
              </a:rPr>
              <a:t>Социалното предприемачество като катализатор за устойчиво, местно и регионално развитие</a:t>
            </a:r>
            <a:endParaRPr sz="3200" dirty="0">
              <a:solidFill>
                <a:schemeClr val="dk1"/>
              </a:solidFill>
              <a:latin typeface="Abhaya Libre"/>
              <a:ea typeface="Abhaya Libre"/>
              <a:cs typeface="Abhaya Libre"/>
              <a:sym typeface="Abhaya Libre"/>
            </a:endParaRPr>
          </a:p>
        </p:txBody>
      </p:sp>
      <p:sp>
        <p:nvSpPr>
          <p:cNvPr id="355" name="Google Shape;355;p5"/>
          <p:cNvSpPr txBox="1"/>
          <p:nvPr/>
        </p:nvSpPr>
        <p:spPr>
          <a:xfrm>
            <a:off x="6963109" y="7591230"/>
            <a:ext cx="1079688" cy="671338"/>
          </a:xfrm>
          <a:prstGeom prst="rect">
            <a:avLst/>
          </a:prstGeom>
          <a:noFill/>
          <a:ln>
            <a:noFill/>
          </a:ln>
        </p:spPr>
        <p:txBody>
          <a:bodyPr spcFirstLastPara="1" wrap="square" lIns="0" tIns="0" rIns="0" bIns="0" anchor="t" anchorCtr="0">
            <a:spAutoFit/>
          </a:bodyPr>
          <a:lstStyle/>
          <a:p>
            <a:pPr marL="0" marR="0" lvl="0" indent="0" algn="l" rtl="0">
              <a:lnSpc>
                <a:spcPct val="176687"/>
              </a:lnSpc>
              <a:spcBef>
                <a:spcPts val="0"/>
              </a:spcBef>
              <a:spcAft>
                <a:spcPts val="0"/>
              </a:spcAft>
              <a:buNone/>
            </a:pPr>
            <a:r>
              <a:rPr lang="bg-BG" sz="3200">
                <a:solidFill>
                  <a:srgbClr val="000000"/>
                </a:solidFill>
                <a:latin typeface="Abhaya Libre"/>
                <a:ea typeface="Abhaya Libre"/>
                <a:cs typeface="Abhaya Libre"/>
                <a:sym typeface="Abhaya Libre"/>
              </a:rPr>
              <a:t>08</a:t>
            </a:r>
            <a:endParaRPr sz="3200">
              <a:solidFill>
                <a:srgbClr val="000000"/>
              </a:solidFill>
              <a:latin typeface="Abhaya Libre"/>
              <a:ea typeface="Abhaya Libre"/>
              <a:cs typeface="Abhaya Libre"/>
              <a:sym typeface="Abhaya Libre"/>
            </a:endParaRPr>
          </a:p>
        </p:txBody>
      </p:sp>
      <p:sp>
        <p:nvSpPr>
          <p:cNvPr id="356" name="Google Shape;356;p5"/>
          <p:cNvSpPr txBox="1"/>
          <p:nvPr/>
        </p:nvSpPr>
        <p:spPr>
          <a:xfrm>
            <a:off x="8194547" y="7637609"/>
            <a:ext cx="6293686" cy="657872"/>
          </a:xfrm>
          <a:prstGeom prst="rect">
            <a:avLst/>
          </a:prstGeom>
          <a:noFill/>
          <a:ln>
            <a:noFill/>
          </a:ln>
        </p:spPr>
        <p:txBody>
          <a:bodyPr spcFirstLastPara="1" wrap="square" lIns="0" tIns="0" rIns="0" bIns="0" anchor="t" anchorCtr="0">
            <a:spAutoFit/>
          </a:bodyPr>
          <a:lstStyle/>
          <a:p>
            <a:pPr marL="0" marR="0" lvl="0" indent="0" algn="l" rtl="0">
              <a:lnSpc>
                <a:spcPct val="170281"/>
              </a:lnSpc>
              <a:spcBef>
                <a:spcPts val="0"/>
              </a:spcBef>
              <a:spcAft>
                <a:spcPts val="0"/>
              </a:spcAft>
              <a:buNone/>
            </a:pPr>
            <a:r>
              <a:rPr lang="bg-BG" sz="3200">
                <a:solidFill>
                  <a:srgbClr val="000000"/>
                </a:solidFill>
                <a:latin typeface="Abhaya Libre"/>
                <a:ea typeface="Abhaya Libre"/>
                <a:cs typeface="Abhaya Libre"/>
                <a:sym typeface="Abhaya Libre"/>
              </a:rPr>
              <a:t>Дейности</a:t>
            </a:r>
            <a:endParaRPr sz="3200">
              <a:solidFill>
                <a:srgbClr val="000000"/>
              </a:solidFill>
              <a:latin typeface="Abhaya Libre"/>
              <a:ea typeface="Abhaya Libre"/>
              <a:cs typeface="Abhaya Libre"/>
              <a:sym typeface="Abhaya Libre"/>
            </a:endParaRPr>
          </a:p>
        </p:txBody>
      </p:sp>
      <p:pic>
        <p:nvPicPr>
          <p:cNvPr id="357" name="Google Shape;357;p5"/>
          <p:cNvPicPr preferRelativeResize="0"/>
          <p:nvPr/>
        </p:nvPicPr>
        <p:blipFill>
          <a:blip r:embed="rId11">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
          <p:cNvSpPr txBox="1"/>
          <p:nvPr/>
        </p:nvSpPr>
        <p:spPr>
          <a:xfrm>
            <a:off x="1667013" y="1454011"/>
            <a:ext cx="7577909" cy="2112117"/>
          </a:xfrm>
          <a:prstGeom prst="rect">
            <a:avLst/>
          </a:prstGeom>
          <a:noFill/>
          <a:ln>
            <a:noFill/>
          </a:ln>
        </p:spPr>
        <p:txBody>
          <a:bodyPr spcFirstLastPara="1" wrap="square" lIns="0" tIns="0" rIns="0" bIns="0" anchor="t" anchorCtr="0">
            <a:spAutoFit/>
          </a:bodyPr>
          <a:lstStyle/>
          <a:p>
            <a:pPr marL="0" marR="0" lvl="0" indent="0" algn="just" rtl="0">
              <a:lnSpc>
                <a:spcPct val="100907"/>
              </a:lnSpc>
              <a:spcBef>
                <a:spcPts val="0"/>
              </a:spcBef>
              <a:spcAft>
                <a:spcPts val="0"/>
              </a:spcAft>
              <a:buNone/>
            </a:pPr>
            <a:r>
              <a:rPr lang="bg-BG" sz="5400" dirty="0">
                <a:solidFill>
                  <a:srgbClr val="000000"/>
                </a:solidFill>
                <a:latin typeface="Abhaya Libre"/>
                <a:ea typeface="Abhaya Libre"/>
                <a:cs typeface="Abhaya Libre"/>
                <a:sym typeface="Abhaya Libre"/>
              </a:rPr>
              <a:t>01 – Какво е социално предприемачество и социален предприемач?</a:t>
            </a:r>
            <a:endParaRPr dirty="0"/>
          </a:p>
        </p:txBody>
      </p:sp>
      <p:sp>
        <p:nvSpPr>
          <p:cNvPr id="363" name="Google Shape;363;p6"/>
          <p:cNvSpPr txBox="1"/>
          <p:nvPr/>
        </p:nvSpPr>
        <p:spPr>
          <a:xfrm>
            <a:off x="1778000" y="4102279"/>
            <a:ext cx="6510839" cy="4653582"/>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800" dirty="0">
                <a:solidFill>
                  <a:schemeClr val="dk1"/>
                </a:solidFill>
                <a:latin typeface="Abhaya Libre"/>
                <a:ea typeface="Abhaya Libre"/>
                <a:cs typeface="Abhaya Libre"/>
                <a:sym typeface="Abhaya Libre"/>
              </a:rPr>
              <a:t>Социалното предприемачество новоразвиваща се и постоянно  нарастваща тенденция, съчетаваща изобретателността на бизнеса със социалната мисия. Това е начин за правене на бизнес в опит да се направят промени в света, чрез справяне със социални, културни или екологични проблеми.</a:t>
            </a:r>
            <a:endParaRPr sz="2800" dirty="0">
              <a:solidFill>
                <a:schemeClr val="dk1"/>
              </a:solidFill>
              <a:latin typeface="Abhaya Libre"/>
              <a:ea typeface="Abhaya Libre"/>
              <a:cs typeface="Abhaya Libre"/>
              <a:sym typeface="Abhaya Libre"/>
            </a:endParaRPr>
          </a:p>
        </p:txBody>
      </p:sp>
      <p:pic>
        <p:nvPicPr>
          <p:cNvPr id="364" name="Google Shape;364;p6"/>
          <p:cNvPicPr preferRelativeResize="0"/>
          <p:nvPr/>
        </p:nvPicPr>
        <p:blipFill rotWithShape="1">
          <a:blip r:embed="rId3">
            <a:alphaModFix/>
          </a:blip>
          <a:srcRect/>
          <a:stretch/>
        </p:blipFill>
        <p:spPr>
          <a:xfrm rot="-4196164">
            <a:off x="-4782433" y="7411957"/>
            <a:ext cx="11622266" cy="12388074"/>
          </a:xfrm>
          <a:prstGeom prst="rect">
            <a:avLst/>
          </a:prstGeom>
          <a:noFill/>
          <a:ln>
            <a:noFill/>
          </a:ln>
        </p:spPr>
      </p:pic>
      <p:pic>
        <p:nvPicPr>
          <p:cNvPr id="365" name="Google Shape;365;p6"/>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6" name="Google Shape;366;p6"/>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67" name="Google Shape;367;p6"/>
          <p:cNvPicPr preferRelativeResize="0"/>
          <p:nvPr/>
        </p:nvPicPr>
        <p:blipFill rotWithShape="1">
          <a:blip r:embed="rId6">
            <a:alphaModFix/>
          </a:blip>
          <a:srcRect/>
          <a:stretch/>
        </p:blipFill>
        <p:spPr>
          <a:xfrm>
            <a:off x="9611304" y="2850282"/>
            <a:ext cx="8283558" cy="5326943"/>
          </a:xfrm>
          <a:prstGeom prst="rect">
            <a:avLst/>
          </a:prstGeom>
          <a:noFill/>
          <a:ln>
            <a:noFill/>
          </a:ln>
        </p:spPr>
      </p:pic>
      <p:pic>
        <p:nvPicPr>
          <p:cNvPr id="368" name="Google Shape;368;p6"/>
          <p:cNvPicPr preferRelativeResize="0"/>
          <p:nvPr/>
        </p:nvPicPr>
        <p:blipFill>
          <a:blip r:embed="rId7">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72"/>
        <p:cNvGrpSpPr/>
        <p:nvPr/>
      </p:nvGrpSpPr>
      <p:grpSpPr>
        <a:xfrm>
          <a:off x="0" y="0"/>
          <a:ext cx="0" cy="0"/>
          <a:chOff x="0" y="0"/>
          <a:chExt cx="0" cy="0"/>
        </a:xfrm>
      </p:grpSpPr>
      <p:pic>
        <p:nvPicPr>
          <p:cNvPr id="373" name="Google Shape;373;p7"/>
          <p:cNvPicPr preferRelativeResize="0"/>
          <p:nvPr/>
        </p:nvPicPr>
        <p:blipFill rotWithShape="1">
          <a:blip r:embed="rId3">
            <a:alphaModFix/>
          </a:blip>
          <a:srcRect/>
          <a:stretch/>
        </p:blipFill>
        <p:spPr>
          <a:xfrm rot="-4196164">
            <a:off x="-5752844" y="7599699"/>
            <a:ext cx="11622266" cy="12388074"/>
          </a:xfrm>
          <a:prstGeom prst="rect">
            <a:avLst/>
          </a:prstGeom>
          <a:noFill/>
          <a:ln>
            <a:noFill/>
          </a:ln>
        </p:spPr>
      </p:pic>
      <p:pic>
        <p:nvPicPr>
          <p:cNvPr id="374" name="Google Shape;374;p7"/>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75" name="Google Shape;375;p7"/>
          <p:cNvSpPr txBox="1"/>
          <p:nvPr/>
        </p:nvSpPr>
        <p:spPr>
          <a:xfrm>
            <a:off x="1219200" y="1720611"/>
            <a:ext cx="14325600" cy="1442703"/>
          </a:xfrm>
          <a:prstGeom prst="rect">
            <a:avLst/>
          </a:prstGeom>
          <a:noFill/>
          <a:ln>
            <a:noFill/>
          </a:ln>
        </p:spPr>
        <p:txBody>
          <a:bodyPr spcFirstLastPara="1" wrap="square" lIns="0" tIns="0" rIns="0" bIns="0" anchor="t" anchorCtr="0">
            <a:spAutoFit/>
          </a:bodyPr>
          <a:lstStyle/>
          <a:p>
            <a:pPr marL="0" marR="0" lvl="0" indent="0" algn="just" rtl="0">
              <a:lnSpc>
                <a:spcPct val="90816"/>
              </a:lnSpc>
              <a:spcBef>
                <a:spcPts val="0"/>
              </a:spcBef>
              <a:spcAft>
                <a:spcPts val="0"/>
              </a:spcAft>
              <a:buNone/>
            </a:pPr>
            <a:r>
              <a:rPr lang="bg-BG" sz="6000">
                <a:solidFill>
                  <a:srgbClr val="000000"/>
                </a:solidFill>
                <a:latin typeface="Abhaya Libre"/>
                <a:ea typeface="Abhaya Libre"/>
                <a:cs typeface="Abhaya Libre"/>
                <a:sym typeface="Abhaya Libre"/>
              </a:rPr>
              <a:t>01 – Какво е социално предприемачество и социален предприемач?</a:t>
            </a:r>
            <a:endParaRPr/>
          </a:p>
        </p:txBody>
      </p:sp>
      <p:pic>
        <p:nvPicPr>
          <p:cNvPr id="376" name="Google Shape;376;p7"/>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77" name="Google Shape;377;p7"/>
          <p:cNvPicPr preferRelativeResize="0"/>
          <p:nvPr/>
        </p:nvPicPr>
        <p:blipFill rotWithShape="1">
          <a:blip r:embed="rId6">
            <a:alphaModFix/>
          </a:blip>
          <a:srcRect/>
          <a:stretch/>
        </p:blipFill>
        <p:spPr>
          <a:xfrm>
            <a:off x="4724400" y="7851088"/>
            <a:ext cx="1797516" cy="1866827"/>
          </a:xfrm>
          <a:prstGeom prst="rect">
            <a:avLst/>
          </a:prstGeom>
          <a:noFill/>
          <a:ln>
            <a:noFill/>
          </a:ln>
        </p:spPr>
      </p:pic>
      <p:sp>
        <p:nvSpPr>
          <p:cNvPr id="378" name="Google Shape;378;p7"/>
          <p:cNvSpPr txBox="1"/>
          <p:nvPr/>
        </p:nvSpPr>
        <p:spPr>
          <a:xfrm>
            <a:off x="1665413" y="3544949"/>
            <a:ext cx="7478587" cy="6204776"/>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800" dirty="0">
                <a:solidFill>
                  <a:schemeClr val="dk1"/>
                </a:solidFill>
                <a:latin typeface="Abhaya Libre"/>
                <a:ea typeface="Abhaya Libre"/>
                <a:cs typeface="Abhaya Libre"/>
                <a:sym typeface="Abhaya Libre"/>
              </a:rPr>
              <a:t>Социалното предприемачество процес чрез който специфични видове участници – „социалните предприемачи“ – създават и развиват организации, които могат да бъдат или социални предприятия или друг вид организации. </a:t>
            </a:r>
            <a:endParaRPr dirty="0"/>
          </a:p>
          <a:p>
            <a:pPr marL="0" marR="0" lvl="0" indent="0" algn="just" rtl="0">
              <a:lnSpc>
                <a:spcPct val="119964"/>
              </a:lnSpc>
              <a:spcBef>
                <a:spcPts val="0"/>
              </a:spcBef>
              <a:spcAft>
                <a:spcPts val="0"/>
              </a:spcAft>
              <a:buNone/>
            </a:pPr>
            <a:endParaRPr sz="2800" dirty="0">
              <a:solidFill>
                <a:schemeClr val="dk1"/>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r>
              <a:rPr lang="bg-BG" sz="2800" dirty="0">
                <a:solidFill>
                  <a:schemeClr val="dk1"/>
                </a:solidFill>
                <a:latin typeface="Abhaya Libre"/>
                <a:ea typeface="Abhaya Libre"/>
                <a:cs typeface="Abhaya Libre"/>
                <a:sym typeface="Abhaya Libre"/>
              </a:rPr>
              <a:t>Концепцията за социално предприемачество може да се приложи към организации с различни размер, вярвания и цели.</a:t>
            </a:r>
            <a:endParaRPr sz="2800" dirty="0">
              <a:solidFill>
                <a:srgbClr val="000000"/>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endParaRPr sz="2800" dirty="0">
              <a:solidFill>
                <a:srgbClr val="000000"/>
              </a:solidFill>
              <a:latin typeface="Abhaya Libre"/>
              <a:ea typeface="Abhaya Libre"/>
              <a:cs typeface="Abhaya Libre"/>
              <a:sym typeface="Abhaya Libre"/>
            </a:endParaRPr>
          </a:p>
          <a:p>
            <a:pPr marL="0" marR="0" lvl="0" indent="0" algn="just" rtl="0">
              <a:lnSpc>
                <a:spcPct val="119964"/>
              </a:lnSpc>
              <a:spcBef>
                <a:spcPts val="0"/>
              </a:spcBef>
              <a:spcAft>
                <a:spcPts val="0"/>
              </a:spcAft>
              <a:buNone/>
            </a:pPr>
            <a:r>
              <a:rPr lang="bg-BG" sz="2800" dirty="0">
                <a:solidFill>
                  <a:srgbClr val="000000"/>
                </a:solidFill>
                <a:latin typeface="Abhaya Libre"/>
                <a:ea typeface="Abhaya Libre"/>
                <a:cs typeface="Abhaya Libre"/>
                <a:sym typeface="Abhaya Libre"/>
              </a:rPr>
              <a:t>. </a:t>
            </a:r>
            <a:endParaRPr dirty="0"/>
          </a:p>
        </p:txBody>
      </p:sp>
      <p:sp>
        <p:nvSpPr>
          <p:cNvPr id="379" name="Google Shape;379;p7"/>
          <p:cNvSpPr txBox="1"/>
          <p:nvPr/>
        </p:nvSpPr>
        <p:spPr>
          <a:xfrm>
            <a:off x="10723735" y="8643438"/>
            <a:ext cx="7965729" cy="28212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endParaRPr sz="1600">
              <a:solidFill>
                <a:srgbClr val="000000"/>
              </a:solidFill>
              <a:latin typeface="Abhaya Libre"/>
              <a:ea typeface="Abhaya Libre"/>
              <a:cs typeface="Abhaya Libre"/>
              <a:sym typeface="Abhaya Libre"/>
            </a:endParaRPr>
          </a:p>
        </p:txBody>
      </p:sp>
      <p:pic>
        <p:nvPicPr>
          <p:cNvPr id="380" name="Google Shape;380;p7"/>
          <p:cNvPicPr preferRelativeResize="0"/>
          <p:nvPr/>
        </p:nvPicPr>
        <p:blipFill rotWithShape="1">
          <a:blip r:embed="rId7">
            <a:alphaModFix/>
          </a:blip>
          <a:srcRect/>
          <a:stretch/>
        </p:blipFill>
        <p:spPr>
          <a:xfrm>
            <a:off x="10070240" y="3179086"/>
            <a:ext cx="7066252" cy="4189675"/>
          </a:xfrm>
          <a:prstGeom prst="rect">
            <a:avLst/>
          </a:prstGeom>
          <a:noFill/>
          <a:ln>
            <a:noFill/>
          </a:ln>
        </p:spPr>
      </p:pic>
      <p:pic>
        <p:nvPicPr>
          <p:cNvPr id="381" name="Google Shape;381;p7"/>
          <p:cNvPicPr preferRelativeResize="0"/>
          <p:nvPr/>
        </p:nvPicPr>
        <p:blipFill>
          <a:blip r:embed="rId8">
            <a:alphaModFix/>
          </a:blip>
          <a:stretch>
            <a:fillRect/>
          </a:stretch>
        </p:blipFill>
        <p:spPr>
          <a:xfrm>
            <a:off x="7752200" y="9199825"/>
            <a:ext cx="3661230" cy="80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85"/>
        <p:cNvGrpSpPr/>
        <p:nvPr/>
      </p:nvGrpSpPr>
      <p:grpSpPr>
        <a:xfrm>
          <a:off x="0" y="0"/>
          <a:ext cx="0" cy="0"/>
          <a:chOff x="0" y="0"/>
          <a:chExt cx="0" cy="0"/>
        </a:xfrm>
      </p:grpSpPr>
      <p:pic>
        <p:nvPicPr>
          <p:cNvPr id="386" name="Google Shape;386;p8"/>
          <p:cNvPicPr preferRelativeResize="0"/>
          <p:nvPr/>
        </p:nvPicPr>
        <p:blipFill rotWithShape="1">
          <a:blip r:embed="rId3">
            <a:alphaModFix/>
          </a:blip>
          <a:srcRect/>
          <a:stretch/>
        </p:blipFill>
        <p:spPr>
          <a:xfrm rot="-4196164">
            <a:off x="-5752844" y="7599699"/>
            <a:ext cx="11622266" cy="12388074"/>
          </a:xfrm>
          <a:prstGeom prst="rect">
            <a:avLst/>
          </a:prstGeom>
          <a:noFill/>
          <a:ln>
            <a:noFill/>
          </a:ln>
        </p:spPr>
      </p:pic>
      <p:pic>
        <p:nvPicPr>
          <p:cNvPr id="387" name="Google Shape;387;p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88" name="Google Shape;388;p8"/>
          <p:cNvSpPr txBox="1"/>
          <p:nvPr/>
        </p:nvSpPr>
        <p:spPr>
          <a:xfrm>
            <a:off x="1219200" y="1720611"/>
            <a:ext cx="14325600" cy="1442703"/>
          </a:xfrm>
          <a:prstGeom prst="rect">
            <a:avLst/>
          </a:prstGeom>
          <a:noFill/>
          <a:ln>
            <a:noFill/>
          </a:ln>
        </p:spPr>
        <p:txBody>
          <a:bodyPr spcFirstLastPara="1" wrap="square" lIns="0" tIns="0" rIns="0" bIns="0" anchor="t" anchorCtr="0">
            <a:spAutoFit/>
          </a:bodyPr>
          <a:lstStyle/>
          <a:p>
            <a:pPr marL="0" marR="0" lvl="0" indent="0" algn="just" rtl="0">
              <a:lnSpc>
                <a:spcPct val="90816"/>
              </a:lnSpc>
              <a:spcBef>
                <a:spcPts val="0"/>
              </a:spcBef>
              <a:spcAft>
                <a:spcPts val="0"/>
              </a:spcAft>
              <a:buNone/>
            </a:pPr>
            <a:r>
              <a:rPr lang="bg-BG" sz="6000">
                <a:solidFill>
                  <a:srgbClr val="000000"/>
                </a:solidFill>
                <a:latin typeface="Abhaya Libre"/>
                <a:ea typeface="Abhaya Libre"/>
                <a:cs typeface="Abhaya Libre"/>
                <a:sym typeface="Abhaya Libre"/>
              </a:rPr>
              <a:t>01 – Какво е социално предприемачество и социален предприемач?</a:t>
            </a:r>
            <a:endParaRPr/>
          </a:p>
        </p:txBody>
      </p:sp>
      <p:pic>
        <p:nvPicPr>
          <p:cNvPr id="389" name="Google Shape;389;p8"/>
          <p:cNvPicPr preferRelativeResize="0"/>
          <p:nvPr/>
        </p:nvPicPr>
        <p:blipFill rotWithShape="1">
          <a:blip r:embed="rId5">
            <a:alphaModFix/>
          </a:blip>
          <a:srcRect/>
          <a:stretch/>
        </p:blipFill>
        <p:spPr>
          <a:xfrm>
            <a:off x="16418708" y="0"/>
            <a:ext cx="1869292" cy="1869292"/>
          </a:xfrm>
          <a:prstGeom prst="rect">
            <a:avLst/>
          </a:prstGeom>
          <a:noFill/>
          <a:ln>
            <a:noFill/>
          </a:ln>
        </p:spPr>
      </p:pic>
      <p:sp>
        <p:nvSpPr>
          <p:cNvPr id="390" name="Google Shape;390;p8"/>
          <p:cNvSpPr txBox="1"/>
          <p:nvPr/>
        </p:nvSpPr>
        <p:spPr>
          <a:xfrm>
            <a:off x="9601200" y="3155694"/>
            <a:ext cx="7965728" cy="7238905"/>
          </a:xfrm>
          <a:prstGeom prst="rect">
            <a:avLst/>
          </a:prstGeom>
          <a:noFill/>
          <a:ln>
            <a:noFill/>
          </a:ln>
        </p:spPr>
        <p:txBody>
          <a:bodyPr spcFirstLastPara="1" wrap="square" lIns="0" tIns="0" rIns="0" bIns="0" anchor="t" anchorCtr="0">
            <a:spAutoFit/>
          </a:bodyPr>
          <a:lstStyle/>
          <a:p>
            <a:pPr marL="0" marR="0" lvl="0" indent="0" algn="ctr" rtl="0">
              <a:lnSpc>
                <a:spcPct val="119964"/>
              </a:lnSpc>
              <a:spcBef>
                <a:spcPts val="0"/>
              </a:spcBef>
              <a:spcAft>
                <a:spcPts val="0"/>
              </a:spcAft>
              <a:buNone/>
            </a:pPr>
            <a:r>
              <a:rPr lang="bg-BG" sz="2800" b="1" dirty="0">
                <a:solidFill>
                  <a:schemeClr val="dk1"/>
                </a:solidFill>
                <a:latin typeface="Abhaya Libre"/>
                <a:ea typeface="Abhaya Libre"/>
                <a:cs typeface="Abhaya Libre"/>
                <a:sym typeface="Abhaya Libre"/>
              </a:rPr>
              <a:t>Какво означава социален предприемач?</a:t>
            </a:r>
            <a:endParaRPr dirty="0"/>
          </a:p>
          <a:p>
            <a:pPr marL="0" marR="0" lvl="0" indent="0" algn="ctr" rtl="0">
              <a:lnSpc>
                <a:spcPct val="104968"/>
              </a:lnSpc>
              <a:spcBef>
                <a:spcPts val="0"/>
              </a:spcBef>
              <a:spcAft>
                <a:spcPts val="0"/>
              </a:spcAft>
              <a:buNone/>
            </a:pPr>
            <a:endParaRPr sz="3200" b="1" dirty="0">
              <a:solidFill>
                <a:srgbClr val="FF0000"/>
              </a:solidFill>
              <a:latin typeface="Abhaya Libre"/>
              <a:ea typeface="Abhaya Libre"/>
              <a:cs typeface="Abhaya Libre"/>
              <a:sym typeface="Abhaya Libre"/>
            </a:endParaRPr>
          </a:p>
          <a:p>
            <a:pPr marL="0" marR="0" lvl="0" indent="0" algn="just" rtl="0">
              <a:lnSpc>
                <a:spcPct val="167950"/>
              </a:lnSpc>
              <a:spcBef>
                <a:spcPts val="0"/>
              </a:spcBef>
              <a:spcAft>
                <a:spcPts val="0"/>
              </a:spcAft>
              <a:buNone/>
            </a:pPr>
            <a:r>
              <a:rPr lang="bg-BG" sz="2000" dirty="0">
                <a:solidFill>
                  <a:srgbClr val="000000"/>
                </a:solidFill>
                <a:latin typeface="Abhaya Libre"/>
                <a:ea typeface="Abhaya Libre"/>
                <a:cs typeface="Abhaya Libre"/>
                <a:sym typeface="Abhaya Libre"/>
              </a:rPr>
              <a:t>Социален предприемач е човек, който преследва нови приложения, които имат потенциала да решават проблеми в общността. Тези хора са готови да поемат риск и да вложат усилия да създадат положителни промени в обществото чрез своите инициативи. Социалните предприемачи може да вярват, че тази практика е начин, по които да се свържат с целта на живота си, да помогнат на другите да намерят своята и да променят света (всичко това, докато си изкарват прехраната).</a:t>
            </a:r>
            <a:endParaRPr dirty="0"/>
          </a:p>
          <a:p>
            <a:pPr marL="0" marR="0" lvl="0" indent="0" algn="just" rtl="0">
              <a:lnSpc>
                <a:spcPct val="167950"/>
              </a:lnSpc>
              <a:spcBef>
                <a:spcPts val="0"/>
              </a:spcBef>
              <a:spcAft>
                <a:spcPts val="0"/>
              </a:spcAft>
              <a:buNone/>
            </a:pPr>
            <a:r>
              <a:rPr lang="bg-BG" sz="2000" dirty="0">
                <a:solidFill>
                  <a:srgbClr val="000000"/>
                </a:solidFill>
                <a:latin typeface="Abhaya Libre"/>
                <a:ea typeface="Abhaya Libre"/>
                <a:cs typeface="Abhaya Libre"/>
                <a:sym typeface="Abhaya Libre"/>
              </a:rPr>
              <a:t>Широко разпространеното използване на етични практики – като инвестиране с въздействие, съзнателно консуматорство и програми за корпоративна социална отговорност – улесняват успеха на социалните предприемачи.</a:t>
            </a:r>
            <a:endParaRPr dirty="0"/>
          </a:p>
        </p:txBody>
      </p:sp>
      <p:sp>
        <p:nvSpPr>
          <p:cNvPr id="391" name="Google Shape;391;p8"/>
          <p:cNvSpPr txBox="1"/>
          <p:nvPr/>
        </p:nvSpPr>
        <p:spPr>
          <a:xfrm>
            <a:off x="10723735" y="8643438"/>
            <a:ext cx="7965729" cy="28212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endParaRPr sz="1600">
              <a:solidFill>
                <a:srgbClr val="000000"/>
              </a:solidFill>
              <a:latin typeface="Abhaya Libre"/>
              <a:ea typeface="Abhaya Libre"/>
              <a:cs typeface="Abhaya Libre"/>
              <a:sym typeface="Abhaya Libre"/>
            </a:endParaRPr>
          </a:p>
        </p:txBody>
      </p:sp>
      <p:pic>
        <p:nvPicPr>
          <p:cNvPr id="392" name="Google Shape;392;p8"/>
          <p:cNvPicPr preferRelativeResize="0"/>
          <p:nvPr/>
        </p:nvPicPr>
        <p:blipFill rotWithShape="1">
          <a:blip r:embed="rId6">
            <a:alphaModFix/>
          </a:blip>
          <a:srcRect/>
          <a:stretch/>
        </p:blipFill>
        <p:spPr>
          <a:xfrm>
            <a:off x="1219200" y="3911478"/>
            <a:ext cx="7279455" cy="4873024"/>
          </a:xfrm>
          <a:prstGeom prst="rect">
            <a:avLst/>
          </a:prstGeom>
          <a:noFill/>
          <a:ln>
            <a:noFill/>
          </a:ln>
        </p:spPr>
      </p:pic>
      <p:pic>
        <p:nvPicPr>
          <p:cNvPr id="393" name="Google Shape;393;p8"/>
          <p:cNvPicPr preferRelativeResize="0"/>
          <p:nvPr/>
        </p:nvPicPr>
        <p:blipFill>
          <a:blip r:embed="rId7">
            <a:alphaModFix/>
          </a:blip>
          <a:stretch>
            <a:fillRect/>
          </a:stretch>
        </p:blipFill>
        <p:spPr>
          <a:xfrm>
            <a:off x="5482770" y="9056524"/>
            <a:ext cx="3661230" cy="806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97"/>
        <p:cNvGrpSpPr/>
        <p:nvPr/>
      </p:nvGrpSpPr>
      <p:grpSpPr>
        <a:xfrm>
          <a:off x="0" y="0"/>
          <a:ext cx="0" cy="0"/>
          <a:chOff x="0" y="0"/>
          <a:chExt cx="0" cy="0"/>
        </a:xfrm>
      </p:grpSpPr>
      <p:pic>
        <p:nvPicPr>
          <p:cNvPr id="398" name="Google Shape;398;p9"/>
          <p:cNvPicPr preferRelativeResize="0"/>
          <p:nvPr/>
        </p:nvPicPr>
        <p:blipFill rotWithShape="1">
          <a:blip r:embed="rId3">
            <a:alphaModFix/>
          </a:blip>
          <a:srcRect/>
          <a:stretch/>
        </p:blipFill>
        <p:spPr>
          <a:xfrm rot="-4196164">
            <a:off x="-5752844" y="7599699"/>
            <a:ext cx="11622266" cy="12388074"/>
          </a:xfrm>
          <a:prstGeom prst="rect">
            <a:avLst/>
          </a:prstGeom>
          <a:noFill/>
          <a:ln>
            <a:noFill/>
          </a:ln>
        </p:spPr>
      </p:pic>
      <p:pic>
        <p:nvPicPr>
          <p:cNvPr id="399" name="Google Shape;399;p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400" name="Google Shape;400;p9"/>
          <p:cNvSpPr txBox="1"/>
          <p:nvPr/>
        </p:nvSpPr>
        <p:spPr>
          <a:xfrm>
            <a:off x="1219199" y="1720611"/>
            <a:ext cx="15623479" cy="1458476"/>
          </a:xfrm>
          <a:prstGeom prst="rect">
            <a:avLst/>
          </a:prstGeom>
          <a:noFill/>
          <a:ln>
            <a:noFill/>
          </a:ln>
        </p:spPr>
        <p:txBody>
          <a:bodyPr spcFirstLastPara="1" wrap="square" lIns="0" tIns="0" rIns="0" bIns="0" anchor="t" anchorCtr="0">
            <a:spAutoFit/>
          </a:bodyPr>
          <a:lstStyle/>
          <a:p>
            <a:pPr marL="0" marR="0" lvl="0" indent="0" algn="just" rtl="0">
              <a:lnSpc>
                <a:spcPct val="82560"/>
              </a:lnSpc>
              <a:spcBef>
                <a:spcPts val="0"/>
              </a:spcBef>
              <a:spcAft>
                <a:spcPts val="0"/>
              </a:spcAft>
              <a:buNone/>
            </a:pPr>
            <a:r>
              <a:rPr lang="bg-BG" sz="6600">
                <a:solidFill>
                  <a:srgbClr val="000000"/>
                </a:solidFill>
                <a:latin typeface="Abhaya Libre"/>
                <a:ea typeface="Abhaya Libre"/>
                <a:cs typeface="Abhaya Libre"/>
                <a:sym typeface="Abhaya Libre"/>
              </a:rPr>
              <a:t>01 – Какво е социално предприемачество и социален предприемач?</a:t>
            </a:r>
            <a:endParaRPr/>
          </a:p>
        </p:txBody>
      </p:sp>
      <p:pic>
        <p:nvPicPr>
          <p:cNvPr id="401" name="Google Shape;401;p9"/>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402" name="Google Shape;402;p9" title="What is social entrepreneurship?"/>
          <p:cNvPicPr preferRelativeResize="0"/>
          <p:nvPr/>
        </p:nvPicPr>
        <p:blipFill rotWithShape="1">
          <a:blip r:embed="rId6">
            <a:alphaModFix/>
          </a:blip>
          <a:srcRect/>
          <a:stretch/>
        </p:blipFill>
        <p:spPr>
          <a:xfrm>
            <a:off x="10139754" y="3023265"/>
            <a:ext cx="7213600" cy="5410200"/>
          </a:xfrm>
          <a:prstGeom prst="rect">
            <a:avLst/>
          </a:prstGeom>
          <a:noFill/>
          <a:ln>
            <a:noFill/>
          </a:ln>
        </p:spPr>
      </p:pic>
      <p:pic>
        <p:nvPicPr>
          <p:cNvPr id="403" name="Google Shape;403;p9"/>
          <p:cNvPicPr preferRelativeResize="0"/>
          <p:nvPr/>
        </p:nvPicPr>
        <p:blipFill rotWithShape="1">
          <a:blip r:embed="rId7">
            <a:alphaModFix/>
          </a:blip>
          <a:srcRect/>
          <a:stretch/>
        </p:blipFill>
        <p:spPr>
          <a:xfrm>
            <a:off x="3116595" y="4165303"/>
            <a:ext cx="1797516" cy="1866827"/>
          </a:xfrm>
          <a:prstGeom prst="rect">
            <a:avLst/>
          </a:prstGeom>
          <a:noFill/>
          <a:ln>
            <a:noFill/>
          </a:ln>
        </p:spPr>
      </p:pic>
      <p:sp>
        <p:nvSpPr>
          <p:cNvPr id="404" name="Google Shape;404;p9"/>
          <p:cNvSpPr txBox="1"/>
          <p:nvPr/>
        </p:nvSpPr>
        <p:spPr>
          <a:xfrm>
            <a:off x="1981200" y="6538809"/>
            <a:ext cx="6716587" cy="1308050"/>
          </a:xfrm>
          <a:prstGeom prst="rect">
            <a:avLst/>
          </a:prstGeom>
          <a:noFill/>
          <a:ln>
            <a:noFill/>
          </a:ln>
        </p:spPr>
        <p:txBody>
          <a:bodyPr spcFirstLastPara="1" wrap="square" lIns="0" tIns="0" rIns="0" bIns="0" anchor="t" anchorCtr="0">
            <a:spAutoFit/>
          </a:bodyPr>
          <a:lstStyle/>
          <a:p>
            <a:pPr marL="0" marR="0" lvl="0" indent="0" algn="just" rtl="0">
              <a:lnSpc>
                <a:spcPct val="119964"/>
              </a:lnSpc>
              <a:spcBef>
                <a:spcPts val="0"/>
              </a:spcBef>
              <a:spcAft>
                <a:spcPts val="0"/>
              </a:spcAft>
              <a:buNone/>
            </a:pPr>
            <a:r>
              <a:rPr lang="bg-BG" sz="2800">
                <a:solidFill>
                  <a:schemeClr val="dk1"/>
                </a:solidFill>
                <a:latin typeface="Abhaya Libre"/>
                <a:ea typeface="Abhaya Libre"/>
                <a:cs typeface="Abhaya Libre"/>
                <a:sym typeface="Abhaya Libre"/>
              </a:rPr>
              <a:t>Изгледайте видеото и научете повече за социалното предприемачество и социалния предприемач.</a:t>
            </a:r>
            <a:endParaRPr sz="2800">
              <a:solidFill>
                <a:srgbClr val="000000"/>
              </a:solidFill>
              <a:latin typeface="Abhaya Libre"/>
              <a:ea typeface="Abhaya Libre"/>
              <a:cs typeface="Abhaya Libre"/>
              <a:sym typeface="Abhaya Libre"/>
            </a:endParaRPr>
          </a:p>
        </p:txBody>
      </p:sp>
      <p:sp>
        <p:nvSpPr>
          <p:cNvPr id="405" name="Google Shape;405;p9"/>
          <p:cNvSpPr txBox="1"/>
          <p:nvPr/>
        </p:nvSpPr>
        <p:spPr>
          <a:xfrm>
            <a:off x="11580750" y="8683226"/>
            <a:ext cx="7965729" cy="28212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bg-BG" sz="1600">
                <a:solidFill>
                  <a:srgbClr val="000000"/>
                </a:solidFill>
                <a:latin typeface="Abhaya Libre"/>
                <a:ea typeface="Abhaya Libre"/>
                <a:cs typeface="Abhaya Libre"/>
                <a:sym typeface="Abhaya Libre"/>
              </a:rPr>
              <a:t>  https://www.youtube.com/watch?v=1ecKK3S8DOE</a:t>
            </a:r>
            <a:endParaRPr/>
          </a:p>
        </p:txBody>
      </p:sp>
      <p:pic>
        <p:nvPicPr>
          <p:cNvPr id="406" name="Google Shape;406;p9"/>
          <p:cNvPicPr preferRelativeResize="0"/>
          <p:nvPr/>
        </p:nvPicPr>
        <p:blipFill>
          <a:blip r:embed="rId8">
            <a:alphaModFix/>
          </a:blip>
          <a:stretch>
            <a:fillRect/>
          </a:stretch>
        </p:blipFill>
        <p:spPr>
          <a:xfrm>
            <a:off x="7752200" y="9199825"/>
            <a:ext cx="3661230" cy="806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1"/>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3593</Words>
  <Application>Microsoft Office PowerPoint</Application>
  <PresentationFormat>Custom</PresentationFormat>
  <Paragraphs>264</Paragraphs>
  <Slides>41</Slides>
  <Notes>41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Calibri</vt:lpstr>
      <vt:lpstr>Jost</vt:lpstr>
      <vt:lpstr>Georgia</vt:lpstr>
      <vt:lpstr>Abhaya Libre</vt:lpstr>
      <vt:lpstr>Aharoni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rkireva</dc:creator>
  <cp:lastModifiedBy>Radimira Radkova-Kireva</cp:lastModifiedBy>
  <cp:revision>6</cp:revision>
  <dcterms:created xsi:type="dcterms:W3CDTF">2006-08-16T00:00:00Z</dcterms:created>
  <dcterms:modified xsi:type="dcterms:W3CDTF">2023-07-21T11:03:28Z</dcterms:modified>
</cp:coreProperties>
</file>