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8288000" cy="10287000"/>
  <p:notesSz cx="6858000" cy="9144000"/>
  <p:embeddedFontLst>
    <p:embeddedFont>
      <p:font typeface="Abhaya Libre" panose="020B0604020202020204" charset="0"/>
      <p:regular r:id="rId50"/>
      <p:bold r:id="rId51"/>
    </p:embeddedFont>
    <p:embeddedFont>
      <p:font typeface="Calibri" panose="020F0502020204030204" pitchFamily="34" charset="0"/>
      <p:regular r:id="rId52"/>
      <p:bold r:id="rId53"/>
      <p:italic r:id="rId54"/>
      <p:boldItalic r:id="rId55"/>
    </p:embeddedFont>
    <p:embeddedFont>
      <p:font typeface="Georgia" panose="02040502050405020303" pitchFamily="18"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h8EWBXyAwADb1FtrYa6sVWfjsb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301" y="-4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bg-BG"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8" name="Google Shape;66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3" name="Google Shape;72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1" name="Google Shape;78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6" name="Google Shape;79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4" name="Google Shape;87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4" name="Google Shape;91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4" name="Google Shape;95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5" name="Google Shape;99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4" name="Google Shape;103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 name="Google Shape;104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6" name="Google Shape;106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1" name="Google Shape;108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5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5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5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5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5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5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7"/>
          <p:cNvSpPr>
            <a:spLocks noGrp="1"/>
          </p:cNvSpPr>
          <p:nvPr>
            <p:ph type="pic" idx="2"/>
          </p:nvPr>
        </p:nvSpPr>
        <p:spPr>
          <a:xfrm>
            <a:off x="1792288" y="612775"/>
            <a:ext cx="5486400" cy="4114800"/>
          </a:xfrm>
          <a:prstGeom prst="rect">
            <a:avLst/>
          </a:prstGeom>
          <a:noFill/>
          <a:ln>
            <a:noFill/>
          </a:ln>
        </p:spPr>
      </p:sp>
      <p:sp>
        <p:nvSpPr>
          <p:cNvPr id="68" name="Google Shape;68;p5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g-BG"/>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8.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9.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9.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4.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34.png"/><Relationship Id="rId4" Type="http://schemas.openxmlformats.org/officeDocument/2006/relationships/image" Target="../media/image13.png"/><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13.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3.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3.pn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9.pn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3.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8.png"/><Relationship Id="rId3" Type="http://schemas.openxmlformats.org/officeDocument/2006/relationships/image" Target="../media/image34.png"/><Relationship Id="rId7" Type="http://schemas.openxmlformats.org/officeDocument/2006/relationships/image" Target="../media/image9.png"/><Relationship Id="rId12"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13.png"/><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image" Target="../media/image58.png"/><Relationship Id="rId1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56.png"/><Relationship Id="rId10" Type="http://schemas.openxmlformats.org/officeDocument/2006/relationships/image" Target="../media/image34.png"/><Relationship Id="rId4" Type="http://schemas.openxmlformats.org/officeDocument/2006/relationships/image" Target="../media/image55.png"/><Relationship Id="rId9" Type="http://schemas.openxmlformats.org/officeDocument/2006/relationships/image" Target="../media/image59.png"/><Relationship Id="rId1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56.png"/><Relationship Id="rId10" Type="http://schemas.openxmlformats.org/officeDocument/2006/relationships/image" Target="../media/image34.png"/><Relationship Id="rId4" Type="http://schemas.openxmlformats.org/officeDocument/2006/relationships/image" Target="../media/image55.png"/><Relationship Id="rId9" Type="http://schemas.openxmlformats.org/officeDocument/2006/relationships/image" Target="../media/image59.png"/><Relationship Id="rId14"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0.jpg"/><Relationship Id="rId5" Type="http://schemas.openxmlformats.org/officeDocument/2006/relationships/image" Target="../media/image9.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2.jpg"/><Relationship Id="rId7"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13.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9.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jpg"/><Relationship Id="rId4" Type="http://schemas.openxmlformats.org/officeDocument/2006/relationships/image" Target="../media/image9.pn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56.png"/><Relationship Id="rId10" Type="http://schemas.openxmlformats.org/officeDocument/2006/relationships/image" Target="../media/image34.png"/><Relationship Id="rId4" Type="http://schemas.openxmlformats.org/officeDocument/2006/relationships/image" Target="../media/image55.png"/><Relationship Id="rId9" Type="http://schemas.openxmlformats.org/officeDocument/2006/relationships/image" Target="../media/image59.png"/><Relationship Id="rId14"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56.png"/><Relationship Id="rId10" Type="http://schemas.openxmlformats.org/officeDocument/2006/relationships/image" Target="../media/image34.png"/><Relationship Id="rId4" Type="http://schemas.openxmlformats.org/officeDocument/2006/relationships/image" Target="../media/image55.png"/><Relationship Id="rId9" Type="http://schemas.openxmlformats.org/officeDocument/2006/relationships/image" Target="../media/image59.png"/><Relationship Id="rId14"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image" Target="../media/image3.png"/><Relationship Id="rId7"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67.png"/></Relationships>
</file>

<file path=ppt/slides/_rels/slide3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69.jpg"/><Relationship Id="rId5"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0.png"/></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8.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png"/><Relationship Id="rId7"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56.png"/><Relationship Id="rId10" Type="http://schemas.openxmlformats.org/officeDocument/2006/relationships/image" Target="../media/image34.png"/><Relationship Id="rId4" Type="http://schemas.openxmlformats.org/officeDocument/2006/relationships/image" Target="../media/image55.png"/><Relationship Id="rId9" Type="http://schemas.openxmlformats.org/officeDocument/2006/relationships/image" Target="../media/image59.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2.jpg"/><Relationship Id="rId18"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19.png"/><Relationship Id="rId15" Type="http://schemas.openxmlformats.org/officeDocument/2006/relationships/image" Target="../media/image24.png"/><Relationship Id="rId10" Type="http://schemas.openxmlformats.org/officeDocument/2006/relationships/image" Target="../media/image17.png"/><Relationship Id="rId19" Type="http://schemas.openxmlformats.org/officeDocument/2006/relationships/image" Target="../media/image28.png"/><Relationship Id="rId4" Type="http://schemas.openxmlformats.org/officeDocument/2006/relationships/image" Target="../media/image1.png"/><Relationship Id="rId9" Type="http://schemas.openxmlformats.org/officeDocument/2006/relationships/image" Target="../media/image20.pn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56.png"/><Relationship Id="rId10" Type="http://schemas.openxmlformats.org/officeDocument/2006/relationships/image" Target="../media/image34.png"/><Relationship Id="rId4" Type="http://schemas.openxmlformats.org/officeDocument/2006/relationships/image" Target="../media/image55.png"/><Relationship Id="rId9" Type="http://schemas.openxmlformats.org/officeDocument/2006/relationships/image" Target="../media/image59.png"/><Relationship Id="rId14"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56.png"/><Relationship Id="rId10" Type="http://schemas.openxmlformats.org/officeDocument/2006/relationships/image" Target="../media/image34.png"/><Relationship Id="rId4" Type="http://schemas.openxmlformats.org/officeDocument/2006/relationships/image" Target="../media/image55.png"/><Relationship Id="rId9" Type="http://schemas.openxmlformats.org/officeDocument/2006/relationships/image" Target="../media/image59.png"/><Relationship Id="rId14" Type="http://schemas.openxmlformats.org/officeDocument/2006/relationships/image" Target="../media/image10.png"/></Relationships>
</file>

<file path=ppt/slides/_rels/slide4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56.png"/><Relationship Id="rId15" Type="http://schemas.openxmlformats.org/officeDocument/2006/relationships/image" Target="../media/image10.png"/><Relationship Id="rId10" Type="http://schemas.openxmlformats.org/officeDocument/2006/relationships/image" Target="../media/image34.png"/><Relationship Id="rId4" Type="http://schemas.openxmlformats.org/officeDocument/2006/relationships/image" Target="../media/image55.png"/><Relationship Id="rId9" Type="http://schemas.openxmlformats.org/officeDocument/2006/relationships/image" Target="../media/image59.png"/><Relationship Id="rId14" Type="http://schemas.openxmlformats.org/officeDocument/2006/relationships/image" Target="../media/image72.jpg"/></Relationships>
</file>

<file path=ppt/slides/_rels/slide4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56.png"/><Relationship Id="rId10" Type="http://schemas.openxmlformats.org/officeDocument/2006/relationships/image" Target="../media/image34.png"/><Relationship Id="rId4" Type="http://schemas.openxmlformats.org/officeDocument/2006/relationships/image" Target="../media/image55.png"/><Relationship Id="rId9" Type="http://schemas.openxmlformats.org/officeDocument/2006/relationships/image" Target="../media/image59.png"/><Relationship Id="rId14" Type="http://schemas.openxmlformats.org/officeDocument/2006/relationships/image" Target="../media/image10.png"/></Relationships>
</file>

<file path=ppt/slides/_rels/slide4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4.xml"/><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video" Target="https://www.youtube.com/embed/LS3XGUZzLuI?feature=oembed" TargetMode="External"/><Relationship Id="rId6" Type="http://schemas.openxmlformats.org/officeDocument/2006/relationships/image" Target="../media/image13.png"/><Relationship Id="rId5" Type="http://schemas.openxmlformats.org/officeDocument/2006/relationships/image" Target="../media/image34.png"/><Relationship Id="rId10" Type="http://schemas.openxmlformats.org/officeDocument/2006/relationships/image" Target="../media/image73.jpeg"/><Relationship Id="rId4" Type="http://schemas.openxmlformats.org/officeDocument/2006/relationships/image" Target="../media/image9.png"/><Relationship Id="rId9" Type="http://schemas.openxmlformats.org/officeDocument/2006/relationships/image" Target="../media/image10.png"/></Relationships>
</file>

<file path=ppt/slides/_rels/slide4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image" Target="../media/image34.png"/><Relationship Id="rId9" Type="http://schemas.openxmlformats.org/officeDocument/2006/relationships/image" Target="../media/image75.png"/></Relationships>
</file>

<file path=ppt/slides/_rels/slide4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6.png"/><Relationship Id="rId7"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0.png"/></Relationships>
</file>

<file path=ppt/slides/_rels/slide4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79.png"/><Relationship Id="rId12" Type="http://schemas.openxmlformats.org/officeDocument/2006/relationships/image" Target="../media/image83.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82.png"/><Relationship Id="rId5" Type="http://schemas.openxmlformats.org/officeDocument/2006/relationships/image" Target="../media/image3.png"/><Relationship Id="rId10" Type="http://schemas.openxmlformats.org/officeDocument/2006/relationships/image" Target="../media/image81.png"/><Relationship Id="rId4" Type="http://schemas.openxmlformats.org/officeDocument/2006/relationships/image" Target="../media/image78.png"/><Relationship Id="rId9" Type="http://schemas.openxmlformats.org/officeDocument/2006/relationships/image" Target="../media/image8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10.png"/><Relationship Id="rId5" Type="http://schemas.openxmlformats.org/officeDocument/2006/relationships/image" Target="../media/image29.pn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9.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png"/><Relationship Id="rId7" Type="http://schemas.openxmlformats.org/officeDocument/2006/relationships/image" Target="../media/image35.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9.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2.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rot="1852805">
            <a:off x="7671988" y="-2007864"/>
            <a:ext cx="5364129" cy="5364129"/>
          </a:xfrm>
          <a:prstGeom prst="rect">
            <a:avLst/>
          </a:prstGeom>
          <a:noFill/>
          <a:ln>
            <a:noFill/>
          </a:ln>
        </p:spPr>
      </p:pic>
      <p:pic>
        <p:nvPicPr>
          <p:cNvPr id="89" name="Google Shape;89;p1"/>
          <p:cNvPicPr preferRelativeResize="0"/>
          <p:nvPr/>
        </p:nvPicPr>
        <p:blipFill rotWithShape="1">
          <a:blip r:embed="rId4">
            <a:alphaModFix/>
          </a:blip>
          <a:srcRect/>
          <a:stretch/>
        </p:blipFill>
        <p:spPr>
          <a:xfrm rot="1167879">
            <a:off x="15048952" y="6594634"/>
            <a:ext cx="5721823" cy="5669807"/>
          </a:xfrm>
          <a:prstGeom prst="rect">
            <a:avLst/>
          </a:prstGeom>
          <a:noFill/>
          <a:ln>
            <a:noFill/>
          </a:ln>
        </p:spPr>
      </p:pic>
      <p:pic>
        <p:nvPicPr>
          <p:cNvPr id="90" name="Google Shape;90;p1"/>
          <p:cNvPicPr preferRelativeResize="0"/>
          <p:nvPr/>
        </p:nvPicPr>
        <p:blipFill rotWithShape="1">
          <a:blip r:embed="rId5">
            <a:alphaModFix/>
          </a:blip>
          <a:srcRect/>
          <a:stretch/>
        </p:blipFill>
        <p:spPr>
          <a:xfrm rot="-4196164">
            <a:off x="-4478873" y="6861709"/>
            <a:ext cx="11622266" cy="12388074"/>
          </a:xfrm>
          <a:prstGeom prst="rect">
            <a:avLst/>
          </a:prstGeom>
          <a:noFill/>
          <a:ln>
            <a:noFill/>
          </a:ln>
        </p:spPr>
      </p:pic>
      <p:pic>
        <p:nvPicPr>
          <p:cNvPr id="91" name="Google Shape;91;p1"/>
          <p:cNvPicPr preferRelativeResize="0"/>
          <p:nvPr/>
        </p:nvPicPr>
        <p:blipFill rotWithShape="1">
          <a:blip r:embed="rId6">
            <a:alphaModFix/>
          </a:blip>
          <a:srcRect/>
          <a:stretch/>
        </p:blipFill>
        <p:spPr>
          <a:xfrm>
            <a:off x="546191" y="-1794241"/>
            <a:ext cx="3334026" cy="3588482"/>
          </a:xfrm>
          <a:prstGeom prst="rect">
            <a:avLst/>
          </a:prstGeom>
          <a:noFill/>
          <a:ln>
            <a:noFill/>
          </a:ln>
        </p:spPr>
      </p:pic>
      <p:pic>
        <p:nvPicPr>
          <p:cNvPr id="92" name="Google Shape;92;p1"/>
          <p:cNvPicPr preferRelativeResize="0"/>
          <p:nvPr/>
        </p:nvPicPr>
        <p:blipFill rotWithShape="1">
          <a:blip r:embed="rId6">
            <a:alphaModFix/>
          </a:blip>
          <a:srcRect/>
          <a:stretch/>
        </p:blipFill>
        <p:spPr>
          <a:xfrm>
            <a:off x="13878502" y="8579500"/>
            <a:ext cx="2556197" cy="2751289"/>
          </a:xfrm>
          <a:prstGeom prst="rect">
            <a:avLst/>
          </a:prstGeom>
          <a:noFill/>
          <a:ln>
            <a:noFill/>
          </a:ln>
        </p:spPr>
      </p:pic>
      <p:pic>
        <p:nvPicPr>
          <p:cNvPr id="93" name="Google Shape;93;p1"/>
          <p:cNvPicPr preferRelativeResize="0"/>
          <p:nvPr/>
        </p:nvPicPr>
        <p:blipFill rotWithShape="1">
          <a:blip r:embed="rId7">
            <a:alphaModFix/>
          </a:blip>
          <a:srcRect/>
          <a:stretch/>
        </p:blipFill>
        <p:spPr>
          <a:xfrm rot="-1185502">
            <a:off x="-3202910" y="120674"/>
            <a:ext cx="4352147" cy="4346443"/>
          </a:xfrm>
          <a:prstGeom prst="rect">
            <a:avLst/>
          </a:prstGeom>
          <a:noFill/>
          <a:ln>
            <a:noFill/>
          </a:ln>
        </p:spPr>
      </p:pic>
      <p:pic>
        <p:nvPicPr>
          <p:cNvPr id="94" name="Google Shape;94;p1"/>
          <p:cNvPicPr preferRelativeResize="0"/>
          <p:nvPr/>
        </p:nvPicPr>
        <p:blipFill rotWithShape="1">
          <a:blip r:embed="rId8">
            <a:alphaModFix/>
          </a:blip>
          <a:srcRect/>
          <a:stretch/>
        </p:blipFill>
        <p:spPr>
          <a:xfrm rot="-7379619">
            <a:off x="3992986" y="9104884"/>
            <a:ext cx="5810576" cy="5802961"/>
          </a:xfrm>
          <a:prstGeom prst="rect">
            <a:avLst/>
          </a:prstGeom>
          <a:noFill/>
          <a:ln>
            <a:noFill/>
          </a:ln>
        </p:spPr>
      </p:pic>
      <p:pic>
        <p:nvPicPr>
          <p:cNvPr id="95" name="Google Shape;95;p1"/>
          <p:cNvPicPr preferRelativeResize="0"/>
          <p:nvPr/>
        </p:nvPicPr>
        <p:blipFill rotWithShape="1">
          <a:blip r:embed="rId9">
            <a:alphaModFix/>
          </a:blip>
          <a:srcRect/>
          <a:stretch/>
        </p:blipFill>
        <p:spPr>
          <a:xfrm rot="6632729">
            <a:off x="16143270" y="-2037213"/>
            <a:ext cx="4881157" cy="4874760"/>
          </a:xfrm>
          <a:prstGeom prst="rect">
            <a:avLst/>
          </a:prstGeom>
          <a:noFill/>
          <a:ln>
            <a:noFill/>
          </a:ln>
        </p:spPr>
      </p:pic>
      <p:grpSp>
        <p:nvGrpSpPr>
          <p:cNvPr id="96" name="Google Shape;96;p1"/>
          <p:cNvGrpSpPr/>
          <p:nvPr/>
        </p:nvGrpSpPr>
        <p:grpSpPr>
          <a:xfrm>
            <a:off x="14984413" y="400167"/>
            <a:ext cx="2900572" cy="807706"/>
            <a:chOff x="0" y="0"/>
            <a:chExt cx="3867430" cy="1076940"/>
          </a:xfrm>
        </p:grpSpPr>
        <p:pic>
          <p:nvPicPr>
            <p:cNvPr id="97" name="Google Shape;97;p1"/>
            <p:cNvPicPr preferRelativeResize="0"/>
            <p:nvPr/>
          </p:nvPicPr>
          <p:blipFill rotWithShape="1">
            <a:blip r:embed="rId10">
              <a:alphaModFix/>
            </a:blip>
            <a:srcRect/>
            <a:stretch/>
          </p:blipFill>
          <p:spPr>
            <a:xfrm>
              <a:off x="0" y="0"/>
              <a:ext cx="3867430" cy="618789"/>
            </a:xfrm>
            <a:prstGeom prst="rect">
              <a:avLst/>
            </a:prstGeom>
            <a:noFill/>
            <a:ln>
              <a:noFill/>
            </a:ln>
          </p:spPr>
        </p:pic>
        <p:pic>
          <p:nvPicPr>
            <p:cNvPr id="98" name="Google Shape;98;p1"/>
            <p:cNvPicPr preferRelativeResize="0"/>
            <p:nvPr/>
          </p:nvPicPr>
          <p:blipFill rotWithShape="1">
            <a:blip r:embed="rId10">
              <a:alphaModFix/>
            </a:blip>
            <a:srcRect/>
            <a:stretch/>
          </p:blipFill>
          <p:spPr>
            <a:xfrm>
              <a:off x="0" y="458151"/>
              <a:ext cx="3867430" cy="618789"/>
            </a:xfrm>
            <a:prstGeom prst="rect">
              <a:avLst/>
            </a:prstGeom>
            <a:noFill/>
            <a:ln>
              <a:noFill/>
            </a:ln>
          </p:spPr>
        </p:pic>
      </p:grpSp>
      <p:pic>
        <p:nvPicPr>
          <p:cNvPr id="99" name="Google Shape;99;p1"/>
          <p:cNvPicPr preferRelativeResize="0"/>
          <p:nvPr/>
        </p:nvPicPr>
        <p:blipFill rotWithShape="1">
          <a:blip r:embed="rId11">
            <a:alphaModFix/>
          </a:blip>
          <a:srcRect/>
          <a:stretch/>
        </p:blipFill>
        <p:spPr>
          <a:xfrm>
            <a:off x="243213" y="715612"/>
            <a:ext cx="7274007" cy="7274007"/>
          </a:xfrm>
          <a:prstGeom prst="rect">
            <a:avLst/>
          </a:prstGeom>
          <a:noFill/>
          <a:ln>
            <a:noFill/>
          </a:ln>
        </p:spPr>
      </p:pic>
      <p:sp>
        <p:nvSpPr>
          <p:cNvPr id="100" name="Google Shape;100;p1"/>
          <p:cNvSpPr txBox="1"/>
          <p:nvPr/>
        </p:nvSpPr>
        <p:spPr>
          <a:xfrm>
            <a:off x="7752212" y="3645911"/>
            <a:ext cx="9010597" cy="484748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ru-RU" sz="4500" b="0" i="0" u="none" strike="noStrike" cap="none" dirty="0">
                <a:solidFill>
                  <a:srgbClr val="000000"/>
                </a:solidFill>
                <a:latin typeface="Abhaya Libre"/>
                <a:ea typeface="Abhaya Libre"/>
                <a:cs typeface="Abhaya Libre"/>
                <a:sym typeface="Abhaya Libre"/>
              </a:rPr>
              <a:t>Подпомагане на регионалното развитие чрез изграждане на капацитет в системата на професионалното образование и обучение (ПОО)</a:t>
            </a:r>
          </a:p>
        </p:txBody>
      </p:sp>
      <p:pic>
        <p:nvPicPr>
          <p:cNvPr id="101" name="Google Shape;101;p1"/>
          <p:cNvPicPr preferRelativeResize="0"/>
          <p:nvPr/>
        </p:nvPicPr>
        <p:blipFill>
          <a:blip r:embed="rId12">
            <a:alphaModFix/>
          </a:blip>
          <a:stretch>
            <a:fillRect/>
          </a:stretch>
        </p:blipFill>
        <p:spPr>
          <a:xfrm>
            <a:off x="7752200" y="9199825"/>
            <a:ext cx="3661230" cy="806250"/>
          </a:xfrm>
          <a:prstGeom prst="rect">
            <a:avLst/>
          </a:prstGeom>
          <a:noFill/>
          <a:ln>
            <a:noFill/>
          </a:ln>
        </p:spPr>
      </p:pic>
      <p:sp>
        <p:nvSpPr>
          <p:cNvPr id="2" name="TextBox 1">
            <a:extLst>
              <a:ext uri="{FF2B5EF4-FFF2-40B4-BE49-F238E27FC236}">
                <a16:creationId xmlns:a16="http://schemas.microsoft.com/office/drawing/2014/main" id="{FFBDFC60-4298-3E4E-42D5-B6C9C2357CF9}"/>
              </a:ext>
            </a:extLst>
          </p:cNvPr>
          <p:cNvSpPr txBox="1"/>
          <p:nvPr/>
        </p:nvSpPr>
        <p:spPr>
          <a:xfrm>
            <a:off x="8621486" y="1793608"/>
            <a:ext cx="5871546" cy="1446550"/>
          </a:xfrm>
          <a:prstGeom prst="rect">
            <a:avLst/>
          </a:prstGeom>
          <a:noFill/>
        </p:spPr>
        <p:txBody>
          <a:bodyPr wrap="square" rtlCol="0">
            <a:spAutoFit/>
          </a:bodyPr>
          <a:lstStyle/>
          <a:p>
            <a:r>
              <a:rPr lang="bg-BG" sz="4400" dirty="0">
                <a:solidFill>
                  <a:srgbClr val="FF0000"/>
                </a:solidFill>
              </a:rPr>
              <a:t>До 14-ти слайд е проверено</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0"/>
          <p:cNvPicPr preferRelativeResize="0"/>
          <p:nvPr/>
        </p:nvPicPr>
        <p:blipFill rotWithShape="1">
          <a:blip r:embed="rId3">
            <a:alphaModFix/>
          </a:blip>
          <a:srcRect/>
          <a:stretch/>
        </p:blipFill>
        <p:spPr>
          <a:xfrm>
            <a:off x="1676401" y="1564159"/>
            <a:ext cx="10058400" cy="7158681"/>
          </a:xfrm>
          <a:prstGeom prst="rect">
            <a:avLst/>
          </a:prstGeom>
          <a:noFill/>
          <a:ln>
            <a:noFill/>
          </a:ln>
        </p:spPr>
      </p:pic>
      <p:sp>
        <p:nvSpPr>
          <p:cNvPr id="271" name="Google Shape;271;p10"/>
          <p:cNvSpPr txBox="1"/>
          <p:nvPr/>
        </p:nvSpPr>
        <p:spPr>
          <a:xfrm>
            <a:off x="11201400" y="2476500"/>
            <a:ext cx="662940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2400">
                <a:solidFill>
                  <a:schemeClr val="dk1"/>
                </a:solidFill>
                <a:latin typeface="Calibri"/>
                <a:ea typeface="Calibri"/>
                <a:cs typeface="Calibri"/>
                <a:sym typeface="Calibri"/>
              </a:rPr>
              <a:t>Прогнози за промяна на професионалната структура на заетостта в асоциираните страни от ЕС 28+3, брой на заетите; </a:t>
            </a:r>
            <a:endParaRPr/>
          </a:p>
          <a:p>
            <a:pPr marL="0" marR="0" lvl="0" indent="0" algn="l" rtl="0">
              <a:spcBef>
                <a:spcPts val="0"/>
              </a:spcBef>
              <a:spcAft>
                <a:spcPts val="0"/>
              </a:spcAft>
              <a:buNone/>
            </a:pPr>
            <a:r>
              <a:rPr lang="bg-BG" sz="2400">
                <a:solidFill>
                  <a:schemeClr val="dk1"/>
                </a:solidFill>
                <a:latin typeface="Calibri"/>
                <a:ea typeface="Calibri"/>
                <a:cs typeface="Calibri"/>
                <a:sym typeface="Calibri"/>
              </a:rPr>
              <a:t>2016 и 2030 г. сравнени.</a:t>
            </a:r>
            <a:endParaRPr/>
          </a:p>
        </p:txBody>
      </p:sp>
      <p:pic>
        <p:nvPicPr>
          <p:cNvPr id="272" name="Google Shape;272;p10"/>
          <p:cNvPicPr preferRelativeResize="0"/>
          <p:nvPr/>
        </p:nvPicPr>
        <p:blipFill rotWithShape="1">
          <a:blip r:embed="rId4">
            <a:alphaModFix/>
          </a:blip>
          <a:srcRect/>
          <a:stretch/>
        </p:blipFill>
        <p:spPr>
          <a:xfrm rot="-1185502">
            <a:off x="13103354" y="5751185"/>
            <a:ext cx="4352147" cy="4346443"/>
          </a:xfrm>
          <a:prstGeom prst="rect">
            <a:avLst/>
          </a:prstGeom>
          <a:noFill/>
          <a:ln>
            <a:noFill/>
          </a:ln>
        </p:spPr>
      </p:pic>
      <p:pic>
        <p:nvPicPr>
          <p:cNvPr id="273" name="Google Shape;273;p10"/>
          <p:cNvPicPr preferRelativeResize="0"/>
          <p:nvPr/>
        </p:nvPicPr>
        <p:blipFill rotWithShape="1">
          <a:blip r:embed="rId5">
            <a:alphaModFix/>
          </a:blip>
          <a:srcRect/>
          <a:stretch/>
        </p:blipFill>
        <p:spPr>
          <a:xfrm>
            <a:off x="0" y="-1490547"/>
            <a:ext cx="3334026" cy="3588482"/>
          </a:xfrm>
          <a:prstGeom prst="rect">
            <a:avLst/>
          </a:prstGeom>
          <a:noFill/>
          <a:ln>
            <a:noFill/>
          </a:ln>
        </p:spPr>
      </p:pic>
      <p:pic>
        <p:nvPicPr>
          <p:cNvPr id="274" name="Google Shape;274;p10"/>
          <p:cNvPicPr preferRelativeResize="0"/>
          <p:nvPr/>
        </p:nvPicPr>
        <p:blipFill rotWithShape="1">
          <a:blip r:embed="rId6">
            <a:alphaModFix/>
          </a:blip>
          <a:srcRect/>
          <a:stretch/>
        </p:blipFill>
        <p:spPr>
          <a:xfrm>
            <a:off x="16418708" y="0"/>
            <a:ext cx="1869292" cy="1869292"/>
          </a:xfrm>
          <a:prstGeom prst="rect">
            <a:avLst/>
          </a:prstGeom>
          <a:noFill/>
          <a:ln>
            <a:noFill/>
          </a:ln>
        </p:spPr>
      </p:pic>
      <p:grpSp>
        <p:nvGrpSpPr>
          <p:cNvPr id="275" name="Google Shape;275;p10"/>
          <p:cNvGrpSpPr/>
          <p:nvPr/>
        </p:nvGrpSpPr>
        <p:grpSpPr>
          <a:xfrm>
            <a:off x="-533400" y="8953500"/>
            <a:ext cx="2900572" cy="807706"/>
            <a:chOff x="0" y="0"/>
            <a:chExt cx="3867430" cy="1076940"/>
          </a:xfrm>
        </p:grpSpPr>
        <p:pic>
          <p:nvPicPr>
            <p:cNvPr id="276" name="Google Shape;276;p10"/>
            <p:cNvPicPr preferRelativeResize="0"/>
            <p:nvPr/>
          </p:nvPicPr>
          <p:blipFill rotWithShape="1">
            <a:blip r:embed="rId7">
              <a:alphaModFix/>
            </a:blip>
            <a:srcRect/>
            <a:stretch/>
          </p:blipFill>
          <p:spPr>
            <a:xfrm>
              <a:off x="0" y="0"/>
              <a:ext cx="3867430" cy="618789"/>
            </a:xfrm>
            <a:prstGeom prst="rect">
              <a:avLst/>
            </a:prstGeom>
            <a:noFill/>
            <a:ln>
              <a:noFill/>
            </a:ln>
          </p:spPr>
        </p:pic>
        <p:pic>
          <p:nvPicPr>
            <p:cNvPr id="277" name="Google Shape;277;p10"/>
            <p:cNvPicPr preferRelativeResize="0"/>
            <p:nvPr/>
          </p:nvPicPr>
          <p:blipFill rotWithShape="1">
            <a:blip r:embed="rId7">
              <a:alphaModFix/>
            </a:blip>
            <a:srcRect/>
            <a:stretch/>
          </p:blipFill>
          <p:spPr>
            <a:xfrm>
              <a:off x="0" y="458151"/>
              <a:ext cx="3867430" cy="618789"/>
            </a:xfrm>
            <a:prstGeom prst="rect">
              <a:avLst/>
            </a:prstGeom>
            <a:noFill/>
            <a:ln>
              <a:noFill/>
            </a:ln>
          </p:spPr>
        </p:pic>
      </p:grpSp>
      <p:pic>
        <p:nvPicPr>
          <p:cNvPr id="278" name="Google Shape;278;p10"/>
          <p:cNvPicPr preferRelativeResize="0"/>
          <p:nvPr/>
        </p:nvPicPr>
        <p:blipFill rotWithShape="1">
          <a:blip r:embed="rId8">
            <a:alphaModFix/>
          </a:blip>
          <a:srcRect/>
          <a:stretch/>
        </p:blipFill>
        <p:spPr>
          <a:xfrm rot="1852805">
            <a:off x="6330350" y="-3385150"/>
            <a:ext cx="5364129" cy="5364129"/>
          </a:xfrm>
          <a:prstGeom prst="rect">
            <a:avLst/>
          </a:prstGeom>
          <a:noFill/>
          <a:ln>
            <a:noFill/>
          </a:ln>
        </p:spPr>
      </p:pic>
      <p:pic>
        <p:nvPicPr>
          <p:cNvPr id="279" name="Google Shape;279;p10"/>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83"/>
        <p:cNvGrpSpPr/>
        <p:nvPr/>
      </p:nvGrpSpPr>
      <p:grpSpPr>
        <a:xfrm>
          <a:off x="0" y="0"/>
          <a:ext cx="0" cy="0"/>
          <a:chOff x="0" y="0"/>
          <a:chExt cx="0" cy="0"/>
        </a:xfrm>
      </p:grpSpPr>
      <p:pic>
        <p:nvPicPr>
          <p:cNvPr id="284" name="Google Shape;284;p11"/>
          <p:cNvPicPr preferRelativeResize="0"/>
          <p:nvPr/>
        </p:nvPicPr>
        <p:blipFill rotWithShape="1">
          <a:blip r:embed="rId3">
            <a:alphaModFix/>
          </a:blip>
          <a:srcRect/>
          <a:stretch/>
        </p:blipFill>
        <p:spPr>
          <a:xfrm rot="-4196164">
            <a:off x="-6311071" y="9974892"/>
            <a:ext cx="8717938" cy="9292376"/>
          </a:xfrm>
          <a:prstGeom prst="rect">
            <a:avLst/>
          </a:prstGeom>
          <a:noFill/>
          <a:ln>
            <a:noFill/>
          </a:ln>
        </p:spPr>
      </p:pic>
      <p:pic>
        <p:nvPicPr>
          <p:cNvPr id="285" name="Google Shape;285;p1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86" name="Google Shape;286;p11"/>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287" name="Google Shape;287;p11"/>
          <p:cNvSpPr txBox="1"/>
          <p:nvPr/>
        </p:nvSpPr>
        <p:spPr>
          <a:xfrm>
            <a:off x="1447800" y="1109811"/>
            <a:ext cx="14706600" cy="727122"/>
          </a:xfrm>
          <a:prstGeom prst="rect">
            <a:avLst/>
          </a:prstGeom>
          <a:noFill/>
          <a:ln>
            <a:noFill/>
          </a:ln>
        </p:spPr>
        <p:txBody>
          <a:bodyPr spcFirstLastPara="1" wrap="square" lIns="0" tIns="0" rIns="0" bIns="0" anchor="t" anchorCtr="0">
            <a:spAutoFit/>
          </a:bodyPr>
          <a:lstStyle/>
          <a:p>
            <a:pPr marL="0" marR="0" lvl="0" indent="0" algn="l" rtl="0">
              <a:lnSpc>
                <a:spcPct val="100907"/>
              </a:lnSpc>
              <a:spcBef>
                <a:spcPts val="0"/>
              </a:spcBef>
              <a:spcAft>
                <a:spcPts val="0"/>
              </a:spcAft>
              <a:buNone/>
            </a:pPr>
            <a:r>
              <a:rPr lang="bg-BG" sz="5400">
                <a:solidFill>
                  <a:srgbClr val="000000"/>
                </a:solidFill>
                <a:latin typeface="Abhaya Libre"/>
                <a:ea typeface="Abhaya Libre"/>
                <a:cs typeface="Abhaya Libre"/>
                <a:sym typeface="Abhaya Libre"/>
              </a:rPr>
              <a:t>Т-образни умения</a:t>
            </a:r>
            <a:endParaRPr sz="5400">
              <a:solidFill>
                <a:srgbClr val="000000"/>
              </a:solidFill>
              <a:latin typeface="Abhaya Libre"/>
              <a:ea typeface="Abhaya Libre"/>
              <a:cs typeface="Abhaya Libre"/>
              <a:sym typeface="Abhaya Libre"/>
            </a:endParaRPr>
          </a:p>
        </p:txBody>
      </p:sp>
      <p:pic>
        <p:nvPicPr>
          <p:cNvPr id="288" name="Google Shape;288;p11" descr="What is a T Shaped Talent?"/>
          <p:cNvPicPr preferRelativeResize="0"/>
          <p:nvPr/>
        </p:nvPicPr>
        <p:blipFill rotWithShape="1">
          <a:blip r:embed="rId6">
            <a:alphaModFix/>
          </a:blip>
          <a:srcRect/>
          <a:stretch/>
        </p:blipFill>
        <p:spPr>
          <a:xfrm>
            <a:off x="2971800" y="1869292"/>
            <a:ext cx="12801600" cy="7232905"/>
          </a:xfrm>
          <a:prstGeom prst="rect">
            <a:avLst/>
          </a:prstGeom>
          <a:noFill/>
          <a:ln>
            <a:noFill/>
          </a:ln>
        </p:spPr>
      </p:pic>
      <p:sp>
        <p:nvSpPr>
          <p:cNvPr id="289" name="Google Shape;289;p11"/>
          <p:cNvSpPr txBox="1"/>
          <p:nvPr/>
        </p:nvSpPr>
        <p:spPr>
          <a:xfrm>
            <a:off x="9733411" y="9102197"/>
            <a:ext cx="764005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bg-BG" sz="1800">
                <a:solidFill>
                  <a:schemeClr val="dk1"/>
                </a:solidFill>
                <a:latin typeface="Calibri"/>
                <a:ea typeface="Calibri"/>
                <a:cs typeface="Calibri"/>
                <a:sym typeface="Calibri"/>
              </a:rPr>
              <a:t>https://www.youtube.com/watch?v=J_yuGFMM6r0</a:t>
            </a:r>
            <a:endParaRPr/>
          </a:p>
        </p:txBody>
      </p:sp>
      <p:pic>
        <p:nvPicPr>
          <p:cNvPr id="290" name="Google Shape;290;p11"/>
          <p:cNvPicPr preferRelativeResize="0"/>
          <p:nvPr/>
        </p:nvPicPr>
        <p:blipFill rotWithShape="1">
          <a:blip r:embed="rId7">
            <a:alphaModFix/>
          </a:blip>
          <a:srcRect/>
          <a:stretch/>
        </p:blipFill>
        <p:spPr>
          <a:xfrm rot="1852805">
            <a:off x="6330350" y="-3385150"/>
            <a:ext cx="5364129" cy="5364129"/>
          </a:xfrm>
          <a:prstGeom prst="rect">
            <a:avLst/>
          </a:prstGeom>
          <a:noFill/>
          <a:ln>
            <a:noFill/>
          </a:ln>
        </p:spPr>
      </p:pic>
      <p:pic>
        <p:nvPicPr>
          <p:cNvPr id="291" name="Google Shape;291;p11"/>
          <p:cNvPicPr preferRelativeResize="0"/>
          <p:nvPr/>
        </p:nvPicPr>
        <p:blipFill>
          <a:blip r:embed="rId8">
            <a:alphaModFix/>
          </a:blip>
          <a:stretch>
            <a:fillRect/>
          </a:stretch>
        </p:blipFill>
        <p:spPr>
          <a:xfrm>
            <a:off x="7752200" y="9199825"/>
            <a:ext cx="3661230" cy="806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95"/>
        <p:cNvGrpSpPr/>
        <p:nvPr/>
      </p:nvGrpSpPr>
      <p:grpSpPr>
        <a:xfrm>
          <a:off x="0" y="0"/>
          <a:ext cx="0" cy="0"/>
          <a:chOff x="0" y="0"/>
          <a:chExt cx="0" cy="0"/>
        </a:xfrm>
      </p:grpSpPr>
      <p:pic>
        <p:nvPicPr>
          <p:cNvPr id="296" name="Google Shape;296;p12"/>
          <p:cNvPicPr preferRelativeResize="0"/>
          <p:nvPr/>
        </p:nvPicPr>
        <p:blipFill rotWithShape="1">
          <a:blip r:embed="rId3">
            <a:alphaModFix/>
          </a:blip>
          <a:srcRect/>
          <a:stretch/>
        </p:blipFill>
        <p:spPr>
          <a:xfrm rot="-4196164">
            <a:off x="-6311071" y="9974892"/>
            <a:ext cx="8717938" cy="9292376"/>
          </a:xfrm>
          <a:prstGeom prst="rect">
            <a:avLst/>
          </a:prstGeom>
          <a:noFill/>
          <a:ln>
            <a:noFill/>
          </a:ln>
        </p:spPr>
      </p:pic>
      <p:pic>
        <p:nvPicPr>
          <p:cNvPr id="297" name="Google Shape;297;p1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98" name="Google Shape;298;p12"/>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299" name="Google Shape;299;p12"/>
          <p:cNvSpPr txBox="1"/>
          <p:nvPr/>
        </p:nvSpPr>
        <p:spPr>
          <a:xfrm>
            <a:off x="1447800" y="1109811"/>
            <a:ext cx="14706600" cy="727122"/>
          </a:xfrm>
          <a:prstGeom prst="rect">
            <a:avLst/>
          </a:prstGeom>
          <a:noFill/>
          <a:ln>
            <a:noFill/>
          </a:ln>
        </p:spPr>
        <p:txBody>
          <a:bodyPr spcFirstLastPara="1" wrap="square" lIns="0" tIns="0" rIns="0" bIns="0" anchor="t" anchorCtr="0">
            <a:spAutoFit/>
          </a:bodyPr>
          <a:lstStyle/>
          <a:p>
            <a:pPr marL="0" marR="0" lvl="0" indent="0" algn="l" rtl="0">
              <a:lnSpc>
                <a:spcPct val="100907"/>
              </a:lnSpc>
              <a:spcBef>
                <a:spcPts val="0"/>
              </a:spcBef>
              <a:spcAft>
                <a:spcPts val="0"/>
              </a:spcAft>
              <a:buNone/>
            </a:pPr>
            <a:r>
              <a:rPr lang="bg-BG" sz="5400">
                <a:solidFill>
                  <a:srgbClr val="000000"/>
                </a:solidFill>
                <a:latin typeface="Abhaya Libre"/>
                <a:ea typeface="Abhaya Libre"/>
                <a:cs typeface="Abhaya Libre"/>
                <a:sym typeface="Abhaya Libre"/>
              </a:rPr>
              <a:t>Т-образни умения</a:t>
            </a:r>
            <a:endParaRPr sz="5400">
              <a:solidFill>
                <a:srgbClr val="000000"/>
              </a:solidFill>
              <a:latin typeface="Abhaya Libre"/>
              <a:ea typeface="Abhaya Libre"/>
              <a:cs typeface="Abhaya Libre"/>
              <a:sym typeface="Abhaya Libre"/>
            </a:endParaRPr>
          </a:p>
        </p:txBody>
      </p:sp>
      <p:pic>
        <p:nvPicPr>
          <p:cNvPr id="300" name="Google Shape;300;p12"/>
          <p:cNvPicPr preferRelativeResize="0"/>
          <p:nvPr/>
        </p:nvPicPr>
        <p:blipFill rotWithShape="1">
          <a:blip r:embed="rId6">
            <a:alphaModFix/>
          </a:blip>
          <a:srcRect/>
          <a:stretch/>
        </p:blipFill>
        <p:spPr>
          <a:xfrm>
            <a:off x="10511589" y="3467100"/>
            <a:ext cx="7772400" cy="3095501"/>
          </a:xfrm>
          <a:prstGeom prst="rect">
            <a:avLst/>
          </a:prstGeom>
          <a:noFill/>
          <a:ln>
            <a:noFill/>
          </a:ln>
        </p:spPr>
      </p:pic>
      <p:sp>
        <p:nvSpPr>
          <p:cNvPr id="301" name="Google Shape;301;p12"/>
          <p:cNvSpPr txBox="1"/>
          <p:nvPr/>
        </p:nvSpPr>
        <p:spPr>
          <a:xfrm>
            <a:off x="609599" y="2228531"/>
            <a:ext cx="9901989" cy="8309967"/>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700" b="0" i="0" dirty="0">
                <a:solidFill>
                  <a:srgbClr val="374151"/>
                </a:solidFill>
                <a:latin typeface="Arial"/>
                <a:ea typeface="Arial"/>
                <a:cs typeface="Arial"/>
                <a:sym typeface="Arial"/>
              </a:rPr>
              <a:t>T-образните умения са набор от умения, които обединяват комбинация от задълбочен опит в една или повече специфични области и широки познания в няколко различни области. Формата "T" визуализира взаимодействието между тези два типа умения, като вертикалната лента на T представлява задълбочен опит в конкретна област, а хоризонталната лента представлява широки познания в множество области.</a:t>
            </a:r>
            <a:endParaRPr dirty="0"/>
          </a:p>
          <a:p>
            <a:pPr marL="0" marR="0" lvl="0" indent="0" algn="just" rtl="0">
              <a:spcBef>
                <a:spcPts val="0"/>
              </a:spcBef>
              <a:spcAft>
                <a:spcPts val="0"/>
              </a:spcAft>
              <a:buNone/>
            </a:pPr>
            <a:r>
              <a:rPr lang="ru-RU" sz="2700" b="0" i="0" dirty="0">
                <a:solidFill>
                  <a:srgbClr val="374151"/>
                </a:solidFill>
                <a:latin typeface="Arial"/>
                <a:ea typeface="Arial"/>
                <a:cs typeface="Arial"/>
                <a:sym typeface="Arial"/>
              </a:rPr>
              <a:t>Те са особено ценни, тъй като позволяват на хората да обединят техническите си познания с широкото разбиране на контекста, в който работят. </a:t>
            </a:r>
            <a:r>
              <a:rPr lang="bg-BG" sz="2700" b="0" i="0" dirty="0">
                <a:solidFill>
                  <a:srgbClr val="374151"/>
                </a:solidFill>
                <a:latin typeface="Arial"/>
                <a:ea typeface="Arial"/>
                <a:cs typeface="Arial"/>
                <a:sym typeface="Arial"/>
              </a:rPr>
              <a:t>Например професионалист в ПОО с Т-образни умения може да има задълбочен опит в една област, като дигитални умения, но също така да има широко разбиране на социалните, икономическите и политическите фактори, които оказват влияние върху възприемането на нови технологии.</a:t>
            </a:r>
            <a:endParaRPr dirty="0"/>
          </a:p>
          <a:p>
            <a:pPr marL="0" marR="0" lvl="0" indent="0" algn="just" rtl="0">
              <a:spcBef>
                <a:spcPts val="0"/>
              </a:spcBef>
              <a:spcAft>
                <a:spcPts val="0"/>
              </a:spcAft>
              <a:buNone/>
            </a:pPr>
            <a:r>
              <a:rPr lang="bg-BG" sz="2700" b="0" i="0" dirty="0">
                <a:solidFill>
                  <a:srgbClr val="374151"/>
                </a:solidFill>
                <a:latin typeface="Arial"/>
                <a:ea typeface="Arial"/>
                <a:cs typeface="Arial"/>
                <a:sym typeface="Arial"/>
              </a:rPr>
              <a:t>Т-образните умения могат да помогнат на вземащите решения да видят по-голямата картина и да вземат информирани решения, които вземат предвид по-широкия контекст.</a:t>
            </a:r>
            <a:endParaRPr dirty="0"/>
          </a:p>
        </p:txBody>
      </p:sp>
      <p:grpSp>
        <p:nvGrpSpPr>
          <p:cNvPr id="302" name="Google Shape;302;p12"/>
          <p:cNvGrpSpPr/>
          <p:nvPr/>
        </p:nvGrpSpPr>
        <p:grpSpPr>
          <a:xfrm>
            <a:off x="16032355" y="8528841"/>
            <a:ext cx="2900572" cy="807706"/>
            <a:chOff x="0" y="0"/>
            <a:chExt cx="3867430" cy="1076940"/>
          </a:xfrm>
        </p:grpSpPr>
        <p:pic>
          <p:nvPicPr>
            <p:cNvPr id="303" name="Google Shape;303;p12"/>
            <p:cNvPicPr preferRelativeResize="0"/>
            <p:nvPr/>
          </p:nvPicPr>
          <p:blipFill rotWithShape="1">
            <a:blip r:embed="rId7">
              <a:alphaModFix/>
            </a:blip>
            <a:srcRect/>
            <a:stretch/>
          </p:blipFill>
          <p:spPr>
            <a:xfrm>
              <a:off x="0" y="0"/>
              <a:ext cx="3867430" cy="618789"/>
            </a:xfrm>
            <a:prstGeom prst="rect">
              <a:avLst/>
            </a:prstGeom>
            <a:noFill/>
            <a:ln>
              <a:noFill/>
            </a:ln>
          </p:spPr>
        </p:pic>
        <p:pic>
          <p:nvPicPr>
            <p:cNvPr id="304" name="Google Shape;304;p12"/>
            <p:cNvPicPr preferRelativeResize="0"/>
            <p:nvPr/>
          </p:nvPicPr>
          <p:blipFill rotWithShape="1">
            <a:blip r:embed="rId7">
              <a:alphaModFix/>
            </a:blip>
            <a:srcRect/>
            <a:stretch/>
          </p:blipFill>
          <p:spPr>
            <a:xfrm>
              <a:off x="0" y="458151"/>
              <a:ext cx="3867430" cy="618789"/>
            </a:xfrm>
            <a:prstGeom prst="rect">
              <a:avLst/>
            </a:prstGeom>
            <a:noFill/>
            <a:ln>
              <a:noFill/>
            </a:ln>
          </p:spPr>
        </p:pic>
      </p:grpSp>
      <p:pic>
        <p:nvPicPr>
          <p:cNvPr id="305" name="Google Shape;305;p12"/>
          <p:cNvPicPr preferRelativeResize="0"/>
          <p:nvPr/>
        </p:nvPicPr>
        <p:blipFill rotWithShape="1">
          <a:blip r:embed="rId8">
            <a:alphaModFix/>
          </a:blip>
          <a:srcRect/>
          <a:stretch/>
        </p:blipFill>
        <p:spPr>
          <a:xfrm rot="1852805">
            <a:off x="6330350" y="-3385150"/>
            <a:ext cx="5364129" cy="5364129"/>
          </a:xfrm>
          <a:prstGeom prst="rect">
            <a:avLst/>
          </a:prstGeom>
          <a:noFill/>
          <a:ln>
            <a:noFill/>
          </a:ln>
        </p:spPr>
      </p:pic>
      <p:pic>
        <p:nvPicPr>
          <p:cNvPr id="306" name="Google Shape;306;p12"/>
          <p:cNvPicPr preferRelativeResize="0"/>
          <p:nvPr/>
        </p:nvPicPr>
        <p:blipFill>
          <a:blip r:embed="rId9">
            <a:alphaModFix/>
          </a:blip>
          <a:stretch>
            <a:fillRect/>
          </a:stretch>
        </p:blipFill>
        <p:spPr>
          <a:xfrm>
            <a:off x="11441356" y="8992933"/>
            <a:ext cx="3661230" cy="806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10"/>
        <p:cNvGrpSpPr/>
        <p:nvPr/>
      </p:nvGrpSpPr>
      <p:grpSpPr>
        <a:xfrm>
          <a:off x="0" y="0"/>
          <a:ext cx="0" cy="0"/>
          <a:chOff x="0" y="0"/>
          <a:chExt cx="0" cy="0"/>
        </a:xfrm>
      </p:grpSpPr>
      <p:pic>
        <p:nvPicPr>
          <p:cNvPr id="311" name="Google Shape;311;p13"/>
          <p:cNvPicPr preferRelativeResize="0"/>
          <p:nvPr/>
        </p:nvPicPr>
        <p:blipFill rotWithShape="1">
          <a:blip r:embed="rId3">
            <a:alphaModFix/>
          </a:blip>
          <a:srcRect/>
          <a:stretch/>
        </p:blipFill>
        <p:spPr>
          <a:xfrm rot="-4196164">
            <a:off x="-6311071" y="9974892"/>
            <a:ext cx="8717938" cy="9292376"/>
          </a:xfrm>
          <a:prstGeom prst="rect">
            <a:avLst/>
          </a:prstGeom>
          <a:noFill/>
          <a:ln>
            <a:noFill/>
          </a:ln>
        </p:spPr>
      </p:pic>
      <p:pic>
        <p:nvPicPr>
          <p:cNvPr id="312" name="Google Shape;312;p1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13" name="Google Shape;313;p13"/>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314" name="Google Shape;314;p13"/>
          <p:cNvSpPr txBox="1"/>
          <p:nvPr/>
        </p:nvSpPr>
        <p:spPr>
          <a:xfrm>
            <a:off x="2322286" y="934646"/>
            <a:ext cx="14289314" cy="839332"/>
          </a:xfrm>
          <a:prstGeom prst="rect">
            <a:avLst/>
          </a:prstGeom>
          <a:noFill/>
          <a:ln>
            <a:noFill/>
          </a:ln>
        </p:spPr>
        <p:txBody>
          <a:bodyPr spcFirstLastPara="1" wrap="square" lIns="0" tIns="0" rIns="0" bIns="0" anchor="t" anchorCtr="0">
            <a:spAutoFit/>
          </a:bodyPr>
          <a:lstStyle/>
          <a:p>
            <a:pPr marL="0" marR="0" lvl="0" indent="0" algn="l" rtl="0">
              <a:lnSpc>
                <a:spcPct val="100907"/>
              </a:lnSpc>
              <a:spcBef>
                <a:spcPts val="0"/>
              </a:spcBef>
              <a:spcAft>
                <a:spcPts val="0"/>
              </a:spcAft>
              <a:buNone/>
            </a:pPr>
            <a:r>
              <a:rPr lang="bg-BG" sz="5400" dirty="0">
                <a:solidFill>
                  <a:srgbClr val="000000"/>
                </a:solidFill>
                <a:latin typeface="Abhaya Libre"/>
                <a:ea typeface="Abhaya Libre"/>
                <a:cs typeface="Abhaya Libre"/>
                <a:sym typeface="Abhaya Libre"/>
              </a:rPr>
              <a:t>Какво всъщност са Т-образните умения?</a:t>
            </a:r>
            <a:endParaRPr sz="5400" dirty="0">
              <a:solidFill>
                <a:srgbClr val="000000"/>
              </a:solidFill>
              <a:latin typeface="Abhaya Libre"/>
              <a:ea typeface="Abhaya Libre"/>
              <a:cs typeface="Abhaya Libre"/>
              <a:sym typeface="Abhaya Libre"/>
            </a:endParaRPr>
          </a:p>
        </p:txBody>
      </p:sp>
      <p:sp>
        <p:nvSpPr>
          <p:cNvPr id="315" name="Google Shape;315;p13"/>
          <p:cNvSpPr txBox="1"/>
          <p:nvPr/>
        </p:nvSpPr>
        <p:spPr>
          <a:xfrm>
            <a:off x="2855108" y="7447712"/>
            <a:ext cx="13563600" cy="2400657"/>
          </a:xfrm>
          <a:prstGeom prst="rect">
            <a:avLst/>
          </a:prstGeom>
          <a:noFill/>
          <a:ln>
            <a:noFill/>
          </a:ln>
        </p:spPr>
        <p:txBody>
          <a:bodyPr spcFirstLastPara="1" wrap="square" lIns="0" tIns="0" rIns="0" bIns="0" anchor="t" anchorCtr="0">
            <a:spAutoFit/>
          </a:bodyPr>
          <a:lstStyle/>
          <a:p>
            <a:pPr marL="342900" marR="0" lvl="0" indent="-342900" algn="just" rtl="0">
              <a:spcBef>
                <a:spcPts val="0"/>
              </a:spcBef>
              <a:spcAft>
                <a:spcPts val="0"/>
              </a:spcAft>
              <a:buClr>
                <a:srgbClr val="374151"/>
              </a:buClr>
              <a:buSzPts val="2600"/>
              <a:buFont typeface="NTR"/>
              <a:buChar char="-"/>
            </a:pPr>
            <a:r>
              <a:rPr lang="bg-BG" sz="2600" b="0" i="0" dirty="0">
                <a:solidFill>
                  <a:srgbClr val="374151"/>
                </a:solidFill>
                <a:latin typeface="Arial"/>
                <a:ea typeface="Arial"/>
                <a:cs typeface="Arial"/>
                <a:sym typeface="Arial"/>
              </a:rPr>
              <a:t>Работа в екип.</a:t>
            </a:r>
            <a:endParaRPr dirty="0"/>
          </a:p>
          <a:p>
            <a:pPr marL="342900" marR="0" lvl="0" indent="-342900" algn="just" rtl="0">
              <a:spcBef>
                <a:spcPts val="0"/>
              </a:spcBef>
              <a:spcAft>
                <a:spcPts val="0"/>
              </a:spcAft>
              <a:buClr>
                <a:srgbClr val="374151"/>
              </a:buClr>
              <a:buSzPts val="2600"/>
              <a:buFont typeface="NTR"/>
              <a:buChar char="-"/>
            </a:pPr>
            <a:r>
              <a:rPr lang="bg-BG" sz="2600" b="0" i="0" dirty="0">
                <a:solidFill>
                  <a:srgbClr val="374151"/>
                </a:solidFill>
                <a:latin typeface="Arial"/>
                <a:ea typeface="Arial"/>
                <a:cs typeface="Arial"/>
                <a:sym typeface="Arial"/>
              </a:rPr>
              <a:t>Комуникацията е от съществено значение във всеки екип. </a:t>
            </a:r>
            <a:endParaRPr dirty="0"/>
          </a:p>
          <a:p>
            <a:pPr marL="342900" marR="0" lvl="0" indent="-342900" algn="just" rtl="0">
              <a:spcBef>
                <a:spcPts val="0"/>
              </a:spcBef>
              <a:spcAft>
                <a:spcPts val="0"/>
              </a:spcAft>
              <a:buClr>
                <a:srgbClr val="374151"/>
              </a:buClr>
              <a:buSzPts val="2600"/>
              <a:buFont typeface="NTR"/>
              <a:buChar char="-"/>
            </a:pPr>
            <a:r>
              <a:rPr lang="bg-BG" sz="2600" b="0" i="0" dirty="0">
                <a:solidFill>
                  <a:srgbClr val="374151"/>
                </a:solidFill>
                <a:latin typeface="Arial"/>
                <a:ea typeface="Arial"/>
                <a:cs typeface="Arial"/>
                <a:sym typeface="Arial"/>
              </a:rPr>
              <a:t>Управление на времето. За да научите повече, можете да вземете нашия курс за обучение по управление на времето.</a:t>
            </a:r>
            <a:endParaRPr dirty="0"/>
          </a:p>
          <a:p>
            <a:pPr marL="342900" marR="0" lvl="0" indent="-342900" algn="just" rtl="0">
              <a:spcBef>
                <a:spcPts val="0"/>
              </a:spcBef>
              <a:spcAft>
                <a:spcPts val="0"/>
              </a:spcAft>
              <a:buClr>
                <a:srgbClr val="374151"/>
              </a:buClr>
              <a:buSzPts val="2600"/>
              <a:buFont typeface="NTR"/>
              <a:buChar char="-"/>
            </a:pPr>
            <a:r>
              <a:rPr lang="bg-BG" sz="2600" b="0" i="0" dirty="0">
                <a:solidFill>
                  <a:srgbClr val="374151"/>
                </a:solidFill>
                <a:latin typeface="Arial"/>
                <a:ea typeface="Arial"/>
                <a:cs typeface="Arial"/>
                <a:sym typeface="Arial"/>
              </a:rPr>
              <a:t>Основни ИТ умения.</a:t>
            </a:r>
            <a:endParaRPr dirty="0"/>
          </a:p>
          <a:p>
            <a:pPr marL="342900" marR="0" lvl="0" indent="-342900" algn="just" rtl="0">
              <a:spcBef>
                <a:spcPts val="0"/>
              </a:spcBef>
              <a:spcAft>
                <a:spcPts val="0"/>
              </a:spcAft>
              <a:buClr>
                <a:srgbClr val="374151"/>
              </a:buClr>
              <a:buSzPts val="2600"/>
              <a:buFont typeface="NTR"/>
              <a:buChar char="-"/>
            </a:pPr>
            <a:r>
              <a:rPr lang="bg-BG" sz="2600" b="0" i="0" dirty="0">
                <a:solidFill>
                  <a:srgbClr val="374151"/>
                </a:solidFill>
                <a:latin typeface="Arial"/>
                <a:ea typeface="Arial"/>
                <a:cs typeface="Arial"/>
                <a:sym typeface="Arial"/>
              </a:rPr>
              <a:t>Толерантност и откровеност.</a:t>
            </a:r>
            <a:endParaRPr sz="2600" b="0" i="0" dirty="0">
              <a:solidFill>
                <a:srgbClr val="374151"/>
              </a:solidFill>
              <a:latin typeface="Arial"/>
              <a:ea typeface="Arial"/>
              <a:cs typeface="Arial"/>
              <a:sym typeface="Arial"/>
            </a:endParaRPr>
          </a:p>
        </p:txBody>
      </p:sp>
      <p:grpSp>
        <p:nvGrpSpPr>
          <p:cNvPr id="316" name="Google Shape;316;p13"/>
          <p:cNvGrpSpPr/>
          <p:nvPr/>
        </p:nvGrpSpPr>
        <p:grpSpPr>
          <a:xfrm>
            <a:off x="-681327" y="8924839"/>
            <a:ext cx="2900572" cy="807706"/>
            <a:chOff x="0" y="0"/>
            <a:chExt cx="3867430" cy="1076940"/>
          </a:xfrm>
        </p:grpSpPr>
        <p:pic>
          <p:nvPicPr>
            <p:cNvPr id="317" name="Google Shape;317;p13"/>
            <p:cNvPicPr preferRelativeResize="0"/>
            <p:nvPr/>
          </p:nvPicPr>
          <p:blipFill rotWithShape="1">
            <a:blip r:embed="rId6">
              <a:alphaModFix/>
            </a:blip>
            <a:srcRect/>
            <a:stretch/>
          </p:blipFill>
          <p:spPr>
            <a:xfrm>
              <a:off x="0" y="0"/>
              <a:ext cx="3867430" cy="618789"/>
            </a:xfrm>
            <a:prstGeom prst="rect">
              <a:avLst/>
            </a:prstGeom>
            <a:noFill/>
            <a:ln>
              <a:noFill/>
            </a:ln>
          </p:spPr>
        </p:pic>
        <p:pic>
          <p:nvPicPr>
            <p:cNvPr id="318" name="Google Shape;318;p13"/>
            <p:cNvPicPr preferRelativeResize="0"/>
            <p:nvPr/>
          </p:nvPicPr>
          <p:blipFill rotWithShape="1">
            <a:blip r:embed="rId6">
              <a:alphaModFix/>
            </a:blip>
            <a:srcRect/>
            <a:stretch/>
          </p:blipFill>
          <p:spPr>
            <a:xfrm>
              <a:off x="0" y="458151"/>
              <a:ext cx="3867430" cy="618789"/>
            </a:xfrm>
            <a:prstGeom prst="rect">
              <a:avLst/>
            </a:prstGeom>
            <a:noFill/>
            <a:ln>
              <a:noFill/>
            </a:ln>
          </p:spPr>
        </p:pic>
      </p:grpSp>
      <p:pic>
        <p:nvPicPr>
          <p:cNvPr id="319" name="Google Shape;319;p13"/>
          <p:cNvPicPr preferRelativeResize="0"/>
          <p:nvPr/>
        </p:nvPicPr>
        <p:blipFill rotWithShape="1">
          <a:blip r:embed="rId7">
            <a:alphaModFix/>
          </a:blip>
          <a:srcRect/>
          <a:stretch/>
        </p:blipFill>
        <p:spPr>
          <a:xfrm>
            <a:off x="10896600" y="1869292"/>
            <a:ext cx="6934200" cy="3900488"/>
          </a:xfrm>
          <a:prstGeom prst="rect">
            <a:avLst/>
          </a:prstGeom>
          <a:noFill/>
          <a:ln>
            <a:noFill/>
          </a:ln>
        </p:spPr>
      </p:pic>
      <p:sp>
        <p:nvSpPr>
          <p:cNvPr id="320" name="Google Shape;320;p13"/>
          <p:cNvSpPr txBox="1"/>
          <p:nvPr/>
        </p:nvSpPr>
        <p:spPr>
          <a:xfrm>
            <a:off x="768959" y="1869292"/>
            <a:ext cx="9209314" cy="560153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ru-RU" sz="2600" b="0" i="0" dirty="0">
                <a:solidFill>
                  <a:srgbClr val="374151"/>
                </a:solidFill>
                <a:latin typeface="Arial"/>
                <a:ea typeface="Arial"/>
                <a:cs typeface="Arial"/>
                <a:sym typeface="Arial"/>
              </a:rPr>
              <a:t>Служителите, които притежават Т-умения, са много ценни за всяка компания. Примери за умения, които се проявяват при много хора, които притежават Т-умения:</a:t>
            </a:r>
            <a:endParaRPr lang="bg-BG" sz="2600" dirty="0">
              <a:solidFill>
                <a:srgbClr val="374151"/>
              </a:solidFill>
            </a:endParaRPr>
          </a:p>
          <a:p>
            <a:pPr marL="457200" marR="0" lvl="0" indent="-457200" algn="just" rtl="0">
              <a:spcBef>
                <a:spcPts val="0"/>
              </a:spcBef>
              <a:spcAft>
                <a:spcPts val="0"/>
              </a:spcAft>
              <a:buFont typeface="Arial" panose="020B0604020202020204" pitchFamily="34" charset="0"/>
              <a:buChar char="•"/>
            </a:pPr>
            <a:r>
              <a:rPr lang="bg-BG" sz="2600" b="0" i="0" dirty="0">
                <a:solidFill>
                  <a:srgbClr val="374151"/>
                </a:solidFill>
                <a:latin typeface="Arial"/>
                <a:ea typeface="Arial"/>
                <a:cs typeface="Arial"/>
                <a:sym typeface="Arial"/>
              </a:rPr>
              <a:t>Широки познания по определена тема;</a:t>
            </a:r>
            <a:endParaRPr dirty="0"/>
          </a:p>
          <a:p>
            <a:pPr marL="457200" marR="0" lvl="0" indent="-457200" algn="just" rtl="0">
              <a:spcBef>
                <a:spcPts val="0"/>
              </a:spcBef>
              <a:spcAft>
                <a:spcPts val="0"/>
              </a:spcAft>
              <a:buFont typeface="Arial" panose="020B0604020202020204" pitchFamily="34" charset="0"/>
              <a:buChar char="•"/>
            </a:pPr>
            <a:r>
              <a:rPr lang="bg-BG" sz="2600" b="0" i="0" dirty="0">
                <a:solidFill>
                  <a:srgbClr val="374151"/>
                </a:solidFill>
                <a:latin typeface="Arial"/>
                <a:ea typeface="Arial"/>
                <a:cs typeface="Arial"/>
                <a:sym typeface="Arial"/>
              </a:rPr>
              <a:t>По-широк контекст на специализирания набор от умения;</a:t>
            </a:r>
            <a:endParaRPr dirty="0"/>
          </a:p>
          <a:p>
            <a:pPr marL="457200" marR="0" lvl="0" indent="-457200" algn="just" rtl="0">
              <a:spcBef>
                <a:spcPts val="0"/>
              </a:spcBef>
              <a:spcAft>
                <a:spcPts val="0"/>
              </a:spcAft>
              <a:buFont typeface="Arial" panose="020B0604020202020204" pitchFamily="34" charset="0"/>
              <a:buChar char="•"/>
            </a:pPr>
            <a:r>
              <a:rPr lang="bg-BG" sz="2600" b="0" i="0" dirty="0">
                <a:solidFill>
                  <a:srgbClr val="374151"/>
                </a:solidFill>
                <a:latin typeface="Arial"/>
                <a:ea typeface="Arial"/>
                <a:cs typeface="Arial"/>
                <a:sym typeface="Arial"/>
              </a:rPr>
              <a:t>Основни познания за това как работят хората и обществото;</a:t>
            </a:r>
            <a:endParaRPr dirty="0"/>
          </a:p>
          <a:p>
            <a:pPr marL="457200" marR="0" lvl="0" indent="-457200" algn="just" rtl="0">
              <a:spcBef>
                <a:spcPts val="0"/>
              </a:spcBef>
              <a:spcAft>
                <a:spcPts val="0"/>
              </a:spcAft>
              <a:buFont typeface="Arial" panose="020B0604020202020204" pitchFamily="34" charset="0"/>
              <a:buChar char="•"/>
            </a:pPr>
            <a:r>
              <a:rPr lang="bg-BG" sz="2600" b="0" i="0" dirty="0">
                <a:solidFill>
                  <a:srgbClr val="374151"/>
                </a:solidFill>
                <a:latin typeface="Arial"/>
                <a:ea typeface="Arial"/>
                <a:cs typeface="Arial"/>
                <a:sym typeface="Arial"/>
              </a:rPr>
              <a:t>Разбиране на индустрията, в която работите.</a:t>
            </a:r>
            <a:endParaRPr dirty="0"/>
          </a:p>
          <a:p>
            <a:pPr marL="457200" marR="0" lvl="0" indent="-457200" algn="just" rtl="0">
              <a:spcBef>
                <a:spcPts val="0"/>
              </a:spcBef>
              <a:spcAft>
                <a:spcPts val="0"/>
              </a:spcAft>
              <a:buFont typeface="Arial" panose="020B0604020202020204" pitchFamily="34" charset="0"/>
              <a:buChar char="•"/>
            </a:pPr>
            <a:r>
              <a:rPr lang="bg-BG" sz="2600" b="0" i="0" dirty="0">
                <a:solidFill>
                  <a:srgbClr val="374151"/>
                </a:solidFill>
                <a:latin typeface="Arial"/>
                <a:ea typeface="Arial"/>
                <a:cs typeface="Arial"/>
                <a:sym typeface="Arial"/>
              </a:rPr>
              <a:t>Основни познания за това как работи светът на бизнеса;</a:t>
            </a:r>
            <a:endParaRPr dirty="0"/>
          </a:p>
          <a:p>
            <a:pPr marL="457200" marR="0" lvl="0" indent="-457200" algn="just" rtl="0">
              <a:spcBef>
                <a:spcPts val="0"/>
              </a:spcBef>
              <a:spcAft>
                <a:spcPts val="0"/>
              </a:spcAft>
              <a:buFont typeface="Arial" panose="020B0604020202020204" pitchFamily="34" charset="0"/>
              <a:buChar char="•"/>
            </a:pPr>
            <a:r>
              <a:rPr lang="bg-BG" sz="2600" b="0" i="0" dirty="0">
                <a:solidFill>
                  <a:srgbClr val="374151"/>
                </a:solidFill>
                <a:latin typeface="Arial"/>
                <a:ea typeface="Arial"/>
                <a:cs typeface="Arial"/>
                <a:sym typeface="Arial"/>
              </a:rPr>
              <a:t>Меки умения – понякога наричани „междуличностни“ умения или умения за „хора“. Те са субективни и по-трудни за измерване – например:</a:t>
            </a:r>
            <a:endParaRPr sz="2600" b="0" i="0" dirty="0">
              <a:solidFill>
                <a:srgbClr val="374151"/>
              </a:solidFill>
              <a:latin typeface="Arial"/>
              <a:ea typeface="Arial"/>
              <a:cs typeface="Arial"/>
              <a:sym typeface="Arial"/>
            </a:endParaRPr>
          </a:p>
        </p:txBody>
      </p:sp>
      <p:pic>
        <p:nvPicPr>
          <p:cNvPr id="321" name="Google Shape;321;p13"/>
          <p:cNvPicPr preferRelativeResize="0"/>
          <p:nvPr/>
        </p:nvPicPr>
        <p:blipFill>
          <a:blip r:embed="rId8">
            <a:alphaModFix/>
          </a:blip>
          <a:stretch>
            <a:fillRect/>
          </a:stretch>
        </p:blipFill>
        <p:spPr>
          <a:xfrm>
            <a:off x="10913154" y="9268453"/>
            <a:ext cx="3661230" cy="806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4"/>
          <p:cNvPicPr preferRelativeResize="0"/>
          <p:nvPr/>
        </p:nvPicPr>
        <p:blipFill rotWithShape="1">
          <a:blip r:embed="rId3">
            <a:alphaModFix/>
          </a:blip>
          <a:srcRect/>
          <a:stretch/>
        </p:blipFill>
        <p:spPr>
          <a:xfrm rot="1836636">
            <a:off x="0" y="-2006961"/>
            <a:ext cx="3334026" cy="3588482"/>
          </a:xfrm>
          <a:prstGeom prst="rect">
            <a:avLst/>
          </a:prstGeom>
          <a:noFill/>
          <a:ln>
            <a:noFill/>
          </a:ln>
        </p:spPr>
      </p:pic>
      <p:pic>
        <p:nvPicPr>
          <p:cNvPr id="327" name="Google Shape;327;p14"/>
          <p:cNvPicPr preferRelativeResize="0"/>
          <p:nvPr/>
        </p:nvPicPr>
        <p:blipFill rotWithShape="1">
          <a:blip r:embed="rId4">
            <a:alphaModFix/>
          </a:blip>
          <a:srcRect/>
          <a:stretch/>
        </p:blipFill>
        <p:spPr>
          <a:xfrm>
            <a:off x="16418708" y="0"/>
            <a:ext cx="1869292" cy="1869292"/>
          </a:xfrm>
          <a:prstGeom prst="rect">
            <a:avLst/>
          </a:prstGeom>
          <a:noFill/>
          <a:ln>
            <a:noFill/>
          </a:ln>
        </p:spPr>
      </p:pic>
      <p:sp>
        <p:nvSpPr>
          <p:cNvPr id="328" name="Google Shape;328;p14"/>
          <p:cNvSpPr txBox="1"/>
          <p:nvPr/>
        </p:nvSpPr>
        <p:spPr>
          <a:xfrm>
            <a:off x="7010400" y="2496670"/>
            <a:ext cx="9486900" cy="7325082"/>
          </a:xfrm>
          <a:prstGeom prst="rect">
            <a:avLst/>
          </a:prstGeom>
          <a:noFill/>
          <a:ln>
            <a:noFill/>
          </a:ln>
        </p:spPr>
        <p:txBody>
          <a:bodyPr spcFirstLastPara="1" wrap="square" lIns="0" tIns="0" rIns="0" bIns="0" anchor="t" anchorCtr="0">
            <a:spAutoFit/>
          </a:bodyPr>
          <a:lstStyle/>
          <a:p>
            <a:pPr marL="342900" marR="0" lvl="0" indent="-342900" algn="just" rtl="0">
              <a:spcBef>
                <a:spcPts val="0"/>
              </a:spcBef>
              <a:spcAft>
                <a:spcPts val="0"/>
              </a:spcAft>
              <a:buClr>
                <a:srgbClr val="374151"/>
              </a:buClr>
              <a:buSzPts val="2800"/>
              <a:buFont typeface="Arial"/>
              <a:buChar char="•"/>
            </a:pPr>
            <a:r>
              <a:rPr lang="bg-BG" sz="2800" b="0" i="0" dirty="0">
                <a:solidFill>
                  <a:srgbClr val="374151"/>
                </a:solidFill>
                <a:latin typeface="Arial"/>
                <a:ea typeface="Arial"/>
                <a:cs typeface="Arial"/>
                <a:sym typeface="Arial"/>
              </a:rPr>
              <a:t>Задълбочените технически умения се отнасят до експертните познания на лицето в конкретна област. Това са техническите умения и знания, които дадено лице има в определена област. Например инженер, който има задълбочени познания по компютърни науки, електротехника и софтуерно програмиране.</a:t>
            </a:r>
            <a:endParaRPr sz="2800" b="0" i="0" dirty="0">
              <a:solidFill>
                <a:srgbClr val="374151"/>
              </a:solidFill>
              <a:latin typeface="Arial"/>
              <a:ea typeface="Arial"/>
              <a:cs typeface="Arial"/>
              <a:sym typeface="Arial"/>
            </a:endParaRPr>
          </a:p>
          <a:p>
            <a:pPr marL="342900" marR="0" lvl="0" indent="-342900" algn="just" rtl="0">
              <a:spcBef>
                <a:spcPts val="0"/>
              </a:spcBef>
              <a:spcAft>
                <a:spcPts val="0"/>
              </a:spcAft>
              <a:buClr>
                <a:srgbClr val="374151"/>
              </a:buClr>
              <a:buSzPts val="2800"/>
              <a:buFont typeface="Arial"/>
              <a:buChar char="•"/>
            </a:pPr>
            <a:r>
              <a:rPr lang="bg-BG" sz="2800" b="0" i="0" dirty="0">
                <a:solidFill>
                  <a:srgbClr val="374151"/>
                </a:solidFill>
                <a:latin typeface="Arial"/>
                <a:ea typeface="Arial"/>
                <a:cs typeface="Arial"/>
                <a:sym typeface="Arial"/>
              </a:rPr>
              <a:t>Трансверсалните умения се отнасят до способността на лицето да си сътрудничи и общува с хора от различни дисциплини и области. Това включва меки умения като комуникация, сътрудничество, креативност, лидерство и емоционална интелигентност. Например, човек, който има широки умения в управлението на проекти, може да има опит в инженерството, но също така да притежава силни умения за комуникация и сътрудничество, които му позволяват да работи ефективно с многофункционални екипи. </a:t>
            </a:r>
            <a:endParaRPr sz="2800" b="0" i="0" dirty="0">
              <a:solidFill>
                <a:srgbClr val="374151"/>
              </a:solidFill>
              <a:latin typeface="Arial"/>
              <a:ea typeface="Arial"/>
              <a:cs typeface="Arial"/>
              <a:sym typeface="Arial"/>
            </a:endParaRPr>
          </a:p>
        </p:txBody>
      </p:sp>
      <p:grpSp>
        <p:nvGrpSpPr>
          <p:cNvPr id="329" name="Google Shape;329;p14"/>
          <p:cNvGrpSpPr/>
          <p:nvPr/>
        </p:nvGrpSpPr>
        <p:grpSpPr>
          <a:xfrm>
            <a:off x="-681327" y="8924839"/>
            <a:ext cx="2900572" cy="807706"/>
            <a:chOff x="0" y="0"/>
            <a:chExt cx="3867430" cy="1076940"/>
          </a:xfrm>
        </p:grpSpPr>
        <p:pic>
          <p:nvPicPr>
            <p:cNvPr id="330" name="Google Shape;330;p14"/>
            <p:cNvPicPr preferRelativeResize="0"/>
            <p:nvPr/>
          </p:nvPicPr>
          <p:blipFill rotWithShape="1">
            <a:blip r:embed="rId5">
              <a:alphaModFix/>
            </a:blip>
            <a:srcRect/>
            <a:stretch/>
          </p:blipFill>
          <p:spPr>
            <a:xfrm>
              <a:off x="0" y="0"/>
              <a:ext cx="3867430" cy="618789"/>
            </a:xfrm>
            <a:prstGeom prst="rect">
              <a:avLst/>
            </a:prstGeom>
            <a:noFill/>
            <a:ln>
              <a:noFill/>
            </a:ln>
          </p:spPr>
        </p:pic>
        <p:pic>
          <p:nvPicPr>
            <p:cNvPr id="331" name="Google Shape;331;p14"/>
            <p:cNvPicPr preferRelativeResize="0"/>
            <p:nvPr/>
          </p:nvPicPr>
          <p:blipFill rotWithShape="1">
            <a:blip r:embed="rId5">
              <a:alphaModFix/>
            </a:blip>
            <a:srcRect/>
            <a:stretch/>
          </p:blipFill>
          <p:spPr>
            <a:xfrm>
              <a:off x="0" y="458151"/>
              <a:ext cx="3867430" cy="618789"/>
            </a:xfrm>
            <a:prstGeom prst="rect">
              <a:avLst/>
            </a:prstGeom>
            <a:noFill/>
            <a:ln>
              <a:noFill/>
            </a:ln>
          </p:spPr>
        </p:pic>
      </p:grpSp>
      <p:sp>
        <p:nvSpPr>
          <p:cNvPr id="332" name="Google Shape;332;p14"/>
          <p:cNvSpPr txBox="1"/>
          <p:nvPr/>
        </p:nvSpPr>
        <p:spPr>
          <a:xfrm>
            <a:off x="1485900" y="742344"/>
            <a:ext cx="12192000" cy="17542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bg-BG" sz="3600" b="0" i="0" dirty="0">
                <a:solidFill>
                  <a:srgbClr val="374151"/>
                </a:solidFill>
                <a:latin typeface="Arial"/>
                <a:ea typeface="Arial"/>
                <a:cs typeface="Arial"/>
                <a:sym typeface="Arial"/>
              </a:rPr>
              <a:t>Т-образните умения могат да бъдат разделени в две категории: </a:t>
            </a:r>
            <a:r>
              <a:rPr lang="bg-BG" sz="3600" dirty="0">
                <a:solidFill>
                  <a:srgbClr val="374151"/>
                </a:solidFill>
              </a:rPr>
              <a:t>задълбочени технически </a:t>
            </a:r>
            <a:r>
              <a:rPr lang="bg-BG" sz="3600" b="0" i="0" dirty="0">
                <a:solidFill>
                  <a:srgbClr val="374151"/>
                </a:solidFill>
                <a:latin typeface="Arial"/>
                <a:ea typeface="Arial"/>
                <a:cs typeface="Arial"/>
                <a:sym typeface="Arial"/>
              </a:rPr>
              <a:t>умения и трансверсални умения</a:t>
            </a:r>
            <a:endParaRPr sz="3600" b="0" i="0" dirty="0">
              <a:solidFill>
                <a:srgbClr val="374151"/>
              </a:solidFill>
              <a:latin typeface="Arial"/>
              <a:ea typeface="Arial"/>
              <a:cs typeface="Arial"/>
              <a:sym typeface="Arial"/>
            </a:endParaRPr>
          </a:p>
        </p:txBody>
      </p:sp>
      <p:pic>
        <p:nvPicPr>
          <p:cNvPr id="333" name="Google Shape;333;p14"/>
          <p:cNvPicPr preferRelativeResize="0"/>
          <p:nvPr/>
        </p:nvPicPr>
        <p:blipFill rotWithShape="1">
          <a:blip r:embed="rId6">
            <a:alphaModFix/>
          </a:blip>
          <a:srcRect/>
          <a:stretch/>
        </p:blipFill>
        <p:spPr>
          <a:xfrm>
            <a:off x="1143000" y="2562048"/>
            <a:ext cx="5283200" cy="5499100"/>
          </a:xfrm>
          <a:prstGeom prst="rect">
            <a:avLst/>
          </a:prstGeom>
          <a:noFill/>
          <a:ln>
            <a:noFill/>
          </a:ln>
        </p:spPr>
      </p:pic>
      <p:pic>
        <p:nvPicPr>
          <p:cNvPr id="334" name="Google Shape;334;p14"/>
          <p:cNvPicPr preferRelativeResize="0"/>
          <p:nvPr/>
        </p:nvPicPr>
        <p:blipFill>
          <a:blip r:embed="rId7">
            <a:alphaModFix/>
          </a:blip>
          <a:stretch>
            <a:fillRect/>
          </a:stretch>
        </p:blipFill>
        <p:spPr>
          <a:xfrm>
            <a:off x="2803445" y="9176541"/>
            <a:ext cx="3661230" cy="806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38"/>
        <p:cNvGrpSpPr/>
        <p:nvPr/>
      </p:nvGrpSpPr>
      <p:grpSpPr>
        <a:xfrm>
          <a:off x="0" y="0"/>
          <a:ext cx="0" cy="0"/>
          <a:chOff x="0" y="0"/>
          <a:chExt cx="0" cy="0"/>
        </a:xfrm>
      </p:grpSpPr>
      <p:pic>
        <p:nvPicPr>
          <p:cNvPr id="339" name="Google Shape;339;p15"/>
          <p:cNvPicPr preferRelativeResize="0"/>
          <p:nvPr/>
        </p:nvPicPr>
        <p:blipFill rotWithShape="1">
          <a:blip r:embed="rId3">
            <a:alphaModFix/>
          </a:blip>
          <a:srcRect/>
          <a:stretch/>
        </p:blipFill>
        <p:spPr>
          <a:xfrm rot="-4196164">
            <a:off x="-6311071" y="9974892"/>
            <a:ext cx="8717938" cy="9292376"/>
          </a:xfrm>
          <a:prstGeom prst="rect">
            <a:avLst/>
          </a:prstGeom>
          <a:noFill/>
          <a:ln>
            <a:noFill/>
          </a:ln>
        </p:spPr>
      </p:pic>
      <p:pic>
        <p:nvPicPr>
          <p:cNvPr id="340" name="Google Shape;340;p1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41" name="Google Shape;341;p15"/>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342" name="Google Shape;342;p15"/>
          <p:cNvSpPr txBox="1"/>
          <p:nvPr/>
        </p:nvSpPr>
        <p:spPr>
          <a:xfrm>
            <a:off x="1335314" y="1816773"/>
            <a:ext cx="16000186" cy="1678665"/>
          </a:xfrm>
          <a:prstGeom prst="rect">
            <a:avLst/>
          </a:prstGeom>
          <a:noFill/>
          <a:ln>
            <a:noFill/>
          </a:ln>
        </p:spPr>
        <p:txBody>
          <a:bodyPr spcFirstLastPara="1" wrap="square" lIns="0" tIns="0" rIns="0" bIns="0" anchor="t" anchorCtr="0">
            <a:spAutoFit/>
          </a:bodyPr>
          <a:lstStyle/>
          <a:p>
            <a:pPr marL="0" marR="0" lvl="0" indent="0" algn="ctr" rtl="0">
              <a:lnSpc>
                <a:spcPct val="100907"/>
              </a:lnSpc>
              <a:spcBef>
                <a:spcPts val="0"/>
              </a:spcBef>
              <a:spcAft>
                <a:spcPts val="0"/>
              </a:spcAft>
              <a:buNone/>
            </a:pPr>
            <a:r>
              <a:rPr lang="bg-BG" sz="5400" dirty="0">
                <a:solidFill>
                  <a:srgbClr val="000000"/>
                </a:solidFill>
                <a:latin typeface="Abhaya Libre"/>
                <a:ea typeface="Abhaya Libre"/>
                <a:cs typeface="Abhaya Libre"/>
                <a:sym typeface="Abhaya Libre"/>
              </a:rPr>
              <a:t>Предимства  на служителите, притежаващи </a:t>
            </a:r>
          </a:p>
          <a:p>
            <a:pPr marL="0" marR="0" lvl="0" indent="0" algn="ctr" rtl="0">
              <a:lnSpc>
                <a:spcPct val="100907"/>
              </a:lnSpc>
              <a:spcBef>
                <a:spcPts val="0"/>
              </a:spcBef>
              <a:spcAft>
                <a:spcPts val="0"/>
              </a:spcAft>
              <a:buNone/>
            </a:pPr>
            <a:r>
              <a:rPr lang="bg-BG" sz="5400" dirty="0">
                <a:solidFill>
                  <a:srgbClr val="000000"/>
                </a:solidFill>
                <a:latin typeface="Abhaya Libre"/>
                <a:ea typeface="Abhaya Libre"/>
                <a:cs typeface="Abhaya Libre"/>
                <a:sym typeface="Abhaya Libre"/>
              </a:rPr>
              <a:t>Т-образни умения </a:t>
            </a:r>
            <a:endParaRPr sz="5400" dirty="0">
              <a:solidFill>
                <a:srgbClr val="000000"/>
              </a:solidFill>
              <a:latin typeface="Abhaya Libre"/>
              <a:ea typeface="Abhaya Libre"/>
              <a:cs typeface="Abhaya Libre"/>
              <a:sym typeface="Abhaya Libre"/>
            </a:endParaRPr>
          </a:p>
        </p:txBody>
      </p:sp>
      <p:sp>
        <p:nvSpPr>
          <p:cNvPr id="343" name="Google Shape;343;p15"/>
          <p:cNvSpPr txBox="1"/>
          <p:nvPr/>
        </p:nvSpPr>
        <p:spPr>
          <a:xfrm>
            <a:off x="1808184" y="3403077"/>
            <a:ext cx="9828150" cy="3447098"/>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ru-RU" sz="2800" b="0" i="0" dirty="0">
                <a:solidFill>
                  <a:srgbClr val="374151"/>
                </a:solidFill>
                <a:latin typeface="Arial"/>
                <a:ea typeface="Arial"/>
                <a:cs typeface="Arial"/>
                <a:sym typeface="Arial"/>
              </a:rPr>
              <a:t>Смята се, че обкръжаването с хора с Т-умения е от полза не само на индивидуално ниво, може би като мениджър, но и за цялата компания. Основните умения и способността за бързо учене са само някои от причините, поради които хората с Т-умения се отличават с отлични резултати в основните си задължения, но също така ефективно изпълняват и други задачи в компанията. По този начин те допринасят за развитието на екипа.</a:t>
            </a:r>
            <a:endParaRPr dirty="0"/>
          </a:p>
        </p:txBody>
      </p:sp>
      <p:pic>
        <p:nvPicPr>
          <p:cNvPr id="344" name="Google Shape;344;p15" descr="Free Teamwork Cooperation photo and picture"/>
          <p:cNvPicPr preferRelativeResize="0"/>
          <p:nvPr/>
        </p:nvPicPr>
        <p:blipFill rotWithShape="1">
          <a:blip r:embed="rId6">
            <a:alphaModFix/>
          </a:blip>
          <a:srcRect/>
          <a:stretch/>
        </p:blipFill>
        <p:spPr>
          <a:xfrm>
            <a:off x="12283926" y="5226878"/>
            <a:ext cx="4134782" cy="2605774"/>
          </a:xfrm>
          <a:prstGeom prst="rect">
            <a:avLst/>
          </a:prstGeom>
          <a:noFill/>
          <a:ln>
            <a:noFill/>
          </a:ln>
        </p:spPr>
      </p:pic>
      <p:pic>
        <p:nvPicPr>
          <p:cNvPr id="345" name="Google Shape;345;p15"/>
          <p:cNvPicPr preferRelativeResize="0"/>
          <p:nvPr/>
        </p:nvPicPr>
        <p:blipFill rotWithShape="1">
          <a:blip r:embed="rId7">
            <a:alphaModFix/>
          </a:blip>
          <a:srcRect/>
          <a:stretch/>
        </p:blipFill>
        <p:spPr>
          <a:xfrm>
            <a:off x="1869292" y="6757814"/>
            <a:ext cx="1712413" cy="1712413"/>
          </a:xfrm>
          <a:prstGeom prst="rect">
            <a:avLst/>
          </a:prstGeom>
          <a:noFill/>
          <a:ln>
            <a:noFill/>
          </a:ln>
        </p:spPr>
      </p:pic>
      <p:pic>
        <p:nvPicPr>
          <p:cNvPr id="346" name="Google Shape;346;p15"/>
          <p:cNvPicPr preferRelativeResize="0"/>
          <p:nvPr/>
        </p:nvPicPr>
        <p:blipFill rotWithShape="1">
          <a:blip r:embed="rId8">
            <a:alphaModFix/>
          </a:blip>
          <a:srcRect/>
          <a:stretch/>
        </p:blipFill>
        <p:spPr>
          <a:xfrm rot="1852805">
            <a:off x="6330350" y="-3385150"/>
            <a:ext cx="5364129" cy="5364129"/>
          </a:xfrm>
          <a:prstGeom prst="rect">
            <a:avLst/>
          </a:prstGeom>
          <a:noFill/>
          <a:ln>
            <a:noFill/>
          </a:ln>
        </p:spPr>
      </p:pic>
      <p:pic>
        <p:nvPicPr>
          <p:cNvPr id="347" name="Google Shape;347;p15"/>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6"/>
          <p:cNvSpPr txBox="1"/>
          <p:nvPr/>
        </p:nvSpPr>
        <p:spPr>
          <a:xfrm>
            <a:off x="2191946" y="3083486"/>
            <a:ext cx="13904108" cy="4431983"/>
          </a:xfrm>
          <a:prstGeom prst="rect">
            <a:avLst/>
          </a:prstGeom>
          <a:noFill/>
          <a:ln>
            <a:noFill/>
          </a:ln>
        </p:spPr>
        <p:txBody>
          <a:bodyPr spcFirstLastPara="1" wrap="square" lIns="0" tIns="0" rIns="0" bIns="0" anchor="t" anchorCtr="0">
            <a:spAutoFit/>
          </a:bodyPr>
          <a:lstStyle/>
          <a:p>
            <a:pPr marL="457200" marR="0" lvl="0" indent="-457200" algn="just" rtl="0">
              <a:spcBef>
                <a:spcPts val="0"/>
              </a:spcBef>
              <a:spcAft>
                <a:spcPts val="0"/>
              </a:spcAft>
              <a:buClr>
                <a:srgbClr val="303030"/>
              </a:buClr>
              <a:buSzPts val="3200"/>
              <a:buFont typeface="Arial"/>
              <a:buChar char="•"/>
            </a:pPr>
            <a:r>
              <a:rPr lang="ru-RU" sz="3200" b="1" i="0" dirty="0">
                <a:solidFill>
                  <a:srgbClr val="303030"/>
                </a:solidFill>
                <a:latin typeface="Arial"/>
                <a:ea typeface="Arial"/>
                <a:cs typeface="Arial"/>
                <a:sym typeface="Arial"/>
              </a:rPr>
              <a:t>Основни умения. </a:t>
            </a:r>
            <a:r>
              <a:rPr lang="ru-RU" sz="3200" i="0" dirty="0">
                <a:solidFill>
                  <a:srgbClr val="303030"/>
                </a:solidFill>
                <a:latin typeface="Arial"/>
                <a:ea typeface="Arial"/>
                <a:cs typeface="Arial"/>
                <a:sym typeface="Arial"/>
              </a:rPr>
              <a:t>Служителите с</a:t>
            </a:r>
            <a:r>
              <a:rPr lang="ru-RU" sz="3200" b="1" i="0" dirty="0">
                <a:solidFill>
                  <a:srgbClr val="303030"/>
                </a:solidFill>
                <a:latin typeface="Arial"/>
                <a:ea typeface="Arial"/>
                <a:cs typeface="Arial"/>
                <a:sym typeface="Arial"/>
              </a:rPr>
              <a:t> </a:t>
            </a:r>
            <a:r>
              <a:rPr lang="ru-RU" sz="3200" i="0" dirty="0">
                <a:solidFill>
                  <a:srgbClr val="303030"/>
                </a:solidFill>
                <a:latin typeface="Arial"/>
                <a:ea typeface="Arial"/>
                <a:cs typeface="Arial"/>
                <a:sym typeface="Arial"/>
              </a:rPr>
              <a:t>T-образните умения се справят отлично с основните си отговорности в рамките на своята длъжността характеристика. </a:t>
            </a:r>
            <a:endParaRPr lang="ru-RU" sz="3200" dirty="0">
              <a:solidFill>
                <a:srgbClr val="303030"/>
              </a:solidFill>
              <a:latin typeface="Arial"/>
              <a:ea typeface="Arial"/>
              <a:cs typeface="Arial"/>
              <a:sym typeface="Arial"/>
            </a:endParaRPr>
          </a:p>
          <a:p>
            <a:pPr marL="457200" marR="0" lvl="0" indent="-457200" algn="just" rtl="0">
              <a:spcBef>
                <a:spcPts val="0"/>
              </a:spcBef>
              <a:spcAft>
                <a:spcPts val="0"/>
              </a:spcAft>
              <a:buClr>
                <a:srgbClr val="303030"/>
              </a:buClr>
              <a:buSzPts val="3200"/>
              <a:buFont typeface="Arial"/>
              <a:buChar char="•"/>
            </a:pPr>
            <a:r>
              <a:rPr lang="ru-RU" sz="3200" b="1" i="0" dirty="0">
                <a:solidFill>
                  <a:srgbClr val="303030"/>
                </a:solidFill>
                <a:latin typeface="Arial"/>
                <a:ea typeface="Arial"/>
                <a:cs typeface="Arial"/>
                <a:sym typeface="Arial"/>
              </a:rPr>
              <a:t>По-добра комуникация. </a:t>
            </a:r>
            <a:r>
              <a:rPr lang="ru-RU" sz="3200" i="0" dirty="0">
                <a:solidFill>
                  <a:srgbClr val="303030"/>
                </a:solidFill>
                <a:latin typeface="Arial"/>
                <a:ea typeface="Arial"/>
                <a:cs typeface="Arial"/>
                <a:sym typeface="Arial"/>
              </a:rPr>
              <a:t>До голяма степен благодарение на своите междуличностни умения, те са в състояние да разбират останалите членове на екипа и техните нужди – в целия екип като цяло.</a:t>
            </a:r>
          </a:p>
          <a:p>
            <a:pPr marL="457200" marR="0" lvl="0" indent="-457200" algn="just" rtl="0">
              <a:spcBef>
                <a:spcPts val="0"/>
              </a:spcBef>
              <a:spcAft>
                <a:spcPts val="0"/>
              </a:spcAft>
              <a:buClr>
                <a:srgbClr val="303030"/>
              </a:buClr>
              <a:buSzPts val="3200"/>
              <a:buFont typeface="Arial"/>
              <a:buChar char="•"/>
            </a:pPr>
            <a:r>
              <a:rPr lang="ru-RU" sz="3200" b="1" i="0" dirty="0">
                <a:solidFill>
                  <a:srgbClr val="303030"/>
                </a:solidFill>
                <a:latin typeface="Arial"/>
                <a:ea typeface="Arial"/>
                <a:cs typeface="Arial"/>
                <a:sym typeface="Arial"/>
              </a:rPr>
              <a:t>По-добри умения за сътрудничество. </a:t>
            </a:r>
            <a:r>
              <a:rPr lang="ru-RU" sz="3200" i="0" dirty="0">
                <a:solidFill>
                  <a:srgbClr val="303030"/>
                </a:solidFill>
                <a:latin typeface="Arial"/>
                <a:ea typeface="Arial"/>
                <a:cs typeface="Arial"/>
                <a:sym typeface="Arial"/>
              </a:rPr>
              <a:t>Това върви ръка за ръка със способността за добра комуникация в цялата компания, тъй като те могат да обсъждат въпроси и да работят добре в цялата организация.</a:t>
            </a:r>
          </a:p>
        </p:txBody>
      </p:sp>
      <p:sp>
        <p:nvSpPr>
          <p:cNvPr id="354" name="Google Shape;354;p16"/>
          <p:cNvSpPr txBox="1"/>
          <p:nvPr/>
        </p:nvSpPr>
        <p:spPr>
          <a:xfrm>
            <a:off x="1928709" y="1138115"/>
            <a:ext cx="14706600" cy="1678665"/>
          </a:xfrm>
          <a:prstGeom prst="rect">
            <a:avLst/>
          </a:prstGeom>
          <a:noFill/>
          <a:ln>
            <a:noFill/>
          </a:ln>
        </p:spPr>
        <p:txBody>
          <a:bodyPr spcFirstLastPara="1" wrap="square" lIns="0" tIns="0" rIns="0" bIns="0" anchor="t" anchorCtr="0">
            <a:spAutoFit/>
          </a:bodyPr>
          <a:lstStyle/>
          <a:p>
            <a:pPr marL="0" marR="0" lvl="0" indent="0" algn="ctr" rtl="0">
              <a:lnSpc>
                <a:spcPct val="100907"/>
              </a:lnSpc>
              <a:spcBef>
                <a:spcPts val="0"/>
              </a:spcBef>
              <a:spcAft>
                <a:spcPts val="0"/>
              </a:spcAft>
              <a:buNone/>
            </a:pPr>
            <a:r>
              <a:rPr lang="ru-RU" sz="5400" dirty="0">
                <a:solidFill>
                  <a:srgbClr val="000000"/>
                </a:solidFill>
                <a:latin typeface="Abhaya Libre"/>
                <a:ea typeface="Abhaya Libre"/>
                <a:cs typeface="Abhaya Libre"/>
                <a:sym typeface="Abhaya Libre"/>
              </a:rPr>
              <a:t>Предимства  на служителите, притежаващи </a:t>
            </a:r>
          </a:p>
          <a:p>
            <a:pPr marL="0" marR="0" lvl="0" indent="0" algn="ctr" rtl="0">
              <a:lnSpc>
                <a:spcPct val="100907"/>
              </a:lnSpc>
              <a:spcBef>
                <a:spcPts val="0"/>
              </a:spcBef>
              <a:spcAft>
                <a:spcPts val="0"/>
              </a:spcAft>
              <a:buNone/>
            </a:pPr>
            <a:r>
              <a:rPr lang="ru-RU" sz="5400" dirty="0">
                <a:solidFill>
                  <a:srgbClr val="000000"/>
                </a:solidFill>
                <a:latin typeface="Abhaya Libre"/>
                <a:ea typeface="Abhaya Libre"/>
                <a:cs typeface="Abhaya Libre"/>
                <a:sym typeface="Abhaya Libre"/>
              </a:rPr>
              <a:t>Т-образни умения </a:t>
            </a:r>
          </a:p>
        </p:txBody>
      </p:sp>
      <p:pic>
        <p:nvPicPr>
          <p:cNvPr id="355" name="Google Shape;355;p16"/>
          <p:cNvPicPr preferRelativeResize="0"/>
          <p:nvPr/>
        </p:nvPicPr>
        <p:blipFill rotWithShape="1">
          <a:blip r:embed="rId3">
            <a:alphaModFix/>
          </a:blip>
          <a:srcRect/>
          <a:stretch/>
        </p:blipFill>
        <p:spPr>
          <a:xfrm>
            <a:off x="0" y="-1490547"/>
            <a:ext cx="3334026" cy="3588482"/>
          </a:xfrm>
          <a:prstGeom prst="rect">
            <a:avLst/>
          </a:prstGeom>
          <a:noFill/>
          <a:ln>
            <a:noFill/>
          </a:ln>
        </p:spPr>
      </p:pic>
      <p:pic>
        <p:nvPicPr>
          <p:cNvPr id="356" name="Google Shape;356;p16"/>
          <p:cNvPicPr preferRelativeResize="0"/>
          <p:nvPr/>
        </p:nvPicPr>
        <p:blipFill rotWithShape="1">
          <a:blip r:embed="rId4">
            <a:alphaModFix/>
          </a:blip>
          <a:srcRect/>
          <a:stretch/>
        </p:blipFill>
        <p:spPr>
          <a:xfrm>
            <a:off x="15789574" y="7659336"/>
            <a:ext cx="2217944" cy="2217944"/>
          </a:xfrm>
          <a:prstGeom prst="rect">
            <a:avLst/>
          </a:prstGeom>
          <a:noFill/>
          <a:ln>
            <a:noFill/>
          </a:ln>
        </p:spPr>
      </p:pic>
      <p:pic>
        <p:nvPicPr>
          <p:cNvPr id="357" name="Google Shape;357;p16"/>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358" name="Google Shape;358;p16"/>
          <p:cNvPicPr preferRelativeResize="0"/>
          <p:nvPr/>
        </p:nvPicPr>
        <p:blipFill rotWithShape="1">
          <a:blip r:embed="rId6">
            <a:alphaModFix/>
          </a:blip>
          <a:srcRect/>
          <a:stretch/>
        </p:blipFill>
        <p:spPr>
          <a:xfrm rot="1852805">
            <a:off x="6330350" y="-3385150"/>
            <a:ext cx="5364129" cy="5364129"/>
          </a:xfrm>
          <a:prstGeom prst="rect">
            <a:avLst/>
          </a:prstGeom>
          <a:noFill/>
          <a:ln>
            <a:noFill/>
          </a:ln>
        </p:spPr>
      </p:pic>
      <p:pic>
        <p:nvPicPr>
          <p:cNvPr id="359" name="Google Shape;359;p16"/>
          <p:cNvPicPr preferRelativeResize="0"/>
          <p:nvPr/>
        </p:nvPicPr>
        <p:blipFill>
          <a:blip r:embed="rId7">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7"/>
          <p:cNvSpPr txBox="1"/>
          <p:nvPr/>
        </p:nvSpPr>
        <p:spPr>
          <a:xfrm>
            <a:off x="1451366" y="3111504"/>
            <a:ext cx="15925800" cy="1477328"/>
          </a:xfrm>
          <a:prstGeom prst="rect">
            <a:avLst/>
          </a:prstGeom>
          <a:noFill/>
          <a:ln>
            <a:noFill/>
          </a:ln>
        </p:spPr>
        <p:txBody>
          <a:bodyPr spcFirstLastPara="1" wrap="square" lIns="0" tIns="0" rIns="0" bIns="0" anchor="t" anchorCtr="0">
            <a:spAutoFit/>
          </a:bodyPr>
          <a:lstStyle/>
          <a:p>
            <a:pPr marL="457200" marR="0" lvl="0" indent="-457200" algn="just" rtl="0">
              <a:spcBef>
                <a:spcPts val="0"/>
              </a:spcBef>
              <a:spcAft>
                <a:spcPts val="0"/>
              </a:spcAft>
              <a:buClr>
                <a:srgbClr val="303030"/>
              </a:buClr>
              <a:buSzPts val="3200"/>
              <a:buFont typeface="Arial"/>
              <a:buChar char="•"/>
            </a:pPr>
            <a:r>
              <a:rPr lang="bg-BG" sz="3200" b="1" i="0" dirty="0">
                <a:solidFill>
                  <a:srgbClr val="303030"/>
                </a:solidFill>
                <a:latin typeface="Arial"/>
                <a:ea typeface="Arial"/>
                <a:cs typeface="Arial"/>
                <a:sym typeface="Arial"/>
              </a:rPr>
              <a:t>Гъвкавост. </a:t>
            </a:r>
            <a:r>
              <a:rPr lang="bg-BG" sz="3200" i="0" dirty="0">
                <a:solidFill>
                  <a:srgbClr val="303030"/>
                </a:solidFill>
                <a:latin typeface="Arial"/>
                <a:ea typeface="Arial"/>
                <a:cs typeface="Arial"/>
                <a:sym typeface="Arial"/>
              </a:rPr>
              <a:t>Те са достатъчно гъвкави, за да поемат нови задачи заедно с работното си натоварване, без да правят компромис с качеството на работата – постигайки непосредствените си цели, докато помагат на компанията.</a:t>
            </a:r>
            <a:endParaRPr sz="3200" i="0" dirty="0">
              <a:solidFill>
                <a:srgbClr val="303030"/>
              </a:solidFill>
              <a:latin typeface="Arial"/>
              <a:ea typeface="Arial"/>
              <a:cs typeface="Arial"/>
              <a:sym typeface="Arial"/>
            </a:endParaRPr>
          </a:p>
        </p:txBody>
      </p:sp>
      <p:pic>
        <p:nvPicPr>
          <p:cNvPr id="365" name="Google Shape;365;p17"/>
          <p:cNvPicPr preferRelativeResize="0"/>
          <p:nvPr/>
        </p:nvPicPr>
        <p:blipFill rotWithShape="1">
          <a:blip r:embed="rId3">
            <a:alphaModFix/>
          </a:blip>
          <a:srcRect/>
          <a:stretch/>
        </p:blipFill>
        <p:spPr>
          <a:xfrm>
            <a:off x="0" y="-1490547"/>
            <a:ext cx="3334026" cy="3588482"/>
          </a:xfrm>
          <a:prstGeom prst="rect">
            <a:avLst/>
          </a:prstGeom>
          <a:noFill/>
          <a:ln>
            <a:noFill/>
          </a:ln>
        </p:spPr>
      </p:pic>
      <p:pic>
        <p:nvPicPr>
          <p:cNvPr id="366" name="Google Shape;366;p17"/>
          <p:cNvPicPr preferRelativeResize="0"/>
          <p:nvPr/>
        </p:nvPicPr>
        <p:blipFill rotWithShape="1">
          <a:blip r:embed="rId4">
            <a:alphaModFix/>
          </a:blip>
          <a:srcRect/>
          <a:stretch/>
        </p:blipFill>
        <p:spPr>
          <a:xfrm>
            <a:off x="16418708" y="0"/>
            <a:ext cx="1869292" cy="1869292"/>
          </a:xfrm>
          <a:prstGeom prst="rect">
            <a:avLst/>
          </a:prstGeom>
          <a:noFill/>
          <a:ln>
            <a:noFill/>
          </a:ln>
        </p:spPr>
      </p:pic>
      <p:pic>
        <p:nvPicPr>
          <p:cNvPr id="367" name="Google Shape;367;p17"/>
          <p:cNvPicPr preferRelativeResize="0"/>
          <p:nvPr/>
        </p:nvPicPr>
        <p:blipFill rotWithShape="1">
          <a:blip r:embed="rId5">
            <a:alphaModFix/>
          </a:blip>
          <a:srcRect/>
          <a:stretch/>
        </p:blipFill>
        <p:spPr>
          <a:xfrm rot="1852805">
            <a:off x="6330350" y="-3385150"/>
            <a:ext cx="5364129" cy="5364129"/>
          </a:xfrm>
          <a:prstGeom prst="rect">
            <a:avLst/>
          </a:prstGeom>
          <a:noFill/>
          <a:ln>
            <a:noFill/>
          </a:ln>
        </p:spPr>
      </p:pic>
      <p:sp>
        <p:nvSpPr>
          <p:cNvPr id="368" name="Google Shape;368;p17"/>
          <p:cNvSpPr txBox="1"/>
          <p:nvPr/>
        </p:nvSpPr>
        <p:spPr>
          <a:xfrm>
            <a:off x="1295400" y="4870995"/>
            <a:ext cx="13868400" cy="4031833"/>
          </a:xfrm>
          <a:prstGeom prst="rect">
            <a:avLst/>
          </a:prstGeom>
          <a:noFill/>
          <a:ln>
            <a:noFill/>
          </a:ln>
        </p:spPr>
        <p:txBody>
          <a:bodyPr spcFirstLastPara="1" wrap="square" lIns="91425" tIns="45700" rIns="91425" bIns="45700" anchor="t" anchorCtr="0">
            <a:spAutoFit/>
          </a:bodyPr>
          <a:lstStyle/>
          <a:p>
            <a:pPr marL="473075" marR="0" lvl="0" indent="-457200" algn="just" rtl="0">
              <a:spcBef>
                <a:spcPts val="0"/>
              </a:spcBef>
              <a:spcAft>
                <a:spcPts val="0"/>
              </a:spcAft>
              <a:buClr>
                <a:srgbClr val="303030"/>
              </a:buClr>
              <a:buSzPts val="3200"/>
              <a:buFont typeface="Arial"/>
              <a:buChar char="•"/>
            </a:pPr>
            <a:r>
              <a:rPr lang="bg-BG" sz="3200" b="1" dirty="0">
                <a:solidFill>
                  <a:srgbClr val="303030"/>
                </a:solidFill>
                <a:latin typeface="Arial"/>
                <a:ea typeface="Arial"/>
                <a:cs typeface="Arial"/>
                <a:sym typeface="Arial"/>
              </a:rPr>
              <a:t>Те виждат цялата картина. </a:t>
            </a:r>
            <a:r>
              <a:rPr lang="bg-BG" sz="3200" dirty="0">
                <a:solidFill>
                  <a:srgbClr val="303030"/>
                </a:solidFill>
                <a:latin typeface="Arial"/>
                <a:ea typeface="Arial"/>
                <a:cs typeface="Arial"/>
                <a:sym typeface="Arial"/>
              </a:rPr>
              <a:t>Тези, които притежават специфичен набор от умения (служители с форма на I), са много ценни. Въпреки това, те могат да придобият навика на тунелно виждане – задълбочаване в собствената си специфична област и пренебрегване на други важни области. Служителите с Т-образни умения, от друга страна, са в състояние да прилагат своите специализирани знания и желание да учат в други области и проекти, по които може да работят.</a:t>
            </a:r>
            <a:endParaRPr sz="3200" dirty="0">
              <a:solidFill>
                <a:srgbClr val="303030"/>
              </a:solidFill>
              <a:latin typeface="Arial"/>
              <a:ea typeface="Arial"/>
              <a:cs typeface="Arial"/>
              <a:sym typeface="Arial"/>
            </a:endParaRPr>
          </a:p>
        </p:txBody>
      </p:sp>
      <p:sp>
        <p:nvSpPr>
          <p:cNvPr id="369" name="Google Shape;369;p17"/>
          <p:cNvSpPr txBox="1"/>
          <p:nvPr/>
        </p:nvSpPr>
        <p:spPr>
          <a:xfrm>
            <a:off x="2060966" y="1326690"/>
            <a:ext cx="14706600" cy="1678665"/>
          </a:xfrm>
          <a:prstGeom prst="rect">
            <a:avLst/>
          </a:prstGeom>
          <a:noFill/>
          <a:ln>
            <a:noFill/>
          </a:ln>
        </p:spPr>
        <p:txBody>
          <a:bodyPr spcFirstLastPara="1" wrap="square" lIns="0" tIns="0" rIns="0" bIns="0" anchor="t" anchorCtr="0">
            <a:spAutoFit/>
          </a:bodyPr>
          <a:lstStyle/>
          <a:p>
            <a:pPr marL="0" marR="0" lvl="0" indent="0" algn="ctr" rtl="0">
              <a:lnSpc>
                <a:spcPct val="100907"/>
              </a:lnSpc>
              <a:spcBef>
                <a:spcPts val="0"/>
              </a:spcBef>
              <a:spcAft>
                <a:spcPts val="0"/>
              </a:spcAft>
              <a:buNone/>
            </a:pPr>
            <a:r>
              <a:rPr lang="ru-RU" sz="5400" dirty="0">
                <a:solidFill>
                  <a:srgbClr val="000000"/>
                </a:solidFill>
                <a:latin typeface="Abhaya Libre"/>
                <a:ea typeface="Abhaya Libre"/>
                <a:cs typeface="Abhaya Libre"/>
                <a:sym typeface="Abhaya Libre"/>
              </a:rPr>
              <a:t>Предимства  на служителите, притежаващи </a:t>
            </a:r>
          </a:p>
          <a:p>
            <a:pPr marL="0" marR="0" lvl="0" indent="0" algn="ctr" rtl="0">
              <a:lnSpc>
                <a:spcPct val="100907"/>
              </a:lnSpc>
              <a:spcBef>
                <a:spcPts val="0"/>
              </a:spcBef>
              <a:spcAft>
                <a:spcPts val="0"/>
              </a:spcAft>
              <a:buNone/>
            </a:pPr>
            <a:r>
              <a:rPr lang="ru-RU" sz="5400" dirty="0">
                <a:solidFill>
                  <a:srgbClr val="000000"/>
                </a:solidFill>
                <a:latin typeface="Abhaya Libre"/>
                <a:ea typeface="Abhaya Libre"/>
                <a:cs typeface="Abhaya Libre"/>
                <a:sym typeface="Abhaya Libre"/>
              </a:rPr>
              <a:t>Т-образни умения </a:t>
            </a:r>
          </a:p>
        </p:txBody>
      </p:sp>
      <p:pic>
        <p:nvPicPr>
          <p:cNvPr id="370" name="Google Shape;370;p17"/>
          <p:cNvPicPr preferRelativeResize="0"/>
          <p:nvPr/>
        </p:nvPicPr>
        <p:blipFill rotWithShape="1">
          <a:blip r:embed="rId6">
            <a:alphaModFix/>
          </a:blip>
          <a:srcRect/>
          <a:stretch/>
        </p:blipFill>
        <p:spPr>
          <a:xfrm>
            <a:off x="15789574" y="7659336"/>
            <a:ext cx="2217944" cy="2217944"/>
          </a:xfrm>
          <a:prstGeom prst="rect">
            <a:avLst/>
          </a:prstGeom>
          <a:noFill/>
          <a:ln>
            <a:noFill/>
          </a:ln>
        </p:spPr>
      </p:pic>
      <p:pic>
        <p:nvPicPr>
          <p:cNvPr id="371" name="Google Shape;371;p17"/>
          <p:cNvPicPr preferRelativeResize="0"/>
          <p:nvPr/>
        </p:nvPicPr>
        <p:blipFill>
          <a:blip r:embed="rId7">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75"/>
        <p:cNvGrpSpPr/>
        <p:nvPr/>
      </p:nvGrpSpPr>
      <p:grpSpPr>
        <a:xfrm>
          <a:off x="0" y="0"/>
          <a:ext cx="0" cy="0"/>
          <a:chOff x="0" y="0"/>
          <a:chExt cx="0" cy="0"/>
        </a:xfrm>
      </p:grpSpPr>
      <p:pic>
        <p:nvPicPr>
          <p:cNvPr id="376" name="Google Shape;376;p18"/>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377" name="Google Shape;377;p18"/>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78" name="Google Shape;378;p18"/>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379" name="Google Shape;379;p18"/>
          <p:cNvSpPr txBox="1"/>
          <p:nvPr/>
        </p:nvSpPr>
        <p:spPr>
          <a:xfrm>
            <a:off x="1407886" y="1556615"/>
            <a:ext cx="14767903" cy="83843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dirty="0">
                <a:solidFill>
                  <a:srgbClr val="000000"/>
                </a:solidFill>
                <a:latin typeface="Abhaya Libre"/>
                <a:ea typeface="Abhaya Libre"/>
                <a:cs typeface="Abhaya Libre"/>
                <a:sym typeface="Abhaya Libre"/>
              </a:rPr>
              <a:t>Как да изградим Т-образни умения?</a:t>
            </a:r>
            <a:endParaRPr dirty="0"/>
          </a:p>
        </p:txBody>
      </p:sp>
      <p:pic>
        <p:nvPicPr>
          <p:cNvPr id="380" name="Google Shape;380;p18"/>
          <p:cNvPicPr preferRelativeResize="0"/>
          <p:nvPr/>
        </p:nvPicPr>
        <p:blipFill rotWithShape="1">
          <a:blip r:embed="rId6">
            <a:alphaModFix/>
          </a:blip>
          <a:srcRect/>
          <a:stretch/>
        </p:blipFill>
        <p:spPr>
          <a:xfrm>
            <a:off x="441558" y="137575"/>
            <a:ext cx="1980734" cy="2057110"/>
          </a:xfrm>
          <a:prstGeom prst="rect">
            <a:avLst/>
          </a:prstGeom>
          <a:noFill/>
          <a:ln>
            <a:noFill/>
          </a:ln>
        </p:spPr>
      </p:pic>
      <p:sp>
        <p:nvSpPr>
          <p:cNvPr id="381" name="Google Shape;381;p18"/>
          <p:cNvSpPr txBox="1"/>
          <p:nvPr/>
        </p:nvSpPr>
        <p:spPr>
          <a:xfrm>
            <a:off x="2112211" y="2500896"/>
            <a:ext cx="11146589" cy="2585323"/>
          </a:xfrm>
          <a:prstGeom prst="rect">
            <a:avLst/>
          </a:prstGeom>
          <a:noFill/>
          <a:ln>
            <a:noFill/>
          </a:ln>
        </p:spPr>
        <p:txBody>
          <a:bodyPr spcFirstLastPara="1" wrap="square" lIns="0" tIns="0" rIns="0" bIns="0" anchor="t" anchorCtr="0">
            <a:spAutoFit/>
          </a:bodyPr>
          <a:lstStyle/>
          <a:p>
            <a:pPr marL="0" marR="0" lvl="0" indent="0" algn="just" rtl="0">
              <a:lnSpc>
                <a:spcPct val="119964"/>
              </a:lnSpc>
              <a:spcBef>
                <a:spcPts val="0"/>
              </a:spcBef>
              <a:spcAft>
                <a:spcPts val="0"/>
              </a:spcAft>
              <a:buNone/>
            </a:pPr>
            <a:r>
              <a:rPr lang="bg-BG" sz="2800" b="0" i="0" dirty="0">
                <a:solidFill>
                  <a:srgbClr val="333333"/>
                </a:solidFill>
                <a:latin typeface="Arial"/>
                <a:ea typeface="Arial"/>
                <a:cs typeface="Arial"/>
                <a:sym typeface="Arial"/>
              </a:rPr>
              <a:t>Първият въпрос, който трябва да си зададем е: „</a:t>
            </a:r>
            <a:r>
              <a:rPr lang="bg-BG" sz="2800" b="0" i="1" dirty="0">
                <a:solidFill>
                  <a:srgbClr val="333333"/>
                </a:solidFill>
                <a:latin typeface="Arial"/>
                <a:ea typeface="Arial"/>
                <a:cs typeface="Arial"/>
                <a:sym typeface="Arial"/>
              </a:rPr>
              <a:t>Какви умения трябва да изградим? Какво трябва да научим?</a:t>
            </a:r>
            <a:endParaRPr dirty="0"/>
          </a:p>
          <a:p>
            <a:pPr marL="0" marR="0" lvl="0" indent="0" algn="just" rtl="0">
              <a:lnSpc>
                <a:spcPct val="119964"/>
              </a:lnSpc>
              <a:spcBef>
                <a:spcPts val="0"/>
              </a:spcBef>
              <a:spcAft>
                <a:spcPts val="0"/>
              </a:spcAft>
              <a:buNone/>
            </a:pPr>
            <a:r>
              <a:rPr lang="bg-BG" sz="2800" b="0" i="0" dirty="0">
                <a:solidFill>
                  <a:srgbClr val="333333"/>
                </a:solidFill>
                <a:latin typeface="Arial"/>
                <a:ea typeface="Arial"/>
                <a:cs typeface="Arial"/>
                <a:sym typeface="Arial"/>
              </a:rPr>
              <a:t>Няма конкретен отговор натези въпроси. Всичко зависи от целите и ценностите, които сте определили. Можете обаче да изградите обща рамка.</a:t>
            </a:r>
            <a:endParaRPr sz="2800" b="0" i="0" dirty="0">
              <a:solidFill>
                <a:srgbClr val="333333"/>
              </a:solidFill>
              <a:latin typeface="Arial"/>
              <a:ea typeface="Arial"/>
              <a:cs typeface="Arial"/>
              <a:sym typeface="Arial"/>
            </a:endParaRPr>
          </a:p>
        </p:txBody>
      </p:sp>
      <p:pic>
        <p:nvPicPr>
          <p:cNvPr id="382" name="Google Shape;382;p18"/>
          <p:cNvPicPr preferRelativeResize="0"/>
          <p:nvPr/>
        </p:nvPicPr>
        <p:blipFill rotWithShape="1">
          <a:blip r:embed="rId7">
            <a:alphaModFix/>
          </a:blip>
          <a:srcRect/>
          <a:stretch/>
        </p:blipFill>
        <p:spPr>
          <a:xfrm>
            <a:off x="1765712" y="6470555"/>
            <a:ext cx="2019756" cy="1938966"/>
          </a:xfrm>
          <a:prstGeom prst="rect">
            <a:avLst/>
          </a:prstGeom>
          <a:noFill/>
          <a:ln>
            <a:noFill/>
          </a:ln>
        </p:spPr>
      </p:pic>
      <p:pic>
        <p:nvPicPr>
          <p:cNvPr id="383" name="Google Shape;383;p18"/>
          <p:cNvPicPr preferRelativeResize="0"/>
          <p:nvPr/>
        </p:nvPicPr>
        <p:blipFill rotWithShape="1">
          <a:blip r:embed="rId8">
            <a:alphaModFix/>
          </a:blip>
          <a:srcRect/>
          <a:stretch/>
        </p:blipFill>
        <p:spPr>
          <a:xfrm rot="9614497">
            <a:off x="17215841" y="8047725"/>
            <a:ext cx="4352147" cy="4346443"/>
          </a:xfrm>
          <a:prstGeom prst="rect">
            <a:avLst/>
          </a:prstGeom>
          <a:noFill/>
          <a:ln>
            <a:noFill/>
          </a:ln>
        </p:spPr>
      </p:pic>
      <p:pic>
        <p:nvPicPr>
          <p:cNvPr id="384" name="Google Shape;384;p18"/>
          <p:cNvPicPr preferRelativeResize="0"/>
          <p:nvPr/>
        </p:nvPicPr>
        <p:blipFill rotWithShape="1">
          <a:blip r:embed="rId9">
            <a:alphaModFix/>
          </a:blip>
          <a:srcRect/>
          <a:stretch/>
        </p:blipFill>
        <p:spPr>
          <a:xfrm>
            <a:off x="9260503" y="5321251"/>
            <a:ext cx="4682831" cy="3068845"/>
          </a:xfrm>
          <a:prstGeom prst="rect">
            <a:avLst/>
          </a:prstGeom>
          <a:noFill/>
          <a:ln>
            <a:noFill/>
          </a:ln>
        </p:spPr>
      </p:pic>
      <p:pic>
        <p:nvPicPr>
          <p:cNvPr id="385" name="Google Shape;385;p18"/>
          <p:cNvPicPr preferRelativeResize="0"/>
          <p:nvPr/>
        </p:nvPicPr>
        <p:blipFill rotWithShape="1">
          <a:blip r:embed="rId10">
            <a:alphaModFix/>
          </a:blip>
          <a:srcRect/>
          <a:stretch/>
        </p:blipFill>
        <p:spPr>
          <a:xfrm rot="1852805">
            <a:off x="6461935" y="-3349617"/>
            <a:ext cx="5364129" cy="5364129"/>
          </a:xfrm>
          <a:prstGeom prst="rect">
            <a:avLst/>
          </a:prstGeom>
          <a:noFill/>
          <a:ln>
            <a:noFill/>
          </a:ln>
        </p:spPr>
      </p:pic>
      <p:pic>
        <p:nvPicPr>
          <p:cNvPr id="386" name="Google Shape;386;p18"/>
          <p:cNvPicPr preferRelativeResize="0"/>
          <p:nvPr/>
        </p:nvPicPr>
        <p:blipFill>
          <a:blip r:embed="rId11">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9"/>
          <p:cNvSpPr txBox="1"/>
          <p:nvPr/>
        </p:nvSpPr>
        <p:spPr>
          <a:xfrm>
            <a:off x="7426818" y="5035051"/>
            <a:ext cx="10528023" cy="4228810"/>
          </a:xfrm>
          <a:prstGeom prst="rect">
            <a:avLst/>
          </a:prstGeom>
          <a:noFill/>
          <a:ln>
            <a:noFill/>
          </a:ln>
        </p:spPr>
        <p:txBody>
          <a:bodyPr spcFirstLastPara="1" wrap="square" lIns="91425" tIns="45700" rIns="91425" bIns="45700" anchor="t" anchorCtr="0">
            <a:spAutoFit/>
          </a:bodyPr>
          <a:lstStyle/>
          <a:p>
            <a:pPr marL="0" marR="0" lvl="0" indent="-177800" algn="just" rtl="0">
              <a:lnSpc>
                <a:spcPct val="119964"/>
              </a:lnSpc>
              <a:spcBef>
                <a:spcPts val="0"/>
              </a:spcBef>
              <a:spcAft>
                <a:spcPts val="0"/>
              </a:spcAft>
              <a:buClr>
                <a:srgbClr val="333333"/>
              </a:buClr>
              <a:buSzPts val="2800"/>
              <a:buFont typeface="Arial"/>
              <a:buChar char="•"/>
            </a:pPr>
            <a:r>
              <a:rPr lang="bg-BG" sz="2800" b="1" dirty="0">
                <a:solidFill>
                  <a:srgbClr val="333333"/>
                </a:solidFill>
                <a:latin typeface="Arial"/>
                <a:ea typeface="Arial"/>
                <a:cs typeface="Arial"/>
                <a:sym typeface="Arial"/>
              </a:rPr>
              <a:t> 0 – </a:t>
            </a:r>
            <a:r>
              <a:rPr lang="bg-BG" sz="2800" dirty="0">
                <a:solidFill>
                  <a:srgbClr val="333333"/>
                </a:solidFill>
                <a:latin typeface="Arial"/>
                <a:ea typeface="Arial"/>
                <a:cs typeface="Arial"/>
                <a:sym typeface="Arial"/>
              </a:rPr>
              <a:t>Не знаете (почти) нищо освен името на областта. Не сте практикували и/или изучавали умението, но искате да научите повече. </a:t>
            </a:r>
          </a:p>
          <a:p>
            <a:pPr marL="0" marR="0" lvl="0" indent="-177800" algn="just" rtl="0">
              <a:lnSpc>
                <a:spcPct val="119964"/>
              </a:lnSpc>
              <a:spcBef>
                <a:spcPts val="0"/>
              </a:spcBef>
              <a:spcAft>
                <a:spcPts val="0"/>
              </a:spcAft>
              <a:buClr>
                <a:srgbClr val="333333"/>
              </a:buClr>
              <a:buSzPts val="2800"/>
              <a:buFont typeface="Arial"/>
              <a:buChar char="•"/>
            </a:pPr>
            <a:r>
              <a:rPr lang="bg-BG" sz="2800" b="1" dirty="0">
                <a:solidFill>
                  <a:srgbClr val="333333"/>
                </a:solidFill>
                <a:latin typeface="Arial"/>
                <a:ea typeface="Arial"/>
                <a:cs typeface="Arial"/>
                <a:sym typeface="Arial"/>
              </a:rPr>
              <a:t>1 –</a:t>
            </a:r>
            <a:r>
              <a:rPr lang="bg-BG" sz="2800" dirty="0">
                <a:solidFill>
                  <a:srgbClr val="333333"/>
                </a:solidFill>
                <a:latin typeface="Arial"/>
                <a:ea typeface="Arial"/>
                <a:cs typeface="Arial"/>
                <a:sym typeface="Arial"/>
              </a:rPr>
              <a:t> Вие сте начинаещ. Започнали сте да учите, но все още нямате необходимите знания и умения.</a:t>
            </a:r>
            <a:endParaRPr sz="2800" dirty="0">
              <a:solidFill>
                <a:srgbClr val="333333"/>
              </a:solidFill>
              <a:latin typeface="Arial"/>
              <a:ea typeface="Arial"/>
              <a:cs typeface="Arial"/>
              <a:sym typeface="Arial"/>
            </a:endParaRPr>
          </a:p>
          <a:p>
            <a:pPr marL="0" marR="0" lvl="0" indent="-177800" algn="just" rtl="0">
              <a:lnSpc>
                <a:spcPct val="119964"/>
              </a:lnSpc>
              <a:spcBef>
                <a:spcPts val="0"/>
              </a:spcBef>
              <a:spcAft>
                <a:spcPts val="0"/>
              </a:spcAft>
              <a:buClr>
                <a:srgbClr val="333333"/>
              </a:buClr>
              <a:buSzPts val="2800"/>
              <a:buFont typeface="Arial"/>
              <a:buChar char="•"/>
            </a:pPr>
            <a:r>
              <a:rPr lang="bg-BG" sz="2800" b="1" dirty="0">
                <a:solidFill>
                  <a:srgbClr val="333333"/>
                </a:solidFill>
                <a:latin typeface="Arial"/>
                <a:ea typeface="Arial"/>
                <a:cs typeface="Arial"/>
                <a:sym typeface="Arial"/>
              </a:rPr>
              <a:t> 2 –</a:t>
            </a:r>
            <a:r>
              <a:rPr lang="bg-BG" sz="2800" dirty="0">
                <a:solidFill>
                  <a:srgbClr val="333333"/>
                </a:solidFill>
                <a:latin typeface="Arial"/>
                <a:ea typeface="Arial"/>
                <a:cs typeface="Arial"/>
                <a:sym typeface="Arial"/>
              </a:rPr>
              <a:t> Вие сте средно напреднал. Можете да правите някои  неща сами, но все пак имате нужда от много насоки и напътствия.</a:t>
            </a:r>
            <a:endParaRPr sz="2800" dirty="0">
              <a:solidFill>
                <a:srgbClr val="333333"/>
              </a:solidFill>
              <a:latin typeface="Arial"/>
              <a:ea typeface="Arial"/>
              <a:cs typeface="Arial"/>
              <a:sym typeface="Arial"/>
            </a:endParaRPr>
          </a:p>
        </p:txBody>
      </p:sp>
      <p:sp>
        <p:nvSpPr>
          <p:cNvPr id="392" name="Google Shape;392;p19"/>
          <p:cNvSpPr txBox="1"/>
          <p:nvPr/>
        </p:nvSpPr>
        <p:spPr>
          <a:xfrm>
            <a:off x="7583049" y="1900839"/>
            <a:ext cx="10490302" cy="2585323"/>
          </a:xfrm>
          <a:prstGeom prst="rect">
            <a:avLst/>
          </a:prstGeom>
          <a:noFill/>
          <a:ln>
            <a:noFill/>
          </a:ln>
        </p:spPr>
        <p:txBody>
          <a:bodyPr spcFirstLastPara="1" wrap="square" lIns="0" tIns="0" rIns="0" bIns="0" anchor="t" anchorCtr="0">
            <a:spAutoFit/>
          </a:bodyPr>
          <a:lstStyle/>
          <a:p>
            <a:pPr marL="0" marR="0" lvl="0" indent="0" algn="just" rtl="0">
              <a:lnSpc>
                <a:spcPct val="119964"/>
              </a:lnSpc>
              <a:spcBef>
                <a:spcPts val="0"/>
              </a:spcBef>
              <a:spcAft>
                <a:spcPts val="0"/>
              </a:spcAft>
              <a:buNone/>
            </a:pPr>
            <a:r>
              <a:rPr lang="ru-RU" sz="2800" dirty="0">
                <a:solidFill>
                  <a:srgbClr val="333333"/>
                </a:solidFill>
                <a:latin typeface="Arial"/>
                <a:ea typeface="Arial"/>
                <a:cs typeface="Arial"/>
                <a:sym typeface="Arial"/>
              </a:rPr>
              <a:t>Първо, трябва да прецените какви умения и знания имате до момента и да оцените способностите си във всяка област. Можете да направите това в електронна таблица, в която да запишете всички умения и знания, за които се сещате, и след това да оцените всяко от тях по скала от 0 до 5 както следва:</a:t>
            </a:r>
            <a:endParaRPr sz="2800" dirty="0">
              <a:solidFill>
                <a:srgbClr val="333333"/>
              </a:solidFill>
              <a:latin typeface="Arial"/>
              <a:ea typeface="Arial"/>
              <a:cs typeface="Arial"/>
              <a:sym typeface="Arial"/>
            </a:endParaRPr>
          </a:p>
        </p:txBody>
      </p:sp>
      <p:sp>
        <p:nvSpPr>
          <p:cNvPr id="393" name="Google Shape;393;p19"/>
          <p:cNvSpPr txBox="1"/>
          <p:nvPr/>
        </p:nvSpPr>
        <p:spPr>
          <a:xfrm>
            <a:off x="2787625" y="666601"/>
            <a:ext cx="12937284" cy="1676869"/>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dirty="0">
                <a:solidFill>
                  <a:srgbClr val="000000"/>
                </a:solidFill>
                <a:latin typeface="Abhaya Libre"/>
                <a:ea typeface="Abhaya Libre"/>
                <a:cs typeface="Abhaya Libre"/>
                <a:sym typeface="Abhaya Libre"/>
              </a:rPr>
              <a:t>Нива за определяне наличието на Т-образни умения</a:t>
            </a:r>
            <a:endParaRPr sz="6410" dirty="0">
              <a:solidFill>
                <a:srgbClr val="000000"/>
              </a:solidFill>
              <a:latin typeface="Abhaya Libre"/>
              <a:ea typeface="Abhaya Libre"/>
              <a:cs typeface="Abhaya Libre"/>
              <a:sym typeface="Abhaya Libre"/>
            </a:endParaRPr>
          </a:p>
        </p:txBody>
      </p:sp>
      <p:pic>
        <p:nvPicPr>
          <p:cNvPr id="394" name="Google Shape;394;p19"/>
          <p:cNvPicPr preferRelativeResize="0"/>
          <p:nvPr/>
        </p:nvPicPr>
        <p:blipFill rotWithShape="1">
          <a:blip r:embed="rId3">
            <a:alphaModFix/>
          </a:blip>
          <a:srcRect/>
          <a:stretch/>
        </p:blipFill>
        <p:spPr>
          <a:xfrm rot="1836636">
            <a:off x="1" y="-1496688"/>
            <a:ext cx="3334026" cy="3588482"/>
          </a:xfrm>
          <a:prstGeom prst="rect">
            <a:avLst/>
          </a:prstGeom>
          <a:noFill/>
          <a:ln>
            <a:noFill/>
          </a:ln>
        </p:spPr>
      </p:pic>
      <p:pic>
        <p:nvPicPr>
          <p:cNvPr id="395" name="Google Shape;395;p19"/>
          <p:cNvPicPr preferRelativeResize="0"/>
          <p:nvPr/>
        </p:nvPicPr>
        <p:blipFill rotWithShape="1">
          <a:blip r:embed="rId4">
            <a:alphaModFix/>
          </a:blip>
          <a:srcRect/>
          <a:stretch/>
        </p:blipFill>
        <p:spPr>
          <a:xfrm rot="-1185502">
            <a:off x="13976189" y="8529023"/>
            <a:ext cx="4352147" cy="4346443"/>
          </a:xfrm>
          <a:prstGeom prst="rect">
            <a:avLst/>
          </a:prstGeom>
          <a:noFill/>
          <a:ln>
            <a:noFill/>
          </a:ln>
        </p:spPr>
      </p:pic>
      <p:pic>
        <p:nvPicPr>
          <p:cNvPr id="396" name="Google Shape;396;p19"/>
          <p:cNvPicPr preferRelativeResize="0"/>
          <p:nvPr/>
        </p:nvPicPr>
        <p:blipFill rotWithShape="1">
          <a:blip r:embed="rId5">
            <a:alphaModFix/>
          </a:blip>
          <a:srcRect/>
          <a:stretch/>
        </p:blipFill>
        <p:spPr>
          <a:xfrm>
            <a:off x="16418708" y="0"/>
            <a:ext cx="1869292" cy="1869292"/>
          </a:xfrm>
          <a:prstGeom prst="rect">
            <a:avLst/>
          </a:prstGeom>
          <a:noFill/>
          <a:ln>
            <a:noFill/>
          </a:ln>
        </p:spPr>
      </p:pic>
      <p:grpSp>
        <p:nvGrpSpPr>
          <p:cNvPr id="397" name="Google Shape;397;p19"/>
          <p:cNvGrpSpPr/>
          <p:nvPr/>
        </p:nvGrpSpPr>
        <p:grpSpPr>
          <a:xfrm>
            <a:off x="-845096" y="8795670"/>
            <a:ext cx="2900572" cy="807706"/>
            <a:chOff x="0" y="0"/>
            <a:chExt cx="3867430" cy="1076940"/>
          </a:xfrm>
        </p:grpSpPr>
        <p:pic>
          <p:nvPicPr>
            <p:cNvPr id="398" name="Google Shape;398;p19"/>
            <p:cNvPicPr preferRelativeResize="0"/>
            <p:nvPr/>
          </p:nvPicPr>
          <p:blipFill rotWithShape="1">
            <a:blip r:embed="rId6">
              <a:alphaModFix/>
            </a:blip>
            <a:srcRect/>
            <a:stretch/>
          </p:blipFill>
          <p:spPr>
            <a:xfrm>
              <a:off x="0" y="0"/>
              <a:ext cx="3867430" cy="618789"/>
            </a:xfrm>
            <a:prstGeom prst="rect">
              <a:avLst/>
            </a:prstGeom>
            <a:noFill/>
            <a:ln>
              <a:noFill/>
            </a:ln>
          </p:spPr>
        </p:pic>
        <p:pic>
          <p:nvPicPr>
            <p:cNvPr id="399" name="Google Shape;399;p19"/>
            <p:cNvPicPr preferRelativeResize="0"/>
            <p:nvPr/>
          </p:nvPicPr>
          <p:blipFill rotWithShape="1">
            <a:blip r:embed="rId6">
              <a:alphaModFix/>
            </a:blip>
            <a:srcRect/>
            <a:stretch/>
          </p:blipFill>
          <p:spPr>
            <a:xfrm>
              <a:off x="0" y="458151"/>
              <a:ext cx="3867430" cy="618789"/>
            </a:xfrm>
            <a:prstGeom prst="rect">
              <a:avLst/>
            </a:prstGeom>
            <a:noFill/>
            <a:ln>
              <a:noFill/>
            </a:ln>
          </p:spPr>
        </p:pic>
      </p:grpSp>
      <p:pic>
        <p:nvPicPr>
          <p:cNvPr id="400" name="Google Shape;400;p19"/>
          <p:cNvPicPr preferRelativeResize="0"/>
          <p:nvPr/>
        </p:nvPicPr>
        <p:blipFill rotWithShape="1">
          <a:blip r:embed="rId7">
            <a:alphaModFix/>
          </a:blip>
          <a:srcRect/>
          <a:stretch/>
        </p:blipFill>
        <p:spPr>
          <a:xfrm rot="1852805">
            <a:off x="6330350" y="-3385150"/>
            <a:ext cx="5364129" cy="5364129"/>
          </a:xfrm>
          <a:prstGeom prst="rect">
            <a:avLst/>
          </a:prstGeom>
          <a:noFill/>
          <a:ln>
            <a:noFill/>
          </a:ln>
        </p:spPr>
      </p:pic>
      <p:pic>
        <p:nvPicPr>
          <p:cNvPr id="401" name="Google Shape;401;p19"/>
          <p:cNvPicPr preferRelativeResize="0"/>
          <p:nvPr/>
        </p:nvPicPr>
        <p:blipFill rotWithShape="1">
          <a:blip r:embed="rId8">
            <a:alphaModFix/>
          </a:blip>
          <a:srcRect/>
          <a:stretch/>
        </p:blipFill>
        <p:spPr>
          <a:xfrm>
            <a:off x="762000" y="2726322"/>
            <a:ext cx="6477001" cy="3788778"/>
          </a:xfrm>
          <a:prstGeom prst="rect">
            <a:avLst/>
          </a:prstGeom>
          <a:noFill/>
          <a:ln>
            <a:noFill/>
          </a:ln>
        </p:spPr>
      </p:pic>
      <p:pic>
        <p:nvPicPr>
          <p:cNvPr id="402" name="Google Shape;402;p19"/>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05"/>
        <p:cNvGrpSpPr/>
        <p:nvPr/>
      </p:nvGrpSpPr>
      <p:grpSpPr>
        <a:xfrm>
          <a:off x="0" y="0"/>
          <a:ext cx="0" cy="0"/>
          <a:chOff x="0" y="0"/>
          <a:chExt cx="0" cy="0"/>
        </a:xfrm>
      </p:grpSpPr>
      <p:grpSp>
        <p:nvGrpSpPr>
          <p:cNvPr id="106" name="Google Shape;106;p2"/>
          <p:cNvGrpSpPr/>
          <p:nvPr/>
        </p:nvGrpSpPr>
        <p:grpSpPr>
          <a:xfrm>
            <a:off x="0" y="3553601"/>
            <a:ext cx="19062365" cy="3230761"/>
            <a:chOff x="0" y="-38100"/>
            <a:chExt cx="5020540" cy="850900"/>
          </a:xfrm>
        </p:grpSpPr>
        <p:sp>
          <p:nvSpPr>
            <p:cNvPr id="107" name="Google Shape;107;p2"/>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108" name="Google Shape;108;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09" name="Google Shape;109;p2"/>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110" name="Google Shape;110;p2"/>
          <p:cNvPicPr preferRelativeResize="0"/>
          <p:nvPr/>
        </p:nvPicPr>
        <p:blipFill rotWithShape="1">
          <a:blip r:embed="rId4">
            <a:alphaModFix/>
          </a:blip>
          <a:srcRect/>
          <a:stretch/>
        </p:blipFill>
        <p:spPr>
          <a:xfrm rot="-9632120">
            <a:off x="-2431639" y="-1705919"/>
            <a:ext cx="5721823" cy="5669807"/>
          </a:xfrm>
          <a:prstGeom prst="rect">
            <a:avLst/>
          </a:prstGeom>
          <a:noFill/>
          <a:ln>
            <a:noFill/>
          </a:ln>
        </p:spPr>
      </p:pic>
      <p:pic>
        <p:nvPicPr>
          <p:cNvPr id="111" name="Google Shape;111;p2"/>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112" name="Google Shape;112;p2"/>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113" name="Google Shape;113;p2"/>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114" name="Google Shape;114;p2"/>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115" name="Google Shape;115;p2"/>
          <p:cNvPicPr preferRelativeResize="0"/>
          <p:nvPr/>
        </p:nvPicPr>
        <p:blipFill rotWithShape="1">
          <a:blip r:embed="rId7">
            <a:alphaModFix/>
          </a:blip>
          <a:srcRect/>
          <a:stretch/>
        </p:blipFill>
        <p:spPr>
          <a:xfrm rot="3420380">
            <a:off x="5570971" y="-4349323"/>
            <a:ext cx="5810576" cy="5802961"/>
          </a:xfrm>
          <a:prstGeom prst="rect">
            <a:avLst/>
          </a:prstGeom>
          <a:noFill/>
          <a:ln>
            <a:noFill/>
          </a:ln>
        </p:spPr>
      </p:pic>
      <p:pic>
        <p:nvPicPr>
          <p:cNvPr id="116" name="Google Shape;116;p2"/>
          <p:cNvPicPr preferRelativeResize="0"/>
          <p:nvPr/>
        </p:nvPicPr>
        <p:blipFill rotWithShape="1">
          <a:blip r:embed="rId7">
            <a:alphaModFix/>
          </a:blip>
          <a:srcRect/>
          <a:stretch/>
        </p:blipFill>
        <p:spPr>
          <a:xfrm rot="-4167270">
            <a:off x="-3176552" y="4860538"/>
            <a:ext cx="4881157" cy="4874760"/>
          </a:xfrm>
          <a:prstGeom prst="rect">
            <a:avLst/>
          </a:prstGeom>
          <a:noFill/>
          <a:ln>
            <a:noFill/>
          </a:ln>
        </p:spPr>
      </p:pic>
      <p:grpSp>
        <p:nvGrpSpPr>
          <p:cNvPr id="117" name="Google Shape;117;p2"/>
          <p:cNvGrpSpPr/>
          <p:nvPr/>
        </p:nvGrpSpPr>
        <p:grpSpPr>
          <a:xfrm rot="10800000">
            <a:off x="1170764" y="8531325"/>
            <a:ext cx="2900572" cy="807706"/>
            <a:chOff x="0" y="0"/>
            <a:chExt cx="3867430" cy="1076940"/>
          </a:xfrm>
        </p:grpSpPr>
        <p:pic>
          <p:nvPicPr>
            <p:cNvPr id="118" name="Google Shape;118;p2"/>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119" name="Google Shape;119;p2"/>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120" name="Google Shape;120;p2"/>
          <p:cNvSpPr txBox="1"/>
          <p:nvPr/>
        </p:nvSpPr>
        <p:spPr>
          <a:xfrm>
            <a:off x="990600" y="3607119"/>
            <a:ext cx="17297400" cy="30469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bg-BG" sz="6600" b="0" i="0" u="none" strike="noStrike" cap="none" dirty="0">
                <a:solidFill>
                  <a:srgbClr val="04989E"/>
                </a:solidFill>
                <a:latin typeface="Abhaya Libre"/>
                <a:ea typeface="Abhaya Libre"/>
                <a:cs typeface="Abhaya Libre"/>
                <a:sym typeface="Abhaya Libre"/>
              </a:rPr>
              <a:t>Развиване на интелигентни умения: </a:t>
            </a:r>
            <a:endParaRPr dirty="0"/>
          </a:p>
          <a:p>
            <a:pPr marL="0" marR="0" lvl="0" indent="0" algn="ctr" rtl="0">
              <a:spcBef>
                <a:spcPts val="0"/>
              </a:spcBef>
              <a:spcAft>
                <a:spcPts val="0"/>
              </a:spcAft>
              <a:buNone/>
            </a:pPr>
            <a:r>
              <a:rPr lang="bg-BG" sz="6600" b="0" i="0" u="none" strike="noStrike" cap="none" dirty="0">
                <a:solidFill>
                  <a:srgbClr val="04989E"/>
                </a:solidFill>
                <a:latin typeface="Abhaya Libre"/>
                <a:ea typeface="Abhaya Libre"/>
                <a:cs typeface="Abhaya Libre"/>
                <a:sym typeface="Abhaya Libre"/>
              </a:rPr>
              <a:t>T-образни умения, </a:t>
            </a:r>
            <a:r>
              <a:rPr lang="bg-BG" sz="6600" dirty="0">
                <a:solidFill>
                  <a:srgbClr val="04989E"/>
                </a:solidFill>
                <a:latin typeface="Abhaya Libre"/>
                <a:ea typeface="Abhaya Libre"/>
                <a:cs typeface="Abhaya Libre"/>
                <a:sym typeface="Abhaya Libre"/>
              </a:rPr>
              <a:t>интелигетно мисление и </a:t>
            </a:r>
            <a:r>
              <a:rPr lang="bg-BG" sz="6600" b="0" i="0" u="none" strike="noStrike" cap="none" dirty="0">
                <a:solidFill>
                  <a:srgbClr val="04989E"/>
                </a:solidFill>
                <a:latin typeface="Abhaya Libre"/>
                <a:ea typeface="Abhaya Libre"/>
                <a:cs typeface="Abhaya Libre"/>
                <a:sym typeface="Abhaya Libre"/>
              </a:rPr>
              <a:t> решения, интелигентно планиране</a:t>
            </a:r>
            <a:endParaRPr dirty="0"/>
          </a:p>
        </p:txBody>
      </p:sp>
      <p:pic>
        <p:nvPicPr>
          <p:cNvPr id="121" name="Google Shape;121;p2"/>
          <p:cNvPicPr preferRelativeResize="0"/>
          <p:nvPr/>
        </p:nvPicPr>
        <p:blipFill rotWithShape="1">
          <a:blip r:embed="rId9">
            <a:alphaModFix/>
          </a:blip>
          <a:srcRect/>
          <a:stretch/>
        </p:blipFill>
        <p:spPr>
          <a:xfrm>
            <a:off x="16418708" y="0"/>
            <a:ext cx="1869292" cy="1869292"/>
          </a:xfrm>
          <a:prstGeom prst="rect">
            <a:avLst/>
          </a:prstGeom>
          <a:noFill/>
          <a:ln>
            <a:noFill/>
          </a:ln>
        </p:spPr>
      </p:pic>
      <p:pic>
        <p:nvPicPr>
          <p:cNvPr id="122" name="Google Shape;122;p2"/>
          <p:cNvPicPr preferRelativeResize="0"/>
          <p:nvPr/>
        </p:nvPicPr>
        <p:blipFill>
          <a:blip r:embed="rId10">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0"/>
          <p:cNvSpPr txBox="1"/>
          <p:nvPr/>
        </p:nvSpPr>
        <p:spPr>
          <a:xfrm>
            <a:off x="5333999" y="2936827"/>
            <a:ext cx="11963401" cy="4136517"/>
          </a:xfrm>
          <a:prstGeom prst="rect">
            <a:avLst/>
          </a:prstGeom>
          <a:noFill/>
          <a:ln>
            <a:noFill/>
          </a:ln>
        </p:spPr>
        <p:txBody>
          <a:bodyPr spcFirstLastPara="1" wrap="square" lIns="0" tIns="0" rIns="0" bIns="0" anchor="t" anchorCtr="0">
            <a:spAutoFit/>
          </a:bodyPr>
          <a:lstStyle/>
          <a:p>
            <a:pPr marL="0" marR="0" lvl="0" indent="-177800" algn="just" rtl="0">
              <a:lnSpc>
                <a:spcPct val="119964"/>
              </a:lnSpc>
              <a:spcBef>
                <a:spcPts val="0"/>
              </a:spcBef>
              <a:spcAft>
                <a:spcPts val="0"/>
              </a:spcAft>
              <a:buClr>
                <a:srgbClr val="333333"/>
              </a:buClr>
              <a:buSzPts val="2800"/>
              <a:buFont typeface="Arial"/>
              <a:buChar char="•"/>
            </a:pPr>
            <a:r>
              <a:rPr lang="bg-BG" sz="2800" dirty="0">
                <a:solidFill>
                  <a:srgbClr val="333333"/>
                </a:solidFill>
                <a:latin typeface="Arial"/>
                <a:ea typeface="Arial"/>
                <a:cs typeface="Arial"/>
                <a:sym typeface="Arial"/>
              </a:rPr>
              <a:t> </a:t>
            </a:r>
            <a:r>
              <a:rPr lang="bg-BG" sz="2800" b="1" dirty="0">
                <a:solidFill>
                  <a:srgbClr val="333333"/>
                </a:solidFill>
                <a:latin typeface="Arial"/>
                <a:ea typeface="Arial"/>
                <a:cs typeface="Arial"/>
                <a:sym typeface="Arial"/>
              </a:rPr>
              <a:t>3 –</a:t>
            </a:r>
            <a:r>
              <a:rPr lang="bg-BG" sz="2800" dirty="0">
                <a:solidFill>
                  <a:srgbClr val="333333"/>
                </a:solidFill>
                <a:latin typeface="Arial"/>
                <a:ea typeface="Arial"/>
                <a:cs typeface="Arial"/>
                <a:sym typeface="Arial"/>
              </a:rPr>
              <a:t> Вече сте компетентен.</a:t>
            </a:r>
            <a:r>
              <a:rPr lang="ru-RU" sz="2800" dirty="0">
                <a:solidFill>
                  <a:srgbClr val="333333"/>
                </a:solidFill>
                <a:latin typeface="Arial"/>
                <a:ea typeface="Arial"/>
                <a:cs typeface="Arial"/>
                <a:sym typeface="Arial"/>
              </a:rPr>
              <a:t> Преминали сте въвеждащия материал и търсите къде да приложите наученото.</a:t>
            </a:r>
            <a:endParaRPr sz="2800" dirty="0">
              <a:solidFill>
                <a:srgbClr val="333333"/>
              </a:solidFill>
              <a:latin typeface="Arial"/>
              <a:ea typeface="Arial"/>
              <a:cs typeface="Arial"/>
              <a:sym typeface="Arial"/>
            </a:endParaRPr>
          </a:p>
          <a:p>
            <a:pPr marL="0" marR="0" lvl="0" indent="-177800" algn="just" rtl="0">
              <a:lnSpc>
                <a:spcPct val="119964"/>
              </a:lnSpc>
              <a:spcBef>
                <a:spcPts val="0"/>
              </a:spcBef>
              <a:spcAft>
                <a:spcPts val="0"/>
              </a:spcAft>
              <a:buClr>
                <a:srgbClr val="333333"/>
              </a:buClr>
              <a:buSzPts val="2800"/>
              <a:buFont typeface="Arial"/>
              <a:buChar char="•"/>
            </a:pPr>
            <a:r>
              <a:rPr lang="ru-RU" sz="2800" dirty="0">
                <a:solidFill>
                  <a:srgbClr val="333333"/>
                </a:solidFill>
                <a:latin typeface="Arial"/>
                <a:ea typeface="Arial"/>
                <a:cs typeface="Arial"/>
                <a:sym typeface="Arial"/>
              </a:rPr>
              <a:t> </a:t>
            </a:r>
            <a:r>
              <a:rPr lang="ru-RU" sz="2800" b="1" dirty="0">
                <a:solidFill>
                  <a:srgbClr val="333333"/>
                </a:solidFill>
                <a:latin typeface="Arial"/>
                <a:ea typeface="Arial"/>
                <a:cs typeface="Arial"/>
                <a:sym typeface="Arial"/>
              </a:rPr>
              <a:t>4 –</a:t>
            </a:r>
            <a:r>
              <a:rPr lang="ru-RU" sz="2800" dirty="0">
                <a:solidFill>
                  <a:srgbClr val="333333"/>
                </a:solidFill>
                <a:latin typeface="Arial"/>
                <a:ea typeface="Arial"/>
                <a:cs typeface="Arial"/>
                <a:sym typeface="Arial"/>
              </a:rPr>
              <a:t> Вие сте почти експерт. Можете да правите неща, които повечето хора дори не могат да си помислят да направят. Не сте съвършени и все още ви се налага да мислите какво да правите в определени ситуации. Но се справяте много добре.</a:t>
            </a:r>
          </a:p>
          <a:p>
            <a:pPr marL="0" marR="0" lvl="0" indent="-177800" algn="just" rtl="0">
              <a:lnSpc>
                <a:spcPct val="119964"/>
              </a:lnSpc>
              <a:spcBef>
                <a:spcPts val="0"/>
              </a:spcBef>
              <a:spcAft>
                <a:spcPts val="0"/>
              </a:spcAft>
              <a:buClr>
                <a:srgbClr val="333333"/>
              </a:buClr>
              <a:buSzPts val="2800"/>
              <a:buFont typeface="Arial"/>
              <a:buChar char="•"/>
            </a:pPr>
            <a:r>
              <a:rPr lang="ru-RU" sz="2800" dirty="0">
                <a:solidFill>
                  <a:srgbClr val="333333"/>
                </a:solidFill>
                <a:latin typeface="Arial"/>
                <a:ea typeface="Arial"/>
                <a:cs typeface="Arial"/>
                <a:sym typeface="Arial"/>
              </a:rPr>
              <a:t>5 - Вие сте експерт. Работите, използвайки преди всичко интуицията си и за външен наблюдател изпълнението ви изглежда като магия.</a:t>
            </a:r>
          </a:p>
        </p:txBody>
      </p:sp>
      <p:pic>
        <p:nvPicPr>
          <p:cNvPr id="409" name="Google Shape;409;p20"/>
          <p:cNvPicPr preferRelativeResize="0"/>
          <p:nvPr/>
        </p:nvPicPr>
        <p:blipFill rotWithShape="1">
          <a:blip r:embed="rId3">
            <a:alphaModFix/>
          </a:blip>
          <a:srcRect/>
          <a:stretch/>
        </p:blipFill>
        <p:spPr>
          <a:xfrm rot="1836636">
            <a:off x="1" y="-1496688"/>
            <a:ext cx="3334026" cy="3588482"/>
          </a:xfrm>
          <a:prstGeom prst="rect">
            <a:avLst/>
          </a:prstGeom>
          <a:noFill/>
          <a:ln>
            <a:noFill/>
          </a:ln>
        </p:spPr>
      </p:pic>
      <p:pic>
        <p:nvPicPr>
          <p:cNvPr id="410" name="Google Shape;410;p20"/>
          <p:cNvPicPr preferRelativeResize="0"/>
          <p:nvPr/>
        </p:nvPicPr>
        <p:blipFill rotWithShape="1">
          <a:blip r:embed="rId4">
            <a:alphaModFix/>
          </a:blip>
          <a:srcRect/>
          <a:stretch/>
        </p:blipFill>
        <p:spPr>
          <a:xfrm rot="-1185502">
            <a:off x="14322554" y="7960987"/>
            <a:ext cx="4352147" cy="4346443"/>
          </a:xfrm>
          <a:prstGeom prst="rect">
            <a:avLst/>
          </a:prstGeom>
          <a:noFill/>
          <a:ln>
            <a:noFill/>
          </a:ln>
        </p:spPr>
      </p:pic>
      <p:pic>
        <p:nvPicPr>
          <p:cNvPr id="411" name="Google Shape;411;p20"/>
          <p:cNvPicPr preferRelativeResize="0"/>
          <p:nvPr/>
        </p:nvPicPr>
        <p:blipFill rotWithShape="1">
          <a:blip r:embed="rId5">
            <a:alphaModFix/>
          </a:blip>
          <a:srcRect/>
          <a:stretch/>
        </p:blipFill>
        <p:spPr>
          <a:xfrm>
            <a:off x="16418708" y="0"/>
            <a:ext cx="1869292" cy="1869292"/>
          </a:xfrm>
          <a:prstGeom prst="rect">
            <a:avLst/>
          </a:prstGeom>
          <a:noFill/>
          <a:ln>
            <a:noFill/>
          </a:ln>
        </p:spPr>
      </p:pic>
      <p:grpSp>
        <p:nvGrpSpPr>
          <p:cNvPr id="412" name="Google Shape;412;p20"/>
          <p:cNvGrpSpPr/>
          <p:nvPr/>
        </p:nvGrpSpPr>
        <p:grpSpPr>
          <a:xfrm>
            <a:off x="-845096" y="8795670"/>
            <a:ext cx="2900572" cy="807706"/>
            <a:chOff x="0" y="0"/>
            <a:chExt cx="3867430" cy="1076940"/>
          </a:xfrm>
        </p:grpSpPr>
        <p:pic>
          <p:nvPicPr>
            <p:cNvPr id="413" name="Google Shape;413;p20"/>
            <p:cNvPicPr preferRelativeResize="0"/>
            <p:nvPr/>
          </p:nvPicPr>
          <p:blipFill rotWithShape="1">
            <a:blip r:embed="rId6">
              <a:alphaModFix/>
            </a:blip>
            <a:srcRect/>
            <a:stretch/>
          </p:blipFill>
          <p:spPr>
            <a:xfrm>
              <a:off x="0" y="0"/>
              <a:ext cx="3867430" cy="618789"/>
            </a:xfrm>
            <a:prstGeom prst="rect">
              <a:avLst/>
            </a:prstGeom>
            <a:noFill/>
            <a:ln>
              <a:noFill/>
            </a:ln>
          </p:spPr>
        </p:pic>
        <p:pic>
          <p:nvPicPr>
            <p:cNvPr id="414" name="Google Shape;414;p20"/>
            <p:cNvPicPr preferRelativeResize="0"/>
            <p:nvPr/>
          </p:nvPicPr>
          <p:blipFill rotWithShape="1">
            <a:blip r:embed="rId6">
              <a:alphaModFix/>
            </a:blip>
            <a:srcRect/>
            <a:stretch/>
          </p:blipFill>
          <p:spPr>
            <a:xfrm>
              <a:off x="0" y="458151"/>
              <a:ext cx="3867430" cy="618789"/>
            </a:xfrm>
            <a:prstGeom prst="rect">
              <a:avLst/>
            </a:prstGeom>
            <a:noFill/>
            <a:ln>
              <a:noFill/>
            </a:ln>
          </p:spPr>
        </p:pic>
      </p:grpSp>
      <p:pic>
        <p:nvPicPr>
          <p:cNvPr id="415" name="Google Shape;415;p20"/>
          <p:cNvPicPr preferRelativeResize="0"/>
          <p:nvPr/>
        </p:nvPicPr>
        <p:blipFill rotWithShape="1">
          <a:blip r:embed="rId7">
            <a:alphaModFix/>
          </a:blip>
          <a:srcRect/>
          <a:stretch/>
        </p:blipFill>
        <p:spPr>
          <a:xfrm rot="1852805">
            <a:off x="6330350" y="-3385150"/>
            <a:ext cx="5364129" cy="5364129"/>
          </a:xfrm>
          <a:prstGeom prst="rect">
            <a:avLst/>
          </a:prstGeom>
          <a:noFill/>
          <a:ln>
            <a:noFill/>
          </a:ln>
        </p:spPr>
      </p:pic>
      <p:pic>
        <p:nvPicPr>
          <p:cNvPr id="416" name="Google Shape;416;p20"/>
          <p:cNvPicPr preferRelativeResize="0"/>
          <p:nvPr/>
        </p:nvPicPr>
        <p:blipFill rotWithShape="1">
          <a:blip r:embed="rId8">
            <a:alphaModFix/>
          </a:blip>
          <a:srcRect/>
          <a:stretch/>
        </p:blipFill>
        <p:spPr>
          <a:xfrm>
            <a:off x="1436177" y="2757800"/>
            <a:ext cx="3238500" cy="3216910"/>
          </a:xfrm>
          <a:prstGeom prst="rect">
            <a:avLst/>
          </a:prstGeom>
          <a:noFill/>
          <a:ln>
            <a:noFill/>
          </a:ln>
        </p:spPr>
      </p:pic>
      <p:pic>
        <p:nvPicPr>
          <p:cNvPr id="417" name="Google Shape;417;p20"/>
          <p:cNvPicPr preferRelativeResize="0"/>
          <p:nvPr/>
        </p:nvPicPr>
        <p:blipFill>
          <a:blip r:embed="rId9">
            <a:alphaModFix/>
          </a:blip>
          <a:stretch>
            <a:fillRect/>
          </a:stretch>
        </p:blipFill>
        <p:spPr>
          <a:xfrm>
            <a:off x="7752200" y="9199825"/>
            <a:ext cx="3661230" cy="806250"/>
          </a:xfrm>
          <a:prstGeom prst="rect">
            <a:avLst/>
          </a:prstGeom>
          <a:noFill/>
          <a:ln>
            <a:noFill/>
          </a:ln>
        </p:spPr>
      </p:pic>
      <p:sp>
        <p:nvSpPr>
          <p:cNvPr id="2" name="Google Shape;393;p19">
            <a:extLst>
              <a:ext uri="{FF2B5EF4-FFF2-40B4-BE49-F238E27FC236}">
                <a16:creationId xmlns:a16="http://schemas.microsoft.com/office/drawing/2014/main" id="{5723E874-4C56-2317-36E1-A6243B8AE552}"/>
              </a:ext>
            </a:extLst>
          </p:cNvPr>
          <p:cNvSpPr txBox="1"/>
          <p:nvPr/>
        </p:nvSpPr>
        <p:spPr>
          <a:xfrm>
            <a:off x="2787625" y="666601"/>
            <a:ext cx="12937284" cy="1676869"/>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dirty="0">
                <a:solidFill>
                  <a:srgbClr val="000000"/>
                </a:solidFill>
                <a:latin typeface="Abhaya Libre"/>
                <a:ea typeface="Abhaya Libre"/>
                <a:cs typeface="Abhaya Libre"/>
                <a:sym typeface="Abhaya Libre"/>
              </a:rPr>
              <a:t>Нива за определяне наличието на Т-образни умения</a:t>
            </a:r>
            <a:endParaRPr sz="6410" dirty="0">
              <a:solidFill>
                <a:srgbClr val="000000"/>
              </a:solidFill>
              <a:latin typeface="Abhaya Libre"/>
              <a:ea typeface="Abhaya Libre"/>
              <a:cs typeface="Abhaya Libre"/>
              <a:sym typeface="Abhaya Libr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22"/>
        <p:cNvGrpSpPr/>
        <p:nvPr/>
      </p:nvGrpSpPr>
      <p:grpSpPr>
        <a:xfrm>
          <a:off x="0" y="0"/>
          <a:ext cx="0" cy="0"/>
          <a:chOff x="0" y="0"/>
          <a:chExt cx="0" cy="0"/>
        </a:xfrm>
      </p:grpSpPr>
      <p:pic>
        <p:nvPicPr>
          <p:cNvPr id="423" name="Google Shape;423;p21"/>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424" name="Google Shape;424;p2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25" name="Google Shape;425;p21"/>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426" name="Google Shape;426;p21"/>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sp>
        <p:nvSpPr>
          <p:cNvPr id="427" name="Google Shape;427;p21"/>
          <p:cNvSpPr/>
          <p:nvPr/>
        </p:nvSpPr>
        <p:spPr>
          <a:xfrm>
            <a:off x="9725390" y="1726990"/>
            <a:ext cx="7223760" cy="4330909"/>
          </a:xfrm>
          <a:custGeom>
            <a:avLst/>
            <a:gdLst/>
            <a:ahLst/>
            <a:cxnLst/>
            <a:rect l="l" t="t" r="r" b="b"/>
            <a:pathLst>
              <a:path w="2377441" h="2009140" extrusionOk="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4400">
              <a:solidFill>
                <a:schemeClr val="dk1"/>
              </a:solidFill>
              <a:latin typeface="Calibri"/>
              <a:ea typeface="Calibri"/>
              <a:cs typeface="Calibri"/>
              <a:sym typeface="Calibri"/>
            </a:endParaRPr>
          </a:p>
        </p:txBody>
      </p:sp>
      <p:sp>
        <p:nvSpPr>
          <p:cNvPr id="428" name="Google Shape;428;p21"/>
          <p:cNvSpPr txBox="1"/>
          <p:nvPr/>
        </p:nvSpPr>
        <p:spPr>
          <a:xfrm>
            <a:off x="4693629" y="762568"/>
            <a:ext cx="8280738" cy="83843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dirty="0">
                <a:solidFill>
                  <a:srgbClr val="000000"/>
                </a:solidFill>
                <a:latin typeface="Abhaya Libre"/>
                <a:ea typeface="Abhaya Libre"/>
                <a:cs typeface="Abhaya Libre"/>
                <a:sym typeface="Abhaya Libre"/>
              </a:rPr>
              <a:t>Дейности</a:t>
            </a:r>
            <a:endParaRPr sz="6410" dirty="0">
              <a:solidFill>
                <a:srgbClr val="000000"/>
              </a:solidFill>
              <a:latin typeface="Abhaya Libre"/>
              <a:ea typeface="Abhaya Libre"/>
              <a:cs typeface="Abhaya Libre"/>
              <a:sym typeface="Abhaya Libre"/>
            </a:endParaRPr>
          </a:p>
        </p:txBody>
      </p:sp>
      <p:grpSp>
        <p:nvGrpSpPr>
          <p:cNvPr id="429" name="Google Shape;429;p21"/>
          <p:cNvGrpSpPr/>
          <p:nvPr/>
        </p:nvGrpSpPr>
        <p:grpSpPr>
          <a:xfrm>
            <a:off x="553260" y="1847234"/>
            <a:ext cx="8645580" cy="4535157"/>
            <a:chOff x="23465" y="129866"/>
            <a:chExt cx="10214764" cy="3490124"/>
          </a:xfrm>
        </p:grpSpPr>
        <p:sp>
          <p:nvSpPr>
            <p:cNvPr id="430" name="Google Shape;430;p21"/>
            <p:cNvSpPr txBox="1"/>
            <p:nvPr/>
          </p:nvSpPr>
          <p:spPr>
            <a:xfrm>
              <a:off x="23465" y="1619545"/>
              <a:ext cx="9783703" cy="2000445"/>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b="0" i="0" dirty="0">
                  <a:solidFill>
                    <a:srgbClr val="374151"/>
                  </a:solidFill>
                  <a:latin typeface="Arial"/>
                  <a:ea typeface="Arial"/>
                  <a:cs typeface="Arial"/>
                  <a:sym typeface="Arial"/>
                </a:rPr>
                <a:t>Необходимостта от развитие на интелигентни умения нараства на настоящия пазар на труда, поради бързо променящите се технологии и пазарни изисквания. Работодателите търсят хора, които имат уникалната комбинация от технически умения и преносими умения, като решаване на проблеми, критично мислене и комуникация. </a:t>
              </a:r>
              <a:endParaRPr sz="2400" dirty="0">
                <a:solidFill>
                  <a:srgbClr val="000000"/>
                </a:solidFill>
                <a:latin typeface="Abhaya Libre"/>
                <a:ea typeface="Abhaya Libre"/>
                <a:cs typeface="Abhaya Libre"/>
                <a:sym typeface="Abhaya Libre"/>
              </a:endParaRPr>
            </a:p>
          </p:txBody>
        </p:sp>
        <p:pic>
          <p:nvPicPr>
            <p:cNvPr id="431" name="Google Shape;431;p21"/>
            <p:cNvPicPr preferRelativeResize="0"/>
            <p:nvPr/>
          </p:nvPicPr>
          <p:blipFill rotWithShape="1">
            <a:blip r:embed="rId7">
              <a:alphaModFix/>
            </a:blip>
            <a:srcRect/>
            <a:stretch/>
          </p:blipFill>
          <p:spPr>
            <a:xfrm>
              <a:off x="401174" y="129866"/>
              <a:ext cx="2384746" cy="1219571"/>
            </a:xfrm>
            <a:prstGeom prst="rect">
              <a:avLst/>
            </a:prstGeom>
            <a:noFill/>
            <a:ln>
              <a:noFill/>
            </a:ln>
          </p:spPr>
        </p:pic>
        <p:sp>
          <p:nvSpPr>
            <p:cNvPr id="432" name="Google Shape;432;p21"/>
            <p:cNvSpPr txBox="1"/>
            <p:nvPr/>
          </p:nvSpPr>
          <p:spPr>
            <a:xfrm>
              <a:off x="4113932" y="410435"/>
              <a:ext cx="6124297" cy="358244"/>
            </a:xfrm>
            <a:prstGeom prst="rect">
              <a:avLst/>
            </a:prstGeom>
            <a:noFill/>
            <a:ln>
              <a:noFill/>
            </a:ln>
          </p:spPr>
          <p:txBody>
            <a:bodyPr spcFirstLastPara="1" wrap="square" lIns="0" tIns="0" rIns="0" bIns="0" anchor="t" anchorCtr="0">
              <a:spAutoFit/>
            </a:bodyPr>
            <a:lstStyle/>
            <a:p>
              <a:pPr marL="0" marR="0" lvl="0" indent="0" algn="just" rtl="0">
                <a:lnSpc>
                  <a:spcPct val="93305"/>
                </a:lnSpc>
                <a:spcBef>
                  <a:spcPts val="0"/>
                </a:spcBef>
                <a:spcAft>
                  <a:spcPts val="0"/>
                </a:spcAft>
                <a:buNone/>
              </a:pPr>
              <a:r>
                <a:rPr lang="bg-BG" sz="3600">
                  <a:solidFill>
                    <a:srgbClr val="000000"/>
                  </a:solidFill>
                  <a:latin typeface="Abhaya Libre"/>
                  <a:ea typeface="Abhaya Libre"/>
                  <a:cs typeface="Abhaya Libre"/>
                  <a:sym typeface="Abhaya Libre"/>
                </a:rPr>
                <a:t>Обобщение на уменията</a:t>
              </a:r>
              <a:endParaRPr sz="3600">
                <a:solidFill>
                  <a:srgbClr val="000000"/>
                </a:solidFill>
                <a:latin typeface="Abhaya Libre"/>
                <a:ea typeface="Abhaya Libre"/>
                <a:cs typeface="Abhaya Libre"/>
                <a:sym typeface="Abhaya Libre"/>
              </a:endParaRPr>
            </a:p>
          </p:txBody>
        </p:sp>
      </p:grpSp>
      <p:pic>
        <p:nvPicPr>
          <p:cNvPr id="433" name="Google Shape;433;p21" descr="Free Algebra Analyse photo and picture"/>
          <p:cNvPicPr preferRelativeResize="0"/>
          <p:nvPr/>
        </p:nvPicPr>
        <p:blipFill rotWithShape="1">
          <a:blip r:embed="rId8">
            <a:alphaModFix/>
          </a:blip>
          <a:srcRect/>
          <a:stretch/>
        </p:blipFill>
        <p:spPr>
          <a:xfrm>
            <a:off x="3067564" y="7288940"/>
            <a:ext cx="4173417" cy="2116317"/>
          </a:xfrm>
          <a:prstGeom prst="rect">
            <a:avLst/>
          </a:prstGeom>
          <a:noFill/>
          <a:ln>
            <a:noFill/>
          </a:ln>
        </p:spPr>
      </p:pic>
      <p:sp>
        <p:nvSpPr>
          <p:cNvPr id="434" name="Google Shape;434;p21"/>
          <p:cNvSpPr txBox="1"/>
          <p:nvPr/>
        </p:nvSpPr>
        <p:spPr>
          <a:xfrm>
            <a:off x="9341607" y="6268410"/>
            <a:ext cx="8280738" cy="258833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dirty="0">
                <a:solidFill>
                  <a:schemeClr val="dk1"/>
                </a:solidFill>
                <a:latin typeface="Calibri"/>
                <a:ea typeface="Calibri"/>
                <a:cs typeface="Calibri"/>
                <a:sym typeface="Calibri"/>
              </a:rPr>
              <a:t>Като цяло, Т-образният модел насърчава хората да развиват широк спектър от умения и знания, като същевременно навлизат задълбочено в конкретни области. Това може да ви направи по-гъвкав и адаптивен професионалист, по-добре подготвен да се справя с предизвикателствата на модерното работно място.</a:t>
            </a:r>
            <a:endParaRPr dirty="0"/>
          </a:p>
        </p:txBody>
      </p:sp>
      <p:sp>
        <p:nvSpPr>
          <p:cNvPr id="435" name="Google Shape;435;p21"/>
          <p:cNvSpPr txBox="1"/>
          <p:nvPr/>
        </p:nvSpPr>
        <p:spPr>
          <a:xfrm>
            <a:off x="9819890" y="1990990"/>
            <a:ext cx="6831988" cy="37856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bg-BG" sz="4000">
                <a:solidFill>
                  <a:srgbClr val="000000"/>
                </a:solidFill>
                <a:latin typeface="Abhaya Libre"/>
                <a:ea typeface="Abhaya Libre"/>
                <a:cs typeface="Abhaya Libre"/>
                <a:sym typeface="Abhaya Libre"/>
              </a:rPr>
              <a:t>Оценете текущите си умения: </a:t>
            </a:r>
            <a:endParaRPr/>
          </a:p>
          <a:p>
            <a:pPr marL="0" marR="0" lvl="0" indent="0" algn="ctr" rtl="0">
              <a:spcBef>
                <a:spcPts val="0"/>
              </a:spcBef>
              <a:spcAft>
                <a:spcPts val="0"/>
              </a:spcAft>
              <a:buNone/>
            </a:pPr>
            <a:r>
              <a:rPr lang="bg-BG" sz="4000">
                <a:solidFill>
                  <a:srgbClr val="000000"/>
                </a:solidFill>
                <a:latin typeface="Abhaya Libre"/>
                <a:ea typeface="Abhaya Libre"/>
                <a:cs typeface="Abhaya Libre"/>
                <a:sym typeface="Abhaya Libre"/>
              </a:rPr>
              <a:t>Започнете, като идентифицирате текущите си умения и ги оцените по скала (0-5).</a:t>
            </a:r>
            <a:endParaRPr sz="4000" b="1">
              <a:solidFill>
                <a:schemeClr val="dk1"/>
              </a:solidFill>
              <a:latin typeface="Calibri"/>
              <a:ea typeface="Calibri"/>
              <a:cs typeface="Calibri"/>
              <a:sym typeface="Calibri"/>
            </a:endParaRPr>
          </a:p>
        </p:txBody>
      </p:sp>
      <p:pic>
        <p:nvPicPr>
          <p:cNvPr id="436" name="Google Shape;436;p21"/>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40"/>
        <p:cNvGrpSpPr/>
        <p:nvPr/>
      </p:nvGrpSpPr>
      <p:grpSpPr>
        <a:xfrm>
          <a:off x="0" y="0"/>
          <a:ext cx="0" cy="0"/>
          <a:chOff x="0" y="0"/>
          <a:chExt cx="0" cy="0"/>
        </a:xfrm>
      </p:grpSpPr>
      <p:pic>
        <p:nvPicPr>
          <p:cNvPr id="441" name="Google Shape;441;p22"/>
          <p:cNvPicPr preferRelativeResize="0"/>
          <p:nvPr/>
        </p:nvPicPr>
        <p:blipFill rotWithShape="1">
          <a:blip r:embed="rId3">
            <a:alphaModFix/>
          </a:blip>
          <a:srcRect/>
          <a:stretch/>
        </p:blipFill>
        <p:spPr>
          <a:xfrm rot="-4196164">
            <a:off x="-6018967" y="8400891"/>
            <a:ext cx="10675280" cy="11378690"/>
          </a:xfrm>
          <a:prstGeom prst="rect">
            <a:avLst/>
          </a:prstGeom>
          <a:noFill/>
          <a:ln>
            <a:noFill/>
          </a:ln>
        </p:spPr>
      </p:pic>
      <p:pic>
        <p:nvPicPr>
          <p:cNvPr id="442" name="Google Shape;442;p2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43" name="Google Shape;443;p22"/>
          <p:cNvPicPr preferRelativeResize="0"/>
          <p:nvPr/>
        </p:nvPicPr>
        <p:blipFill rotWithShape="1">
          <a:blip r:embed="rId5">
            <a:alphaModFix/>
          </a:blip>
          <a:srcRect/>
          <a:stretch/>
        </p:blipFill>
        <p:spPr>
          <a:xfrm>
            <a:off x="16373884" y="30558"/>
            <a:ext cx="1869292" cy="1869292"/>
          </a:xfrm>
          <a:prstGeom prst="rect">
            <a:avLst/>
          </a:prstGeom>
          <a:noFill/>
          <a:ln>
            <a:noFill/>
          </a:ln>
        </p:spPr>
      </p:pic>
      <p:sp>
        <p:nvSpPr>
          <p:cNvPr id="444" name="Google Shape;444;p22"/>
          <p:cNvSpPr txBox="1"/>
          <p:nvPr/>
        </p:nvSpPr>
        <p:spPr>
          <a:xfrm>
            <a:off x="3429000" y="1363226"/>
            <a:ext cx="10490301" cy="83843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dirty="0">
                <a:solidFill>
                  <a:srgbClr val="000000"/>
                </a:solidFill>
                <a:latin typeface="Abhaya Libre"/>
                <a:ea typeface="Abhaya Libre"/>
                <a:cs typeface="Abhaya Libre"/>
                <a:sym typeface="Abhaya Libre"/>
              </a:rPr>
              <a:t>Дейности</a:t>
            </a:r>
            <a:endParaRPr sz="6410" dirty="0">
              <a:solidFill>
                <a:srgbClr val="000000"/>
              </a:solidFill>
              <a:latin typeface="Abhaya Libre"/>
              <a:ea typeface="Abhaya Libre"/>
              <a:cs typeface="Abhaya Libre"/>
              <a:sym typeface="Abhaya Libre"/>
            </a:endParaRPr>
          </a:p>
        </p:txBody>
      </p:sp>
      <p:pic>
        <p:nvPicPr>
          <p:cNvPr id="445" name="Google Shape;445;p22"/>
          <p:cNvPicPr preferRelativeResize="0"/>
          <p:nvPr/>
        </p:nvPicPr>
        <p:blipFill rotWithShape="1">
          <a:blip r:embed="rId6">
            <a:alphaModFix/>
          </a:blip>
          <a:srcRect/>
          <a:stretch/>
        </p:blipFill>
        <p:spPr>
          <a:xfrm>
            <a:off x="199934" y="267413"/>
            <a:ext cx="1980734" cy="2057110"/>
          </a:xfrm>
          <a:prstGeom prst="rect">
            <a:avLst/>
          </a:prstGeom>
          <a:noFill/>
          <a:ln>
            <a:noFill/>
          </a:ln>
        </p:spPr>
      </p:pic>
      <p:sp>
        <p:nvSpPr>
          <p:cNvPr id="446" name="Google Shape;446;p22"/>
          <p:cNvSpPr txBox="1"/>
          <p:nvPr/>
        </p:nvSpPr>
        <p:spPr>
          <a:xfrm>
            <a:off x="1667013" y="3201645"/>
            <a:ext cx="14173200" cy="4739759"/>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b="0" i="0" dirty="0">
                <a:solidFill>
                  <a:srgbClr val="333333"/>
                </a:solidFill>
                <a:latin typeface="Georgia"/>
                <a:ea typeface="Georgia"/>
                <a:cs typeface="Georgia"/>
                <a:sym typeface="Georgia"/>
              </a:rPr>
              <a:t>След като направите тази самооценка, трябва да определите:</a:t>
            </a:r>
            <a:endParaRPr dirty="0"/>
          </a:p>
          <a:p>
            <a:pPr marL="0" marR="0" lvl="0" indent="-177800" algn="just" rtl="0">
              <a:spcBef>
                <a:spcPts val="0"/>
              </a:spcBef>
              <a:spcAft>
                <a:spcPts val="0"/>
              </a:spcAft>
              <a:buClr>
                <a:srgbClr val="333333"/>
              </a:buClr>
              <a:buSzPts val="2800"/>
              <a:buFont typeface="Calibri"/>
              <a:buAutoNum type="arabicPeriod"/>
            </a:pPr>
            <a:r>
              <a:rPr lang="bg-BG" sz="2800" b="0" i="0" dirty="0">
                <a:solidFill>
                  <a:srgbClr val="333333"/>
                </a:solidFill>
                <a:latin typeface="Georgia"/>
                <a:ea typeface="Georgia"/>
                <a:cs typeface="Georgia"/>
                <a:sym typeface="Georgia"/>
              </a:rPr>
              <a:t> В коя сфера искате да подобрите своите знания/способности</a:t>
            </a:r>
            <a:endParaRPr dirty="0"/>
          </a:p>
          <a:p>
            <a:pPr marL="0" marR="0" lvl="0" indent="0" algn="just" rtl="0">
              <a:spcBef>
                <a:spcPts val="0"/>
              </a:spcBef>
              <a:spcAft>
                <a:spcPts val="0"/>
              </a:spcAft>
              <a:buNone/>
            </a:pPr>
            <a:r>
              <a:rPr lang="bg-BG" sz="2800" dirty="0">
                <a:solidFill>
                  <a:schemeClr val="dk1"/>
                </a:solidFill>
                <a:latin typeface="Calibri"/>
                <a:ea typeface="Calibri"/>
                <a:cs typeface="Calibri"/>
                <a:sym typeface="Calibri"/>
              </a:rPr>
              <a:t>	Определете области, в които искате да подобрите своите умения или знания. Това може да бъде във вашата текуща област на опит или в нови области, които искате да проучите. Съсредоточете се върху развиването на широко разбиране на тези области, а не само на повърхностни познания.</a:t>
            </a:r>
            <a:endParaRPr dirty="0"/>
          </a:p>
          <a:p>
            <a:pPr marL="0" marR="0" lvl="0" indent="0" algn="just" rtl="0">
              <a:spcBef>
                <a:spcPts val="0"/>
              </a:spcBef>
              <a:spcAft>
                <a:spcPts val="0"/>
              </a:spcAft>
              <a:buNone/>
            </a:pPr>
            <a:endParaRPr sz="2800" b="0" i="0" dirty="0">
              <a:solidFill>
                <a:srgbClr val="333333"/>
              </a:solidFill>
              <a:latin typeface="Georgia"/>
              <a:ea typeface="Georgia"/>
              <a:cs typeface="Georgia"/>
              <a:sym typeface="Georgia"/>
            </a:endParaRPr>
          </a:p>
          <a:p>
            <a:pPr marL="0" marR="0" lvl="0" indent="0" algn="just" rtl="0">
              <a:spcBef>
                <a:spcPts val="0"/>
              </a:spcBef>
              <a:spcAft>
                <a:spcPts val="0"/>
              </a:spcAft>
              <a:buNone/>
            </a:pPr>
            <a:r>
              <a:rPr lang="bg-BG" sz="2800" b="0" i="0" dirty="0">
                <a:solidFill>
                  <a:srgbClr val="333333"/>
                </a:solidFill>
                <a:latin typeface="Georgia"/>
                <a:ea typeface="Georgia"/>
                <a:cs typeface="Georgia"/>
                <a:sym typeface="Georgia"/>
              </a:rPr>
              <a:t>2. В коя сфера се чувствате удобно.</a:t>
            </a:r>
            <a:endParaRPr sz="2800" b="0" i="0" dirty="0">
              <a:solidFill>
                <a:srgbClr val="333333"/>
              </a:solidFill>
              <a:latin typeface="Georgia"/>
              <a:ea typeface="Georgia"/>
              <a:cs typeface="Georgia"/>
              <a:sym typeface="Georgia"/>
            </a:endParaRPr>
          </a:p>
          <a:p>
            <a:pPr marL="0" marR="0" lvl="0" indent="0" algn="just" rtl="0">
              <a:spcBef>
                <a:spcPts val="0"/>
              </a:spcBef>
              <a:spcAft>
                <a:spcPts val="0"/>
              </a:spcAft>
              <a:buNone/>
            </a:pPr>
            <a:r>
              <a:rPr lang="bg-BG" sz="2800" dirty="0">
                <a:solidFill>
                  <a:srgbClr val="333333"/>
                </a:solidFill>
                <a:latin typeface="Georgia"/>
                <a:ea typeface="Georgia"/>
                <a:cs typeface="Georgia"/>
                <a:sym typeface="Georgia"/>
              </a:rPr>
              <a:t>	Об</a:t>
            </a:r>
            <a:r>
              <a:rPr lang="bg-BG" sz="2800" dirty="0">
                <a:solidFill>
                  <a:srgbClr val="333333"/>
                </a:solidFill>
                <a:latin typeface="Calibri"/>
                <a:ea typeface="Calibri"/>
                <a:cs typeface="Calibri"/>
                <a:sym typeface="Calibri"/>
              </a:rPr>
              <a:t>мислете уменията и знанията, които вече имате и се чувствате комфортно с тях. Това могат да бъдат вашите области на опит, които искате да задълбочите. Трябва да продължите да развивате тези умения, като същевременно изследвате нови области.</a:t>
            </a:r>
            <a:endParaRPr sz="2800" dirty="0">
              <a:solidFill>
                <a:schemeClr val="dk1"/>
              </a:solidFill>
              <a:latin typeface="Calibri"/>
              <a:ea typeface="Calibri"/>
              <a:cs typeface="Calibri"/>
              <a:sym typeface="Calibri"/>
            </a:endParaRPr>
          </a:p>
        </p:txBody>
      </p:sp>
      <p:pic>
        <p:nvPicPr>
          <p:cNvPr id="447" name="Google Shape;447;p22"/>
          <p:cNvPicPr preferRelativeResize="0"/>
          <p:nvPr/>
        </p:nvPicPr>
        <p:blipFill rotWithShape="1">
          <a:blip r:embed="rId7">
            <a:alphaModFix/>
          </a:blip>
          <a:srcRect/>
          <a:stretch/>
        </p:blipFill>
        <p:spPr>
          <a:xfrm>
            <a:off x="15973218" y="2159763"/>
            <a:ext cx="2019756" cy="1938966"/>
          </a:xfrm>
          <a:prstGeom prst="rect">
            <a:avLst/>
          </a:prstGeom>
          <a:noFill/>
          <a:ln>
            <a:noFill/>
          </a:ln>
        </p:spPr>
      </p:pic>
      <p:pic>
        <p:nvPicPr>
          <p:cNvPr id="448" name="Google Shape;448;p22"/>
          <p:cNvPicPr preferRelativeResize="0"/>
          <p:nvPr/>
        </p:nvPicPr>
        <p:blipFill rotWithShape="1">
          <a:blip r:embed="rId8">
            <a:alphaModFix/>
          </a:blip>
          <a:srcRect/>
          <a:stretch/>
        </p:blipFill>
        <p:spPr>
          <a:xfrm rot="9614497">
            <a:off x="17171017" y="8078283"/>
            <a:ext cx="4352147" cy="4346443"/>
          </a:xfrm>
          <a:prstGeom prst="rect">
            <a:avLst/>
          </a:prstGeom>
          <a:noFill/>
          <a:ln>
            <a:noFill/>
          </a:ln>
        </p:spPr>
      </p:pic>
      <p:pic>
        <p:nvPicPr>
          <p:cNvPr id="449" name="Google Shape;449;p22"/>
          <p:cNvPicPr preferRelativeResize="0"/>
          <p:nvPr/>
        </p:nvPicPr>
        <p:blipFill rotWithShape="1">
          <a:blip r:embed="rId9">
            <a:alphaModFix/>
          </a:blip>
          <a:srcRect/>
          <a:stretch/>
        </p:blipFill>
        <p:spPr>
          <a:xfrm rot="1852805">
            <a:off x="6330349" y="-3158835"/>
            <a:ext cx="5364129" cy="5364129"/>
          </a:xfrm>
          <a:prstGeom prst="rect">
            <a:avLst/>
          </a:prstGeom>
          <a:noFill/>
          <a:ln>
            <a:noFill/>
          </a:ln>
        </p:spPr>
      </p:pic>
      <p:pic>
        <p:nvPicPr>
          <p:cNvPr id="450" name="Google Shape;450;p22"/>
          <p:cNvPicPr preferRelativeResize="0"/>
          <p:nvPr/>
        </p:nvPicPr>
        <p:blipFill>
          <a:blip r:embed="rId10">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23"/>
          <p:cNvPicPr preferRelativeResize="0"/>
          <p:nvPr/>
        </p:nvPicPr>
        <p:blipFill rotWithShape="1">
          <a:blip r:embed="rId3">
            <a:alphaModFix/>
          </a:blip>
          <a:srcRect/>
          <a:stretch/>
        </p:blipFill>
        <p:spPr>
          <a:xfrm rot="-4196164">
            <a:off x="-6018967" y="8400891"/>
            <a:ext cx="10675280" cy="11378690"/>
          </a:xfrm>
          <a:prstGeom prst="rect">
            <a:avLst/>
          </a:prstGeom>
          <a:noFill/>
          <a:ln>
            <a:noFill/>
          </a:ln>
        </p:spPr>
      </p:pic>
      <p:pic>
        <p:nvPicPr>
          <p:cNvPr id="456" name="Google Shape;456;p23"/>
          <p:cNvPicPr preferRelativeResize="0"/>
          <p:nvPr/>
        </p:nvPicPr>
        <p:blipFill rotWithShape="1">
          <a:blip r:embed="rId4">
            <a:alphaModFix/>
          </a:blip>
          <a:srcRect/>
          <a:stretch/>
        </p:blipFill>
        <p:spPr>
          <a:xfrm>
            <a:off x="16373884" y="30558"/>
            <a:ext cx="1869292" cy="1869292"/>
          </a:xfrm>
          <a:prstGeom prst="rect">
            <a:avLst/>
          </a:prstGeom>
          <a:noFill/>
          <a:ln>
            <a:noFill/>
          </a:ln>
        </p:spPr>
      </p:pic>
      <p:pic>
        <p:nvPicPr>
          <p:cNvPr id="457" name="Google Shape;457;p23"/>
          <p:cNvPicPr preferRelativeResize="0"/>
          <p:nvPr/>
        </p:nvPicPr>
        <p:blipFill rotWithShape="1">
          <a:blip r:embed="rId5">
            <a:alphaModFix/>
          </a:blip>
          <a:srcRect/>
          <a:stretch/>
        </p:blipFill>
        <p:spPr>
          <a:xfrm>
            <a:off x="199934" y="267413"/>
            <a:ext cx="1980734" cy="2057110"/>
          </a:xfrm>
          <a:prstGeom prst="rect">
            <a:avLst/>
          </a:prstGeom>
          <a:noFill/>
          <a:ln>
            <a:noFill/>
          </a:ln>
        </p:spPr>
      </p:pic>
      <p:sp>
        <p:nvSpPr>
          <p:cNvPr id="458" name="Google Shape;458;p23"/>
          <p:cNvSpPr txBox="1"/>
          <p:nvPr/>
        </p:nvSpPr>
        <p:spPr>
          <a:xfrm>
            <a:off x="1676400" y="2909897"/>
            <a:ext cx="14173200" cy="4739759"/>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b="0" i="0" dirty="0">
                <a:solidFill>
                  <a:srgbClr val="333333"/>
                </a:solidFill>
                <a:latin typeface="Georgia"/>
                <a:ea typeface="Georgia"/>
                <a:cs typeface="Georgia"/>
                <a:sym typeface="Georgia"/>
              </a:rPr>
              <a:t>3. Какво искате да добавите.</a:t>
            </a:r>
            <a:endParaRPr dirty="0"/>
          </a:p>
          <a:p>
            <a:pPr marL="0" marR="0" lvl="0" indent="0" algn="just" rtl="0">
              <a:spcBef>
                <a:spcPts val="0"/>
              </a:spcBef>
              <a:spcAft>
                <a:spcPts val="0"/>
              </a:spcAft>
              <a:buNone/>
            </a:pPr>
            <a:r>
              <a:rPr lang="bg-BG" sz="2800" dirty="0">
                <a:solidFill>
                  <a:srgbClr val="333333"/>
                </a:solidFill>
                <a:latin typeface="Georgia"/>
                <a:ea typeface="Georgia"/>
                <a:cs typeface="Georgia"/>
                <a:sym typeface="Georgia"/>
              </a:rPr>
              <a:t>	</a:t>
            </a:r>
            <a:r>
              <a:rPr lang="bg-BG" sz="2800" b="0" i="0" dirty="0">
                <a:solidFill>
                  <a:srgbClr val="333333"/>
                </a:solidFill>
                <a:latin typeface="Calibri"/>
                <a:ea typeface="Calibri"/>
                <a:cs typeface="Calibri"/>
                <a:sym typeface="Calibri"/>
              </a:rPr>
              <a:t>Определете нови умения или области на знания, които искате да добавите към вашия Т-образен профил. Това могат да бъдат допълнителни умения, които подчертават съществуващия ви опит или нови области, които искате да изследвате. Това може да ви помогне да разширите перспективата си и да станете по-гъвкави.</a:t>
            </a:r>
            <a:endParaRPr sz="2800" b="0" i="0" dirty="0">
              <a:solidFill>
                <a:srgbClr val="333333"/>
              </a:solidFill>
              <a:latin typeface="Calibri"/>
              <a:ea typeface="Calibri"/>
              <a:cs typeface="Calibri"/>
              <a:sym typeface="Calibri"/>
            </a:endParaRPr>
          </a:p>
          <a:p>
            <a:pPr marL="0" marR="0" lvl="0" indent="0" algn="just" rtl="0">
              <a:spcBef>
                <a:spcPts val="0"/>
              </a:spcBef>
              <a:spcAft>
                <a:spcPts val="0"/>
              </a:spcAft>
              <a:buNone/>
            </a:pPr>
            <a:endParaRPr sz="2800" b="0" i="0" dirty="0">
              <a:solidFill>
                <a:srgbClr val="333333"/>
              </a:solidFill>
              <a:latin typeface="Georgia"/>
              <a:ea typeface="Georgia"/>
              <a:cs typeface="Georgia"/>
              <a:sym typeface="Georgia"/>
            </a:endParaRPr>
          </a:p>
          <a:p>
            <a:pPr marL="0" marR="0" lvl="0" indent="0" algn="just" rtl="0">
              <a:spcBef>
                <a:spcPts val="0"/>
              </a:spcBef>
              <a:spcAft>
                <a:spcPts val="0"/>
              </a:spcAft>
              <a:buNone/>
            </a:pPr>
            <a:r>
              <a:rPr lang="bg-BG" sz="2800" b="0" i="0" dirty="0">
                <a:solidFill>
                  <a:srgbClr val="333333"/>
                </a:solidFill>
                <a:latin typeface="Georgia"/>
                <a:ea typeface="Georgia"/>
                <a:cs typeface="Georgia"/>
                <a:sym typeface="Georgia"/>
              </a:rPr>
              <a:t>4. В коя сфера искате да задълбочите познанията си.</a:t>
            </a:r>
            <a:endParaRPr dirty="0"/>
          </a:p>
          <a:p>
            <a:pPr marL="0" marR="0" lvl="0" indent="0" algn="just" rtl="0">
              <a:spcBef>
                <a:spcPts val="0"/>
              </a:spcBef>
              <a:spcAft>
                <a:spcPts val="0"/>
              </a:spcAft>
              <a:buNone/>
            </a:pPr>
            <a:r>
              <a:rPr lang="bg-BG" sz="2800" dirty="0">
                <a:solidFill>
                  <a:srgbClr val="333333"/>
                </a:solidFill>
                <a:latin typeface="Georgia"/>
                <a:ea typeface="Georgia"/>
                <a:cs typeface="Georgia"/>
                <a:sym typeface="Georgia"/>
              </a:rPr>
              <a:t>	</a:t>
            </a:r>
            <a:r>
              <a:rPr lang="bg-BG" sz="2800" b="0" i="0" dirty="0">
                <a:solidFill>
                  <a:srgbClr val="333333"/>
                </a:solidFill>
                <a:latin typeface="Calibri"/>
                <a:ea typeface="Calibri"/>
                <a:cs typeface="Calibri"/>
                <a:sym typeface="Calibri"/>
              </a:rPr>
              <a:t>Помислете в кои области искате да се специализирате и задълбочите знанията си. Това може да е конкретен аспект от текущата ви област или нова област, в която искате да станете експерт. Навлизането в конкретна област може да ви помогне да се откроите и да станете ценен ресурс за другите.</a:t>
            </a:r>
            <a:endParaRPr sz="2800" b="0" i="0" dirty="0">
              <a:solidFill>
                <a:srgbClr val="333333"/>
              </a:solidFill>
              <a:latin typeface="Calibri"/>
              <a:ea typeface="Calibri"/>
              <a:cs typeface="Calibri"/>
              <a:sym typeface="Calibri"/>
            </a:endParaRPr>
          </a:p>
        </p:txBody>
      </p:sp>
      <p:pic>
        <p:nvPicPr>
          <p:cNvPr id="459" name="Google Shape;459;p23"/>
          <p:cNvPicPr preferRelativeResize="0"/>
          <p:nvPr/>
        </p:nvPicPr>
        <p:blipFill rotWithShape="1">
          <a:blip r:embed="rId6">
            <a:alphaModFix/>
          </a:blip>
          <a:srcRect/>
          <a:stretch/>
        </p:blipFill>
        <p:spPr>
          <a:xfrm>
            <a:off x="15973218" y="2159763"/>
            <a:ext cx="2019756" cy="1938966"/>
          </a:xfrm>
          <a:prstGeom prst="rect">
            <a:avLst/>
          </a:prstGeom>
          <a:noFill/>
          <a:ln>
            <a:noFill/>
          </a:ln>
        </p:spPr>
      </p:pic>
      <p:pic>
        <p:nvPicPr>
          <p:cNvPr id="460" name="Google Shape;460;p23"/>
          <p:cNvPicPr preferRelativeResize="0"/>
          <p:nvPr/>
        </p:nvPicPr>
        <p:blipFill rotWithShape="1">
          <a:blip r:embed="rId7">
            <a:alphaModFix/>
          </a:blip>
          <a:srcRect/>
          <a:stretch/>
        </p:blipFill>
        <p:spPr>
          <a:xfrm rot="9614497">
            <a:off x="17171017" y="8078283"/>
            <a:ext cx="4352147" cy="4346443"/>
          </a:xfrm>
          <a:prstGeom prst="rect">
            <a:avLst/>
          </a:prstGeom>
          <a:noFill/>
          <a:ln>
            <a:noFill/>
          </a:ln>
        </p:spPr>
      </p:pic>
      <p:pic>
        <p:nvPicPr>
          <p:cNvPr id="461" name="Google Shape;461;p23"/>
          <p:cNvPicPr preferRelativeResize="0"/>
          <p:nvPr/>
        </p:nvPicPr>
        <p:blipFill rotWithShape="1">
          <a:blip r:embed="rId8">
            <a:alphaModFix/>
          </a:blip>
          <a:srcRect/>
          <a:stretch/>
        </p:blipFill>
        <p:spPr>
          <a:xfrm rot="1852805">
            <a:off x="6394878" y="-3450583"/>
            <a:ext cx="5364129" cy="5364129"/>
          </a:xfrm>
          <a:prstGeom prst="rect">
            <a:avLst/>
          </a:prstGeom>
          <a:noFill/>
          <a:ln>
            <a:noFill/>
          </a:ln>
        </p:spPr>
      </p:pic>
      <p:sp>
        <p:nvSpPr>
          <p:cNvPr id="462" name="Google Shape;462;p23"/>
          <p:cNvSpPr txBox="1"/>
          <p:nvPr/>
        </p:nvSpPr>
        <p:spPr>
          <a:xfrm>
            <a:off x="3429000" y="1363226"/>
            <a:ext cx="10490301" cy="83843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dirty="0">
                <a:solidFill>
                  <a:srgbClr val="000000"/>
                </a:solidFill>
                <a:latin typeface="Abhaya Libre"/>
                <a:ea typeface="Abhaya Libre"/>
                <a:cs typeface="Abhaya Libre"/>
                <a:sym typeface="Abhaya Libre"/>
              </a:rPr>
              <a:t>Дейности</a:t>
            </a:r>
            <a:endParaRPr sz="6410" dirty="0">
              <a:solidFill>
                <a:srgbClr val="000000"/>
              </a:solidFill>
              <a:latin typeface="Abhaya Libre"/>
              <a:ea typeface="Abhaya Libre"/>
              <a:cs typeface="Abhaya Libre"/>
              <a:sym typeface="Abhaya Libre"/>
            </a:endParaRPr>
          </a:p>
        </p:txBody>
      </p:sp>
      <p:pic>
        <p:nvPicPr>
          <p:cNvPr id="463" name="Google Shape;463;p23"/>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24"/>
          <p:cNvPicPr preferRelativeResize="0"/>
          <p:nvPr/>
        </p:nvPicPr>
        <p:blipFill rotWithShape="1">
          <a:blip r:embed="rId3">
            <a:alphaModFix/>
          </a:blip>
          <a:srcRect/>
          <a:stretch/>
        </p:blipFill>
        <p:spPr>
          <a:xfrm rot="1852805">
            <a:off x="6310711" y="-3433603"/>
            <a:ext cx="5364129" cy="5364129"/>
          </a:xfrm>
          <a:prstGeom prst="rect">
            <a:avLst/>
          </a:prstGeom>
          <a:noFill/>
          <a:ln>
            <a:noFill/>
          </a:ln>
        </p:spPr>
      </p:pic>
      <p:sp>
        <p:nvSpPr>
          <p:cNvPr id="469" name="Google Shape;469;p24"/>
          <p:cNvSpPr txBox="1"/>
          <p:nvPr/>
        </p:nvSpPr>
        <p:spPr>
          <a:xfrm>
            <a:off x="691149" y="2900386"/>
            <a:ext cx="7734300" cy="2954655"/>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400" b="1" i="0" dirty="0">
                <a:solidFill>
                  <a:srgbClr val="333333"/>
                </a:solidFill>
                <a:latin typeface="Georgia"/>
                <a:ea typeface="Georgia"/>
                <a:cs typeface="Georgia"/>
                <a:sym typeface="Georgia"/>
              </a:rPr>
              <a:t>1. </a:t>
            </a:r>
            <a:r>
              <a:rPr lang="bg-BG" sz="2400" b="1" dirty="0">
                <a:solidFill>
                  <a:srgbClr val="333333"/>
                </a:solidFill>
                <a:latin typeface="Georgia"/>
                <a:ea typeface="Georgia"/>
                <a:cs typeface="Georgia"/>
                <a:sym typeface="Georgia"/>
              </a:rPr>
              <a:t>Подобряване</a:t>
            </a:r>
            <a:endParaRPr sz="2400" b="1" i="0" dirty="0">
              <a:solidFill>
                <a:srgbClr val="333333"/>
              </a:solidFill>
              <a:latin typeface="Georgia"/>
              <a:ea typeface="Georgia"/>
              <a:cs typeface="Georgia"/>
              <a:sym typeface="Georgia"/>
            </a:endParaRPr>
          </a:p>
          <a:p>
            <a:pPr marL="0" marR="0" lvl="0" indent="0" algn="just" rtl="0">
              <a:spcBef>
                <a:spcPts val="0"/>
              </a:spcBef>
              <a:spcAft>
                <a:spcPts val="0"/>
              </a:spcAft>
              <a:buNone/>
            </a:pPr>
            <a:r>
              <a:rPr lang="ru-RU" sz="2400" i="0" dirty="0">
                <a:solidFill>
                  <a:srgbClr val="333333"/>
                </a:solidFill>
                <a:latin typeface="Georgia"/>
                <a:ea typeface="Georgia"/>
                <a:cs typeface="Georgia"/>
                <a:sym typeface="Georgia"/>
              </a:rPr>
              <a:t>Когато сте си поставили оценка във всяка от областите, може би сте си помислили, че бихте искали да подобрите някои от тях. Например, бих искал да подобря уменията си за компютърно програмиране и катерене. Отбележете тази област в работния лист, за да можете да започнете да работите по нея.</a:t>
            </a:r>
            <a:endParaRPr sz="2400" i="0" dirty="0">
              <a:solidFill>
                <a:srgbClr val="333333"/>
              </a:solidFill>
              <a:latin typeface="Georgia"/>
              <a:ea typeface="Georgia"/>
              <a:cs typeface="Georgia"/>
              <a:sym typeface="Georgia"/>
            </a:endParaRPr>
          </a:p>
        </p:txBody>
      </p:sp>
      <p:sp>
        <p:nvSpPr>
          <p:cNvPr id="470" name="Google Shape;470;p24"/>
          <p:cNvSpPr txBox="1"/>
          <p:nvPr/>
        </p:nvSpPr>
        <p:spPr>
          <a:xfrm>
            <a:off x="9144000" y="2799520"/>
            <a:ext cx="7894522" cy="2954655"/>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400" b="1" i="0" dirty="0">
                <a:solidFill>
                  <a:srgbClr val="333333"/>
                </a:solidFill>
                <a:latin typeface="Georgia"/>
                <a:ea typeface="Georgia"/>
                <a:cs typeface="Georgia"/>
                <a:sym typeface="Georgia"/>
              </a:rPr>
              <a:t>3. Допълване</a:t>
            </a:r>
            <a:endParaRPr dirty="0"/>
          </a:p>
          <a:p>
            <a:pPr marL="0" marR="0" lvl="0" indent="0" algn="just" rtl="0">
              <a:spcBef>
                <a:spcPts val="0"/>
              </a:spcBef>
              <a:spcAft>
                <a:spcPts val="0"/>
              </a:spcAft>
              <a:buNone/>
            </a:pPr>
            <a:r>
              <a:rPr lang="bg-BG" sz="2400" i="0" dirty="0">
                <a:solidFill>
                  <a:srgbClr val="333333"/>
                </a:solidFill>
                <a:latin typeface="Georgia"/>
                <a:ea typeface="Georgia"/>
                <a:cs typeface="Georgia"/>
                <a:sym typeface="Georgia"/>
              </a:rPr>
              <a:t>Това са неща, за които в момента не знаете нищо, но искате да научите. Може би трябва да ги научите, за да станете по-добър кандидат за работа, или може би просто ви интересуват. Каквато и да е причината, искате да започнете да учите. Например, искам да се науча да кодирам AI, за да мога да създавам страхотни проекти, които да ми помогнат в работата.</a:t>
            </a:r>
            <a:endParaRPr sz="2400" i="0" dirty="0">
              <a:solidFill>
                <a:srgbClr val="333333"/>
              </a:solidFill>
              <a:latin typeface="Georgia"/>
              <a:ea typeface="Georgia"/>
              <a:cs typeface="Georgia"/>
              <a:sym typeface="Georgia"/>
            </a:endParaRPr>
          </a:p>
        </p:txBody>
      </p:sp>
      <p:sp>
        <p:nvSpPr>
          <p:cNvPr id="471" name="Google Shape;471;p24"/>
          <p:cNvSpPr txBox="1"/>
          <p:nvPr/>
        </p:nvSpPr>
        <p:spPr>
          <a:xfrm>
            <a:off x="1229722" y="5928694"/>
            <a:ext cx="8169275" cy="3323987"/>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400" b="1" i="0" dirty="0">
                <a:solidFill>
                  <a:srgbClr val="333333"/>
                </a:solidFill>
                <a:latin typeface="Georgia"/>
                <a:ea typeface="Georgia"/>
                <a:cs typeface="Georgia"/>
                <a:sym typeface="Georgia"/>
              </a:rPr>
              <a:t>2. Поддържане</a:t>
            </a:r>
            <a:endParaRPr dirty="0"/>
          </a:p>
          <a:p>
            <a:pPr marL="0" marR="0" lvl="0" indent="0" algn="just" rtl="0">
              <a:spcBef>
                <a:spcPts val="0"/>
              </a:spcBef>
              <a:spcAft>
                <a:spcPts val="0"/>
              </a:spcAft>
              <a:buNone/>
            </a:pPr>
            <a:r>
              <a:rPr lang="bg-BG" sz="2400" i="0" dirty="0">
                <a:solidFill>
                  <a:srgbClr val="333333"/>
                </a:solidFill>
                <a:latin typeface="Georgia"/>
                <a:ea typeface="Georgia"/>
                <a:cs typeface="Georgia"/>
                <a:sym typeface="Georgia"/>
              </a:rPr>
              <a:t>В някои области сте напълно доволни от нивото си и нямате интерес да вървите по-далеч. Това е добре. Не си губете времето да подобрявате области, които нямат значение за вас.</a:t>
            </a:r>
            <a:endParaRPr dirty="0"/>
          </a:p>
          <a:p>
            <a:pPr marL="0" marR="0" lvl="0" indent="0" algn="just" rtl="0">
              <a:spcBef>
                <a:spcPts val="0"/>
              </a:spcBef>
              <a:spcAft>
                <a:spcPts val="0"/>
              </a:spcAft>
              <a:buNone/>
            </a:pPr>
            <a:r>
              <a:rPr lang="bg-BG" sz="2400" i="0" dirty="0">
                <a:solidFill>
                  <a:srgbClr val="333333"/>
                </a:solidFill>
                <a:latin typeface="Georgia"/>
                <a:ea typeface="Georgia"/>
                <a:cs typeface="Georgia"/>
                <a:sym typeface="Georgia"/>
              </a:rPr>
              <a:t>Например, аз </a:t>
            </a:r>
            <a:r>
              <a:rPr lang="bg-BG" sz="2400" dirty="0">
                <a:solidFill>
                  <a:srgbClr val="333333"/>
                </a:solidFill>
                <a:latin typeface="Georgia"/>
                <a:ea typeface="Georgia"/>
                <a:cs typeface="Georgia"/>
                <a:sym typeface="Georgia"/>
              </a:rPr>
              <a:t>притежавам</a:t>
            </a:r>
            <a:r>
              <a:rPr lang="bg-BG" sz="2400" i="0" dirty="0">
                <a:solidFill>
                  <a:srgbClr val="333333"/>
                </a:solidFill>
                <a:latin typeface="Georgia"/>
                <a:ea typeface="Georgia"/>
                <a:cs typeface="Georgia"/>
                <a:sym typeface="Georgia"/>
              </a:rPr>
              <a:t> готварски способности. Знам достатъчно, за да готвя здравословно с достатъчно разнообразие и нямам интерес да стана готвач. Докато готвя редовно, ще поддържам уменията си. </a:t>
            </a:r>
            <a:endParaRPr sz="2400" i="0" dirty="0">
              <a:solidFill>
                <a:srgbClr val="333333"/>
              </a:solidFill>
              <a:latin typeface="Georgia"/>
              <a:ea typeface="Georgia"/>
              <a:cs typeface="Georgia"/>
              <a:sym typeface="Georgia"/>
            </a:endParaRPr>
          </a:p>
        </p:txBody>
      </p:sp>
      <p:pic>
        <p:nvPicPr>
          <p:cNvPr id="472" name="Google Shape;472;p24"/>
          <p:cNvPicPr preferRelativeResize="0"/>
          <p:nvPr/>
        </p:nvPicPr>
        <p:blipFill rotWithShape="1">
          <a:blip r:embed="rId4">
            <a:alphaModFix/>
          </a:blip>
          <a:srcRect/>
          <a:stretch/>
        </p:blipFill>
        <p:spPr>
          <a:xfrm rot="1836636">
            <a:off x="-173293" y="-1384180"/>
            <a:ext cx="3334026" cy="3588482"/>
          </a:xfrm>
          <a:prstGeom prst="rect">
            <a:avLst/>
          </a:prstGeom>
          <a:noFill/>
          <a:ln>
            <a:noFill/>
          </a:ln>
        </p:spPr>
      </p:pic>
      <p:sp>
        <p:nvSpPr>
          <p:cNvPr id="473" name="Google Shape;473;p24"/>
          <p:cNvSpPr txBox="1"/>
          <p:nvPr/>
        </p:nvSpPr>
        <p:spPr>
          <a:xfrm>
            <a:off x="6781800" y="1130117"/>
            <a:ext cx="3505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4400">
                <a:solidFill>
                  <a:schemeClr val="dk1"/>
                </a:solidFill>
                <a:latin typeface="Georgia"/>
                <a:ea typeface="Georgia"/>
                <a:cs typeface="Georgia"/>
                <a:sym typeface="Georgia"/>
              </a:rPr>
              <a:t>Описания</a:t>
            </a:r>
            <a:endParaRPr sz="4400">
              <a:solidFill>
                <a:schemeClr val="dk1"/>
              </a:solidFill>
              <a:latin typeface="Georgia"/>
              <a:ea typeface="Georgia"/>
              <a:cs typeface="Georgia"/>
              <a:sym typeface="Georgia"/>
            </a:endParaRPr>
          </a:p>
        </p:txBody>
      </p:sp>
      <p:pic>
        <p:nvPicPr>
          <p:cNvPr id="474" name="Google Shape;474;p24"/>
          <p:cNvPicPr preferRelativeResize="0"/>
          <p:nvPr/>
        </p:nvPicPr>
        <p:blipFill rotWithShape="1">
          <a:blip r:embed="rId5">
            <a:alphaModFix/>
          </a:blip>
          <a:srcRect/>
          <a:stretch/>
        </p:blipFill>
        <p:spPr>
          <a:xfrm>
            <a:off x="4221173" y="1797014"/>
            <a:ext cx="1403660" cy="1277646"/>
          </a:xfrm>
          <a:prstGeom prst="rect">
            <a:avLst/>
          </a:prstGeom>
          <a:noFill/>
          <a:ln>
            <a:noFill/>
          </a:ln>
        </p:spPr>
      </p:pic>
      <p:pic>
        <p:nvPicPr>
          <p:cNvPr id="475" name="Google Shape;475;p24"/>
          <p:cNvPicPr preferRelativeResize="0"/>
          <p:nvPr/>
        </p:nvPicPr>
        <p:blipFill rotWithShape="1">
          <a:blip r:embed="rId6">
            <a:alphaModFix/>
          </a:blip>
          <a:srcRect/>
          <a:stretch/>
        </p:blipFill>
        <p:spPr>
          <a:xfrm>
            <a:off x="16418708" y="0"/>
            <a:ext cx="1869292" cy="1869292"/>
          </a:xfrm>
          <a:prstGeom prst="rect">
            <a:avLst/>
          </a:prstGeom>
          <a:noFill/>
          <a:ln>
            <a:noFill/>
          </a:ln>
        </p:spPr>
      </p:pic>
      <p:grpSp>
        <p:nvGrpSpPr>
          <p:cNvPr id="476" name="Google Shape;476;p24"/>
          <p:cNvGrpSpPr/>
          <p:nvPr/>
        </p:nvGrpSpPr>
        <p:grpSpPr>
          <a:xfrm>
            <a:off x="15392400" y="8814308"/>
            <a:ext cx="3411240" cy="807706"/>
            <a:chOff x="0" y="0"/>
            <a:chExt cx="3867430" cy="1076940"/>
          </a:xfrm>
        </p:grpSpPr>
        <p:pic>
          <p:nvPicPr>
            <p:cNvPr id="477" name="Google Shape;477;p24"/>
            <p:cNvPicPr preferRelativeResize="0"/>
            <p:nvPr/>
          </p:nvPicPr>
          <p:blipFill rotWithShape="1">
            <a:blip r:embed="rId7">
              <a:alphaModFix/>
            </a:blip>
            <a:srcRect/>
            <a:stretch/>
          </p:blipFill>
          <p:spPr>
            <a:xfrm>
              <a:off x="0" y="0"/>
              <a:ext cx="3867430" cy="618789"/>
            </a:xfrm>
            <a:prstGeom prst="rect">
              <a:avLst/>
            </a:prstGeom>
            <a:noFill/>
            <a:ln>
              <a:noFill/>
            </a:ln>
          </p:spPr>
        </p:pic>
        <p:pic>
          <p:nvPicPr>
            <p:cNvPr id="478" name="Google Shape;478;p24"/>
            <p:cNvPicPr preferRelativeResize="0"/>
            <p:nvPr/>
          </p:nvPicPr>
          <p:blipFill rotWithShape="1">
            <a:blip r:embed="rId7">
              <a:alphaModFix/>
            </a:blip>
            <a:srcRect/>
            <a:stretch/>
          </p:blipFill>
          <p:spPr>
            <a:xfrm>
              <a:off x="0" y="458151"/>
              <a:ext cx="3867430" cy="618789"/>
            </a:xfrm>
            <a:prstGeom prst="rect">
              <a:avLst/>
            </a:prstGeom>
            <a:noFill/>
            <a:ln>
              <a:noFill/>
            </a:ln>
          </p:spPr>
        </p:pic>
      </p:grpSp>
      <p:sp>
        <p:nvSpPr>
          <p:cNvPr id="479" name="Google Shape;479;p24"/>
          <p:cNvSpPr txBox="1"/>
          <p:nvPr/>
        </p:nvSpPr>
        <p:spPr>
          <a:xfrm>
            <a:off x="10058400" y="5949540"/>
            <a:ext cx="7894522" cy="3323987"/>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400" b="1" i="0" dirty="0">
                <a:solidFill>
                  <a:srgbClr val="333333"/>
                </a:solidFill>
                <a:latin typeface="Georgia"/>
                <a:ea typeface="Georgia"/>
                <a:cs typeface="Georgia"/>
                <a:sym typeface="Georgia"/>
              </a:rPr>
              <a:t>4. Дълбочина</a:t>
            </a:r>
            <a:endParaRPr dirty="0"/>
          </a:p>
          <a:p>
            <a:pPr marL="0" marR="0" lvl="0" indent="0" algn="just" rtl="0">
              <a:spcBef>
                <a:spcPts val="0"/>
              </a:spcBef>
              <a:spcAft>
                <a:spcPts val="0"/>
              </a:spcAft>
              <a:buNone/>
            </a:pPr>
            <a:r>
              <a:rPr lang="bg-BG" sz="2400" i="0" dirty="0">
                <a:solidFill>
                  <a:srgbClr val="333333"/>
                </a:solidFill>
                <a:latin typeface="Georgia"/>
                <a:ea typeface="Georgia"/>
                <a:cs typeface="Georgia"/>
                <a:sym typeface="Georgia"/>
              </a:rPr>
              <a:t>И накрая, трябва да определите областта, в която искате да се специализирате. Може би вече знаете коя е тази област... Може да е съществуваща област или може да е нещо ново, за което не знаете нищо, но наистина смятате, че ще бъде полезно/интересно. Независимо от това, трябва</a:t>
            </a:r>
            <a:r>
              <a:rPr lang="bg-BG" sz="2400" b="1" i="0" dirty="0">
                <a:solidFill>
                  <a:srgbClr val="333333"/>
                </a:solidFill>
                <a:latin typeface="Georgia"/>
                <a:ea typeface="Georgia"/>
                <a:cs typeface="Georgia"/>
                <a:sym typeface="Georgia"/>
              </a:rPr>
              <a:t> да идентифицирате тази област, за да можете да се съсредоточите върху нея.</a:t>
            </a:r>
            <a:endParaRPr sz="2400" b="0" i="0" dirty="0">
              <a:solidFill>
                <a:srgbClr val="333333"/>
              </a:solidFill>
              <a:latin typeface="Georgia"/>
              <a:ea typeface="Georgia"/>
              <a:cs typeface="Georgia"/>
              <a:sym typeface="Georgia"/>
            </a:endParaRPr>
          </a:p>
        </p:txBody>
      </p:sp>
      <p:pic>
        <p:nvPicPr>
          <p:cNvPr id="480" name="Google Shape;480;p24"/>
          <p:cNvPicPr preferRelativeResize="0"/>
          <p:nvPr/>
        </p:nvPicPr>
        <p:blipFill>
          <a:blip r:embed="rId8">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25"/>
          <p:cNvPicPr preferRelativeResize="0"/>
          <p:nvPr/>
        </p:nvPicPr>
        <p:blipFill rotWithShape="1">
          <a:blip r:embed="rId3">
            <a:alphaModFix/>
          </a:blip>
          <a:srcRect/>
          <a:stretch/>
        </p:blipFill>
        <p:spPr>
          <a:xfrm rot="1852805">
            <a:off x="6330350" y="-3385150"/>
            <a:ext cx="5364129" cy="5364129"/>
          </a:xfrm>
          <a:prstGeom prst="rect">
            <a:avLst/>
          </a:prstGeom>
          <a:noFill/>
          <a:ln>
            <a:noFill/>
          </a:ln>
        </p:spPr>
      </p:pic>
      <p:pic>
        <p:nvPicPr>
          <p:cNvPr id="486" name="Google Shape;486;p25"/>
          <p:cNvPicPr preferRelativeResize="0"/>
          <p:nvPr/>
        </p:nvPicPr>
        <p:blipFill rotWithShape="1">
          <a:blip r:embed="rId4">
            <a:alphaModFix/>
          </a:blip>
          <a:srcRect/>
          <a:stretch/>
        </p:blipFill>
        <p:spPr>
          <a:xfrm rot="5400000">
            <a:off x="10770731" y="4768328"/>
            <a:ext cx="7775659" cy="1894433"/>
          </a:xfrm>
          <a:prstGeom prst="rect">
            <a:avLst/>
          </a:prstGeom>
          <a:noFill/>
          <a:ln>
            <a:noFill/>
          </a:ln>
        </p:spPr>
      </p:pic>
      <p:pic>
        <p:nvPicPr>
          <p:cNvPr id="487" name="Google Shape;487;p25"/>
          <p:cNvPicPr preferRelativeResize="0"/>
          <p:nvPr/>
        </p:nvPicPr>
        <p:blipFill rotWithShape="1">
          <a:blip r:embed="rId5">
            <a:alphaModFix/>
          </a:blip>
          <a:srcRect/>
          <a:stretch/>
        </p:blipFill>
        <p:spPr>
          <a:xfrm>
            <a:off x="11739527" y="5000829"/>
            <a:ext cx="1338808" cy="1143007"/>
          </a:xfrm>
          <a:prstGeom prst="rect">
            <a:avLst/>
          </a:prstGeom>
          <a:noFill/>
          <a:ln>
            <a:noFill/>
          </a:ln>
        </p:spPr>
      </p:pic>
      <p:pic>
        <p:nvPicPr>
          <p:cNvPr id="488" name="Google Shape;488;p25"/>
          <p:cNvPicPr preferRelativeResize="0"/>
          <p:nvPr/>
        </p:nvPicPr>
        <p:blipFill rotWithShape="1">
          <a:blip r:embed="rId6">
            <a:alphaModFix/>
          </a:blip>
          <a:srcRect/>
          <a:stretch/>
        </p:blipFill>
        <p:spPr>
          <a:xfrm>
            <a:off x="12427531" y="6846114"/>
            <a:ext cx="1218800" cy="1198994"/>
          </a:xfrm>
          <a:prstGeom prst="rect">
            <a:avLst/>
          </a:prstGeom>
          <a:noFill/>
          <a:ln>
            <a:noFill/>
          </a:ln>
        </p:spPr>
      </p:pic>
      <p:grpSp>
        <p:nvGrpSpPr>
          <p:cNvPr id="489" name="Google Shape;489;p25"/>
          <p:cNvGrpSpPr/>
          <p:nvPr/>
        </p:nvGrpSpPr>
        <p:grpSpPr>
          <a:xfrm>
            <a:off x="14660026" y="2060782"/>
            <a:ext cx="654150" cy="657082"/>
            <a:chOff x="1813" y="0"/>
            <a:chExt cx="809173" cy="812800"/>
          </a:xfrm>
        </p:grpSpPr>
        <p:sp>
          <p:nvSpPr>
            <p:cNvPr id="490" name="Google Shape;490;p2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2" name="Google Shape;492;p25"/>
          <p:cNvGrpSpPr/>
          <p:nvPr/>
        </p:nvGrpSpPr>
        <p:grpSpPr>
          <a:xfrm>
            <a:off x="13667266" y="3547556"/>
            <a:ext cx="654150" cy="657082"/>
            <a:chOff x="1813" y="0"/>
            <a:chExt cx="809173" cy="812800"/>
          </a:xfrm>
        </p:grpSpPr>
        <p:sp>
          <p:nvSpPr>
            <p:cNvPr id="493" name="Google Shape;493;p2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5" name="Google Shape;495;p25"/>
          <p:cNvGrpSpPr/>
          <p:nvPr/>
        </p:nvGrpSpPr>
        <p:grpSpPr>
          <a:xfrm>
            <a:off x="13384269" y="5303960"/>
            <a:ext cx="654150" cy="657082"/>
            <a:chOff x="1813" y="0"/>
            <a:chExt cx="809173" cy="812800"/>
          </a:xfrm>
        </p:grpSpPr>
        <p:sp>
          <p:nvSpPr>
            <p:cNvPr id="496" name="Google Shape;496;p2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8" name="Google Shape;498;p25"/>
          <p:cNvGrpSpPr/>
          <p:nvPr/>
        </p:nvGrpSpPr>
        <p:grpSpPr>
          <a:xfrm>
            <a:off x="13753723" y="7056417"/>
            <a:ext cx="654150" cy="657082"/>
            <a:chOff x="1813" y="0"/>
            <a:chExt cx="809173" cy="812800"/>
          </a:xfrm>
        </p:grpSpPr>
        <p:sp>
          <p:nvSpPr>
            <p:cNvPr id="499" name="Google Shape;499;p2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01" name="Google Shape;501;p25"/>
          <p:cNvGrpSpPr/>
          <p:nvPr/>
        </p:nvGrpSpPr>
        <p:grpSpPr>
          <a:xfrm>
            <a:off x="14660026" y="8705205"/>
            <a:ext cx="654150" cy="657082"/>
            <a:chOff x="1813" y="0"/>
            <a:chExt cx="809173" cy="812800"/>
          </a:xfrm>
        </p:grpSpPr>
        <p:sp>
          <p:nvSpPr>
            <p:cNvPr id="502" name="Google Shape;502;p2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pic>
        <p:nvPicPr>
          <p:cNvPr id="504" name="Google Shape;504;p25"/>
          <p:cNvPicPr preferRelativeResize="0"/>
          <p:nvPr/>
        </p:nvPicPr>
        <p:blipFill rotWithShape="1">
          <a:blip r:embed="rId7">
            <a:alphaModFix/>
          </a:blip>
          <a:srcRect/>
          <a:stretch/>
        </p:blipFill>
        <p:spPr>
          <a:xfrm>
            <a:off x="16418708" y="0"/>
            <a:ext cx="1869292" cy="1869292"/>
          </a:xfrm>
          <a:prstGeom prst="rect">
            <a:avLst/>
          </a:prstGeom>
          <a:noFill/>
          <a:ln>
            <a:noFill/>
          </a:ln>
        </p:spPr>
      </p:pic>
      <p:grpSp>
        <p:nvGrpSpPr>
          <p:cNvPr id="505" name="Google Shape;505;p25"/>
          <p:cNvGrpSpPr/>
          <p:nvPr/>
        </p:nvGrpSpPr>
        <p:grpSpPr>
          <a:xfrm>
            <a:off x="14770557" y="3680995"/>
            <a:ext cx="3086100" cy="3375422"/>
            <a:chOff x="0" y="-76200"/>
            <a:chExt cx="812800" cy="889000"/>
          </a:xfrm>
        </p:grpSpPr>
        <p:sp>
          <p:nvSpPr>
            <p:cNvPr id="506" name="Google Shape;506;p25"/>
            <p:cNvSpPr/>
            <p:nvPr/>
          </p:nvSpPr>
          <p:spPr>
            <a:xfrm>
              <a:off x="0" y="0"/>
              <a:ext cx="812800" cy="812800"/>
            </a:xfrm>
            <a:custGeom>
              <a:avLst/>
              <a:gdLst/>
              <a:ahLst/>
              <a:cxnLst/>
              <a:rect l="l" t="t" r="r" b="b"/>
              <a:pathLst>
                <a:path w="812800" h="812800" extrusionOk="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40012"/>
                </a:lnSpc>
                <a:spcBef>
                  <a:spcPts val="0"/>
                </a:spcBef>
                <a:spcAft>
                  <a:spcPts val="0"/>
                </a:spcAft>
                <a:buNone/>
              </a:pPr>
              <a:r>
                <a:rPr lang="bg-BG" sz="3199">
                  <a:solidFill>
                    <a:srgbClr val="FEFEFE"/>
                  </a:solidFill>
                  <a:latin typeface="Abhaya Libre"/>
                  <a:ea typeface="Abhaya Libre"/>
                  <a:cs typeface="Abhaya Libre"/>
                  <a:sym typeface="Abhaya Libre"/>
                </a:rPr>
                <a:t>T-образни умения</a:t>
              </a:r>
              <a:endParaRPr sz="3199">
                <a:solidFill>
                  <a:srgbClr val="FEFEFE"/>
                </a:solidFill>
                <a:latin typeface="Abhaya Libre"/>
                <a:ea typeface="Abhaya Libre"/>
                <a:cs typeface="Abhaya Libre"/>
                <a:sym typeface="Abhaya Libre"/>
              </a:endParaRPr>
            </a:p>
          </p:txBody>
        </p:sp>
      </p:grpSp>
      <p:pic>
        <p:nvPicPr>
          <p:cNvPr id="508" name="Google Shape;508;p25"/>
          <p:cNvPicPr preferRelativeResize="0"/>
          <p:nvPr/>
        </p:nvPicPr>
        <p:blipFill rotWithShape="1">
          <a:blip r:embed="rId8">
            <a:alphaModFix/>
          </a:blip>
          <a:srcRect/>
          <a:stretch/>
        </p:blipFill>
        <p:spPr>
          <a:xfrm>
            <a:off x="13665800" y="1440853"/>
            <a:ext cx="593582" cy="1239858"/>
          </a:xfrm>
          <a:prstGeom prst="rect">
            <a:avLst/>
          </a:prstGeom>
          <a:noFill/>
          <a:ln>
            <a:noFill/>
          </a:ln>
        </p:spPr>
      </p:pic>
      <p:pic>
        <p:nvPicPr>
          <p:cNvPr id="509" name="Google Shape;509;p25"/>
          <p:cNvPicPr preferRelativeResize="0"/>
          <p:nvPr/>
        </p:nvPicPr>
        <p:blipFill rotWithShape="1">
          <a:blip r:embed="rId9">
            <a:alphaModFix/>
          </a:blip>
          <a:srcRect/>
          <a:stretch/>
        </p:blipFill>
        <p:spPr>
          <a:xfrm>
            <a:off x="12289686" y="3162015"/>
            <a:ext cx="1239858" cy="1239858"/>
          </a:xfrm>
          <a:prstGeom prst="rect">
            <a:avLst/>
          </a:prstGeom>
          <a:noFill/>
          <a:ln>
            <a:noFill/>
          </a:ln>
        </p:spPr>
      </p:pic>
      <p:pic>
        <p:nvPicPr>
          <p:cNvPr id="510" name="Google Shape;510;p25"/>
          <p:cNvPicPr preferRelativeResize="0"/>
          <p:nvPr/>
        </p:nvPicPr>
        <p:blipFill rotWithShape="1">
          <a:blip r:embed="rId10">
            <a:alphaModFix/>
          </a:blip>
          <a:srcRect/>
          <a:stretch/>
        </p:blipFill>
        <p:spPr>
          <a:xfrm>
            <a:off x="13022445" y="8352972"/>
            <a:ext cx="1239034" cy="1250402"/>
          </a:xfrm>
          <a:prstGeom prst="rect">
            <a:avLst/>
          </a:prstGeom>
          <a:noFill/>
          <a:ln>
            <a:noFill/>
          </a:ln>
        </p:spPr>
      </p:pic>
      <p:sp>
        <p:nvSpPr>
          <p:cNvPr id="511" name="Google Shape;511;p25"/>
          <p:cNvSpPr txBox="1"/>
          <p:nvPr/>
        </p:nvSpPr>
        <p:spPr>
          <a:xfrm>
            <a:off x="1148713" y="6874109"/>
            <a:ext cx="10749211" cy="1295226"/>
          </a:xfrm>
          <a:prstGeom prst="rect">
            <a:avLst/>
          </a:prstGeom>
          <a:noFill/>
          <a:ln>
            <a:noFill/>
          </a:ln>
        </p:spPr>
        <p:txBody>
          <a:bodyPr spcFirstLastPara="1" wrap="square" lIns="0" tIns="0" rIns="0" bIns="0" anchor="t" anchorCtr="0">
            <a:spAutoFit/>
          </a:bodyPr>
          <a:lstStyle/>
          <a:p>
            <a:pPr marL="0" marR="0" lvl="0" indent="0" algn="just" rtl="0">
              <a:lnSpc>
                <a:spcPct val="129192"/>
              </a:lnSpc>
              <a:spcBef>
                <a:spcPts val="0"/>
              </a:spcBef>
              <a:spcAft>
                <a:spcPts val="0"/>
              </a:spcAft>
              <a:buNone/>
            </a:pPr>
            <a:r>
              <a:rPr lang="bg-BG" sz="2600" b="1" dirty="0">
                <a:solidFill>
                  <a:srgbClr val="000000"/>
                </a:solidFill>
                <a:latin typeface="Abhaya Libre"/>
                <a:ea typeface="Abhaya Libre"/>
                <a:cs typeface="Abhaya Libre"/>
                <a:sym typeface="Abhaya Libre"/>
              </a:rPr>
              <a:t>2. Работи върху проекти.</a:t>
            </a:r>
            <a:endParaRPr dirty="0"/>
          </a:p>
          <a:p>
            <a:pPr marL="0" marR="0" lvl="0" indent="0" algn="just" rtl="0">
              <a:lnSpc>
                <a:spcPct val="129192"/>
              </a:lnSpc>
              <a:spcBef>
                <a:spcPts val="0"/>
              </a:spcBef>
              <a:spcAft>
                <a:spcPts val="0"/>
              </a:spcAft>
              <a:buNone/>
            </a:pPr>
            <a:r>
              <a:rPr lang="bg-BG" sz="2600" dirty="0">
                <a:solidFill>
                  <a:srgbClr val="000000"/>
                </a:solidFill>
                <a:latin typeface="Abhaya Libre"/>
                <a:ea typeface="Abhaya Libre"/>
                <a:cs typeface="Abhaya Libre"/>
                <a:sym typeface="Abhaya Libre"/>
              </a:rPr>
              <a:t>Създайте нещо в свободното си време. Например, ако искате да научите WordPress, можете да създадете личен уебсайт и да го поддържате. </a:t>
            </a:r>
            <a:endParaRPr sz="2600" dirty="0">
              <a:solidFill>
                <a:srgbClr val="000000"/>
              </a:solidFill>
              <a:latin typeface="Abhaya Libre"/>
              <a:ea typeface="Abhaya Libre"/>
              <a:cs typeface="Abhaya Libre"/>
              <a:sym typeface="Abhaya Libre"/>
            </a:endParaRPr>
          </a:p>
        </p:txBody>
      </p:sp>
      <p:sp>
        <p:nvSpPr>
          <p:cNvPr id="512" name="Google Shape;512;p25"/>
          <p:cNvSpPr txBox="1"/>
          <p:nvPr/>
        </p:nvSpPr>
        <p:spPr>
          <a:xfrm>
            <a:off x="1946739" y="2741476"/>
            <a:ext cx="9492375" cy="4129336"/>
          </a:xfrm>
          <a:prstGeom prst="rect">
            <a:avLst/>
          </a:prstGeom>
          <a:noFill/>
          <a:ln>
            <a:noFill/>
          </a:ln>
        </p:spPr>
        <p:txBody>
          <a:bodyPr spcFirstLastPara="1" wrap="square" lIns="0" tIns="0" rIns="0" bIns="0" anchor="t" anchorCtr="0">
            <a:spAutoFit/>
          </a:bodyPr>
          <a:lstStyle/>
          <a:p>
            <a:pPr marL="0" marR="0" lvl="0" indent="0" algn="just" rtl="0">
              <a:lnSpc>
                <a:spcPct val="129192"/>
              </a:lnSpc>
              <a:spcBef>
                <a:spcPts val="0"/>
              </a:spcBef>
              <a:spcAft>
                <a:spcPts val="0"/>
              </a:spcAft>
              <a:buNone/>
            </a:pPr>
            <a:r>
              <a:rPr lang="bg-BG" sz="2600" b="1" dirty="0">
                <a:solidFill>
                  <a:srgbClr val="000000"/>
                </a:solidFill>
                <a:latin typeface="Abhaya Libre"/>
                <a:ea typeface="Abhaya Libre"/>
                <a:cs typeface="Abhaya Libre"/>
                <a:sym typeface="Abhaya Libre"/>
              </a:rPr>
              <a:t>1</a:t>
            </a:r>
            <a:r>
              <a:rPr lang="ru-RU" sz="2600" b="1" dirty="0">
                <a:solidFill>
                  <a:srgbClr val="000000"/>
                </a:solidFill>
                <a:latin typeface="Abhaya Libre"/>
                <a:ea typeface="Abhaya Libre"/>
                <a:cs typeface="Abhaya Libre"/>
                <a:sym typeface="Abhaya Libre"/>
              </a:rPr>
              <a:t>. Създайте си навик. </a:t>
            </a:r>
            <a:r>
              <a:rPr lang="ru-RU" sz="2600" dirty="0">
                <a:solidFill>
                  <a:srgbClr val="000000"/>
                </a:solidFill>
                <a:latin typeface="Abhaya Libre"/>
                <a:ea typeface="Abhaya Libre"/>
                <a:cs typeface="Abhaya Libre"/>
                <a:sym typeface="Abhaya Libre"/>
              </a:rPr>
              <a:t>Навиците са голяма част от живота ни (40% от ежедневните действия, според проучване на университета Дюк). Ето защо, когато поемете контрола върху навиците си, вие придобивате огромна сила.Необходимо е да превърнем развитието на Т-образния Аз в навик. Можем да направим това, като вземем всяка област, която искаме да подобрим/поддържаме, и я добавим в ежедневния си списък със задачи.</a:t>
            </a:r>
            <a:endParaRPr lang="ru-RU" dirty="0"/>
          </a:p>
        </p:txBody>
      </p:sp>
      <p:sp>
        <p:nvSpPr>
          <p:cNvPr id="513" name="Google Shape;513;p25"/>
          <p:cNvSpPr txBox="1"/>
          <p:nvPr/>
        </p:nvSpPr>
        <p:spPr>
          <a:xfrm>
            <a:off x="3184356" y="1375318"/>
            <a:ext cx="10489690" cy="103412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ru-RU" sz="2400" b="1" i="0" dirty="0">
                <a:solidFill>
                  <a:srgbClr val="333333"/>
                </a:solidFill>
                <a:latin typeface="Georgia"/>
                <a:ea typeface="Georgia"/>
                <a:cs typeface="Georgia"/>
                <a:sym typeface="Georgia"/>
              </a:rPr>
              <a:t>Какво е да се превърнеш в човек с Т-образни умения в ежедневието си? Това са ключовете към успеха:</a:t>
            </a:r>
            <a:endParaRPr sz="2400" b="1" dirty="0">
              <a:solidFill>
                <a:srgbClr val="000000"/>
              </a:solidFill>
              <a:latin typeface="Abhaya Libre"/>
              <a:ea typeface="Abhaya Libre"/>
              <a:cs typeface="Abhaya Libre"/>
              <a:sym typeface="Abhaya Libre"/>
            </a:endParaRPr>
          </a:p>
        </p:txBody>
      </p:sp>
      <p:pic>
        <p:nvPicPr>
          <p:cNvPr id="514" name="Google Shape;514;p25"/>
          <p:cNvPicPr preferRelativeResize="0"/>
          <p:nvPr/>
        </p:nvPicPr>
        <p:blipFill rotWithShape="1">
          <a:blip r:embed="rId11">
            <a:alphaModFix/>
          </a:blip>
          <a:srcRect/>
          <a:stretch/>
        </p:blipFill>
        <p:spPr>
          <a:xfrm>
            <a:off x="0" y="-1490547"/>
            <a:ext cx="3334026" cy="3588482"/>
          </a:xfrm>
          <a:prstGeom prst="rect">
            <a:avLst/>
          </a:prstGeom>
          <a:noFill/>
          <a:ln>
            <a:noFill/>
          </a:ln>
        </p:spPr>
      </p:pic>
      <p:pic>
        <p:nvPicPr>
          <p:cNvPr id="515" name="Google Shape;515;p25"/>
          <p:cNvPicPr preferRelativeResize="0"/>
          <p:nvPr/>
        </p:nvPicPr>
        <p:blipFill rotWithShape="1">
          <a:blip r:embed="rId12">
            <a:alphaModFix/>
          </a:blip>
          <a:srcRect/>
          <a:stretch/>
        </p:blipFill>
        <p:spPr>
          <a:xfrm rot="-1185502">
            <a:off x="-3235988" y="28827"/>
            <a:ext cx="4352147" cy="4346443"/>
          </a:xfrm>
          <a:prstGeom prst="rect">
            <a:avLst/>
          </a:prstGeom>
          <a:noFill/>
          <a:ln>
            <a:noFill/>
          </a:ln>
        </p:spPr>
      </p:pic>
      <p:pic>
        <p:nvPicPr>
          <p:cNvPr id="516" name="Google Shape;516;p25"/>
          <p:cNvPicPr preferRelativeResize="0"/>
          <p:nvPr/>
        </p:nvPicPr>
        <p:blipFill rotWithShape="1">
          <a:blip r:embed="rId3">
            <a:alphaModFix/>
          </a:blip>
          <a:srcRect/>
          <a:stretch/>
        </p:blipFill>
        <p:spPr>
          <a:xfrm rot="1852805">
            <a:off x="15257830" y="7358583"/>
            <a:ext cx="5364129" cy="5364129"/>
          </a:xfrm>
          <a:prstGeom prst="rect">
            <a:avLst/>
          </a:prstGeom>
          <a:noFill/>
          <a:ln>
            <a:noFill/>
          </a:ln>
        </p:spPr>
      </p:pic>
      <p:grpSp>
        <p:nvGrpSpPr>
          <p:cNvPr id="517" name="Google Shape;517;p25"/>
          <p:cNvGrpSpPr/>
          <p:nvPr/>
        </p:nvGrpSpPr>
        <p:grpSpPr>
          <a:xfrm>
            <a:off x="-845096" y="8795670"/>
            <a:ext cx="2900572" cy="807706"/>
            <a:chOff x="0" y="0"/>
            <a:chExt cx="3867430" cy="1076940"/>
          </a:xfrm>
        </p:grpSpPr>
        <p:pic>
          <p:nvPicPr>
            <p:cNvPr id="518" name="Google Shape;518;p25"/>
            <p:cNvPicPr preferRelativeResize="0"/>
            <p:nvPr/>
          </p:nvPicPr>
          <p:blipFill rotWithShape="1">
            <a:blip r:embed="rId13">
              <a:alphaModFix/>
            </a:blip>
            <a:srcRect/>
            <a:stretch/>
          </p:blipFill>
          <p:spPr>
            <a:xfrm>
              <a:off x="0" y="0"/>
              <a:ext cx="3867430" cy="618789"/>
            </a:xfrm>
            <a:prstGeom prst="rect">
              <a:avLst/>
            </a:prstGeom>
            <a:noFill/>
            <a:ln>
              <a:noFill/>
            </a:ln>
          </p:spPr>
        </p:pic>
        <p:pic>
          <p:nvPicPr>
            <p:cNvPr id="519" name="Google Shape;519;p25"/>
            <p:cNvPicPr preferRelativeResize="0"/>
            <p:nvPr/>
          </p:nvPicPr>
          <p:blipFill rotWithShape="1">
            <a:blip r:embed="rId13">
              <a:alphaModFix/>
            </a:blip>
            <a:srcRect/>
            <a:stretch/>
          </p:blipFill>
          <p:spPr>
            <a:xfrm>
              <a:off x="0" y="458151"/>
              <a:ext cx="3867430" cy="618789"/>
            </a:xfrm>
            <a:prstGeom prst="rect">
              <a:avLst/>
            </a:prstGeom>
            <a:noFill/>
            <a:ln>
              <a:noFill/>
            </a:ln>
          </p:spPr>
        </p:pic>
      </p:grpSp>
      <p:pic>
        <p:nvPicPr>
          <p:cNvPr id="520" name="Google Shape;520;p25"/>
          <p:cNvPicPr preferRelativeResize="0"/>
          <p:nvPr/>
        </p:nvPicPr>
        <p:blipFill>
          <a:blip r:embed="rId14">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26"/>
          <p:cNvPicPr preferRelativeResize="0"/>
          <p:nvPr/>
        </p:nvPicPr>
        <p:blipFill rotWithShape="1">
          <a:blip r:embed="rId3">
            <a:alphaModFix/>
          </a:blip>
          <a:srcRect/>
          <a:stretch/>
        </p:blipFill>
        <p:spPr>
          <a:xfrm rot="5400000">
            <a:off x="10770731" y="4768328"/>
            <a:ext cx="7775659" cy="1894433"/>
          </a:xfrm>
          <a:prstGeom prst="rect">
            <a:avLst/>
          </a:prstGeom>
          <a:noFill/>
          <a:ln>
            <a:noFill/>
          </a:ln>
        </p:spPr>
      </p:pic>
      <p:pic>
        <p:nvPicPr>
          <p:cNvPr id="526" name="Google Shape;526;p26"/>
          <p:cNvPicPr preferRelativeResize="0"/>
          <p:nvPr/>
        </p:nvPicPr>
        <p:blipFill rotWithShape="1">
          <a:blip r:embed="rId4">
            <a:alphaModFix/>
          </a:blip>
          <a:srcRect/>
          <a:stretch/>
        </p:blipFill>
        <p:spPr>
          <a:xfrm>
            <a:off x="11739527" y="5000829"/>
            <a:ext cx="1338808" cy="1143007"/>
          </a:xfrm>
          <a:prstGeom prst="rect">
            <a:avLst/>
          </a:prstGeom>
          <a:noFill/>
          <a:ln>
            <a:noFill/>
          </a:ln>
        </p:spPr>
      </p:pic>
      <p:pic>
        <p:nvPicPr>
          <p:cNvPr id="527" name="Google Shape;527;p26"/>
          <p:cNvPicPr preferRelativeResize="0"/>
          <p:nvPr/>
        </p:nvPicPr>
        <p:blipFill rotWithShape="1">
          <a:blip r:embed="rId5">
            <a:alphaModFix/>
          </a:blip>
          <a:srcRect/>
          <a:stretch/>
        </p:blipFill>
        <p:spPr>
          <a:xfrm>
            <a:off x="12427531" y="6846114"/>
            <a:ext cx="1218800" cy="1198994"/>
          </a:xfrm>
          <a:prstGeom prst="rect">
            <a:avLst/>
          </a:prstGeom>
          <a:noFill/>
          <a:ln>
            <a:noFill/>
          </a:ln>
        </p:spPr>
      </p:pic>
      <p:grpSp>
        <p:nvGrpSpPr>
          <p:cNvPr id="528" name="Google Shape;528;p26"/>
          <p:cNvGrpSpPr/>
          <p:nvPr/>
        </p:nvGrpSpPr>
        <p:grpSpPr>
          <a:xfrm>
            <a:off x="14660026" y="2060782"/>
            <a:ext cx="654150" cy="657082"/>
            <a:chOff x="1813" y="0"/>
            <a:chExt cx="809173" cy="812800"/>
          </a:xfrm>
        </p:grpSpPr>
        <p:sp>
          <p:nvSpPr>
            <p:cNvPr id="529" name="Google Shape;529;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1" name="Google Shape;531;p26"/>
          <p:cNvGrpSpPr/>
          <p:nvPr/>
        </p:nvGrpSpPr>
        <p:grpSpPr>
          <a:xfrm>
            <a:off x="13667266" y="3547556"/>
            <a:ext cx="654150" cy="657082"/>
            <a:chOff x="1813" y="0"/>
            <a:chExt cx="809173" cy="812800"/>
          </a:xfrm>
        </p:grpSpPr>
        <p:sp>
          <p:nvSpPr>
            <p:cNvPr id="532" name="Google Shape;532;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4" name="Google Shape;534;p26"/>
          <p:cNvGrpSpPr/>
          <p:nvPr/>
        </p:nvGrpSpPr>
        <p:grpSpPr>
          <a:xfrm>
            <a:off x="13384269" y="5303960"/>
            <a:ext cx="654150" cy="657082"/>
            <a:chOff x="1813" y="0"/>
            <a:chExt cx="809173" cy="812800"/>
          </a:xfrm>
        </p:grpSpPr>
        <p:sp>
          <p:nvSpPr>
            <p:cNvPr id="535" name="Google Shape;535;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7" name="Google Shape;537;p26"/>
          <p:cNvGrpSpPr/>
          <p:nvPr/>
        </p:nvGrpSpPr>
        <p:grpSpPr>
          <a:xfrm>
            <a:off x="13753723" y="7056417"/>
            <a:ext cx="654150" cy="657082"/>
            <a:chOff x="1813" y="0"/>
            <a:chExt cx="809173" cy="812800"/>
          </a:xfrm>
        </p:grpSpPr>
        <p:sp>
          <p:nvSpPr>
            <p:cNvPr id="538" name="Google Shape;538;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6"/>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40" name="Google Shape;540;p26"/>
          <p:cNvGrpSpPr/>
          <p:nvPr/>
        </p:nvGrpSpPr>
        <p:grpSpPr>
          <a:xfrm>
            <a:off x="14660026" y="8705205"/>
            <a:ext cx="654150" cy="657082"/>
            <a:chOff x="1813" y="0"/>
            <a:chExt cx="809173" cy="812800"/>
          </a:xfrm>
        </p:grpSpPr>
        <p:sp>
          <p:nvSpPr>
            <p:cNvPr id="541" name="Google Shape;541;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pic>
        <p:nvPicPr>
          <p:cNvPr id="543" name="Google Shape;543;p26"/>
          <p:cNvPicPr preferRelativeResize="0"/>
          <p:nvPr/>
        </p:nvPicPr>
        <p:blipFill rotWithShape="1">
          <a:blip r:embed="rId6">
            <a:alphaModFix/>
          </a:blip>
          <a:srcRect/>
          <a:stretch/>
        </p:blipFill>
        <p:spPr>
          <a:xfrm>
            <a:off x="16418708" y="0"/>
            <a:ext cx="1869292" cy="1869292"/>
          </a:xfrm>
          <a:prstGeom prst="rect">
            <a:avLst/>
          </a:prstGeom>
          <a:noFill/>
          <a:ln>
            <a:noFill/>
          </a:ln>
        </p:spPr>
      </p:pic>
      <p:grpSp>
        <p:nvGrpSpPr>
          <p:cNvPr id="544" name="Google Shape;544;p26"/>
          <p:cNvGrpSpPr/>
          <p:nvPr/>
        </p:nvGrpSpPr>
        <p:grpSpPr>
          <a:xfrm>
            <a:off x="14770557" y="3680995"/>
            <a:ext cx="3086100" cy="3375422"/>
            <a:chOff x="0" y="-76200"/>
            <a:chExt cx="812800" cy="889000"/>
          </a:xfrm>
        </p:grpSpPr>
        <p:sp>
          <p:nvSpPr>
            <p:cNvPr id="545" name="Google Shape;545;p26"/>
            <p:cNvSpPr/>
            <p:nvPr/>
          </p:nvSpPr>
          <p:spPr>
            <a:xfrm>
              <a:off x="0" y="0"/>
              <a:ext cx="812800" cy="812800"/>
            </a:xfrm>
            <a:custGeom>
              <a:avLst/>
              <a:gdLst/>
              <a:ahLst/>
              <a:cxnLst/>
              <a:rect l="l" t="t" r="r" b="b"/>
              <a:pathLst>
                <a:path w="812800" h="812800" extrusionOk="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40012"/>
                </a:lnSpc>
                <a:spcBef>
                  <a:spcPts val="0"/>
                </a:spcBef>
                <a:spcAft>
                  <a:spcPts val="0"/>
                </a:spcAft>
                <a:buNone/>
              </a:pPr>
              <a:r>
                <a:rPr lang="bg-BG" sz="3199">
                  <a:solidFill>
                    <a:srgbClr val="FEFEFE"/>
                  </a:solidFill>
                  <a:latin typeface="Abhaya Libre"/>
                  <a:ea typeface="Abhaya Libre"/>
                  <a:cs typeface="Abhaya Libre"/>
                  <a:sym typeface="Abhaya Libre"/>
                </a:rPr>
                <a:t>T-образни умения</a:t>
              </a:r>
              <a:endParaRPr sz="3199">
                <a:solidFill>
                  <a:srgbClr val="FEFEFE"/>
                </a:solidFill>
                <a:latin typeface="Abhaya Libre"/>
                <a:ea typeface="Abhaya Libre"/>
                <a:cs typeface="Abhaya Libre"/>
                <a:sym typeface="Abhaya Libre"/>
              </a:endParaRPr>
            </a:p>
          </p:txBody>
        </p:sp>
      </p:grpSp>
      <p:pic>
        <p:nvPicPr>
          <p:cNvPr id="547" name="Google Shape;547;p26"/>
          <p:cNvPicPr preferRelativeResize="0"/>
          <p:nvPr/>
        </p:nvPicPr>
        <p:blipFill rotWithShape="1">
          <a:blip r:embed="rId7">
            <a:alphaModFix/>
          </a:blip>
          <a:srcRect/>
          <a:stretch/>
        </p:blipFill>
        <p:spPr>
          <a:xfrm>
            <a:off x="13665800" y="1440853"/>
            <a:ext cx="593582" cy="1239858"/>
          </a:xfrm>
          <a:prstGeom prst="rect">
            <a:avLst/>
          </a:prstGeom>
          <a:noFill/>
          <a:ln>
            <a:noFill/>
          </a:ln>
        </p:spPr>
      </p:pic>
      <p:pic>
        <p:nvPicPr>
          <p:cNvPr id="548" name="Google Shape;548;p26"/>
          <p:cNvPicPr preferRelativeResize="0"/>
          <p:nvPr/>
        </p:nvPicPr>
        <p:blipFill rotWithShape="1">
          <a:blip r:embed="rId8">
            <a:alphaModFix/>
          </a:blip>
          <a:srcRect/>
          <a:stretch/>
        </p:blipFill>
        <p:spPr>
          <a:xfrm>
            <a:off x="12289686" y="3162015"/>
            <a:ext cx="1239858" cy="1239858"/>
          </a:xfrm>
          <a:prstGeom prst="rect">
            <a:avLst/>
          </a:prstGeom>
          <a:noFill/>
          <a:ln>
            <a:noFill/>
          </a:ln>
        </p:spPr>
      </p:pic>
      <p:pic>
        <p:nvPicPr>
          <p:cNvPr id="549" name="Google Shape;549;p26"/>
          <p:cNvPicPr preferRelativeResize="0"/>
          <p:nvPr/>
        </p:nvPicPr>
        <p:blipFill rotWithShape="1">
          <a:blip r:embed="rId9">
            <a:alphaModFix/>
          </a:blip>
          <a:srcRect/>
          <a:stretch/>
        </p:blipFill>
        <p:spPr>
          <a:xfrm>
            <a:off x="13022445" y="8352972"/>
            <a:ext cx="1239034" cy="1250402"/>
          </a:xfrm>
          <a:prstGeom prst="rect">
            <a:avLst/>
          </a:prstGeom>
          <a:noFill/>
          <a:ln>
            <a:noFill/>
          </a:ln>
        </p:spPr>
      </p:pic>
      <p:sp>
        <p:nvSpPr>
          <p:cNvPr id="550" name="Google Shape;550;p26"/>
          <p:cNvSpPr txBox="1"/>
          <p:nvPr/>
        </p:nvSpPr>
        <p:spPr>
          <a:xfrm>
            <a:off x="1501431" y="2361717"/>
            <a:ext cx="10281519" cy="443198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400" b="1" dirty="0">
                <a:solidFill>
                  <a:srgbClr val="000000"/>
                </a:solidFill>
                <a:latin typeface="Abhaya Libre"/>
                <a:ea typeface="Abhaya Libre"/>
                <a:cs typeface="Abhaya Libre"/>
                <a:sym typeface="Abhaya Libre"/>
              </a:rPr>
              <a:t>3. Оценявайте напредъка си. </a:t>
            </a:r>
            <a:endParaRPr dirty="0"/>
          </a:p>
          <a:p>
            <a:pPr marL="0" marR="0" lvl="0" indent="0" algn="just" rtl="0">
              <a:spcBef>
                <a:spcPts val="0"/>
              </a:spcBef>
              <a:spcAft>
                <a:spcPts val="0"/>
              </a:spcAft>
              <a:buNone/>
            </a:pPr>
            <a:r>
              <a:rPr lang="bg-BG" sz="2400" dirty="0">
                <a:solidFill>
                  <a:srgbClr val="000000"/>
                </a:solidFill>
                <a:latin typeface="Abhaya Libre"/>
                <a:ea typeface="Abhaya Libre"/>
                <a:cs typeface="Abhaya Libre"/>
                <a:sym typeface="Abhaya Libre"/>
              </a:rPr>
              <a:t>Превръщането на практиката ви в навик е първата стъпка, но ако искате да </a:t>
            </a:r>
            <a:r>
              <a:rPr lang="bg-BG" sz="2400" dirty="0">
                <a:latin typeface="Abhaya Libre"/>
                <a:ea typeface="Abhaya Libre"/>
                <a:cs typeface="Abhaya Libre"/>
                <a:sym typeface="Abhaya Libre"/>
              </a:rPr>
              <a:t>постигнете </a:t>
            </a:r>
            <a:r>
              <a:rPr lang="bg-BG" sz="2400" dirty="0">
                <a:solidFill>
                  <a:srgbClr val="000000"/>
                </a:solidFill>
                <a:latin typeface="Abhaya Libre"/>
                <a:ea typeface="Abhaya Libre"/>
                <a:cs typeface="Abhaya Libre"/>
                <a:sym typeface="Abhaya Libre"/>
              </a:rPr>
              <a:t>подобрение, трябва редовно да оценявате напредъка си. Ето няколко идеи за самооценка:</a:t>
            </a:r>
            <a:endParaRPr sz="2400" dirty="0">
              <a:solidFill>
                <a:srgbClr val="000000"/>
              </a:solidFill>
              <a:latin typeface="Abhaya Libre"/>
              <a:ea typeface="Abhaya Libre"/>
              <a:cs typeface="Abhaya Libre"/>
              <a:sym typeface="Abhaya Libre"/>
            </a:endParaRPr>
          </a:p>
          <a:p>
            <a:pPr marL="342900" marR="0" lvl="0" indent="-342900" algn="just" rtl="0">
              <a:spcBef>
                <a:spcPts val="0"/>
              </a:spcBef>
              <a:spcAft>
                <a:spcPts val="0"/>
              </a:spcAft>
              <a:buClr>
                <a:srgbClr val="000000"/>
              </a:buClr>
              <a:buSzPts val="2400"/>
              <a:buFont typeface="Arial"/>
              <a:buChar char="•"/>
            </a:pPr>
            <a:r>
              <a:rPr lang="bg-BG" sz="2400" dirty="0">
                <a:solidFill>
                  <a:srgbClr val="000000"/>
                </a:solidFill>
                <a:latin typeface="Abhaya Libre"/>
                <a:ea typeface="Abhaya Libre"/>
                <a:cs typeface="Abhaya Libre"/>
                <a:sym typeface="Abhaya Libre"/>
              </a:rPr>
              <a:t>Ако искате да тествате конкретна област на знание, прочетете скорошен доклад от областта и оценете разбирането си за него от 1-5. </a:t>
            </a:r>
            <a:endParaRPr dirty="0"/>
          </a:p>
          <a:p>
            <a:pPr marL="342900" marR="0" lvl="0" indent="-342900" algn="just" rtl="0">
              <a:spcBef>
                <a:spcPts val="0"/>
              </a:spcBef>
              <a:spcAft>
                <a:spcPts val="0"/>
              </a:spcAft>
              <a:buClr>
                <a:srgbClr val="000000"/>
              </a:buClr>
              <a:buSzPts val="2400"/>
              <a:buFont typeface="Arial"/>
              <a:buChar char="•"/>
            </a:pPr>
            <a:r>
              <a:rPr lang="bg-BG" sz="2400" dirty="0">
                <a:solidFill>
                  <a:srgbClr val="000000"/>
                </a:solidFill>
                <a:latin typeface="Abhaya Libre"/>
                <a:ea typeface="Abhaya Libre"/>
                <a:cs typeface="Abhaya Libre"/>
                <a:sym typeface="Abhaya Libre"/>
              </a:rPr>
              <a:t>Използвайте техниката на Файнман: Вземете лист хартия и напишете всичко, което знаете по темата. Бързо ще откриете пропуските в знанията си.</a:t>
            </a:r>
            <a:endParaRPr sz="2400" dirty="0">
              <a:solidFill>
                <a:srgbClr val="000000"/>
              </a:solidFill>
              <a:latin typeface="Abhaya Libre"/>
              <a:ea typeface="Abhaya Libre"/>
              <a:cs typeface="Abhaya Libre"/>
              <a:sym typeface="Abhaya Libre"/>
            </a:endParaRPr>
          </a:p>
          <a:p>
            <a:pPr marL="342900" marR="0" lvl="0" indent="-342900" algn="just" rtl="0">
              <a:spcBef>
                <a:spcPts val="0"/>
              </a:spcBef>
              <a:spcAft>
                <a:spcPts val="0"/>
              </a:spcAft>
              <a:buClr>
                <a:srgbClr val="000000"/>
              </a:buClr>
              <a:buSzPts val="2400"/>
              <a:buFont typeface="Arial"/>
              <a:buChar char="•"/>
            </a:pPr>
            <a:r>
              <a:rPr lang="bg-BG" sz="2400" dirty="0">
                <a:solidFill>
                  <a:srgbClr val="000000"/>
                </a:solidFill>
                <a:latin typeface="Abhaya Libre"/>
                <a:ea typeface="Abhaya Libre"/>
                <a:cs typeface="Abhaya Libre"/>
                <a:sym typeface="Abhaya Libre"/>
              </a:rPr>
              <a:t>Научете на вашите умения някой друг. Подобно на техниката на Фейнман (но с по-непосредствена обратна връзка), това ще разкрие области, които наистина не разбирате.</a:t>
            </a:r>
            <a:endParaRPr sz="2400" dirty="0">
              <a:solidFill>
                <a:srgbClr val="000000"/>
              </a:solidFill>
              <a:latin typeface="Abhaya Libre"/>
              <a:ea typeface="Abhaya Libre"/>
              <a:cs typeface="Abhaya Libre"/>
              <a:sym typeface="Abhaya Libre"/>
            </a:endParaRPr>
          </a:p>
        </p:txBody>
      </p:sp>
      <p:pic>
        <p:nvPicPr>
          <p:cNvPr id="551" name="Google Shape;551;p26"/>
          <p:cNvPicPr preferRelativeResize="0"/>
          <p:nvPr/>
        </p:nvPicPr>
        <p:blipFill rotWithShape="1">
          <a:blip r:embed="rId10">
            <a:alphaModFix/>
          </a:blip>
          <a:srcRect/>
          <a:stretch/>
        </p:blipFill>
        <p:spPr>
          <a:xfrm rot="1852805">
            <a:off x="6323948" y="-3260923"/>
            <a:ext cx="5364129" cy="5364129"/>
          </a:xfrm>
          <a:prstGeom prst="rect">
            <a:avLst/>
          </a:prstGeom>
          <a:noFill/>
          <a:ln>
            <a:noFill/>
          </a:ln>
        </p:spPr>
      </p:pic>
      <p:pic>
        <p:nvPicPr>
          <p:cNvPr id="552" name="Google Shape;552;p26"/>
          <p:cNvPicPr preferRelativeResize="0"/>
          <p:nvPr/>
        </p:nvPicPr>
        <p:blipFill rotWithShape="1">
          <a:blip r:embed="rId11">
            <a:alphaModFix/>
          </a:blip>
          <a:srcRect/>
          <a:stretch/>
        </p:blipFill>
        <p:spPr>
          <a:xfrm>
            <a:off x="0" y="-1490547"/>
            <a:ext cx="3334026" cy="3588482"/>
          </a:xfrm>
          <a:prstGeom prst="rect">
            <a:avLst/>
          </a:prstGeom>
          <a:noFill/>
          <a:ln>
            <a:noFill/>
          </a:ln>
        </p:spPr>
      </p:pic>
      <p:pic>
        <p:nvPicPr>
          <p:cNvPr id="553" name="Google Shape;553;p26"/>
          <p:cNvPicPr preferRelativeResize="0"/>
          <p:nvPr/>
        </p:nvPicPr>
        <p:blipFill rotWithShape="1">
          <a:blip r:embed="rId12">
            <a:alphaModFix/>
          </a:blip>
          <a:srcRect/>
          <a:stretch/>
        </p:blipFill>
        <p:spPr>
          <a:xfrm rot="-1185502">
            <a:off x="-3235988" y="28827"/>
            <a:ext cx="4352147" cy="4346443"/>
          </a:xfrm>
          <a:prstGeom prst="rect">
            <a:avLst/>
          </a:prstGeom>
          <a:noFill/>
          <a:ln>
            <a:noFill/>
          </a:ln>
        </p:spPr>
      </p:pic>
      <p:pic>
        <p:nvPicPr>
          <p:cNvPr id="554" name="Google Shape;554;p26"/>
          <p:cNvPicPr preferRelativeResize="0"/>
          <p:nvPr/>
        </p:nvPicPr>
        <p:blipFill rotWithShape="1">
          <a:blip r:embed="rId10">
            <a:alphaModFix/>
          </a:blip>
          <a:srcRect/>
          <a:stretch/>
        </p:blipFill>
        <p:spPr>
          <a:xfrm rot="1852805">
            <a:off x="15257830" y="7358583"/>
            <a:ext cx="5364129" cy="5364129"/>
          </a:xfrm>
          <a:prstGeom prst="rect">
            <a:avLst/>
          </a:prstGeom>
          <a:noFill/>
          <a:ln>
            <a:noFill/>
          </a:ln>
        </p:spPr>
      </p:pic>
      <p:grpSp>
        <p:nvGrpSpPr>
          <p:cNvPr id="555" name="Google Shape;555;p26"/>
          <p:cNvGrpSpPr/>
          <p:nvPr/>
        </p:nvGrpSpPr>
        <p:grpSpPr>
          <a:xfrm>
            <a:off x="-845096" y="8795670"/>
            <a:ext cx="2900572" cy="807706"/>
            <a:chOff x="0" y="0"/>
            <a:chExt cx="3867430" cy="1076940"/>
          </a:xfrm>
        </p:grpSpPr>
        <p:pic>
          <p:nvPicPr>
            <p:cNvPr id="556" name="Google Shape;556;p26"/>
            <p:cNvPicPr preferRelativeResize="0"/>
            <p:nvPr/>
          </p:nvPicPr>
          <p:blipFill rotWithShape="1">
            <a:blip r:embed="rId13">
              <a:alphaModFix/>
            </a:blip>
            <a:srcRect/>
            <a:stretch/>
          </p:blipFill>
          <p:spPr>
            <a:xfrm>
              <a:off x="0" y="0"/>
              <a:ext cx="3867430" cy="618789"/>
            </a:xfrm>
            <a:prstGeom prst="rect">
              <a:avLst/>
            </a:prstGeom>
            <a:noFill/>
            <a:ln>
              <a:noFill/>
            </a:ln>
          </p:spPr>
        </p:pic>
        <p:pic>
          <p:nvPicPr>
            <p:cNvPr id="557" name="Google Shape;557;p26"/>
            <p:cNvPicPr preferRelativeResize="0"/>
            <p:nvPr/>
          </p:nvPicPr>
          <p:blipFill rotWithShape="1">
            <a:blip r:embed="rId13">
              <a:alphaModFix/>
            </a:blip>
            <a:srcRect/>
            <a:stretch/>
          </p:blipFill>
          <p:spPr>
            <a:xfrm>
              <a:off x="0" y="458151"/>
              <a:ext cx="3867430" cy="618789"/>
            </a:xfrm>
            <a:prstGeom prst="rect">
              <a:avLst/>
            </a:prstGeom>
            <a:noFill/>
            <a:ln>
              <a:noFill/>
            </a:ln>
          </p:spPr>
        </p:pic>
      </p:grpSp>
      <p:sp>
        <p:nvSpPr>
          <p:cNvPr id="558" name="Google Shape;558;p26"/>
          <p:cNvSpPr txBox="1"/>
          <p:nvPr/>
        </p:nvSpPr>
        <p:spPr>
          <a:xfrm>
            <a:off x="874371" y="6814760"/>
            <a:ext cx="10885524" cy="1846659"/>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400" b="1" dirty="0">
                <a:solidFill>
                  <a:srgbClr val="000000"/>
                </a:solidFill>
                <a:latin typeface="Abhaya Libre"/>
                <a:ea typeface="Abhaya Libre"/>
                <a:cs typeface="Abhaya Libre"/>
                <a:sym typeface="Abhaya Libre"/>
              </a:rPr>
              <a:t>4. Обърнете допълнително внимание на сферата в която специализирате. </a:t>
            </a:r>
            <a:r>
              <a:rPr lang="bg-BG" sz="2400" dirty="0">
                <a:solidFill>
                  <a:srgbClr val="000000"/>
                </a:solidFill>
                <a:latin typeface="Abhaya Libre"/>
                <a:ea typeface="Abhaya Libre"/>
                <a:cs typeface="Abhaya Libre"/>
                <a:sym typeface="Abhaya Libre"/>
              </a:rPr>
              <a:t>За областта, в която искате да станете експерт, трябва да обърнете специално внимание на напредъка си.</a:t>
            </a:r>
            <a:endParaRPr dirty="0"/>
          </a:p>
          <a:p>
            <a:pPr marL="0" marR="0" lvl="0" indent="0" algn="just" rtl="0">
              <a:spcBef>
                <a:spcPts val="0"/>
              </a:spcBef>
              <a:spcAft>
                <a:spcPts val="0"/>
              </a:spcAft>
              <a:buNone/>
            </a:pPr>
            <a:r>
              <a:rPr lang="bg-BG" sz="2400" dirty="0">
                <a:solidFill>
                  <a:srgbClr val="000000"/>
                </a:solidFill>
                <a:latin typeface="Abhaya Libre"/>
                <a:ea typeface="Abhaya Libre"/>
                <a:cs typeface="Abhaya Libre"/>
                <a:sym typeface="Abhaya Libre"/>
              </a:rPr>
              <a:t>Освен това, потърсете наставник, който може да ви помогне, след като преминете през уводните учебни материали. </a:t>
            </a:r>
            <a:endParaRPr dirty="0"/>
          </a:p>
        </p:txBody>
      </p:sp>
      <p:sp>
        <p:nvSpPr>
          <p:cNvPr id="559" name="Google Shape;559;p26"/>
          <p:cNvSpPr txBox="1"/>
          <p:nvPr/>
        </p:nvSpPr>
        <p:spPr>
          <a:xfrm>
            <a:off x="3184356" y="1375318"/>
            <a:ext cx="10489690" cy="103412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ru-RU" sz="2400" b="1" i="0" dirty="0">
                <a:solidFill>
                  <a:srgbClr val="333333"/>
                </a:solidFill>
                <a:latin typeface="Georgia"/>
                <a:ea typeface="Georgia"/>
                <a:cs typeface="Georgia"/>
                <a:sym typeface="Georgia"/>
              </a:rPr>
              <a:t>Какво е да се превърнеш в човек с Т-образни умения в ежедневието си? Това са ключовете към успеха:</a:t>
            </a:r>
          </a:p>
        </p:txBody>
      </p:sp>
      <p:pic>
        <p:nvPicPr>
          <p:cNvPr id="560" name="Google Shape;560;p26"/>
          <p:cNvPicPr preferRelativeResize="0"/>
          <p:nvPr/>
        </p:nvPicPr>
        <p:blipFill>
          <a:blip r:embed="rId14">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27"/>
          <p:cNvPicPr preferRelativeResize="0"/>
          <p:nvPr/>
        </p:nvPicPr>
        <p:blipFill rotWithShape="1">
          <a:blip r:embed="rId3">
            <a:alphaModFix/>
          </a:blip>
          <a:srcRect/>
          <a:stretch/>
        </p:blipFill>
        <p:spPr>
          <a:xfrm rot="5400000">
            <a:off x="10770731" y="4768328"/>
            <a:ext cx="7775659" cy="1894433"/>
          </a:xfrm>
          <a:prstGeom prst="rect">
            <a:avLst/>
          </a:prstGeom>
          <a:noFill/>
          <a:ln>
            <a:noFill/>
          </a:ln>
        </p:spPr>
      </p:pic>
      <p:pic>
        <p:nvPicPr>
          <p:cNvPr id="566" name="Google Shape;566;p27"/>
          <p:cNvPicPr preferRelativeResize="0"/>
          <p:nvPr/>
        </p:nvPicPr>
        <p:blipFill rotWithShape="1">
          <a:blip r:embed="rId4">
            <a:alphaModFix/>
          </a:blip>
          <a:srcRect/>
          <a:stretch/>
        </p:blipFill>
        <p:spPr>
          <a:xfrm>
            <a:off x="11739527" y="5000829"/>
            <a:ext cx="1338808" cy="1143007"/>
          </a:xfrm>
          <a:prstGeom prst="rect">
            <a:avLst/>
          </a:prstGeom>
          <a:noFill/>
          <a:ln>
            <a:noFill/>
          </a:ln>
        </p:spPr>
      </p:pic>
      <p:pic>
        <p:nvPicPr>
          <p:cNvPr id="567" name="Google Shape;567;p27"/>
          <p:cNvPicPr preferRelativeResize="0"/>
          <p:nvPr/>
        </p:nvPicPr>
        <p:blipFill rotWithShape="1">
          <a:blip r:embed="rId5">
            <a:alphaModFix/>
          </a:blip>
          <a:srcRect/>
          <a:stretch/>
        </p:blipFill>
        <p:spPr>
          <a:xfrm>
            <a:off x="12427531" y="6846114"/>
            <a:ext cx="1218800" cy="1198994"/>
          </a:xfrm>
          <a:prstGeom prst="rect">
            <a:avLst/>
          </a:prstGeom>
          <a:noFill/>
          <a:ln>
            <a:noFill/>
          </a:ln>
        </p:spPr>
      </p:pic>
      <p:grpSp>
        <p:nvGrpSpPr>
          <p:cNvPr id="568" name="Google Shape;568;p27"/>
          <p:cNvGrpSpPr/>
          <p:nvPr/>
        </p:nvGrpSpPr>
        <p:grpSpPr>
          <a:xfrm>
            <a:off x="14660026" y="2060782"/>
            <a:ext cx="654150" cy="657082"/>
            <a:chOff x="1813" y="0"/>
            <a:chExt cx="809173" cy="812800"/>
          </a:xfrm>
        </p:grpSpPr>
        <p:sp>
          <p:nvSpPr>
            <p:cNvPr id="569" name="Google Shape;569;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71" name="Google Shape;571;p27"/>
          <p:cNvGrpSpPr/>
          <p:nvPr/>
        </p:nvGrpSpPr>
        <p:grpSpPr>
          <a:xfrm>
            <a:off x="13667266" y="3547556"/>
            <a:ext cx="654150" cy="657082"/>
            <a:chOff x="1813" y="0"/>
            <a:chExt cx="809173" cy="812800"/>
          </a:xfrm>
        </p:grpSpPr>
        <p:sp>
          <p:nvSpPr>
            <p:cNvPr id="572" name="Google Shape;572;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74" name="Google Shape;574;p27"/>
          <p:cNvGrpSpPr/>
          <p:nvPr/>
        </p:nvGrpSpPr>
        <p:grpSpPr>
          <a:xfrm>
            <a:off x="13384269" y="5303960"/>
            <a:ext cx="654150" cy="657082"/>
            <a:chOff x="1813" y="0"/>
            <a:chExt cx="809173" cy="812800"/>
          </a:xfrm>
        </p:grpSpPr>
        <p:sp>
          <p:nvSpPr>
            <p:cNvPr id="575" name="Google Shape;575;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77" name="Google Shape;577;p27"/>
          <p:cNvGrpSpPr/>
          <p:nvPr/>
        </p:nvGrpSpPr>
        <p:grpSpPr>
          <a:xfrm>
            <a:off x="13753723" y="7056417"/>
            <a:ext cx="654150" cy="657082"/>
            <a:chOff x="1813" y="0"/>
            <a:chExt cx="809173" cy="812800"/>
          </a:xfrm>
        </p:grpSpPr>
        <p:sp>
          <p:nvSpPr>
            <p:cNvPr id="578" name="Google Shape;578;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80" name="Google Shape;580;p27"/>
          <p:cNvGrpSpPr/>
          <p:nvPr/>
        </p:nvGrpSpPr>
        <p:grpSpPr>
          <a:xfrm>
            <a:off x="14660026" y="8705205"/>
            <a:ext cx="654150" cy="657082"/>
            <a:chOff x="1813" y="0"/>
            <a:chExt cx="809173" cy="812800"/>
          </a:xfrm>
        </p:grpSpPr>
        <p:sp>
          <p:nvSpPr>
            <p:cNvPr id="581" name="Google Shape;581;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pic>
        <p:nvPicPr>
          <p:cNvPr id="583" name="Google Shape;583;p27"/>
          <p:cNvPicPr preferRelativeResize="0"/>
          <p:nvPr/>
        </p:nvPicPr>
        <p:blipFill rotWithShape="1">
          <a:blip r:embed="rId6">
            <a:alphaModFix/>
          </a:blip>
          <a:srcRect/>
          <a:stretch/>
        </p:blipFill>
        <p:spPr>
          <a:xfrm>
            <a:off x="16418708" y="0"/>
            <a:ext cx="1869292" cy="1869292"/>
          </a:xfrm>
          <a:prstGeom prst="rect">
            <a:avLst/>
          </a:prstGeom>
          <a:noFill/>
          <a:ln>
            <a:noFill/>
          </a:ln>
        </p:spPr>
      </p:pic>
      <p:grpSp>
        <p:nvGrpSpPr>
          <p:cNvPr id="584" name="Google Shape;584;p27"/>
          <p:cNvGrpSpPr/>
          <p:nvPr/>
        </p:nvGrpSpPr>
        <p:grpSpPr>
          <a:xfrm>
            <a:off x="14770557" y="3680995"/>
            <a:ext cx="3086100" cy="3375422"/>
            <a:chOff x="0" y="-76200"/>
            <a:chExt cx="812800" cy="889000"/>
          </a:xfrm>
        </p:grpSpPr>
        <p:sp>
          <p:nvSpPr>
            <p:cNvPr id="585" name="Google Shape;585;p27"/>
            <p:cNvSpPr/>
            <p:nvPr/>
          </p:nvSpPr>
          <p:spPr>
            <a:xfrm>
              <a:off x="0" y="0"/>
              <a:ext cx="812800" cy="812800"/>
            </a:xfrm>
            <a:custGeom>
              <a:avLst/>
              <a:gdLst/>
              <a:ahLst/>
              <a:cxnLst/>
              <a:rect l="l" t="t" r="r" b="b"/>
              <a:pathLst>
                <a:path w="812800" h="812800" extrusionOk="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40012"/>
                </a:lnSpc>
                <a:spcBef>
                  <a:spcPts val="0"/>
                </a:spcBef>
                <a:spcAft>
                  <a:spcPts val="0"/>
                </a:spcAft>
                <a:buNone/>
              </a:pPr>
              <a:r>
                <a:rPr lang="bg-BG" sz="3199">
                  <a:solidFill>
                    <a:srgbClr val="FEFEFE"/>
                  </a:solidFill>
                  <a:latin typeface="Abhaya Libre"/>
                  <a:ea typeface="Abhaya Libre"/>
                  <a:cs typeface="Abhaya Libre"/>
                  <a:sym typeface="Abhaya Libre"/>
                </a:rPr>
                <a:t>T-образни умения</a:t>
              </a:r>
              <a:endParaRPr sz="3199">
                <a:solidFill>
                  <a:srgbClr val="FEFEFE"/>
                </a:solidFill>
                <a:latin typeface="Abhaya Libre"/>
                <a:ea typeface="Abhaya Libre"/>
                <a:cs typeface="Abhaya Libre"/>
                <a:sym typeface="Abhaya Libre"/>
              </a:endParaRPr>
            </a:p>
          </p:txBody>
        </p:sp>
      </p:grpSp>
      <p:pic>
        <p:nvPicPr>
          <p:cNvPr id="587" name="Google Shape;587;p27"/>
          <p:cNvPicPr preferRelativeResize="0"/>
          <p:nvPr/>
        </p:nvPicPr>
        <p:blipFill rotWithShape="1">
          <a:blip r:embed="rId7">
            <a:alphaModFix/>
          </a:blip>
          <a:srcRect/>
          <a:stretch/>
        </p:blipFill>
        <p:spPr>
          <a:xfrm>
            <a:off x="13665800" y="1440853"/>
            <a:ext cx="593582" cy="1239858"/>
          </a:xfrm>
          <a:prstGeom prst="rect">
            <a:avLst/>
          </a:prstGeom>
          <a:noFill/>
          <a:ln>
            <a:noFill/>
          </a:ln>
        </p:spPr>
      </p:pic>
      <p:pic>
        <p:nvPicPr>
          <p:cNvPr id="588" name="Google Shape;588;p27"/>
          <p:cNvPicPr preferRelativeResize="0"/>
          <p:nvPr/>
        </p:nvPicPr>
        <p:blipFill rotWithShape="1">
          <a:blip r:embed="rId8">
            <a:alphaModFix/>
          </a:blip>
          <a:srcRect/>
          <a:stretch/>
        </p:blipFill>
        <p:spPr>
          <a:xfrm>
            <a:off x="12289686" y="3162015"/>
            <a:ext cx="1239858" cy="1239858"/>
          </a:xfrm>
          <a:prstGeom prst="rect">
            <a:avLst/>
          </a:prstGeom>
          <a:noFill/>
          <a:ln>
            <a:noFill/>
          </a:ln>
        </p:spPr>
      </p:pic>
      <p:pic>
        <p:nvPicPr>
          <p:cNvPr id="589" name="Google Shape;589;p27"/>
          <p:cNvPicPr preferRelativeResize="0"/>
          <p:nvPr/>
        </p:nvPicPr>
        <p:blipFill rotWithShape="1">
          <a:blip r:embed="rId9">
            <a:alphaModFix/>
          </a:blip>
          <a:srcRect/>
          <a:stretch/>
        </p:blipFill>
        <p:spPr>
          <a:xfrm>
            <a:off x="13022445" y="8352972"/>
            <a:ext cx="1239034" cy="1250402"/>
          </a:xfrm>
          <a:prstGeom prst="rect">
            <a:avLst/>
          </a:prstGeom>
          <a:noFill/>
          <a:ln>
            <a:noFill/>
          </a:ln>
        </p:spPr>
      </p:pic>
      <p:sp>
        <p:nvSpPr>
          <p:cNvPr id="590" name="Google Shape;590;p27"/>
          <p:cNvSpPr txBox="1"/>
          <p:nvPr/>
        </p:nvSpPr>
        <p:spPr>
          <a:xfrm>
            <a:off x="2049788" y="2644548"/>
            <a:ext cx="9154997" cy="4129336"/>
          </a:xfrm>
          <a:prstGeom prst="rect">
            <a:avLst/>
          </a:prstGeom>
          <a:noFill/>
          <a:ln>
            <a:noFill/>
          </a:ln>
        </p:spPr>
        <p:txBody>
          <a:bodyPr spcFirstLastPara="1" wrap="square" lIns="0" tIns="0" rIns="0" bIns="0" anchor="t" anchorCtr="0">
            <a:spAutoFit/>
          </a:bodyPr>
          <a:lstStyle/>
          <a:p>
            <a:pPr marL="0" marR="0" lvl="0" indent="0" algn="just" rtl="0">
              <a:lnSpc>
                <a:spcPct val="129192"/>
              </a:lnSpc>
              <a:spcBef>
                <a:spcPts val="0"/>
              </a:spcBef>
              <a:spcAft>
                <a:spcPts val="0"/>
              </a:spcAft>
              <a:buNone/>
            </a:pPr>
            <a:r>
              <a:rPr lang="bg-BG" sz="2600" b="1" dirty="0">
                <a:solidFill>
                  <a:srgbClr val="000000"/>
                </a:solidFill>
                <a:latin typeface="Abhaya Libre"/>
                <a:ea typeface="Abhaya Libre"/>
                <a:cs typeface="Abhaya Libre"/>
                <a:sym typeface="Abhaya Libre"/>
              </a:rPr>
              <a:t>5. Деконструирайте умения.</a:t>
            </a:r>
            <a:endParaRPr dirty="0"/>
          </a:p>
          <a:p>
            <a:pPr marL="0" marR="0" lvl="0" indent="0" algn="just" rtl="0">
              <a:lnSpc>
                <a:spcPct val="129192"/>
              </a:lnSpc>
              <a:spcBef>
                <a:spcPts val="0"/>
              </a:spcBef>
              <a:spcAft>
                <a:spcPts val="0"/>
              </a:spcAft>
              <a:buNone/>
            </a:pPr>
            <a:r>
              <a:rPr lang="bg-BG" sz="2600" dirty="0">
                <a:solidFill>
                  <a:srgbClr val="000000"/>
                </a:solidFill>
                <a:latin typeface="Abhaya Libre"/>
                <a:ea typeface="Abhaya Libre"/>
                <a:cs typeface="Abhaya Libre"/>
                <a:sym typeface="Abhaya Libre"/>
              </a:rPr>
              <a:t>Нещо като „научете се на скално катерене“ е много голяма и неясна цел. Толкова голяма, че може да го изглежда невъзможна; </a:t>
            </a:r>
            <a:r>
              <a:rPr lang="ru-RU" sz="2600" dirty="0">
                <a:solidFill>
                  <a:srgbClr val="000000"/>
                </a:solidFill>
                <a:latin typeface="Abhaya Libre"/>
                <a:ea typeface="Abhaya Libre"/>
                <a:cs typeface="Abhaya Libre"/>
                <a:sym typeface="Abhaya Libre"/>
              </a:rPr>
              <a:t>толкова неясна, че ще бъде невъзможна, ако не я конкретизирате. </a:t>
            </a:r>
            <a:r>
              <a:rPr lang="bg-BG" sz="2600" dirty="0">
                <a:solidFill>
                  <a:srgbClr val="000000"/>
                </a:solidFill>
                <a:latin typeface="Abhaya Libre"/>
                <a:ea typeface="Abhaya Libre"/>
                <a:cs typeface="Abhaya Libre"/>
                <a:sym typeface="Abhaya Libre"/>
              </a:rPr>
              <a:t>За да преодолеете това, разбийте умението. Например, може да решите да се съсредоточите само върху позиционирането на краката или върху укрепването на пръстите си.</a:t>
            </a:r>
            <a:endParaRPr dirty="0"/>
          </a:p>
        </p:txBody>
      </p:sp>
      <p:pic>
        <p:nvPicPr>
          <p:cNvPr id="591" name="Google Shape;591;p27"/>
          <p:cNvPicPr preferRelativeResize="0"/>
          <p:nvPr/>
        </p:nvPicPr>
        <p:blipFill rotWithShape="1">
          <a:blip r:embed="rId10">
            <a:alphaModFix/>
          </a:blip>
          <a:srcRect/>
          <a:stretch/>
        </p:blipFill>
        <p:spPr>
          <a:xfrm rot="1852805">
            <a:off x="6323948" y="-3260923"/>
            <a:ext cx="5364129" cy="5364129"/>
          </a:xfrm>
          <a:prstGeom prst="rect">
            <a:avLst/>
          </a:prstGeom>
          <a:noFill/>
          <a:ln>
            <a:noFill/>
          </a:ln>
        </p:spPr>
      </p:pic>
      <p:pic>
        <p:nvPicPr>
          <p:cNvPr id="592" name="Google Shape;592;p27"/>
          <p:cNvPicPr preferRelativeResize="0"/>
          <p:nvPr/>
        </p:nvPicPr>
        <p:blipFill rotWithShape="1">
          <a:blip r:embed="rId11">
            <a:alphaModFix/>
          </a:blip>
          <a:srcRect/>
          <a:stretch/>
        </p:blipFill>
        <p:spPr>
          <a:xfrm>
            <a:off x="0" y="-1490547"/>
            <a:ext cx="3334026" cy="3588482"/>
          </a:xfrm>
          <a:prstGeom prst="rect">
            <a:avLst/>
          </a:prstGeom>
          <a:noFill/>
          <a:ln>
            <a:noFill/>
          </a:ln>
        </p:spPr>
      </p:pic>
      <p:pic>
        <p:nvPicPr>
          <p:cNvPr id="593" name="Google Shape;593;p27"/>
          <p:cNvPicPr preferRelativeResize="0"/>
          <p:nvPr/>
        </p:nvPicPr>
        <p:blipFill rotWithShape="1">
          <a:blip r:embed="rId12">
            <a:alphaModFix/>
          </a:blip>
          <a:srcRect/>
          <a:stretch/>
        </p:blipFill>
        <p:spPr>
          <a:xfrm rot="-1185502">
            <a:off x="-3235988" y="28827"/>
            <a:ext cx="4352147" cy="4346443"/>
          </a:xfrm>
          <a:prstGeom prst="rect">
            <a:avLst/>
          </a:prstGeom>
          <a:noFill/>
          <a:ln>
            <a:noFill/>
          </a:ln>
        </p:spPr>
      </p:pic>
      <p:pic>
        <p:nvPicPr>
          <p:cNvPr id="594" name="Google Shape;594;p27"/>
          <p:cNvPicPr preferRelativeResize="0"/>
          <p:nvPr/>
        </p:nvPicPr>
        <p:blipFill rotWithShape="1">
          <a:blip r:embed="rId10">
            <a:alphaModFix/>
          </a:blip>
          <a:srcRect/>
          <a:stretch/>
        </p:blipFill>
        <p:spPr>
          <a:xfrm rot="1852805">
            <a:off x="15257830" y="7358583"/>
            <a:ext cx="5364129" cy="5364129"/>
          </a:xfrm>
          <a:prstGeom prst="rect">
            <a:avLst/>
          </a:prstGeom>
          <a:noFill/>
          <a:ln>
            <a:noFill/>
          </a:ln>
        </p:spPr>
      </p:pic>
      <p:grpSp>
        <p:nvGrpSpPr>
          <p:cNvPr id="595" name="Google Shape;595;p27"/>
          <p:cNvGrpSpPr/>
          <p:nvPr/>
        </p:nvGrpSpPr>
        <p:grpSpPr>
          <a:xfrm>
            <a:off x="-845096" y="8795670"/>
            <a:ext cx="2900572" cy="807706"/>
            <a:chOff x="0" y="0"/>
            <a:chExt cx="3867430" cy="1076940"/>
          </a:xfrm>
        </p:grpSpPr>
        <p:pic>
          <p:nvPicPr>
            <p:cNvPr id="596" name="Google Shape;596;p27"/>
            <p:cNvPicPr preferRelativeResize="0"/>
            <p:nvPr/>
          </p:nvPicPr>
          <p:blipFill rotWithShape="1">
            <a:blip r:embed="rId13">
              <a:alphaModFix/>
            </a:blip>
            <a:srcRect/>
            <a:stretch/>
          </p:blipFill>
          <p:spPr>
            <a:xfrm>
              <a:off x="0" y="0"/>
              <a:ext cx="3867430" cy="618789"/>
            </a:xfrm>
            <a:prstGeom prst="rect">
              <a:avLst/>
            </a:prstGeom>
            <a:noFill/>
            <a:ln>
              <a:noFill/>
            </a:ln>
          </p:spPr>
        </p:pic>
        <p:pic>
          <p:nvPicPr>
            <p:cNvPr id="597" name="Google Shape;597;p27"/>
            <p:cNvPicPr preferRelativeResize="0"/>
            <p:nvPr/>
          </p:nvPicPr>
          <p:blipFill rotWithShape="1">
            <a:blip r:embed="rId13">
              <a:alphaModFix/>
            </a:blip>
            <a:srcRect/>
            <a:stretch/>
          </p:blipFill>
          <p:spPr>
            <a:xfrm>
              <a:off x="0" y="458151"/>
              <a:ext cx="3867430" cy="618789"/>
            </a:xfrm>
            <a:prstGeom prst="rect">
              <a:avLst/>
            </a:prstGeom>
            <a:noFill/>
            <a:ln>
              <a:noFill/>
            </a:ln>
          </p:spPr>
        </p:pic>
      </p:grpSp>
      <p:sp>
        <p:nvSpPr>
          <p:cNvPr id="598" name="Google Shape;598;p27"/>
          <p:cNvSpPr txBox="1"/>
          <p:nvPr/>
        </p:nvSpPr>
        <p:spPr>
          <a:xfrm>
            <a:off x="903375" y="6888773"/>
            <a:ext cx="9914189" cy="1735090"/>
          </a:xfrm>
          <a:prstGeom prst="rect">
            <a:avLst/>
          </a:prstGeom>
          <a:noFill/>
          <a:ln>
            <a:noFill/>
          </a:ln>
        </p:spPr>
        <p:txBody>
          <a:bodyPr spcFirstLastPara="1" wrap="square" lIns="0" tIns="0" rIns="0" bIns="0" anchor="t" anchorCtr="0">
            <a:spAutoFit/>
          </a:bodyPr>
          <a:lstStyle/>
          <a:p>
            <a:pPr marL="0" marR="0" lvl="0" indent="0" algn="just" rtl="0">
              <a:lnSpc>
                <a:spcPct val="129192"/>
              </a:lnSpc>
              <a:spcBef>
                <a:spcPts val="0"/>
              </a:spcBef>
              <a:spcAft>
                <a:spcPts val="0"/>
              </a:spcAft>
              <a:buNone/>
            </a:pPr>
            <a:r>
              <a:rPr lang="bg-BG" sz="2600" b="1" dirty="0">
                <a:solidFill>
                  <a:srgbClr val="000000"/>
                </a:solidFill>
                <a:latin typeface="Abhaya Libre"/>
                <a:ea typeface="Abhaya Libre"/>
                <a:cs typeface="Abhaya Libre"/>
                <a:sym typeface="Abhaya Libre"/>
              </a:rPr>
              <a:t>6. Бъдете търпеливи.</a:t>
            </a:r>
            <a:endParaRPr sz="2600" b="1" dirty="0">
              <a:solidFill>
                <a:srgbClr val="000000"/>
              </a:solidFill>
              <a:latin typeface="Abhaya Libre"/>
              <a:ea typeface="Abhaya Libre"/>
              <a:cs typeface="Abhaya Libre"/>
              <a:sym typeface="Abhaya Libre"/>
            </a:endParaRPr>
          </a:p>
          <a:p>
            <a:pPr marL="0" marR="0" lvl="0" indent="0" algn="just" rtl="0">
              <a:lnSpc>
                <a:spcPct val="129192"/>
              </a:lnSpc>
              <a:spcBef>
                <a:spcPts val="0"/>
              </a:spcBef>
              <a:spcAft>
                <a:spcPts val="0"/>
              </a:spcAft>
              <a:buNone/>
            </a:pPr>
            <a:r>
              <a:rPr lang="bg-BG" sz="2600" dirty="0">
                <a:solidFill>
                  <a:srgbClr val="000000"/>
                </a:solidFill>
                <a:latin typeface="Abhaya Libre"/>
                <a:ea typeface="Abhaya Libre"/>
                <a:cs typeface="Abhaya Libre"/>
                <a:sym typeface="Abhaya Libre"/>
              </a:rPr>
              <a:t>Изграждането на Т-образни умения отнема време и усилия. Бъдете търпеливи и последователни в усилията си и в крайна сметка ще видите резултатите.</a:t>
            </a:r>
            <a:endParaRPr dirty="0"/>
          </a:p>
        </p:txBody>
      </p:sp>
      <p:sp>
        <p:nvSpPr>
          <p:cNvPr id="599" name="Google Shape;599;p27"/>
          <p:cNvSpPr txBox="1"/>
          <p:nvPr/>
        </p:nvSpPr>
        <p:spPr>
          <a:xfrm>
            <a:off x="3184356" y="1375318"/>
            <a:ext cx="10489690" cy="103412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ru-RU" sz="2400" b="1" i="0" dirty="0">
                <a:solidFill>
                  <a:srgbClr val="333333"/>
                </a:solidFill>
                <a:latin typeface="Georgia"/>
                <a:ea typeface="Georgia"/>
                <a:cs typeface="Georgia"/>
                <a:sym typeface="Georgia"/>
              </a:rPr>
              <a:t>Какво е да се превърнеш в човек с Т-образни умения в ежедневието си? Това са ключовете към успеха:</a:t>
            </a:r>
          </a:p>
        </p:txBody>
      </p:sp>
      <p:pic>
        <p:nvPicPr>
          <p:cNvPr id="600" name="Google Shape;600;p27"/>
          <p:cNvPicPr preferRelativeResize="0"/>
          <p:nvPr/>
        </p:nvPicPr>
        <p:blipFill>
          <a:blip r:embed="rId14">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04"/>
        <p:cNvGrpSpPr/>
        <p:nvPr/>
      </p:nvGrpSpPr>
      <p:grpSpPr>
        <a:xfrm>
          <a:off x="0" y="0"/>
          <a:ext cx="0" cy="0"/>
          <a:chOff x="0" y="0"/>
          <a:chExt cx="0" cy="0"/>
        </a:xfrm>
      </p:grpSpPr>
      <p:pic>
        <p:nvPicPr>
          <p:cNvPr id="605" name="Google Shape;605;p28"/>
          <p:cNvPicPr preferRelativeResize="0"/>
          <p:nvPr/>
        </p:nvPicPr>
        <p:blipFill rotWithShape="1">
          <a:blip r:embed="rId3">
            <a:alphaModFix/>
          </a:blip>
          <a:srcRect/>
          <a:stretch/>
        </p:blipFill>
        <p:spPr>
          <a:xfrm rot="-4196164">
            <a:off x="-6311071" y="9974892"/>
            <a:ext cx="8717938" cy="9292376"/>
          </a:xfrm>
          <a:prstGeom prst="rect">
            <a:avLst/>
          </a:prstGeom>
          <a:noFill/>
          <a:ln>
            <a:noFill/>
          </a:ln>
        </p:spPr>
      </p:pic>
      <p:pic>
        <p:nvPicPr>
          <p:cNvPr id="606" name="Google Shape;606;p28"/>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07" name="Google Shape;607;p28"/>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608" name="Google Shape;608;p28"/>
          <p:cNvSpPr txBox="1"/>
          <p:nvPr/>
        </p:nvSpPr>
        <p:spPr>
          <a:xfrm>
            <a:off x="860462" y="595496"/>
            <a:ext cx="10776126" cy="839332"/>
          </a:xfrm>
          <a:prstGeom prst="rect">
            <a:avLst/>
          </a:prstGeom>
          <a:noFill/>
          <a:ln>
            <a:noFill/>
          </a:ln>
        </p:spPr>
        <p:txBody>
          <a:bodyPr spcFirstLastPara="1" wrap="square" lIns="0" tIns="0" rIns="0" bIns="0" anchor="t" anchorCtr="0">
            <a:spAutoFit/>
          </a:bodyPr>
          <a:lstStyle/>
          <a:p>
            <a:pPr marL="0" marR="0" lvl="0" indent="0" algn="l" rtl="0">
              <a:lnSpc>
                <a:spcPct val="100907"/>
              </a:lnSpc>
              <a:spcBef>
                <a:spcPts val="0"/>
              </a:spcBef>
              <a:spcAft>
                <a:spcPts val="0"/>
              </a:spcAft>
              <a:buNone/>
            </a:pPr>
            <a:r>
              <a:rPr lang="bg-BG" sz="5400" dirty="0">
                <a:solidFill>
                  <a:srgbClr val="000000"/>
                </a:solidFill>
                <a:latin typeface="Abhaya Libre"/>
                <a:ea typeface="Abhaya Libre"/>
                <a:cs typeface="Abhaya Libre"/>
                <a:sym typeface="Abhaya Libre"/>
              </a:rPr>
              <a:t>Интелигентно мислене и решения</a:t>
            </a:r>
            <a:endParaRPr sz="5400" dirty="0">
              <a:solidFill>
                <a:srgbClr val="000000"/>
              </a:solidFill>
              <a:latin typeface="Abhaya Libre"/>
              <a:ea typeface="Abhaya Libre"/>
              <a:cs typeface="Abhaya Libre"/>
              <a:sym typeface="Abhaya Libre"/>
            </a:endParaRPr>
          </a:p>
        </p:txBody>
      </p:sp>
      <p:sp>
        <p:nvSpPr>
          <p:cNvPr id="609" name="Google Shape;609;p28"/>
          <p:cNvSpPr txBox="1"/>
          <p:nvPr/>
        </p:nvSpPr>
        <p:spPr>
          <a:xfrm>
            <a:off x="1905250" y="2159949"/>
            <a:ext cx="8686550" cy="3693319"/>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ru-RU" sz="2400" dirty="0">
                <a:solidFill>
                  <a:srgbClr val="000000"/>
                </a:solidFill>
                <a:latin typeface="Abhaya Libre"/>
                <a:ea typeface="Abhaya Libre"/>
                <a:cs typeface="Abhaya Libre"/>
                <a:sym typeface="Abhaya Libre"/>
              </a:rPr>
              <a:t>„Интелигентно мислене и решения“ е начин на мислене и подход към решаването на проблеми, който се характеризира с фокус върху иновациите, креативността и намирането на ефективни и ефикасни решения на сложни предизвикателства. В контекста на регионалното развитие, това е ключово умение за професионалистите, работещи в областта на регионалното развитие, включително тези в сектора на професионалното образование и обучение (ПОО), както и тези, работещи с агенции за развитие и институции за вземане на решения в Европейския съюз.</a:t>
            </a:r>
            <a:endParaRPr dirty="0">
              <a:latin typeface="Abhaya Libre" panose="020B0604020202020204" charset="0"/>
              <a:cs typeface="Abhaya Libre" panose="020B0604020202020204" charset="0"/>
            </a:endParaRPr>
          </a:p>
        </p:txBody>
      </p:sp>
      <p:sp>
        <p:nvSpPr>
          <p:cNvPr id="610" name="Google Shape;610;p28"/>
          <p:cNvSpPr txBox="1"/>
          <p:nvPr/>
        </p:nvSpPr>
        <p:spPr>
          <a:xfrm>
            <a:off x="7084458" y="5853268"/>
            <a:ext cx="9139717" cy="3323987"/>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ru-RU" sz="2400" dirty="0">
                <a:solidFill>
                  <a:srgbClr val="000000"/>
                </a:solidFill>
                <a:latin typeface="Abhaya Libre"/>
                <a:ea typeface="Abhaya Libre"/>
                <a:cs typeface="Abhaya Libre"/>
                <a:sym typeface="Abhaya Libre"/>
              </a:rPr>
              <a:t>Например, професионалист с умения за Интелигентно мислене за решения би могъл да предприеме цялостен, мултидисциплинарен подход за анализиране на сложно предизвикателство за развитие, като например недостиг на умения в конкретен регион. Те биха могли да идентифицират основната причина за проблема, да обмислят различни алтернативни решения, и да разработят персонализиран подход за справяне с предизвикателството, който използва съществуващите ресурси и партньори.</a:t>
            </a:r>
            <a:r>
              <a:rPr lang="en-US" sz="2400" dirty="0">
                <a:solidFill>
                  <a:srgbClr val="000000"/>
                </a:solidFill>
                <a:latin typeface="Abhaya Libre"/>
                <a:ea typeface="Abhaya Libre"/>
                <a:cs typeface="Abhaya Libre"/>
                <a:sym typeface="Abhaya Libre"/>
              </a:rPr>
              <a:t>  </a:t>
            </a:r>
            <a:r>
              <a:rPr lang="ru-RU" sz="2400" dirty="0">
                <a:solidFill>
                  <a:srgbClr val="000000"/>
                </a:solidFill>
                <a:latin typeface="Abhaya Libre"/>
                <a:ea typeface="Abhaya Libre"/>
                <a:cs typeface="Abhaya Libre"/>
                <a:sym typeface="Abhaya Libre"/>
              </a:rPr>
              <a:t> </a:t>
            </a:r>
            <a:endParaRPr sz="2400" b="0" i="0" dirty="0">
              <a:solidFill>
                <a:srgbClr val="374151"/>
              </a:solidFill>
              <a:latin typeface="Abhaya Libre" panose="020B0604020202020204" charset="0"/>
              <a:cs typeface="Abhaya Libre" panose="020B0604020202020204" charset="0"/>
              <a:sym typeface="Arial"/>
            </a:endParaRPr>
          </a:p>
        </p:txBody>
      </p:sp>
      <p:pic>
        <p:nvPicPr>
          <p:cNvPr id="611" name="Google Shape;611;p28"/>
          <p:cNvPicPr preferRelativeResize="0"/>
          <p:nvPr/>
        </p:nvPicPr>
        <p:blipFill rotWithShape="1">
          <a:blip r:embed="rId6">
            <a:alphaModFix/>
          </a:blip>
          <a:srcRect/>
          <a:stretch/>
        </p:blipFill>
        <p:spPr>
          <a:xfrm>
            <a:off x="11654317" y="959057"/>
            <a:ext cx="4495800" cy="4495800"/>
          </a:xfrm>
          <a:prstGeom prst="rect">
            <a:avLst/>
          </a:prstGeom>
          <a:noFill/>
          <a:ln>
            <a:noFill/>
          </a:ln>
        </p:spPr>
      </p:pic>
      <p:pic>
        <p:nvPicPr>
          <p:cNvPr id="612" name="Google Shape;612;p28"/>
          <p:cNvPicPr preferRelativeResize="0"/>
          <p:nvPr/>
        </p:nvPicPr>
        <p:blipFill rotWithShape="1">
          <a:blip r:embed="rId7">
            <a:alphaModFix/>
          </a:blip>
          <a:srcRect/>
          <a:stretch/>
        </p:blipFill>
        <p:spPr>
          <a:xfrm>
            <a:off x="1667013" y="5853268"/>
            <a:ext cx="3381728" cy="2845797"/>
          </a:xfrm>
          <a:prstGeom prst="rect">
            <a:avLst/>
          </a:prstGeom>
          <a:noFill/>
          <a:ln>
            <a:noFill/>
          </a:ln>
        </p:spPr>
      </p:pic>
      <p:pic>
        <p:nvPicPr>
          <p:cNvPr id="613" name="Google Shape;613;p28"/>
          <p:cNvPicPr preferRelativeResize="0"/>
          <p:nvPr/>
        </p:nvPicPr>
        <p:blipFill>
          <a:blip r:embed="rId8">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29"/>
          <p:cNvSpPr txBox="1"/>
          <p:nvPr/>
        </p:nvSpPr>
        <p:spPr>
          <a:xfrm>
            <a:off x="6187220" y="2342272"/>
            <a:ext cx="9220200" cy="3877985"/>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dirty="0">
                <a:latin typeface="Abhaya Libre"/>
                <a:ea typeface="Abhaya Libre"/>
                <a:cs typeface="Abhaya Libre"/>
                <a:sym typeface="Abhaya Libre"/>
              </a:rPr>
              <a:t>И</a:t>
            </a:r>
            <a:r>
              <a:rPr lang="ru-RU" sz="2800" dirty="0">
                <a:solidFill>
                  <a:srgbClr val="000000"/>
                </a:solidFill>
                <a:latin typeface="Abhaya Libre"/>
                <a:ea typeface="Abhaya Libre"/>
                <a:cs typeface="Abhaya Libre"/>
                <a:sym typeface="Abhaya Libre"/>
              </a:rPr>
              <a:t>нтелигентното мислене и решения е важно умение за професионалистите, които работят за насърчаване на регионалното развитие и подкрепа за развитието на умения в цяла Европа. Възприемайки този начин на мислене, професионалистите са в състояние да създават иновативни, ефективни и устойчиви решения на предизвикателствата в регионите в които работят, като в крайна сметка допринасят за цялостното развитие на Европейския съюз. </a:t>
            </a:r>
            <a:endParaRPr sz="2800" b="0" i="0" dirty="0">
              <a:solidFill>
                <a:srgbClr val="374151"/>
              </a:solidFill>
              <a:latin typeface="Abhaya Libre" panose="020B0604020202020204" charset="0"/>
              <a:cs typeface="Abhaya Libre" panose="020B0604020202020204" charset="0"/>
              <a:sym typeface="Arial"/>
            </a:endParaRPr>
          </a:p>
        </p:txBody>
      </p:sp>
      <p:pic>
        <p:nvPicPr>
          <p:cNvPr id="619" name="Google Shape;619;p29" descr="Free Maze Graphic photo and picture"/>
          <p:cNvPicPr preferRelativeResize="0"/>
          <p:nvPr/>
        </p:nvPicPr>
        <p:blipFill rotWithShape="1">
          <a:blip r:embed="rId3">
            <a:alphaModFix/>
          </a:blip>
          <a:srcRect/>
          <a:stretch/>
        </p:blipFill>
        <p:spPr>
          <a:xfrm>
            <a:off x="1371600" y="2404614"/>
            <a:ext cx="4038600" cy="2514600"/>
          </a:xfrm>
          <a:prstGeom prst="rect">
            <a:avLst/>
          </a:prstGeom>
          <a:noFill/>
          <a:ln>
            <a:noFill/>
          </a:ln>
        </p:spPr>
      </p:pic>
      <p:pic>
        <p:nvPicPr>
          <p:cNvPr id="620" name="Google Shape;620;p2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21" name="Google Shape;621;p29"/>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622" name="Google Shape;622;p29"/>
          <p:cNvSpPr txBox="1"/>
          <p:nvPr/>
        </p:nvSpPr>
        <p:spPr>
          <a:xfrm>
            <a:off x="3409183" y="6444537"/>
            <a:ext cx="9932579" cy="31085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800" dirty="0">
                <a:solidFill>
                  <a:srgbClr val="000000"/>
                </a:solidFill>
                <a:latin typeface="Abhaya Libre"/>
                <a:ea typeface="Abhaya Libre"/>
                <a:cs typeface="Abhaya Libre"/>
                <a:sym typeface="Abhaya Libre"/>
              </a:rPr>
              <a:t>Ключът към Интелигентното мислене за решения е желанието да приемеш промените и иновациите, както и непрекъснатото учене и адаптиране в лицето на нови предизвикателства. Оставайки любопитни, гъвкави и непредубедени, можем да създаваме по-интелигентни и по-устойчиви решения, които са от полза както за нас, така и за нашите общности.</a:t>
            </a:r>
            <a:endParaRPr sz="2800" dirty="0">
              <a:solidFill>
                <a:schemeClr val="dk1"/>
              </a:solidFill>
              <a:latin typeface="Calibri"/>
              <a:ea typeface="Calibri"/>
              <a:cs typeface="Calibri"/>
              <a:sym typeface="Calibri"/>
            </a:endParaRPr>
          </a:p>
        </p:txBody>
      </p:sp>
      <p:pic>
        <p:nvPicPr>
          <p:cNvPr id="623" name="Google Shape;623;p29"/>
          <p:cNvPicPr preferRelativeResize="0"/>
          <p:nvPr/>
        </p:nvPicPr>
        <p:blipFill rotWithShape="1">
          <a:blip r:embed="rId6">
            <a:alphaModFix/>
          </a:blip>
          <a:srcRect/>
          <a:stretch/>
        </p:blipFill>
        <p:spPr>
          <a:xfrm>
            <a:off x="14003760" y="6412054"/>
            <a:ext cx="1403660" cy="1277646"/>
          </a:xfrm>
          <a:prstGeom prst="rect">
            <a:avLst/>
          </a:prstGeom>
          <a:noFill/>
          <a:ln>
            <a:noFill/>
          </a:ln>
        </p:spPr>
      </p:pic>
      <p:pic>
        <p:nvPicPr>
          <p:cNvPr id="624" name="Google Shape;624;p29"/>
          <p:cNvPicPr preferRelativeResize="0"/>
          <p:nvPr/>
        </p:nvPicPr>
        <p:blipFill rotWithShape="1">
          <a:blip r:embed="rId6">
            <a:alphaModFix/>
          </a:blip>
          <a:srcRect/>
          <a:stretch/>
        </p:blipFill>
        <p:spPr>
          <a:xfrm>
            <a:off x="1343526" y="6377965"/>
            <a:ext cx="1403660" cy="1277646"/>
          </a:xfrm>
          <a:prstGeom prst="rect">
            <a:avLst/>
          </a:prstGeom>
          <a:noFill/>
          <a:ln>
            <a:noFill/>
          </a:ln>
        </p:spPr>
      </p:pic>
      <p:pic>
        <p:nvPicPr>
          <p:cNvPr id="625" name="Google Shape;625;p29"/>
          <p:cNvPicPr preferRelativeResize="0"/>
          <p:nvPr/>
        </p:nvPicPr>
        <p:blipFill rotWithShape="1">
          <a:blip r:embed="rId7">
            <a:alphaModFix/>
          </a:blip>
          <a:srcRect/>
          <a:stretch/>
        </p:blipFill>
        <p:spPr>
          <a:xfrm rot="1852805">
            <a:off x="6311967" y="-3461350"/>
            <a:ext cx="5364129" cy="5364129"/>
          </a:xfrm>
          <a:prstGeom prst="rect">
            <a:avLst/>
          </a:prstGeom>
          <a:noFill/>
          <a:ln>
            <a:noFill/>
          </a:ln>
        </p:spPr>
      </p:pic>
      <p:grpSp>
        <p:nvGrpSpPr>
          <p:cNvPr id="626" name="Google Shape;626;p29"/>
          <p:cNvGrpSpPr/>
          <p:nvPr/>
        </p:nvGrpSpPr>
        <p:grpSpPr>
          <a:xfrm>
            <a:off x="-855216" y="8822622"/>
            <a:ext cx="2900572" cy="807706"/>
            <a:chOff x="0" y="0"/>
            <a:chExt cx="3867430" cy="1076940"/>
          </a:xfrm>
        </p:grpSpPr>
        <p:pic>
          <p:nvPicPr>
            <p:cNvPr id="627" name="Google Shape;627;p29"/>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628" name="Google Shape;628;p29"/>
            <p:cNvPicPr preferRelativeResize="0"/>
            <p:nvPr/>
          </p:nvPicPr>
          <p:blipFill rotWithShape="1">
            <a:blip r:embed="rId8">
              <a:alphaModFix/>
            </a:blip>
            <a:srcRect/>
            <a:stretch/>
          </p:blipFill>
          <p:spPr>
            <a:xfrm>
              <a:off x="0" y="458151"/>
              <a:ext cx="3867430" cy="618789"/>
            </a:xfrm>
            <a:prstGeom prst="rect">
              <a:avLst/>
            </a:prstGeom>
            <a:noFill/>
            <a:ln>
              <a:noFill/>
            </a:ln>
          </p:spPr>
        </p:pic>
      </p:grpSp>
      <p:pic>
        <p:nvPicPr>
          <p:cNvPr id="630" name="Google Shape;630;p29"/>
          <p:cNvPicPr preferRelativeResize="0"/>
          <p:nvPr/>
        </p:nvPicPr>
        <p:blipFill>
          <a:blip r:embed="rId9">
            <a:alphaModFix/>
          </a:blip>
          <a:stretch>
            <a:fillRect/>
          </a:stretch>
        </p:blipFill>
        <p:spPr>
          <a:xfrm>
            <a:off x="7752200" y="9199825"/>
            <a:ext cx="3661230" cy="806250"/>
          </a:xfrm>
          <a:prstGeom prst="rect">
            <a:avLst/>
          </a:prstGeom>
          <a:noFill/>
          <a:ln>
            <a:noFill/>
          </a:ln>
        </p:spPr>
      </p:pic>
      <p:sp>
        <p:nvSpPr>
          <p:cNvPr id="2" name="Google Shape;608;p28">
            <a:extLst>
              <a:ext uri="{FF2B5EF4-FFF2-40B4-BE49-F238E27FC236}">
                <a16:creationId xmlns:a16="http://schemas.microsoft.com/office/drawing/2014/main" id="{969779A0-9BBC-552D-D0D9-DCA540AC9C59}"/>
              </a:ext>
            </a:extLst>
          </p:cNvPr>
          <p:cNvSpPr txBox="1"/>
          <p:nvPr/>
        </p:nvSpPr>
        <p:spPr>
          <a:xfrm>
            <a:off x="3390900" y="883521"/>
            <a:ext cx="10776126" cy="839332"/>
          </a:xfrm>
          <a:prstGeom prst="rect">
            <a:avLst/>
          </a:prstGeom>
          <a:noFill/>
          <a:ln>
            <a:noFill/>
          </a:ln>
        </p:spPr>
        <p:txBody>
          <a:bodyPr spcFirstLastPara="1" wrap="square" lIns="0" tIns="0" rIns="0" bIns="0" anchor="t" anchorCtr="0">
            <a:spAutoFit/>
          </a:bodyPr>
          <a:lstStyle/>
          <a:p>
            <a:pPr marL="0" marR="0" lvl="0" indent="0" algn="l" rtl="0">
              <a:lnSpc>
                <a:spcPct val="100907"/>
              </a:lnSpc>
              <a:spcBef>
                <a:spcPts val="0"/>
              </a:spcBef>
              <a:spcAft>
                <a:spcPts val="0"/>
              </a:spcAft>
              <a:buNone/>
            </a:pPr>
            <a:r>
              <a:rPr lang="bg-BG" sz="5400" dirty="0">
                <a:solidFill>
                  <a:srgbClr val="000000"/>
                </a:solidFill>
                <a:latin typeface="Abhaya Libre"/>
                <a:ea typeface="Abhaya Libre"/>
                <a:cs typeface="Abhaya Libre"/>
                <a:sym typeface="Abhaya Libre"/>
              </a:rPr>
              <a:t>Интелигентно мислене и решения</a:t>
            </a:r>
            <a:endParaRPr sz="5400" dirty="0">
              <a:solidFill>
                <a:srgbClr val="000000"/>
              </a:solidFill>
              <a:latin typeface="Abhaya Libre"/>
              <a:ea typeface="Abhaya Libre"/>
              <a:cs typeface="Abhaya Libre"/>
              <a:sym typeface="Abhaya Libr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27"/>
        <p:cNvGrpSpPr/>
        <p:nvPr/>
      </p:nvGrpSpPr>
      <p:grpSpPr>
        <a:xfrm>
          <a:off x="0" y="0"/>
          <a:ext cx="0" cy="0"/>
          <a:chOff x="0" y="0"/>
          <a:chExt cx="0" cy="0"/>
        </a:xfrm>
      </p:grpSpPr>
      <p:sp>
        <p:nvSpPr>
          <p:cNvPr id="129" name="Google Shape;129;p3"/>
          <p:cNvSpPr txBox="1"/>
          <p:nvPr/>
        </p:nvSpPr>
        <p:spPr>
          <a:xfrm>
            <a:off x="1491568" y="1955730"/>
            <a:ext cx="15741900" cy="3351600"/>
          </a:xfrm>
          <a:prstGeom prst="rect">
            <a:avLst/>
          </a:prstGeom>
          <a:noFill/>
          <a:ln>
            <a:noFill/>
          </a:ln>
        </p:spPr>
        <p:txBody>
          <a:bodyPr spcFirstLastPara="1" wrap="square" lIns="0" tIns="0" rIns="0" bIns="0" anchor="t" anchorCtr="0">
            <a:spAutoFit/>
          </a:bodyPr>
          <a:lstStyle/>
          <a:p>
            <a:pPr marL="0" marR="0" lvl="0" indent="0" algn="just" rtl="0">
              <a:lnSpc>
                <a:spcPct val="140012"/>
              </a:lnSpc>
              <a:spcBef>
                <a:spcPts val="0"/>
              </a:spcBef>
              <a:spcAft>
                <a:spcPts val="0"/>
              </a:spcAft>
              <a:buNone/>
            </a:pPr>
            <a:r>
              <a:rPr lang="bg-BG" sz="3299" b="0" i="0" u="none" strike="noStrike" cap="none" dirty="0">
                <a:solidFill>
                  <a:srgbClr val="000000"/>
                </a:solidFill>
                <a:latin typeface="Abhaya Libre"/>
                <a:ea typeface="Abhaya Libre"/>
                <a:cs typeface="Abhaya Libre"/>
                <a:sym typeface="Abhaya Libre"/>
              </a:rPr>
              <a:t>Подкрепата на Европейската Комисия за създаването на тази публикация, не представлява одобрение на съдържанието, което отразява само гледните точки на авторите, и Комисията не може да бъде държана отговорна за каквото и да е използване на информацията, съдържаща се в нея. </a:t>
            </a:r>
            <a:br>
              <a:rPr lang="bg-BG" sz="3299" b="0" i="0" u="none" strike="noStrike" cap="none" dirty="0">
                <a:solidFill>
                  <a:srgbClr val="000000"/>
                </a:solidFill>
                <a:latin typeface="Abhaya Libre"/>
                <a:ea typeface="Abhaya Libre"/>
                <a:cs typeface="Abhaya Libre"/>
                <a:sym typeface="Abhaya Libre"/>
              </a:rPr>
            </a:br>
            <a:r>
              <a:rPr lang="bg-BG" sz="3299" b="0" i="0" u="none" strike="noStrike" cap="none" dirty="0">
                <a:solidFill>
                  <a:srgbClr val="000000"/>
                </a:solidFill>
                <a:latin typeface="Abhaya Libre"/>
                <a:ea typeface="Abhaya Libre"/>
                <a:cs typeface="Abhaya Libre"/>
                <a:sym typeface="Abhaya Libre"/>
              </a:rPr>
              <a:t>Проект Nº: 2021-1-RO01-KA220-VET-000028118</a:t>
            </a:r>
            <a:endParaRPr dirty="0"/>
          </a:p>
        </p:txBody>
      </p:sp>
      <p:pic>
        <p:nvPicPr>
          <p:cNvPr id="130" name="Google Shape;130;p3"/>
          <p:cNvPicPr preferRelativeResize="0"/>
          <p:nvPr/>
        </p:nvPicPr>
        <p:blipFill rotWithShape="1">
          <a:blip r:embed="rId3">
            <a:alphaModFix/>
          </a:blip>
          <a:srcRect/>
          <a:stretch/>
        </p:blipFill>
        <p:spPr>
          <a:xfrm rot="-4196164">
            <a:off x="-4782433" y="7448371"/>
            <a:ext cx="11622266" cy="12388074"/>
          </a:xfrm>
          <a:prstGeom prst="rect">
            <a:avLst/>
          </a:prstGeom>
          <a:noFill/>
          <a:ln>
            <a:noFill/>
          </a:ln>
        </p:spPr>
      </p:pic>
      <p:pic>
        <p:nvPicPr>
          <p:cNvPr id="131" name="Google Shape;131;p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132" name="Google Shape;132;p3"/>
          <p:cNvPicPr preferRelativeResize="0"/>
          <p:nvPr/>
        </p:nvPicPr>
        <p:blipFill rotWithShape="1">
          <a:blip r:embed="rId5">
            <a:alphaModFix/>
          </a:blip>
          <a:srcRect/>
          <a:stretch/>
        </p:blipFill>
        <p:spPr>
          <a:xfrm rot="-1185502">
            <a:off x="-3467133" y="353201"/>
            <a:ext cx="4352147" cy="4346443"/>
          </a:xfrm>
          <a:prstGeom prst="rect">
            <a:avLst/>
          </a:prstGeom>
          <a:noFill/>
          <a:ln>
            <a:noFill/>
          </a:ln>
        </p:spPr>
      </p:pic>
      <p:pic>
        <p:nvPicPr>
          <p:cNvPr id="133" name="Google Shape;133;p3"/>
          <p:cNvPicPr preferRelativeResize="0"/>
          <p:nvPr/>
        </p:nvPicPr>
        <p:blipFill rotWithShape="1">
          <a:blip r:embed="rId6">
            <a:alphaModFix/>
          </a:blip>
          <a:srcRect/>
          <a:stretch/>
        </p:blipFill>
        <p:spPr>
          <a:xfrm rot="-7379619">
            <a:off x="3146606" y="8906714"/>
            <a:ext cx="5810576" cy="5802961"/>
          </a:xfrm>
          <a:prstGeom prst="rect">
            <a:avLst/>
          </a:prstGeom>
          <a:noFill/>
          <a:ln>
            <a:noFill/>
          </a:ln>
        </p:spPr>
      </p:pic>
      <p:pic>
        <p:nvPicPr>
          <p:cNvPr id="134" name="Google Shape;134;p3"/>
          <p:cNvPicPr preferRelativeResize="0"/>
          <p:nvPr/>
        </p:nvPicPr>
        <p:blipFill rotWithShape="1">
          <a:blip r:embed="rId7">
            <a:alphaModFix/>
          </a:blip>
          <a:srcRect/>
          <a:stretch/>
        </p:blipFill>
        <p:spPr>
          <a:xfrm>
            <a:off x="16418708" y="0"/>
            <a:ext cx="1869292" cy="1869292"/>
          </a:xfrm>
          <a:prstGeom prst="rect">
            <a:avLst/>
          </a:prstGeom>
          <a:noFill/>
          <a:ln>
            <a:noFill/>
          </a:ln>
        </p:spPr>
      </p:pic>
      <p:pic>
        <p:nvPicPr>
          <p:cNvPr id="135" name="Google Shape;135;p3"/>
          <p:cNvPicPr preferRelativeResize="0"/>
          <p:nvPr/>
        </p:nvPicPr>
        <p:blipFill rotWithShape="1">
          <a:blip r:embed="rId8">
            <a:alphaModFix/>
          </a:blip>
          <a:srcRect/>
          <a:stretch/>
        </p:blipFill>
        <p:spPr>
          <a:xfrm rot="-8947194">
            <a:off x="13506859" y="7477485"/>
            <a:ext cx="5364129" cy="5364129"/>
          </a:xfrm>
          <a:prstGeom prst="rect">
            <a:avLst/>
          </a:prstGeom>
          <a:noFill/>
          <a:ln>
            <a:noFill/>
          </a:ln>
        </p:spPr>
      </p:pic>
      <p:pic>
        <p:nvPicPr>
          <p:cNvPr id="136" name="Google Shape;136;p3"/>
          <p:cNvPicPr preferRelativeResize="0"/>
          <p:nvPr/>
        </p:nvPicPr>
        <p:blipFill rotWithShape="1">
          <a:blip r:embed="rId9">
            <a:alphaModFix/>
          </a:blip>
          <a:srcRect/>
          <a:stretch/>
        </p:blipFill>
        <p:spPr>
          <a:xfrm rot="6632729">
            <a:off x="14588439" y="5354068"/>
            <a:ext cx="4881157" cy="4874760"/>
          </a:xfrm>
          <a:prstGeom prst="rect">
            <a:avLst/>
          </a:prstGeom>
          <a:noFill/>
          <a:ln>
            <a:noFill/>
          </a:ln>
        </p:spPr>
      </p:pic>
      <p:grpSp>
        <p:nvGrpSpPr>
          <p:cNvPr id="137" name="Google Shape;137;p3"/>
          <p:cNvGrpSpPr/>
          <p:nvPr/>
        </p:nvGrpSpPr>
        <p:grpSpPr>
          <a:xfrm>
            <a:off x="13890147" y="6582429"/>
            <a:ext cx="2900572" cy="807706"/>
            <a:chOff x="0" y="0"/>
            <a:chExt cx="3867430" cy="1076940"/>
          </a:xfrm>
        </p:grpSpPr>
        <p:pic>
          <p:nvPicPr>
            <p:cNvPr id="138" name="Google Shape;138;p3"/>
            <p:cNvPicPr preferRelativeResize="0"/>
            <p:nvPr/>
          </p:nvPicPr>
          <p:blipFill rotWithShape="1">
            <a:blip r:embed="rId10">
              <a:alphaModFix/>
            </a:blip>
            <a:srcRect/>
            <a:stretch/>
          </p:blipFill>
          <p:spPr>
            <a:xfrm>
              <a:off x="0" y="0"/>
              <a:ext cx="3867430" cy="618789"/>
            </a:xfrm>
            <a:prstGeom prst="rect">
              <a:avLst/>
            </a:prstGeom>
            <a:noFill/>
            <a:ln>
              <a:noFill/>
            </a:ln>
          </p:spPr>
        </p:pic>
        <p:pic>
          <p:nvPicPr>
            <p:cNvPr id="139" name="Google Shape;139;p3"/>
            <p:cNvPicPr preferRelativeResize="0"/>
            <p:nvPr/>
          </p:nvPicPr>
          <p:blipFill rotWithShape="1">
            <a:blip r:embed="rId10">
              <a:alphaModFix/>
            </a:blip>
            <a:srcRect/>
            <a:stretch/>
          </p:blipFill>
          <p:spPr>
            <a:xfrm>
              <a:off x="0" y="458151"/>
              <a:ext cx="3867430" cy="618789"/>
            </a:xfrm>
            <a:prstGeom prst="rect">
              <a:avLst/>
            </a:prstGeom>
            <a:noFill/>
            <a:ln>
              <a:noFill/>
            </a:ln>
          </p:spPr>
        </p:pic>
      </p:grpSp>
      <p:pic>
        <p:nvPicPr>
          <p:cNvPr id="140" name="Google Shape;140;p3"/>
          <p:cNvPicPr preferRelativeResize="0"/>
          <p:nvPr/>
        </p:nvPicPr>
        <p:blipFill>
          <a:blip r:embed="rId11">
            <a:alphaModFix/>
          </a:blip>
          <a:stretch>
            <a:fillRect/>
          </a:stretch>
        </p:blipFill>
        <p:spPr>
          <a:xfrm>
            <a:off x="1784075" y="6481125"/>
            <a:ext cx="7756349" cy="17080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30"/>
          <p:cNvSpPr txBox="1"/>
          <p:nvPr/>
        </p:nvSpPr>
        <p:spPr>
          <a:xfrm>
            <a:off x="453189" y="2712581"/>
            <a:ext cx="6757737"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bg-BG" sz="2400" dirty="0">
                <a:solidFill>
                  <a:schemeClr val="dk1"/>
                </a:solidFill>
                <a:latin typeface="Calibri"/>
                <a:ea typeface="Calibri"/>
                <a:cs typeface="Abhaya Libre" panose="020B0604020202020204" charset="0"/>
                <a:sym typeface="Calibri"/>
              </a:rPr>
              <a:t>Интелигентното мислене и решения е процес на идентифициране и прилагане на иновативни и ефективни решения на сложни проблеми. </a:t>
            </a:r>
            <a:endParaRPr sz="2400" dirty="0">
              <a:solidFill>
                <a:schemeClr val="dk1"/>
              </a:solidFill>
              <a:latin typeface="Abhaya Libre" panose="020B0604020202020204" charset="0"/>
              <a:ea typeface="Calibri"/>
              <a:cs typeface="Abhaya Libre" panose="020B0604020202020204" charset="0"/>
              <a:sym typeface="Calibri"/>
            </a:endParaRPr>
          </a:p>
        </p:txBody>
      </p:sp>
      <p:pic>
        <p:nvPicPr>
          <p:cNvPr id="636" name="Google Shape;636;p30"/>
          <p:cNvPicPr preferRelativeResize="0"/>
          <p:nvPr/>
        </p:nvPicPr>
        <p:blipFill rotWithShape="1">
          <a:blip r:embed="rId3">
            <a:alphaModFix/>
          </a:blip>
          <a:srcRect/>
          <a:stretch/>
        </p:blipFill>
        <p:spPr>
          <a:xfrm>
            <a:off x="7214937" y="2628900"/>
            <a:ext cx="3300663" cy="4343400"/>
          </a:xfrm>
          <a:prstGeom prst="rect">
            <a:avLst/>
          </a:prstGeom>
          <a:noFill/>
          <a:ln>
            <a:noFill/>
          </a:ln>
        </p:spPr>
      </p:pic>
      <p:pic>
        <p:nvPicPr>
          <p:cNvPr id="637" name="Google Shape;637;p30"/>
          <p:cNvPicPr preferRelativeResize="0"/>
          <p:nvPr/>
        </p:nvPicPr>
        <p:blipFill rotWithShape="1">
          <a:blip r:embed="rId4">
            <a:alphaModFix/>
          </a:blip>
          <a:srcRect/>
          <a:stretch/>
        </p:blipFill>
        <p:spPr>
          <a:xfrm>
            <a:off x="16418708" y="0"/>
            <a:ext cx="1869292" cy="1869292"/>
          </a:xfrm>
          <a:prstGeom prst="rect">
            <a:avLst/>
          </a:prstGeom>
          <a:noFill/>
          <a:ln>
            <a:noFill/>
          </a:ln>
        </p:spPr>
      </p:pic>
      <p:sp>
        <p:nvSpPr>
          <p:cNvPr id="638" name="Google Shape;638;p30"/>
          <p:cNvSpPr txBox="1"/>
          <p:nvPr/>
        </p:nvSpPr>
        <p:spPr>
          <a:xfrm>
            <a:off x="453189" y="4342798"/>
            <a:ext cx="6757736"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bg-BG" sz="2400" dirty="0">
                <a:solidFill>
                  <a:schemeClr val="dk1"/>
                </a:solidFill>
                <a:latin typeface="Calibri"/>
                <a:ea typeface="Calibri"/>
                <a:cs typeface="Calibri"/>
                <a:sym typeface="Calibri"/>
              </a:rPr>
              <a:t>Това включва възприемане на систематичен и стратегически подход към решаването на проблеми, като се използва критично мислене, креативност и аналитични умения.</a:t>
            </a:r>
            <a:endParaRPr dirty="0"/>
          </a:p>
        </p:txBody>
      </p:sp>
      <p:sp>
        <p:nvSpPr>
          <p:cNvPr id="639" name="Google Shape;639;p30"/>
          <p:cNvSpPr txBox="1"/>
          <p:nvPr/>
        </p:nvSpPr>
        <p:spPr>
          <a:xfrm>
            <a:off x="453189" y="5992977"/>
            <a:ext cx="6757736"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bg-BG" sz="2400" dirty="0">
                <a:solidFill>
                  <a:schemeClr val="dk1"/>
                </a:solidFill>
                <a:latin typeface="Calibri"/>
                <a:ea typeface="Calibri"/>
                <a:cs typeface="Calibri"/>
                <a:sym typeface="Calibri"/>
              </a:rPr>
              <a:t>Интелигентното мислене и решения изисква непредубеден подход, при който хората са готови да оспорват предположенията и да изследват различни гледни точки.</a:t>
            </a:r>
            <a:endParaRPr sz="2400" dirty="0">
              <a:solidFill>
                <a:schemeClr val="dk1"/>
              </a:solidFill>
              <a:latin typeface="Calibri"/>
              <a:ea typeface="Calibri"/>
              <a:cs typeface="Calibri"/>
              <a:sym typeface="Calibri"/>
            </a:endParaRPr>
          </a:p>
        </p:txBody>
      </p:sp>
      <p:sp>
        <p:nvSpPr>
          <p:cNvPr id="640" name="Google Shape;640;p30"/>
          <p:cNvSpPr txBox="1"/>
          <p:nvPr/>
        </p:nvSpPr>
        <p:spPr>
          <a:xfrm>
            <a:off x="10529700" y="2712581"/>
            <a:ext cx="7162800"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bg-BG" sz="2400">
                <a:solidFill>
                  <a:schemeClr val="dk1"/>
                </a:solidFill>
                <a:latin typeface="Calibri"/>
                <a:ea typeface="Calibri"/>
                <a:cs typeface="Calibri"/>
                <a:sym typeface="Calibri"/>
              </a:rPr>
              <a:t>Често се използва в области като инженерство, технологии, бизнес и устойчивост, където намирането на ефикасни и ефективни решения е от решаващо значение.</a:t>
            </a:r>
            <a:endParaRPr sz="2400">
              <a:solidFill>
                <a:schemeClr val="dk1"/>
              </a:solidFill>
              <a:latin typeface="Calibri"/>
              <a:ea typeface="Calibri"/>
              <a:cs typeface="Calibri"/>
              <a:sym typeface="Calibri"/>
            </a:endParaRPr>
          </a:p>
        </p:txBody>
      </p:sp>
      <p:sp>
        <p:nvSpPr>
          <p:cNvPr id="641" name="Google Shape;641;p30"/>
          <p:cNvSpPr txBox="1"/>
          <p:nvPr/>
        </p:nvSpPr>
        <p:spPr>
          <a:xfrm>
            <a:off x="10529700" y="4340700"/>
            <a:ext cx="7010400"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bg-BG" sz="2400" dirty="0">
                <a:solidFill>
                  <a:schemeClr val="dk1"/>
                </a:solidFill>
                <a:latin typeface="Calibri"/>
                <a:ea typeface="Calibri"/>
                <a:cs typeface="Calibri"/>
                <a:sym typeface="Calibri"/>
              </a:rPr>
              <a:t>Интелигентното мислене и решения също набляга на сътрудничеството и работата в екип, тъй като хора с различен опит и набор от умения могат да внесат уникални гледни точки към даден проблем.</a:t>
            </a:r>
            <a:endParaRPr sz="2400" dirty="0">
              <a:solidFill>
                <a:schemeClr val="dk1"/>
              </a:solidFill>
              <a:latin typeface="Calibri"/>
              <a:ea typeface="Calibri"/>
              <a:cs typeface="Calibri"/>
              <a:sym typeface="Calibri"/>
            </a:endParaRPr>
          </a:p>
        </p:txBody>
      </p:sp>
      <p:sp>
        <p:nvSpPr>
          <p:cNvPr id="642" name="Google Shape;642;p30"/>
          <p:cNvSpPr txBox="1"/>
          <p:nvPr/>
        </p:nvSpPr>
        <p:spPr>
          <a:xfrm>
            <a:off x="10515600" y="5986832"/>
            <a:ext cx="7010399"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bg-BG" sz="2400">
                <a:solidFill>
                  <a:schemeClr val="dk1"/>
                </a:solidFill>
                <a:latin typeface="Calibri"/>
                <a:ea typeface="Calibri"/>
                <a:cs typeface="Calibri"/>
                <a:sym typeface="Calibri"/>
              </a:rPr>
              <a:t>С нарастващата сложност на съвременните предизвикателства, интелигентното мислене за решения става все по-важно, тъй като ни позволява да се справяме с проблемите по по-ефикасен и ефективен начин и в крайна сметка да създадем по-добър свят за всички.</a:t>
            </a:r>
            <a:endParaRPr sz="2400">
              <a:solidFill>
                <a:schemeClr val="dk1"/>
              </a:solidFill>
              <a:latin typeface="Calibri"/>
              <a:ea typeface="Calibri"/>
              <a:cs typeface="Calibri"/>
              <a:sym typeface="Calibri"/>
            </a:endParaRPr>
          </a:p>
        </p:txBody>
      </p:sp>
      <p:pic>
        <p:nvPicPr>
          <p:cNvPr id="643" name="Google Shape;643;p30"/>
          <p:cNvPicPr preferRelativeResize="0"/>
          <p:nvPr/>
        </p:nvPicPr>
        <p:blipFill rotWithShape="1">
          <a:blip r:embed="rId5">
            <a:alphaModFix/>
          </a:blip>
          <a:srcRect/>
          <a:stretch/>
        </p:blipFill>
        <p:spPr>
          <a:xfrm rot="1836636">
            <a:off x="0" y="-2006961"/>
            <a:ext cx="3334026" cy="3588482"/>
          </a:xfrm>
          <a:prstGeom prst="rect">
            <a:avLst/>
          </a:prstGeom>
          <a:noFill/>
          <a:ln>
            <a:noFill/>
          </a:ln>
        </p:spPr>
      </p:pic>
      <p:pic>
        <p:nvPicPr>
          <p:cNvPr id="644" name="Google Shape;644;p30"/>
          <p:cNvPicPr preferRelativeResize="0"/>
          <p:nvPr/>
        </p:nvPicPr>
        <p:blipFill rotWithShape="1">
          <a:blip r:embed="rId6">
            <a:alphaModFix/>
          </a:blip>
          <a:srcRect/>
          <a:stretch/>
        </p:blipFill>
        <p:spPr>
          <a:xfrm>
            <a:off x="3832057" y="7475621"/>
            <a:ext cx="2767262" cy="1006756"/>
          </a:xfrm>
          <a:prstGeom prst="rect">
            <a:avLst/>
          </a:prstGeom>
          <a:noFill/>
          <a:ln>
            <a:noFill/>
          </a:ln>
        </p:spPr>
      </p:pic>
      <p:sp>
        <p:nvSpPr>
          <p:cNvPr id="645" name="Google Shape;645;p30"/>
          <p:cNvSpPr txBox="1"/>
          <p:nvPr/>
        </p:nvSpPr>
        <p:spPr>
          <a:xfrm>
            <a:off x="3755937" y="1326968"/>
            <a:ext cx="10776126" cy="839332"/>
          </a:xfrm>
          <a:prstGeom prst="rect">
            <a:avLst/>
          </a:prstGeom>
          <a:noFill/>
          <a:ln>
            <a:noFill/>
          </a:ln>
        </p:spPr>
        <p:txBody>
          <a:bodyPr spcFirstLastPara="1" wrap="square" lIns="0" tIns="0" rIns="0" bIns="0" anchor="t" anchorCtr="0">
            <a:spAutoFit/>
          </a:bodyPr>
          <a:lstStyle/>
          <a:p>
            <a:pPr marL="0" marR="0" lvl="0" indent="0" algn="l" rtl="0">
              <a:lnSpc>
                <a:spcPct val="100907"/>
              </a:lnSpc>
              <a:spcBef>
                <a:spcPts val="0"/>
              </a:spcBef>
              <a:spcAft>
                <a:spcPts val="0"/>
              </a:spcAft>
              <a:buNone/>
            </a:pPr>
            <a:r>
              <a:rPr lang="bg-BG" sz="5400" dirty="0">
                <a:solidFill>
                  <a:srgbClr val="000000"/>
                </a:solidFill>
                <a:latin typeface="Abhaya Libre"/>
                <a:ea typeface="Abhaya Libre"/>
                <a:cs typeface="Abhaya Libre"/>
                <a:sym typeface="Abhaya Libre"/>
              </a:rPr>
              <a:t>Интелигентно мислене и решения</a:t>
            </a:r>
            <a:endParaRPr sz="5400" dirty="0">
              <a:solidFill>
                <a:srgbClr val="000000"/>
              </a:solidFill>
              <a:latin typeface="Abhaya Libre"/>
              <a:ea typeface="Abhaya Libre"/>
              <a:cs typeface="Abhaya Libre"/>
              <a:sym typeface="Abhaya Libre"/>
            </a:endParaRPr>
          </a:p>
        </p:txBody>
      </p:sp>
      <p:pic>
        <p:nvPicPr>
          <p:cNvPr id="646" name="Google Shape;646;p30"/>
          <p:cNvPicPr preferRelativeResize="0"/>
          <p:nvPr/>
        </p:nvPicPr>
        <p:blipFill>
          <a:blip r:embed="rId7">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50"/>
        <p:cNvGrpSpPr/>
        <p:nvPr/>
      </p:nvGrpSpPr>
      <p:grpSpPr>
        <a:xfrm>
          <a:off x="0" y="0"/>
          <a:ext cx="0" cy="0"/>
          <a:chOff x="0" y="0"/>
          <a:chExt cx="0" cy="0"/>
        </a:xfrm>
      </p:grpSpPr>
      <p:pic>
        <p:nvPicPr>
          <p:cNvPr id="651" name="Google Shape;651;p31"/>
          <p:cNvPicPr preferRelativeResize="0"/>
          <p:nvPr/>
        </p:nvPicPr>
        <p:blipFill rotWithShape="1">
          <a:blip r:embed="rId3">
            <a:alphaModFix/>
          </a:blip>
          <a:srcRect/>
          <a:stretch/>
        </p:blipFill>
        <p:spPr>
          <a:xfrm rot="-4196164">
            <a:off x="-6311071" y="9974892"/>
            <a:ext cx="8717938" cy="9292376"/>
          </a:xfrm>
          <a:prstGeom prst="rect">
            <a:avLst/>
          </a:prstGeom>
          <a:noFill/>
          <a:ln>
            <a:noFill/>
          </a:ln>
        </p:spPr>
      </p:pic>
      <p:pic>
        <p:nvPicPr>
          <p:cNvPr id="652" name="Google Shape;652;p3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53" name="Google Shape;653;p31"/>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654" name="Google Shape;654;p31"/>
          <p:cNvSpPr txBox="1"/>
          <p:nvPr/>
        </p:nvSpPr>
        <p:spPr>
          <a:xfrm>
            <a:off x="3755937" y="3408467"/>
            <a:ext cx="12496800" cy="6278642"/>
          </a:xfrm>
          <a:prstGeom prst="rect">
            <a:avLst/>
          </a:prstGeom>
          <a:noFill/>
          <a:ln>
            <a:noFill/>
          </a:ln>
        </p:spPr>
        <p:txBody>
          <a:bodyPr spcFirstLastPara="1" wrap="square" lIns="0" tIns="0" rIns="0" bIns="0" anchor="t" anchorCtr="0">
            <a:spAutoFit/>
          </a:bodyPr>
          <a:lstStyle/>
          <a:p>
            <a:pPr marL="457200" marR="0" lvl="0" indent="-457200" algn="just" rtl="0">
              <a:spcBef>
                <a:spcPts val="0"/>
              </a:spcBef>
              <a:spcAft>
                <a:spcPts val="0"/>
              </a:spcAft>
              <a:buClr>
                <a:srgbClr val="374151"/>
              </a:buClr>
              <a:buSzPts val="2400"/>
              <a:buFont typeface="Calibri"/>
              <a:buAutoNum type="arabicPeriod"/>
            </a:pPr>
            <a:r>
              <a:rPr lang="bg-BG" sz="2400" b="0" i="0" dirty="0">
                <a:solidFill>
                  <a:srgbClr val="374151"/>
                </a:solidFill>
                <a:latin typeface="Arial"/>
                <a:ea typeface="Arial"/>
                <a:cs typeface="Arial"/>
                <a:sym typeface="Arial"/>
              </a:rPr>
              <a:t>Определете проблемът: Ясно идентифицирайте и определете проблема, който се опитвате да разрешите. </a:t>
            </a:r>
            <a:endParaRPr sz="1000" b="0" i="0" dirty="0">
              <a:solidFill>
                <a:srgbClr val="374151"/>
              </a:solidFill>
              <a:latin typeface="Arial"/>
              <a:ea typeface="Arial"/>
              <a:cs typeface="Arial"/>
              <a:sym typeface="Arial"/>
            </a:endParaRPr>
          </a:p>
          <a:p>
            <a:pPr marL="457200" marR="0" lvl="0" indent="-457200" algn="just" rtl="0">
              <a:spcBef>
                <a:spcPts val="0"/>
              </a:spcBef>
              <a:spcAft>
                <a:spcPts val="0"/>
              </a:spcAft>
              <a:buClr>
                <a:srgbClr val="374151"/>
              </a:buClr>
              <a:buSzPts val="2400"/>
              <a:buFont typeface="Calibri"/>
              <a:buAutoNum type="arabicPeriod"/>
            </a:pPr>
            <a:r>
              <a:rPr lang="bg-BG" sz="2400" b="0" i="0" dirty="0">
                <a:solidFill>
                  <a:srgbClr val="374151"/>
                </a:solidFill>
                <a:latin typeface="Arial"/>
                <a:ea typeface="Arial"/>
                <a:cs typeface="Arial"/>
                <a:sym typeface="Arial"/>
              </a:rPr>
              <a:t>Съберете информация: Проучете и съберете данни, свързани с проблема и съответните тенденции в индустрията</a:t>
            </a:r>
            <a:r>
              <a:rPr lang="bg-BG" sz="2400" dirty="0">
                <a:solidFill>
                  <a:srgbClr val="374151"/>
                </a:solidFill>
                <a:latin typeface="Arial"/>
                <a:ea typeface="Arial"/>
                <a:cs typeface="Arial"/>
                <a:sym typeface="Arial"/>
              </a:rPr>
              <a:t>.</a:t>
            </a:r>
            <a:endParaRPr sz="2400" b="0" i="0" dirty="0">
              <a:solidFill>
                <a:srgbClr val="374151"/>
              </a:solidFill>
              <a:latin typeface="Arial"/>
              <a:ea typeface="Arial"/>
              <a:cs typeface="Arial"/>
              <a:sym typeface="Arial"/>
            </a:endParaRPr>
          </a:p>
          <a:p>
            <a:pPr marL="457200" marR="0" lvl="0" indent="-457200" algn="just" rtl="0">
              <a:spcBef>
                <a:spcPts val="0"/>
              </a:spcBef>
              <a:spcAft>
                <a:spcPts val="0"/>
              </a:spcAft>
              <a:buClr>
                <a:srgbClr val="374151"/>
              </a:buClr>
              <a:buSzPts val="2400"/>
              <a:buFont typeface="Calibri"/>
              <a:buAutoNum type="arabicPeriod"/>
            </a:pPr>
            <a:r>
              <a:rPr lang="ru-RU" sz="2400" b="0" i="0" dirty="0">
                <a:solidFill>
                  <a:srgbClr val="374151"/>
                </a:solidFill>
                <a:latin typeface="Arial"/>
                <a:ea typeface="Arial"/>
                <a:cs typeface="Arial"/>
                <a:sym typeface="Arial"/>
              </a:rPr>
              <a:t>Мозъчна атака: Провеждайте сесии за мозъчна атака и генерирайте множество идеи и потенциални решения. Насърчава разнообразни гледни точки и оригинално мислене.</a:t>
            </a:r>
            <a:r>
              <a:rPr lang="bg-BG" sz="2400" b="0" i="0" dirty="0">
                <a:solidFill>
                  <a:srgbClr val="374151"/>
                </a:solidFill>
                <a:latin typeface="Arial"/>
                <a:ea typeface="Arial"/>
                <a:cs typeface="Arial"/>
                <a:sym typeface="Arial"/>
              </a:rPr>
              <a:t> </a:t>
            </a:r>
            <a:endParaRPr sz="2400" b="0" i="0" dirty="0">
              <a:solidFill>
                <a:srgbClr val="374151"/>
              </a:solidFill>
              <a:latin typeface="Arial"/>
              <a:ea typeface="Arial"/>
              <a:cs typeface="Arial"/>
              <a:sym typeface="Arial"/>
            </a:endParaRPr>
          </a:p>
          <a:p>
            <a:pPr marL="457200" marR="0" lvl="0" indent="-457200" algn="just" rtl="0">
              <a:spcBef>
                <a:spcPts val="0"/>
              </a:spcBef>
              <a:spcAft>
                <a:spcPts val="0"/>
              </a:spcAft>
              <a:buClr>
                <a:srgbClr val="374151"/>
              </a:buClr>
              <a:buSzPts val="2400"/>
              <a:buFont typeface="Calibri"/>
              <a:buAutoNum type="arabicPeriod"/>
            </a:pPr>
            <a:r>
              <a:rPr lang="bg-BG" sz="2400" b="0" i="0" dirty="0">
                <a:solidFill>
                  <a:srgbClr val="374151"/>
                </a:solidFill>
                <a:latin typeface="Arial"/>
                <a:ea typeface="Arial"/>
                <a:cs typeface="Arial"/>
                <a:sym typeface="Arial"/>
              </a:rPr>
              <a:t>Оценете опциите: Оценете потенциалните решения и определете тяхната осъществимост, въздействие и рискове.</a:t>
            </a:r>
            <a:endParaRPr sz="2400" dirty="0">
              <a:solidFill>
                <a:srgbClr val="374151"/>
              </a:solidFill>
              <a:latin typeface="Arial"/>
              <a:ea typeface="Arial"/>
              <a:cs typeface="Arial"/>
              <a:sym typeface="Arial"/>
            </a:endParaRPr>
          </a:p>
          <a:p>
            <a:pPr marL="457200" marR="0" lvl="0" indent="-457200" algn="just" rtl="0">
              <a:spcBef>
                <a:spcPts val="0"/>
              </a:spcBef>
              <a:spcAft>
                <a:spcPts val="0"/>
              </a:spcAft>
              <a:buClr>
                <a:srgbClr val="374151"/>
              </a:buClr>
              <a:buSzPts val="2400"/>
              <a:buFont typeface="Calibri"/>
              <a:buAutoNum type="arabicPeriod"/>
            </a:pPr>
            <a:r>
              <a:rPr lang="bg-BG" sz="2400" b="0" i="0" dirty="0">
                <a:solidFill>
                  <a:srgbClr val="374151"/>
                </a:solidFill>
                <a:latin typeface="Arial"/>
                <a:ea typeface="Arial"/>
                <a:cs typeface="Arial"/>
                <a:sym typeface="Arial"/>
              </a:rPr>
              <a:t>Вземете решение: Въз основа на оценката, вземете решение за най-доброто решение и план за изпълнение. </a:t>
            </a:r>
            <a:endParaRPr dirty="0"/>
          </a:p>
          <a:p>
            <a:pPr marL="457200" marR="0" lvl="0" indent="-457200" algn="just" rtl="0">
              <a:spcBef>
                <a:spcPts val="0"/>
              </a:spcBef>
              <a:spcAft>
                <a:spcPts val="0"/>
              </a:spcAft>
              <a:buClr>
                <a:srgbClr val="374151"/>
              </a:buClr>
              <a:buSzPts val="2400"/>
              <a:buFont typeface="Calibri"/>
              <a:buAutoNum type="arabicPeriod"/>
            </a:pPr>
            <a:r>
              <a:rPr lang="bg-BG" sz="2400" b="0" i="0" dirty="0">
                <a:solidFill>
                  <a:srgbClr val="374151"/>
                </a:solidFill>
                <a:latin typeface="Arial"/>
                <a:ea typeface="Arial"/>
                <a:cs typeface="Arial"/>
                <a:sym typeface="Arial"/>
              </a:rPr>
              <a:t>Наблюдавайте напредъка: Редовно наблюдавайте напредъка и оценявайте дали решението работи както е планирано. Ако не, бъдете готови да направите корекции или да обмислите алтернативни решения. </a:t>
            </a:r>
            <a:endParaRPr sz="2400" b="0" i="0" dirty="0">
              <a:solidFill>
                <a:srgbClr val="374151"/>
              </a:solidFill>
              <a:latin typeface="Arial"/>
              <a:ea typeface="Arial"/>
              <a:cs typeface="Arial"/>
              <a:sym typeface="Arial"/>
            </a:endParaRPr>
          </a:p>
          <a:p>
            <a:pPr marL="457200" marR="0" lvl="0" indent="-457200" algn="just" rtl="0">
              <a:spcBef>
                <a:spcPts val="0"/>
              </a:spcBef>
              <a:spcAft>
                <a:spcPts val="0"/>
              </a:spcAft>
              <a:buClr>
                <a:srgbClr val="374151"/>
              </a:buClr>
              <a:buSzPts val="2400"/>
              <a:buFont typeface="Calibri"/>
              <a:buAutoNum type="arabicPeriod"/>
            </a:pPr>
            <a:r>
              <a:rPr lang="bg-BG" sz="2400" dirty="0">
                <a:solidFill>
                  <a:srgbClr val="374151"/>
                </a:solidFill>
                <a:latin typeface="Arial"/>
                <a:ea typeface="Arial"/>
                <a:cs typeface="Arial"/>
                <a:sym typeface="Arial"/>
              </a:rPr>
              <a:t>Непрекъснато подобрение</a:t>
            </a:r>
            <a:r>
              <a:rPr lang="bg-BG" sz="2400" b="0" i="0" dirty="0">
                <a:solidFill>
                  <a:srgbClr val="374151"/>
                </a:solidFill>
                <a:latin typeface="Arial"/>
                <a:ea typeface="Arial"/>
                <a:cs typeface="Arial"/>
                <a:sym typeface="Arial"/>
              </a:rPr>
              <a:t>: Непрекъснато оценявайте и подобрявайте решението с течение на времето, адаптирайки се към променящите се обстоятелства и учейки се от минал опит. </a:t>
            </a:r>
            <a:endParaRPr sz="2400" b="0" i="0" dirty="0">
              <a:solidFill>
                <a:srgbClr val="374151"/>
              </a:solidFill>
              <a:latin typeface="Arial"/>
              <a:ea typeface="Arial"/>
              <a:cs typeface="Arial"/>
              <a:sym typeface="Arial"/>
            </a:endParaRPr>
          </a:p>
        </p:txBody>
      </p:sp>
      <p:pic>
        <p:nvPicPr>
          <p:cNvPr id="655" name="Google Shape;655;p31"/>
          <p:cNvPicPr preferRelativeResize="0"/>
          <p:nvPr/>
        </p:nvPicPr>
        <p:blipFill rotWithShape="1">
          <a:blip r:embed="rId6">
            <a:alphaModFix/>
          </a:blip>
          <a:srcRect/>
          <a:stretch/>
        </p:blipFill>
        <p:spPr>
          <a:xfrm>
            <a:off x="2664541" y="3515918"/>
            <a:ext cx="481336" cy="481336"/>
          </a:xfrm>
          <a:prstGeom prst="rect">
            <a:avLst/>
          </a:prstGeom>
          <a:noFill/>
          <a:ln>
            <a:noFill/>
          </a:ln>
        </p:spPr>
      </p:pic>
      <p:sp>
        <p:nvSpPr>
          <p:cNvPr id="656" name="Google Shape;656;p31"/>
          <p:cNvSpPr txBox="1"/>
          <p:nvPr/>
        </p:nvSpPr>
        <p:spPr>
          <a:xfrm>
            <a:off x="1739252" y="1761680"/>
            <a:ext cx="14809496"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bg-BG" sz="2400" dirty="0">
                <a:solidFill>
                  <a:srgbClr val="374151"/>
                </a:solidFill>
                <a:cs typeface="Abhaya Libre" panose="020B0604020202020204" charset="0"/>
                <a:sym typeface="Arial"/>
              </a:rPr>
              <a:t>Включва систематичен и креативен подход при намирането на решения на проблеми или предизвикателства. Това изисква да направите крачка назад от проблема и да го разгледате от различни ъгли, като разгледате множество опции и вземете решения, базирани на данни. Съвети за прилагане на Интелигентно мислене </a:t>
            </a:r>
            <a:r>
              <a:rPr lang="bg-BG" sz="2400" dirty="0">
                <a:solidFill>
                  <a:srgbClr val="374151"/>
                </a:solidFill>
                <a:cs typeface="Abhaya Libre" panose="020B0604020202020204" charset="0"/>
              </a:rPr>
              <a:t>и </a:t>
            </a:r>
            <a:r>
              <a:rPr lang="bg-BG" sz="2400" dirty="0">
                <a:solidFill>
                  <a:srgbClr val="374151"/>
                </a:solidFill>
                <a:cs typeface="Abhaya Libre" panose="020B0604020202020204" charset="0"/>
                <a:sym typeface="Arial"/>
              </a:rPr>
              <a:t>решения:</a:t>
            </a:r>
            <a:endParaRPr dirty="0">
              <a:latin typeface="Abhaya Libre" panose="020B0604020202020204" charset="0"/>
              <a:cs typeface="Abhaya Libre" panose="020B0604020202020204" charset="0"/>
            </a:endParaRPr>
          </a:p>
        </p:txBody>
      </p:sp>
      <p:pic>
        <p:nvPicPr>
          <p:cNvPr id="657" name="Google Shape;657;p31"/>
          <p:cNvPicPr preferRelativeResize="0"/>
          <p:nvPr/>
        </p:nvPicPr>
        <p:blipFill rotWithShape="1">
          <a:blip r:embed="rId6">
            <a:alphaModFix/>
          </a:blip>
          <a:srcRect/>
          <a:stretch/>
        </p:blipFill>
        <p:spPr>
          <a:xfrm>
            <a:off x="2664541" y="4945858"/>
            <a:ext cx="481336" cy="481336"/>
          </a:xfrm>
          <a:prstGeom prst="rect">
            <a:avLst/>
          </a:prstGeom>
          <a:noFill/>
          <a:ln>
            <a:noFill/>
          </a:ln>
        </p:spPr>
      </p:pic>
      <p:pic>
        <p:nvPicPr>
          <p:cNvPr id="658" name="Google Shape;658;p31"/>
          <p:cNvPicPr preferRelativeResize="0"/>
          <p:nvPr/>
        </p:nvPicPr>
        <p:blipFill rotWithShape="1">
          <a:blip r:embed="rId7">
            <a:alphaModFix/>
          </a:blip>
          <a:srcRect/>
          <a:stretch/>
        </p:blipFill>
        <p:spPr>
          <a:xfrm rot="1852805">
            <a:off x="6464367" y="-3333534"/>
            <a:ext cx="5364129" cy="5364129"/>
          </a:xfrm>
          <a:prstGeom prst="rect">
            <a:avLst/>
          </a:prstGeom>
          <a:noFill/>
          <a:ln>
            <a:noFill/>
          </a:ln>
        </p:spPr>
      </p:pic>
      <p:sp>
        <p:nvSpPr>
          <p:cNvPr id="659" name="Google Shape;659;p31"/>
          <p:cNvSpPr txBox="1"/>
          <p:nvPr/>
        </p:nvSpPr>
        <p:spPr>
          <a:xfrm>
            <a:off x="3755937" y="980005"/>
            <a:ext cx="10776126" cy="839332"/>
          </a:xfrm>
          <a:prstGeom prst="rect">
            <a:avLst/>
          </a:prstGeom>
          <a:noFill/>
          <a:ln>
            <a:noFill/>
          </a:ln>
        </p:spPr>
        <p:txBody>
          <a:bodyPr spcFirstLastPara="1" wrap="square" lIns="0" tIns="0" rIns="0" bIns="0" anchor="t" anchorCtr="0">
            <a:spAutoFit/>
          </a:bodyPr>
          <a:lstStyle/>
          <a:p>
            <a:pPr marL="0" marR="0" lvl="0" indent="0" algn="l" rtl="0">
              <a:lnSpc>
                <a:spcPct val="100907"/>
              </a:lnSpc>
              <a:spcBef>
                <a:spcPts val="0"/>
              </a:spcBef>
              <a:spcAft>
                <a:spcPts val="0"/>
              </a:spcAft>
              <a:buNone/>
            </a:pPr>
            <a:r>
              <a:rPr lang="bg-BG" sz="5400" dirty="0">
                <a:solidFill>
                  <a:srgbClr val="000000"/>
                </a:solidFill>
                <a:latin typeface="Abhaya Libre"/>
                <a:ea typeface="Abhaya Libre"/>
                <a:cs typeface="Abhaya Libre"/>
                <a:sym typeface="Abhaya Libre"/>
              </a:rPr>
              <a:t>Интелигентно мислене и решения</a:t>
            </a:r>
            <a:endParaRPr sz="5400" dirty="0">
              <a:solidFill>
                <a:srgbClr val="000000"/>
              </a:solidFill>
              <a:latin typeface="Abhaya Libre"/>
              <a:ea typeface="Abhaya Libre"/>
              <a:cs typeface="Abhaya Libre"/>
              <a:sym typeface="Abhaya Libre"/>
            </a:endParaRPr>
          </a:p>
        </p:txBody>
      </p:sp>
      <p:pic>
        <p:nvPicPr>
          <p:cNvPr id="660" name="Google Shape;660;p31"/>
          <p:cNvPicPr preferRelativeResize="0"/>
          <p:nvPr/>
        </p:nvPicPr>
        <p:blipFill rotWithShape="1">
          <a:blip r:embed="rId6">
            <a:alphaModFix/>
          </a:blip>
          <a:srcRect/>
          <a:stretch/>
        </p:blipFill>
        <p:spPr>
          <a:xfrm>
            <a:off x="2969571" y="5867859"/>
            <a:ext cx="481336" cy="481336"/>
          </a:xfrm>
          <a:prstGeom prst="rect">
            <a:avLst/>
          </a:prstGeom>
          <a:noFill/>
          <a:ln>
            <a:noFill/>
          </a:ln>
        </p:spPr>
      </p:pic>
      <p:pic>
        <p:nvPicPr>
          <p:cNvPr id="661" name="Google Shape;661;p31"/>
          <p:cNvPicPr preferRelativeResize="0"/>
          <p:nvPr/>
        </p:nvPicPr>
        <p:blipFill rotWithShape="1">
          <a:blip r:embed="rId6">
            <a:alphaModFix/>
          </a:blip>
          <a:srcRect/>
          <a:stretch/>
        </p:blipFill>
        <p:spPr>
          <a:xfrm>
            <a:off x="3067307" y="4194225"/>
            <a:ext cx="481336" cy="481336"/>
          </a:xfrm>
          <a:prstGeom prst="rect">
            <a:avLst/>
          </a:prstGeom>
          <a:noFill/>
          <a:ln>
            <a:noFill/>
          </a:ln>
        </p:spPr>
      </p:pic>
      <p:pic>
        <p:nvPicPr>
          <p:cNvPr id="662" name="Google Shape;662;p31"/>
          <p:cNvPicPr preferRelativeResize="0"/>
          <p:nvPr/>
        </p:nvPicPr>
        <p:blipFill rotWithShape="1">
          <a:blip r:embed="rId6">
            <a:alphaModFix/>
          </a:blip>
          <a:srcRect/>
          <a:stretch/>
        </p:blipFill>
        <p:spPr>
          <a:xfrm>
            <a:off x="2667734" y="6784066"/>
            <a:ext cx="481336" cy="481336"/>
          </a:xfrm>
          <a:prstGeom prst="rect">
            <a:avLst/>
          </a:prstGeom>
          <a:noFill/>
          <a:ln>
            <a:noFill/>
          </a:ln>
        </p:spPr>
      </p:pic>
      <p:pic>
        <p:nvPicPr>
          <p:cNvPr id="663" name="Google Shape;663;p31"/>
          <p:cNvPicPr preferRelativeResize="0"/>
          <p:nvPr/>
        </p:nvPicPr>
        <p:blipFill rotWithShape="1">
          <a:blip r:embed="rId6">
            <a:alphaModFix/>
          </a:blip>
          <a:srcRect/>
          <a:stretch/>
        </p:blipFill>
        <p:spPr>
          <a:xfrm>
            <a:off x="2981204" y="7489060"/>
            <a:ext cx="481336" cy="481336"/>
          </a:xfrm>
          <a:prstGeom prst="rect">
            <a:avLst/>
          </a:prstGeom>
          <a:noFill/>
          <a:ln>
            <a:noFill/>
          </a:ln>
        </p:spPr>
      </p:pic>
      <p:pic>
        <p:nvPicPr>
          <p:cNvPr id="664" name="Google Shape;664;p31"/>
          <p:cNvPicPr preferRelativeResize="0"/>
          <p:nvPr/>
        </p:nvPicPr>
        <p:blipFill rotWithShape="1">
          <a:blip r:embed="rId6">
            <a:alphaModFix/>
          </a:blip>
          <a:srcRect/>
          <a:stretch/>
        </p:blipFill>
        <p:spPr>
          <a:xfrm>
            <a:off x="2740536" y="8525320"/>
            <a:ext cx="481336" cy="481336"/>
          </a:xfrm>
          <a:prstGeom prst="rect">
            <a:avLst/>
          </a:prstGeom>
          <a:noFill/>
          <a:ln>
            <a:noFill/>
          </a:ln>
        </p:spPr>
      </p:pic>
      <p:pic>
        <p:nvPicPr>
          <p:cNvPr id="665" name="Google Shape;665;p31"/>
          <p:cNvPicPr preferRelativeResize="0"/>
          <p:nvPr/>
        </p:nvPicPr>
        <p:blipFill>
          <a:blip r:embed="rId8">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2"/>
          <p:cNvPicPr preferRelativeResize="0"/>
          <p:nvPr/>
        </p:nvPicPr>
        <p:blipFill rotWithShape="1">
          <a:blip r:embed="rId3">
            <a:alphaModFix/>
          </a:blip>
          <a:srcRect/>
          <a:stretch/>
        </p:blipFill>
        <p:spPr>
          <a:xfrm rot="1836636">
            <a:off x="0" y="-2006961"/>
            <a:ext cx="3334026" cy="3588482"/>
          </a:xfrm>
          <a:prstGeom prst="rect">
            <a:avLst/>
          </a:prstGeom>
          <a:noFill/>
          <a:ln>
            <a:noFill/>
          </a:ln>
        </p:spPr>
      </p:pic>
      <p:pic>
        <p:nvPicPr>
          <p:cNvPr id="671" name="Google Shape;671;p32"/>
          <p:cNvPicPr preferRelativeResize="0"/>
          <p:nvPr/>
        </p:nvPicPr>
        <p:blipFill rotWithShape="1">
          <a:blip r:embed="rId4">
            <a:alphaModFix/>
          </a:blip>
          <a:srcRect/>
          <a:stretch/>
        </p:blipFill>
        <p:spPr>
          <a:xfrm>
            <a:off x="16418708" y="0"/>
            <a:ext cx="1869292" cy="1869292"/>
          </a:xfrm>
          <a:prstGeom prst="rect">
            <a:avLst/>
          </a:prstGeom>
          <a:noFill/>
          <a:ln>
            <a:noFill/>
          </a:ln>
        </p:spPr>
      </p:pic>
      <p:sp>
        <p:nvSpPr>
          <p:cNvPr id="672" name="Google Shape;672;p32"/>
          <p:cNvSpPr txBox="1"/>
          <p:nvPr/>
        </p:nvSpPr>
        <p:spPr>
          <a:xfrm>
            <a:off x="7908610" y="3173730"/>
            <a:ext cx="9083990" cy="4616648"/>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3000" dirty="0">
                <a:solidFill>
                  <a:srgbClr val="374151"/>
                </a:solidFill>
                <a:latin typeface="Arial"/>
                <a:ea typeface="Arial"/>
                <a:cs typeface="Arial"/>
                <a:sym typeface="Arial"/>
              </a:rPr>
              <a:t>И</a:t>
            </a:r>
            <a:r>
              <a:rPr lang="bg-BG" sz="3000" b="0" i="0" dirty="0">
                <a:solidFill>
                  <a:srgbClr val="374151"/>
                </a:solidFill>
                <a:latin typeface="Arial"/>
                <a:ea typeface="Arial"/>
                <a:cs typeface="Arial"/>
                <a:sym typeface="Arial"/>
              </a:rPr>
              <a:t>нтелигентното мислене </a:t>
            </a:r>
            <a:r>
              <a:rPr lang="bg-BG" sz="3000" dirty="0">
                <a:solidFill>
                  <a:srgbClr val="374151"/>
                </a:solidFill>
              </a:rPr>
              <a:t>и</a:t>
            </a:r>
            <a:r>
              <a:rPr lang="bg-BG" sz="3000" b="0" i="0" dirty="0">
                <a:solidFill>
                  <a:srgbClr val="374151"/>
                </a:solidFill>
                <a:latin typeface="Arial"/>
                <a:ea typeface="Arial"/>
                <a:cs typeface="Arial"/>
                <a:sym typeface="Arial"/>
              </a:rPr>
              <a:t> решения може да се приложи в различни области и индустрии, включително регионално развитие, ПОО (професионално </a:t>
            </a:r>
            <a:r>
              <a:rPr lang="bg-BG" sz="3000" b="0" i="0" dirty="0">
                <a:solidFill>
                  <a:srgbClr val="374151"/>
                </a:solidFill>
              </a:rPr>
              <a:t>о</a:t>
            </a:r>
            <a:r>
              <a:rPr lang="bg-BG" sz="3000" b="0" i="0" dirty="0">
                <a:solidFill>
                  <a:srgbClr val="374151"/>
                </a:solidFill>
                <a:latin typeface="Arial"/>
                <a:ea typeface="Arial"/>
                <a:cs typeface="Arial"/>
                <a:sym typeface="Arial"/>
              </a:rPr>
              <a:t>бразование и обучение) и в рамките на агенции за развитие и кръгове за вземане на решения. Може да бъде ценно умение, което трябва да притежавате в постоянно променяща се и динамична среда, като например в контекста на Европейския съюз и програмата Еразъм.</a:t>
            </a:r>
            <a:endParaRPr sz="3000" b="0" i="0" dirty="0">
              <a:solidFill>
                <a:srgbClr val="374151"/>
              </a:solidFill>
              <a:latin typeface="Arial"/>
              <a:ea typeface="Arial"/>
              <a:cs typeface="Arial"/>
              <a:sym typeface="Arial"/>
            </a:endParaRPr>
          </a:p>
        </p:txBody>
      </p:sp>
      <p:pic>
        <p:nvPicPr>
          <p:cNvPr id="673" name="Google Shape;673;p32" descr="Free Board Chalk photo and picture"/>
          <p:cNvPicPr preferRelativeResize="0"/>
          <p:nvPr/>
        </p:nvPicPr>
        <p:blipFill rotWithShape="1">
          <a:blip r:embed="rId5">
            <a:alphaModFix/>
          </a:blip>
          <a:srcRect/>
          <a:stretch/>
        </p:blipFill>
        <p:spPr>
          <a:xfrm>
            <a:off x="1087158" y="2180334"/>
            <a:ext cx="5052967" cy="3368645"/>
          </a:xfrm>
          <a:prstGeom prst="rect">
            <a:avLst/>
          </a:prstGeom>
          <a:noFill/>
          <a:ln>
            <a:noFill/>
          </a:ln>
        </p:spPr>
      </p:pic>
      <p:pic>
        <p:nvPicPr>
          <p:cNvPr id="674" name="Google Shape;674;p32"/>
          <p:cNvPicPr preferRelativeResize="0"/>
          <p:nvPr/>
        </p:nvPicPr>
        <p:blipFill rotWithShape="1">
          <a:blip r:embed="rId6">
            <a:alphaModFix/>
          </a:blip>
          <a:srcRect/>
          <a:stretch/>
        </p:blipFill>
        <p:spPr>
          <a:xfrm>
            <a:off x="6629400" y="3221476"/>
            <a:ext cx="1069138" cy="1286360"/>
          </a:xfrm>
          <a:prstGeom prst="rect">
            <a:avLst/>
          </a:prstGeom>
          <a:noFill/>
          <a:ln>
            <a:noFill/>
          </a:ln>
        </p:spPr>
      </p:pic>
      <p:grpSp>
        <p:nvGrpSpPr>
          <p:cNvPr id="675" name="Google Shape;675;p32"/>
          <p:cNvGrpSpPr/>
          <p:nvPr/>
        </p:nvGrpSpPr>
        <p:grpSpPr>
          <a:xfrm>
            <a:off x="-681327" y="8801676"/>
            <a:ext cx="2900572" cy="807706"/>
            <a:chOff x="0" y="0"/>
            <a:chExt cx="3867430" cy="1076940"/>
          </a:xfrm>
        </p:grpSpPr>
        <p:pic>
          <p:nvPicPr>
            <p:cNvPr id="676" name="Google Shape;676;p32"/>
            <p:cNvPicPr preferRelativeResize="0"/>
            <p:nvPr/>
          </p:nvPicPr>
          <p:blipFill rotWithShape="1">
            <a:blip r:embed="rId7">
              <a:alphaModFix/>
            </a:blip>
            <a:srcRect/>
            <a:stretch/>
          </p:blipFill>
          <p:spPr>
            <a:xfrm>
              <a:off x="0" y="0"/>
              <a:ext cx="3867430" cy="618789"/>
            </a:xfrm>
            <a:prstGeom prst="rect">
              <a:avLst/>
            </a:prstGeom>
            <a:noFill/>
            <a:ln>
              <a:noFill/>
            </a:ln>
          </p:spPr>
        </p:pic>
        <p:pic>
          <p:nvPicPr>
            <p:cNvPr id="677" name="Google Shape;677;p32"/>
            <p:cNvPicPr preferRelativeResize="0"/>
            <p:nvPr/>
          </p:nvPicPr>
          <p:blipFill rotWithShape="1">
            <a:blip r:embed="rId7">
              <a:alphaModFix/>
            </a:blip>
            <a:srcRect/>
            <a:stretch/>
          </p:blipFill>
          <p:spPr>
            <a:xfrm>
              <a:off x="0" y="458151"/>
              <a:ext cx="3867430" cy="618789"/>
            </a:xfrm>
            <a:prstGeom prst="rect">
              <a:avLst/>
            </a:prstGeom>
            <a:noFill/>
            <a:ln>
              <a:noFill/>
            </a:ln>
          </p:spPr>
        </p:pic>
      </p:grpSp>
      <p:pic>
        <p:nvPicPr>
          <p:cNvPr id="678" name="Google Shape;678;p32"/>
          <p:cNvPicPr preferRelativeResize="0"/>
          <p:nvPr/>
        </p:nvPicPr>
        <p:blipFill rotWithShape="1">
          <a:blip r:embed="rId8">
            <a:alphaModFix/>
          </a:blip>
          <a:srcRect/>
          <a:stretch/>
        </p:blipFill>
        <p:spPr>
          <a:xfrm rot="1852805">
            <a:off x="6452336" y="-3412970"/>
            <a:ext cx="5364129" cy="5364129"/>
          </a:xfrm>
          <a:prstGeom prst="rect">
            <a:avLst/>
          </a:prstGeom>
          <a:noFill/>
          <a:ln>
            <a:noFill/>
          </a:ln>
        </p:spPr>
      </p:pic>
      <p:sp>
        <p:nvSpPr>
          <p:cNvPr id="679" name="Google Shape;679;p32"/>
          <p:cNvSpPr txBox="1"/>
          <p:nvPr/>
        </p:nvSpPr>
        <p:spPr>
          <a:xfrm>
            <a:off x="3755937" y="1142170"/>
            <a:ext cx="10776126" cy="839332"/>
          </a:xfrm>
          <a:prstGeom prst="rect">
            <a:avLst/>
          </a:prstGeom>
          <a:noFill/>
          <a:ln>
            <a:noFill/>
          </a:ln>
        </p:spPr>
        <p:txBody>
          <a:bodyPr spcFirstLastPara="1" wrap="square" lIns="0" tIns="0" rIns="0" bIns="0" anchor="t" anchorCtr="0">
            <a:spAutoFit/>
          </a:bodyPr>
          <a:lstStyle/>
          <a:p>
            <a:pPr marL="0" marR="0" lvl="0" indent="0" algn="l" rtl="0">
              <a:lnSpc>
                <a:spcPct val="100907"/>
              </a:lnSpc>
              <a:spcBef>
                <a:spcPts val="0"/>
              </a:spcBef>
              <a:spcAft>
                <a:spcPts val="0"/>
              </a:spcAft>
              <a:buNone/>
            </a:pPr>
            <a:r>
              <a:rPr lang="bg-BG" sz="5400" dirty="0">
                <a:solidFill>
                  <a:srgbClr val="000000"/>
                </a:solidFill>
                <a:latin typeface="Abhaya Libre"/>
                <a:ea typeface="Abhaya Libre"/>
                <a:cs typeface="Abhaya Libre"/>
                <a:sym typeface="Abhaya Libre"/>
              </a:rPr>
              <a:t>Интелигентно мислене и решения</a:t>
            </a:r>
            <a:endParaRPr sz="5400" dirty="0">
              <a:solidFill>
                <a:srgbClr val="000000"/>
              </a:solidFill>
              <a:latin typeface="Abhaya Libre"/>
              <a:ea typeface="Abhaya Libre"/>
              <a:cs typeface="Abhaya Libre"/>
              <a:sym typeface="Abhaya Libre"/>
            </a:endParaRPr>
          </a:p>
        </p:txBody>
      </p:sp>
      <p:pic>
        <p:nvPicPr>
          <p:cNvPr id="680" name="Google Shape;680;p32"/>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685" name="Google Shape;685;p33"/>
          <p:cNvPicPr preferRelativeResize="0"/>
          <p:nvPr/>
        </p:nvPicPr>
        <p:blipFill rotWithShape="1">
          <a:blip r:embed="rId3">
            <a:alphaModFix/>
          </a:blip>
          <a:srcRect/>
          <a:stretch/>
        </p:blipFill>
        <p:spPr>
          <a:xfrm rot="5400000">
            <a:off x="10770731" y="4768328"/>
            <a:ext cx="7775659" cy="1894433"/>
          </a:xfrm>
          <a:prstGeom prst="rect">
            <a:avLst/>
          </a:prstGeom>
          <a:noFill/>
          <a:ln>
            <a:noFill/>
          </a:ln>
        </p:spPr>
      </p:pic>
      <p:pic>
        <p:nvPicPr>
          <p:cNvPr id="686" name="Google Shape;686;p33"/>
          <p:cNvPicPr preferRelativeResize="0"/>
          <p:nvPr/>
        </p:nvPicPr>
        <p:blipFill rotWithShape="1">
          <a:blip r:embed="rId4">
            <a:alphaModFix/>
          </a:blip>
          <a:srcRect/>
          <a:stretch/>
        </p:blipFill>
        <p:spPr>
          <a:xfrm>
            <a:off x="11739527" y="5000829"/>
            <a:ext cx="1338808" cy="1143007"/>
          </a:xfrm>
          <a:prstGeom prst="rect">
            <a:avLst/>
          </a:prstGeom>
          <a:noFill/>
          <a:ln>
            <a:noFill/>
          </a:ln>
        </p:spPr>
      </p:pic>
      <p:pic>
        <p:nvPicPr>
          <p:cNvPr id="687" name="Google Shape;687;p33"/>
          <p:cNvPicPr preferRelativeResize="0"/>
          <p:nvPr/>
        </p:nvPicPr>
        <p:blipFill rotWithShape="1">
          <a:blip r:embed="rId5">
            <a:alphaModFix/>
          </a:blip>
          <a:srcRect/>
          <a:stretch/>
        </p:blipFill>
        <p:spPr>
          <a:xfrm>
            <a:off x="12427531" y="6846114"/>
            <a:ext cx="1218800" cy="1198994"/>
          </a:xfrm>
          <a:prstGeom prst="rect">
            <a:avLst/>
          </a:prstGeom>
          <a:noFill/>
          <a:ln>
            <a:noFill/>
          </a:ln>
        </p:spPr>
      </p:pic>
      <p:grpSp>
        <p:nvGrpSpPr>
          <p:cNvPr id="688" name="Google Shape;688;p33"/>
          <p:cNvGrpSpPr/>
          <p:nvPr/>
        </p:nvGrpSpPr>
        <p:grpSpPr>
          <a:xfrm>
            <a:off x="14660026" y="2060782"/>
            <a:ext cx="654150" cy="657082"/>
            <a:chOff x="1813" y="0"/>
            <a:chExt cx="809173" cy="812800"/>
          </a:xfrm>
        </p:grpSpPr>
        <p:sp>
          <p:nvSpPr>
            <p:cNvPr id="689" name="Google Shape;689;p3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91" name="Google Shape;691;p33"/>
          <p:cNvGrpSpPr/>
          <p:nvPr/>
        </p:nvGrpSpPr>
        <p:grpSpPr>
          <a:xfrm>
            <a:off x="13667266" y="3547556"/>
            <a:ext cx="654150" cy="657082"/>
            <a:chOff x="1813" y="0"/>
            <a:chExt cx="809173" cy="812800"/>
          </a:xfrm>
        </p:grpSpPr>
        <p:sp>
          <p:nvSpPr>
            <p:cNvPr id="692" name="Google Shape;692;p3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94" name="Google Shape;694;p33"/>
          <p:cNvGrpSpPr/>
          <p:nvPr/>
        </p:nvGrpSpPr>
        <p:grpSpPr>
          <a:xfrm>
            <a:off x="13384269" y="5303960"/>
            <a:ext cx="654150" cy="657082"/>
            <a:chOff x="1813" y="0"/>
            <a:chExt cx="809173" cy="812800"/>
          </a:xfrm>
        </p:grpSpPr>
        <p:sp>
          <p:nvSpPr>
            <p:cNvPr id="695" name="Google Shape;695;p3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97" name="Google Shape;697;p33"/>
          <p:cNvGrpSpPr/>
          <p:nvPr/>
        </p:nvGrpSpPr>
        <p:grpSpPr>
          <a:xfrm>
            <a:off x="13753723" y="7056417"/>
            <a:ext cx="654150" cy="657082"/>
            <a:chOff x="1813" y="0"/>
            <a:chExt cx="809173" cy="812800"/>
          </a:xfrm>
        </p:grpSpPr>
        <p:sp>
          <p:nvSpPr>
            <p:cNvPr id="698" name="Google Shape;698;p3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0" name="Google Shape;700;p33"/>
          <p:cNvGrpSpPr/>
          <p:nvPr/>
        </p:nvGrpSpPr>
        <p:grpSpPr>
          <a:xfrm>
            <a:off x="14660026" y="8705205"/>
            <a:ext cx="654150" cy="657082"/>
            <a:chOff x="1813" y="0"/>
            <a:chExt cx="809173" cy="812800"/>
          </a:xfrm>
        </p:grpSpPr>
        <p:sp>
          <p:nvSpPr>
            <p:cNvPr id="701" name="Google Shape;701;p3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pic>
        <p:nvPicPr>
          <p:cNvPr id="703" name="Google Shape;703;p33"/>
          <p:cNvPicPr preferRelativeResize="0"/>
          <p:nvPr/>
        </p:nvPicPr>
        <p:blipFill rotWithShape="1">
          <a:blip r:embed="rId6">
            <a:alphaModFix/>
          </a:blip>
          <a:srcRect/>
          <a:stretch/>
        </p:blipFill>
        <p:spPr>
          <a:xfrm>
            <a:off x="16418708" y="0"/>
            <a:ext cx="1869292" cy="1869292"/>
          </a:xfrm>
          <a:prstGeom prst="rect">
            <a:avLst/>
          </a:prstGeom>
          <a:noFill/>
          <a:ln>
            <a:noFill/>
          </a:ln>
        </p:spPr>
      </p:pic>
      <p:grpSp>
        <p:nvGrpSpPr>
          <p:cNvPr id="704" name="Google Shape;704;p33"/>
          <p:cNvGrpSpPr/>
          <p:nvPr/>
        </p:nvGrpSpPr>
        <p:grpSpPr>
          <a:xfrm>
            <a:off x="14770557" y="3680995"/>
            <a:ext cx="3086100" cy="3375422"/>
            <a:chOff x="0" y="-76200"/>
            <a:chExt cx="812800" cy="889000"/>
          </a:xfrm>
        </p:grpSpPr>
        <p:sp>
          <p:nvSpPr>
            <p:cNvPr id="705" name="Google Shape;705;p33"/>
            <p:cNvSpPr/>
            <p:nvPr/>
          </p:nvSpPr>
          <p:spPr>
            <a:xfrm>
              <a:off x="0" y="0"/>
              <a:ext cx="812800" cy="812800"/>
            </a:xfrm>
            <a:custGeom>
              <a:avLst/>
              <a:gdLst/>
              <a:ahLst/>
              <a:cxnLst/>
              <a:rect l="l" t="t" r="r" b="b"/>
              <a:pathLst>
                <a:path w="812800" h="812800" extrusionOk="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40012"/>
                </a:lnSpc>
                <a:spcBef>
                  <a:spcPts val="0"/>
                </a:spcBef>
                <a:spcAft>
                  <a:spcPts val="0"/>
                </a:spcAft>
                <a:buNone/>
              </a:pPr>
              <a:r>
                <a:rPr lang="bg-BG" sz="3199" dirty="0">
                  <a:solidFill>
                    <a:srgbClr val="FEFEFE"/>
                  </a:solidFill>
                  <a:latin typeface="Abhaya Libre"/>
                  <a:ea typeface="Abhaya Libre"/>
                  <a:cs typeface="Abhaya Libre"/>
                  <a:sym typeface="Abhaya Libre"/>
                </a:rPr>
                <a:t>интелигентно мислене и решения</a:t>
              </a:r>
              <a:endParaRPr sz="3199" dirty="0">
                <a:solidFill>
                  <a:srgbClr val="FEFEFE"/>
                </a:solidFill>
                <a:latin typeface="Abhaya Libre"/>
                <a:ea typeface="Abhaya Libre"/>
                <a:cs typeface="Abhaya Libre"/>
                <a:sym typeface="Abhaya Libre"/>
              </a:endParaRPr>
            </a:p>
          </p:txBody>
        </p:sp>
      </p:grpSp>
      <p:pic>
        <p:nvPicPr>
          <p:cNvPr id="707" name="Google Shape;707;p33"/>
          <p:cNvPicPr preferRelativeResize="0"/>
          <p:nvPr/>
        </p:nvPicPr>
        <p:blipFill rotWithShape="1">
          <a:blip r:embed="rId7">
            <a:alphaModFix/>
          </a:blip>
          <a:srcRect/>
          <a:stretch/>
        </p:blipFill>
        <p:spPr>
          <a:xfrm>
            <a:off x="13665800" y="1440853"/>
            <a:ext cx="593582" cy="1239858"/>
          </a:xfrm>
          <a:prstGeom prst="rect">
            <a:avLst/>
          </a:prstGeom>
          <a:noFill/>
          <a:ln>
            <a:noFill/>
          </a:ln>
        </p:spPr>
      </p:pic>
      <p:pic>
        <p:nvPicPr>
          <p:cNvPr id="708" name="Google Shape;708;p33"/>
          <p:cNvPicPr preferRelativeResize="0"/>
          <p:nvPr/>
        </p:nvPicPr>
        <p:blipFill rotWithShape="1">
          <a:blip r:embed="rId8">
            <a:alphaModFix/>
          </a:blip>
          <a:srcRect/>
          <a:stretch/>
        </p:blipFill>
        <p:spPr>
          <a:xfrm>
            <a:off x="12289686" y="3162015"/>
            <a:ext cx="1239858" cy="1239858"/>
          </a:xfrm>
          <a:prstGeom prst="rect">
            <a:avLst/>
          </a:prstGeom>
          <a:noFill/>
          <a:ln>
            <a:noFill/>
          </a:ln>
        </p:spPr>
      </p:pic>
      <p:pic>
        <p:nvPicPr>
          <p:cNvPr id="709" name="Google Shape;709;p33"/>
          <p:cNvPicPr preferRelativeResize="0"/>
          <p:nvPr/>
        </p:nvPicPr>
        <p:blipFill rotWithShape="1">
          <a:blip r:embed="rId9">
            <a:alphaModFix/>
          </a:blip>
          <a:srcRect/>
          <a:stretch/>
        </p:blipFill>
        <p:spPr>
          <a:xfrm>
            <a:off x="13022445" y="8352972"/>
            <a:ext cx="1239034" cy="1250402"/>
          </a:xfrm>
          <a:prstGeom prst="rect">
            <a:avLst/>
          </a:prstGeom>
          <a:noFill/>
          <a:ln>
            <a:noFill/>
          </a:ln>
        </p:spPr>
      </p:pic>
      <p:sp>
        <p:nvSpPr>
          <p:cNvPr id="710" name="Google Shape;710;p33"/>
          <p:cNvSpPr txBox="1"/>
          <p:nvPr/>
        </p:nvSpPr>
        <p:spPr>
          <a:xfrm>
            <a:off x="1802286" y="1935120"/>
            <a:ext cx="9492375" cy="3877985"/>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b="1" dirty="0">
                <a:solidFill>
                  <a:srgbClr val="374151"/>
                </a:solidFill>
                <a:latin typeface="Arial"/>
                <a:ea typeface="Arial"/>
                <a:cs typeface="Arial"/>
                <a:sym typeface="Arial"/>
              </a:rPr>
              <a:t>Здравеопазване</a:t>
            </a:r>
            <a:r>
              <a:rPr lang="bg-BG" sz="2800" b="0" i="0" dirty="0">
                <a:solidFill>
                  <a:srgbClr val="374151"/>
                </a:solidFill>
                <a:latin typeface="Arial"/>
                <a:ea typeface="Arial"/>
                <a:cs typeface="Arial"/>
                <a:sym typeface="Arial"/>
              </a:rPr>
              <a:t>: В контекста на здравеопазването „</a:t>
            </a:r>
            <a:r>
              <a:rPr lang="bg-BG" sz="2800" dirty="0">
                <a:solidFill>
                  <a:srgbClr val="374151"/>
                </a:solidFill>
                <a:latin typeface="Arial"/>
                <a:ea typeface="Arial"/>
                <a:cs typeface="Arial"/>
                <a:sym typeface="Arial"/>
              </a:rPr>
              <a:t>И</a:t>
            </a:r>
            <a:r>
              <a:rPr lang="bg-BG" sz="2800" b="0" i="0" dirty="0">
                <a:solidFill>
                  <a:srgbClr val="374151"/>
                </a:solidFill>
                <a:latin typeface="Arial"/>
                <a:ea typeface="Arial"/>
                <a:cs typeface="Arial"/>
                <a:sym typeface="Arial"/>
              </a:rPr>
              <a:t>нтелигентното мислене </a:t>
            </a:r>
            <a:r>
              <a:rPr lang="bg-BG" sz="2800" dirty="0">
                <a:solidFill>
                  <a:srgbClr val="374151"/>
                </a:solidFill>
              </a:rPr>
              <a:t>и</a:t>
            </a:r>
            <a:r>
              <a:rPr lang="bg-BG" sz="2800" b="0" i="0" dirty="0">
                <a:solidFill>
                  <a:srgbClr val="374151"/>
                </a:solidFill>
                <a:latin typeface="Arial"/>
                <a:ea typeface="Arial"/>
                <a:cs typeface="Arial"/>
                <a:sym typeface="Arial"/>
              </a:rPr>
              <a:t> решения“ може да включва разглеждане на данни, тенденции и нужди на пациентите, за да се създадат нови и иновативни начини за предоставяне на здравни услуги. Например, болница може да използва телемедицина, за да се свърже с пациенти от разстояние или да използва алгоритми за машинно обучение, за да поставя по-точни и бързи диагнози.</a:t>
            </a:r>
            <a:endParaRPr sz="2800" b="0" i="0" dirty="0">
              <a:solidFill>
                <a:srgbClr val="374151"/>
              </a:solidFill>
              <a:latin typeface="Arial"/>
              <a:ea typeface="Arial"/>
              <a:cs typeface="Arial"/>
              <a:sym typeface="Arial"/>
            </a:endParaRPr>
          </a:p>
        </p:txBody>
      </p:sp>
      <p:sp>
        <p:nvSpPr>
          <p:cNvPr id="711" name="Google Shape;711;p33"/>
          <p:cNvSpPr txBox="1"/>
          <p:nvPr/>
        </p:nvSpPr>
        <p:spPr>
          <a:xfrm>
            <a:off x="2539707" y="1099263"/>
            <a:ext cx="11498712" cy="515206"/>
          </a:xfrm>
          <a:prstGeom prst="rect">
            <a:avLst/>
          </a:prstGeom>
          <a:noFill/>
          <a:ln>
            <a:noFill/>
          </a:ln>
        </p:spPr>
        <p:txBody>
          <a:bodyPr spcFirstLastPara="1" wrap="square" lIns="0" tIns="0" rIns="0" bIns="0" anchor="t" anchorCtr="0">
            <a:spAutoFit/>
          </a:bodyPr>
          <a:lstStyle/>
          <a:p>
            <a:pPr marL="0" marR="0" lvl="0" indent="0" algn="just" rtl="0">
              <a:lnSpc>
                <a:spcPct val="93305"/>
              </a:lnSpc>
              <a:spcBef>
                <a:spcPts val="0"/>
              </a:spcBef>
              <a:spcAft>
                <a:spcPts val="0"/>
              </a:spcAft>
              <a:buNone/>
            </a:pPr>
            <a:r>
              <a:rPr lang="bg-BG" sz="3600" b="1" i="0" dirty="0">
                <a:solidFill>
                  <a:srgbClr val="374151"/>
                </a:solidFill>
                <a:latin typeface="Arial"/>
                <a:ea typeface="Arial"/>
                <a:cs typeface="Arial"/>
                <a:sym typeface="Arial"/>
              </a:rPr>
              <a:t>Примери за “И</a:t>
            </a:r>
            <a:r>
              <a:rPr lang="bg-BG" sz="3600" b="1" dirty="0">
                <a:solidFill>
                  <a:srgbClr val="374151"/>
                </a:solidFill>
                <a:latin typeface="Arial"/>
                <a:ea typeface="Arial"/>
                <a:cs typeface="Arial"/>
                <a:sym typeface="Arial"/>
              </a:rPr>
              <a:t>нтелигентно мислене и решения </a:t>
            </a:r>
            <a:r>
              <a:rPr lang="bg-BG" sz="3600" b="1" i="0" dirty="0">
                <a:solidFill>
                  <a:srgbClr val="374151"/>
                </a:solidFill>
                <a:latin typeface="Arial"/>
                <a:ea typeface="Arial"/>
                <a:cs typeface="Arial"/>
                <a:sym typeface="Arial"/>
              </a:rPr>
              <a:t>"</a:t>
            </a:r>
            <a:endParaRPr sz="3600" b="1" dirty="0">
              <a:solidFill>
                <a:srgbClr val="000000"/>
              </a:solidFill>
              <a:latin typeface="Abhaya Libre"/>
              <a:ea typeface="Abhaya Libre"/>
              <a:cs typeface="Abhaya Libre"/>
              <a:sym typeface="Abhaya Libre"/>
            </a:endParaRPr>
          </a:p>
        </p:txBody>
      </p:sp>
      <p:pic>
        <p:nvPicPr>
          <p:cNvPr id="712" name="Google Shape;712;p33"/>
          <p:cNvPicPr preferRelativeResize="0"/>
          <p:nvPr/>
        </p:nvPicPr>
        <p:blipFill rotWithShape="1">
          <a:blip r:embed="rId10">
            <a:alphaModFix/>
          </a:blip>
          <a:srcRect/>
          <a:stretch/>
        </p:blipFill>
        <p:spPr>
          <a:xfrm rot="1852805">
            <a:off x="6323948" y="-3260923"/>
            <a:ext cx="5364129" cy="5364129"/>
          </a:xfrm>
          <a:prstGeom prst="rect">
            <a:avLst/>
          </a:prstGeom>
          <a:noFill/>
          <a:ln>
            <a:noFill/>
          </a:ln>
        </p:spPr>
      </p:pic>
      <p:pic>
        <p:nvPicPr>
          <p:cNvPr id="713" name="Google Shape;713;p33"/>
          <p:cNvPicPr preferRelativeResize="0"/>
          <p:nvPr/>
        </p:nvPicPr>
        <p:blipFill rotWithShape="1">
          <a:blip r:embed="rId11">
            <a:alphaModFix/>
          </a:blip>
          <a:srcRect/>
          <a:stretch/>
        </p:blipFill>
        <p:spPr>
          <a:xfrm>
            <a:off x="0" y="-1490547"/>
            <a:ext cx="3334026" cy="3588482"/>
          </a:xfrm>
          <a:prstGeom prst="rect">
            <a:avLst/>
          </a:prstGeom>
          <a:noFill/>
          <a:ln>
            <a:noFill/>
          </a:ln>
        </p:spPr>
      </p:pic>
      <p:pic>
        <p:nvPicPr>
          <p:cNvPr id="714" name="Google Shape;714;p33"/>
          <p:cNvPicPr preferRelativeResize="0"/>
          <p:nvPr/>
        </p:nvPicPr>
        <p:blipFill rotWithShape="1">
          <a:blip r:embed="rId12">
            <a:alphaModFix/>
          </a:blip>
          <a:srcRect/>
          <a:stretch/>
        </p:blipFill>
        <p:spPr>
          <a:xfrm rot="-1185502">
            <a:off x="-3235988" y="28827"/>
            <a:ext cx="4352147" cy="4346443"/>
          </a:xfrm>
          <a:prstGeom prst="rect">
            <a:avLst/>
          </a:prstGeom>
          <a:noFill/>
          <a:ln>
            <a:noFill/>
          </a:ln>
        </p:spPr>
      </p:pic>
      <p:pic>
        <p:nvPicPr>
          <p:cNvPr id="715" name="Google Shape;715;p33"/>
          <p:cNvPicPr preferRelativeResize="0"/>
          <p:nvPr/>
        </p:nvPicPr>
        <p:blipFill rotWithShape="1">
          <a:blip r:embed="rId10">
            <a:alphaModFix/>
          </a:blip>
          <a:srcRect/>
          <a:stretch/>
        </p:blipFill>
        <p:spPr>
          <a:xfrm rot="1852805">
            <a:off x="15257830" y="7358583"/>
            <a:ext cx="5364129" cy="5364129"/>
          </a:xfrm>
          <a:prstGeom prst="rect">
            <a:avLst/>
          </a:prstGeom>
          <a:noFill/>
          <a:ln>
            <a:noFill/>
          </a:ln>
        </p:spPr>
      </p:pic>
      <p:grpSp>
        <p:nvGrpSpPr>
          <p:cNvPr id="716" name="Google Shape;716;p33"/>
          <p:cNvGrpSpPr/>
          <p:nvPr/>
        </p:nvGrpSpPr>
        <p:grpSpPr>
          <a:xfrm>
            <a:off x="-845096" y="8795670"/>
            <a:ext cx="2900572" cy="807706"/>
            <a:chOff x="0" y="0"/>
            <a:chExt cx="3867430" cy="1076940"/>
          </a:xfrm>
        </p:grpSpPr>
        <p:pic>
          <p:nvPicPr>
            <p:cNvPr id="717" name="Google Shape;717;p33"/>
            <p:cNvPicPr preferRelativeResize="0"/>
            <p:nvPr/>
          </p:nvPicPr>
          <p:blipFill rotWithShape="1">
            <a:blip r:embed="rId13">
              <a:alphaModFix/>
            </a:blip>
            <a:srcRect/>
            <a:stretch/>
          </p:blipFill>
          <p:spPr>
            <a:xfrm>
              <a:off x="0" y="0"/>
              <a:ext cx="3867430" cy="618789"/>
            </a:xfrm>
            <a:prstGeom prst="rect">
              <a:avLst/>
            </a:prstGeom>
            <a:noFill/>
            <a:ln>
              <a:noFill/>
            </a:ln>
          </p:spPr>
        </p:pic>
        <p:pic>
          <p:nvPicPr>
            <p:cNvPr id="718" name="Google Shape;718;p33"/>
            <p:cNvPicPr preferRelativeResize="0"/>
            <p:nvPr/>
          </p:nvPicPr>
          <p:blipFill rotWithShape="1">
            <a:blip r:embed="rId13">
              <a:alphaModFix/>
            </a:blip>
            <a:srcRect/>
            <a:stretch/>
          </p:blipFill>
          <p:spPr>
            <a:xfrm>
              <a:off x="0" y="458151"/>
              <a:ext cx="3867430" cy="618789"/>
            </a:xfrm>
            <a:prstGeom prst="rect">
              <a:avLst/>
            </a:prstGeom>
            <a:noFill/>
            <a:ln>
              <a:noFill/>
            </a:ln>
          </p:spPr>
        </p:pic>
      </p:grpSp>
      <p:sp>
        <p:nvSpPr>
          <p:cNvPr id="719" name="Google Shape;719;p33"/>
          <p:cNvSpPr txBox="1"/>
          <p:nvPr/>
        </p:nvSpPr>
        <p:spPr>
          <a:xfrm>
            <a:off x="1142112" y="6106856"/>
            <a:ext cx="10227861" cy="3016210"/>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b="1" dirty="0">
                <a:solidFill>
                  <a:srgbClr val="374151"/>
                </a:solidFill>
                <a:latin typeface="Arial"/>
                <a:ea typeface="Arial"/>
                <a:cs typeface="Arial"/>
                <a:sym typeface="Arial"/>
              </a:rPr>
              <a:t>Енергетика</a:t>
            </a:r>
            <a:r>
              <a:rPr lang="bg-BG" sz="2800" b="0" i="0" dirty="0">
                <a:solidFill>
                  <a:srgbClr val="374151"/>
                </a:solidFill>
                <a:latin typeface="Arial"/>
                <a:ea typeface="Arial"/>
                <a:cs typeface="Arial"/>
                <a:sym typeface="Arial"/>
              </a:rPr>
              <a:t>: </a:t>
            </a:r>
            <a:r>
              <a:rPr lang="ru-RU" sz="2800" b="0" i="0" dirty="0">
                <a:solidFill>
                  <a:srgbClr val="374151"/>
                </a:solidFill>
                <a:latin typeface="Arial"/>
                <a:ea typeface="Arial"/>
                <a:cs typeface="Arial"/>
                <a:sym typeface="Arial"/>
              </a:rPr>
              <a:t>В енергийния сектор това може да означава разработване на нови технологии и системи, които са по-ефективни, устойчиви и щадящи околната среда. Например, дадена компания може да разработи нови технологии за вятърни турбини, които генерират повече енергия на по-малко пространство, или да работи за създаването на по-енергийно ефективни проекти на сгради.</a:t>
            </a:r>
            <a:endParaRPr sz="2800" b="0" i="0" dirty="0">
              <a:solidFill>
                <a:srgbClr val="374151"/>
              </a:solidFill>
              <a:latin typeface="Arial"/>
              <a:ea typeface="Arial"/>
              <a:cs typeface="Arial"/>
              <a:sym typeface="Arial"/>
            </a:endParaRPr>
          </a:p>
        </p:txBody>
      </p:sp>
      <p:pic>
        <p:nvPicPr>
          <p:cNvPr id="720" name="Google Shape;720;p33"/>
          <p:cNvPicPr preferRelativeResize="0"/>
          <p:nvPr/>
        </p:nvPicPr>
        <p:blipFill>
          <a:blip r:embed="rId14">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pic>
        <p:nvPicPr>
          <p:cNvPr id="725" name="Google Shape;725;p34"/>
          <p:cNvPicPr preferRelativeResize="0"/>
          <p:nvPr/>
        </p:nvPicPr>
        <p:blipFill rotWithShape="1">
          <a:blip r:embed="rId3">
            <a:alphaModFix/>
          </a:blip>
          <a:srcRect/>
          <a:stretch/>
        </p:blipFill>
        <p:spPr>
          <a:xfrm rot="5400000">
            <a:off x="10770731" y="4768328"/>
            <a:ext cx="7775659" cy="1894433"/>
          </a:xfrm>
          <a:prstGeom prst="rect">
            <a:avLst/>
          </a:prstGeom>
          <a:noFill/>
          <a:ln>
            <a:noFill/>
          </a:ln>
        </p:spPr>
      </p:pic>
      <p:pic>
        <p:nvPicPr>
          <p:cNvPr id="726" name="Google Shape;726;p34"/>
          <p:cNvPicPr preferRelativeResize="0"/>
          <p:nvPr/>
        </p:nvPicPr>
        <p:blipFill rotWithShape="1">
          <a:blip r:embed="rId4">
            <a:alphaModFix/>
          </a:blip>
          <a:srcRect/>
          <a:stretch/>
        </p:blipFill>
        <p:spPr>
          <a:xfrm>
            <a:off x="11739527" y="5000829"/>
            <a:ext cx="1338808" cy="1143007"/>
          </a:xfrm>
          <a:prstGeom prst="rect">
            <a:avLst/>
          </a:prstGeom>
          <a:noFill/>
          <a:ln>
            <a:noFill/>
          </a:ln>
        </p:spPr>
      </p:pic>
      <p:pic>
        <p:nvPicPr>
          <p:cNvPr id="727" name="Google Shape;727;p34"/>
          <p:cNvPicPr preferRelativeResize="0"/>
          <p:nvPr/>
        </p:nvPicPr>
        <p:blipFill rotWithShape="1">
          <a:blip r:embed="rId5">
            <a:alphaModFix/>
          </a:blip>
          <a:srcRect/>
          <a:stretch/>
        </p:blipFill>
        <p:spPr>
          <a:xfrm>
            <a:off x="12427531" y="6846114"/>
            <a:ext cx="1218800" cy="1198994"/>
          </a:xfrm>
          <a:prstGeom prst="rect">
            <a:avLst/>
          </a:prstGeom>
          <a:noFill/>
          <a:ln>
            <a:noFill/>
          </a:ln>
        </p:spPr>
      </p:pic>
      <p:grpSp>
        <p:nvGrpSpPr>
          <p:cNvPr id="728" name="Google Shape;728;p34"/>
          <p:cNvGrpSpPr/>
          <p:nvPr/>
        </p:nvGrpSpPr>
        <p:grpSpPr>
          <a:xfrm>
            <a:off x="14660026" y="2060782"/>
            <a:ext cx="654150" cy="657082"/>
            <a:chOff x="1813" y="0"/>
            <a:chExt cx="809173" cy="812800"/>
          </a:xfrm>
        </p:grpSpPr>
        <p:sp>
          <p:nvSpPr>
            <p:cNvPr id="729" name="Google Shape;729;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1" name="Google Shape;731;p34"/>
          <p:cNvGrpSpPr/>
          <p:nvPr/>
        </p:nvGrpSpPr>
        <p:grpSpPr>
          <a:xfrm>
            <a:off x="13667266" y="3547556"/>
            <a:ext cx="654150" cy="657082"/>
            <a:chOff x="1813" y="0"/>
            <a:chExt cx="809173" cy="812800"/>
          </a:xfrm>
        </p:grpSpPr>
        <p:sp>
          <p:nvSpPr>
            <p:cNvPr id="732" name="Google Shape;732;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4" name="Google Shape;734;p34"/>
          <p:cNvGrpSpPr/>
          <p:nvPr/>
        </p:nvGrpSpPr>
        <p:grpSpPr>
          <a:xfrm>
            <a:off x="13384269" y="5303960"/>
            <a:ext cx="654150" cy="657082"/>
            <a:chOff x="1813" y="0"/>
            <a:chExt cx="809173" cy="812800"/>
          </a:xfrm>
        </p:grpSpPr>
        <p:sp>
          <p:nvSpPr>
            <p:cNvPr id="735" name="Google Shape;735;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7" name="Google Shape;737;p34"/>
          <p:cNvGrpSpPr/>
          <p:nvPr/>
        </p:nvGrpSpPr>
        <p:grpSpPr>
          <a:xfrm>
            <a:off x="13753723" y="7056417"/>
            <a:ext cx="654150" cy="657082"/>
            <a:chOff x="1813" y="0"/>
            <a:chExt cx="809173" cy="812800"/>
          </a:xfrm>
        </p:grpSpPr>
        <p:sp>
          <p:nvSpPr>
            <p:cNvPr id="738" name="Google Shape;738;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0" name="Google Shape;740;p34"/>
          <p:cNvGrpSpPr/>
          <p:nvPr/>
        </p:nvGrpSpPr>
        <p:grpSpPr>
          <a:xfrm>
            <a:off x="14660026" y="8705205"/>
            <a:ext cx="654150" cy="657082"/>
            <a:chOff x="1813" y="0"/>
            <a:chExt cx="809173" cy="812800"/>
          </a:xfrm>
        </p:grpSpPr>
        <p:sp>
          <p:nvSpPr>
            <p:cNvPr id="741" name="Google Shape;741;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pic>
        <p:nvPicPr>
          <p:cNvPr id="743" name="Google Shape;743;p34"/>
          <p:cNvPicPr preferRelativeResize="0"/>
          <p:nvPr/>
        </p:nvPicPr>
        <p:blipFill rotWithShape="1">
          <a:blip r:embed="rId6">
            <a:alphaModFix/>
          </a:blip>
          <a:srcRect/>
          <a:stretch/>
        </p:blipFill>
        <p:spPr>
          <a:xfrm>
            <a:off x="16418708" y="0"/>
            <a:ext cx="1869292" cy="1869292"/>
          </a:xfrm>
          <a:prstGeom prst="rect">
            <a:avLst/>
          </a:prstGeom>
          <a:noFill/>
          <a:ln>
            <a:noFill/>
          </a:ln>
        </p:spPr>
      </p:pic>
      <p:grpSp>
        <p:nvGrpSpPr>
          <p:cNvPr id="744" name="Google Shape;744;p34"/>
          <p:cNvGrpSpPr/>
          <p:nvPr/>
        </p:nvGrpSpPr>
        <p:grpSpPr>
          <a:xfrm>
            <a:off x="14770557" y="3680995"/>
            <a:ext cx="3086100" cy="3375422"/>
            <a:chOff x="0" y="-76200"/>
            <a:chExt cx="812800" cy="889000"/>
          </a:xfrm>
        </p:grpSpPr>
        <p:sp>
          <p:nvSpPr>
            <p:cNvPr id="745" name="Google Shape;745;p34"/>
            <p:cNvSpPr/>
            <p:nvPr/>
          </p:nvSpPr>
          <p:spPr>
            <a:xfrm>
              <a:off x="0" y="0"/>
              <a:ext cx="812800" cy="812800"/>
            </a:xfrm>
            <a:custGeom>
              <a:avLst/>
              <a:gdLst/>
              <a:ahLst/>
              <a:cxnLst/>
              <a:rect l="l" t="t" r="r" b="b"/>
              <a:pathLst>
                <a:path w="812800" h="812800" extrusionOk="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40012"/>
                </a:lnSpc>
                <a:spcBef>
                  <a:spcPts val="0"/>
                </a:spcBef>
                <a:spcAft>
                  <a:spcPts val="0"/>
                </a:spcAft>
                <a:buNone/>
              </a:pPr>
              <a:r>
                <a:rPr lang="bg-BG" sz="3199" dirty="0">
                  <a:solidFill>
                    <a:srgbClr val="FEFEFE"/>
                  </a:solidFill>
                  <a:latin typeface="Abhaya Libre"/>
                  <a:ea typeface="Abhaya Libre"/>
                  <a:cs typeface="Abhaya Libre"/>
                  <a:sym typeface="Abhaya Libre"/>
                </a:rPr>
                <a:t>интелигентно мислене и решения</a:t>
              </a:r>
              <a:endParaRPr sz="3199" dirty="0">
                <a:solidFill>
                  <a:srgbClr val="FEFEFE"/>
                </a:solidFill>
                <a:latin typeface="Abhaya Libre"/>
                <a:ea typeface="Abhaya Libre"/>
                <a:cs typeface="Abhaya Libre"/>
                <a:sym typeface="Abhaya Libre"/>
              </a:endParaRPr>
            </a:p>
          </p:txBody>
        </p:sp>
      </p:grpSp>
      <p:pic>
        <p:nvPicPr>
          <p:cNvPr id="747" name="Google Shape;747;p34"/>
          <p:cNvPicPr preferRelativeResize="0"/>
          <p:nvPr/>
        </p:nvPicPr>
        <p:blipFill rotWithShape="1">
          <a:blip r:embed="rId7">
            <a:alphaModFix/>
          </a:blip>
          <a:srcRect/>
          <a:stretch/>
        </p:blipFill>
        <p:spPr>
          <a:xfrm>
            <a:off x="13665800" y="1440853"/>
            <a:ext cx="593582" cy="1239858"/>
          </a:xfrm>
          <a:prstGeom prst="rect">
            <a:avLst/>
          </a:prstGeom>
          <a:noFill/>
          <a:ln>
            <a:noFill/>
          </a:ln>
        </p:spPr>
      </p:pic>
      <p:pic>
        <p:nvPicPr>
          <p:cNvPr id="748" name="Google Shape;748;p34"/>
          <p:cNvPicPr preferRelativeResize="0"/>
          <p:nvPr/>
        </p:nvPicPr>
        <p:blipFill rotWithShape="1">
          <a:blip r:embed="rId8">
            <a:alphaModFix/>
          </a:blip>
          <a:srcRect/>
          <a:stretch/>
        </p:blipFill>
        <p:spPr>
          <a:xfrm>
            <a:off x="12289686" y="3162015"/>
            <a:ext cx="1239858" cy="1239858"/>
          </a:xfrm>
          <a:prstGeom prst="rect">
            <a:avLst/>
          </a:prstGeom>
          <a:noFill/>
          <a:ln>
            <a:noFill/>
          </a:ln>
        </p:spPr>
      </p:pic>
      <p:pic>
        <p:nvPicPr>
          <p:cNvPr id="749" name="Google Shape;749;p34"/>
          <p:cNvPicPr preferRelativeResize="0"/>
          <p:nvPr/>
        </p:nvPicPr>
        <p:blipFill rotWithShape="1">
          <a:blip r:embed="rId9">
            <a:alphaModFix/>
          </a:blip>
          <a:srcRect/>
          <a:stretch/>
        </p:blipFill>
        <p:spPr>
          <a:xfrm>
            <a:off x="13022445" y="8352972"/>
            <a:ext cx="1239034" cy="1250402"/>
          </a:xfrm>
          <a:prstGeom prst="rect">
            <a:avLst/>
          </a:prstGeom>
          <a:noFill/>
          <a:ln>
            <a:noFill/>
          </a:ln>
        </p:spPr>
      </p:pic>
      <p:sp>
        <p:nvSpPr>
          <p:cNvPr id="750" name="Google Shape;750;p34"/>
          <p:cNvSpPr txBox="1"/>
          <p:nvPr/>
        </p:nvSpPr>
        <p:spPr>
          <a:xfrm>
            <a:off x="1450916" y="2097935"/>
            <a:ext cx="9492375" cy="258532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400" b="1" dirty="0">
                <a:solidFill>
                  <a:srgbClr val="374151"/>
                </a:solidFill>
                <a:latin typeface="Arial"/>
                <a:ea typeface="Arial"/>
                <a:cs typeface="Arial"/>
                <a:sym typeface="Arial"/>
              </a:rPr>
              <a:t>Образование</a:t>
            </a:r>
            <a:r>
              <a:rPr lang="bg-BG" sz="2400" b="0" i="0" dirty="0">
                <a:solidFill>
                  <a:srgbClr val="374151"/>
                </a:solidFill>
                <a:latin typeface="Arial"/>
                <a:ea typeface="Arial"/>
                <a:cs typeface="Arial"/>
                <a:sym typeface="Arial"/>
              </a:rPr>
              <a:t>: Може да включите технологии и данни, за да създадете нови начини за предоставяне на програми за образование и обучение. Например, един университет може да използва платформи за онлайн обучение, за да достигне до студенти в отдалечени меселени места, или да използва симулации на виртуална реалност, за да осигури практическо обучение. </a:t>
            </a:r>
            <a:endParaRPr sz="2400" b="0" i="0" dirty="0">
              <a:solidFill>
                <a:srgbClr val="374151"/>
              </a:solidFill>
              <a:latin typeface="Arial"/>
              <a:ea typeface="Arial"/>
              <a:cs typeface="Arial"/>
              <a:sym typeface="Arial"/>
            </a:endParaRPr>
          </a:p>
        </p:txBody>
      </p:sp>
      <p:sp>
        <p:nvSpPr>
          <p:cNvPr id="751" name="Google Shape;751;p34"/>
          <p:cNvSpPr txBox="1"/>
          <p:nvPr/>
        </p:nvSpPr>
        <p:spPr>
          <a:xfrm>
            <a:off x="2539706" y="1099263"/>
            <a:ext cx="11126093" cy="515206"/>
          </a:xfrm>
          <a:prstGeom prst="rect">
            <a:avLst/>
          </a:prstGeom>
          <a:noFill/>
          <a:ln>
            <a:noFill/>
          </a:ln>
        </p:spPr>
        <p:txBody>
          <a:bodyPr spcFirstLastPara="1" wrap="square" lIns="0" tIns="0" rIns="0" bIns="0" anchor="t" anchorCtr="0">
            <a:spAutoFit/>
          </a:bodyPr>
          <a:lstStyle/>
          <a:p>
            <a:pPr marL="0" marR="0" lvl="0" indent="0" algn="just" rtl="0">
              <a:lnSpc>
                <a:spcPct val="93305"/>
              </a:lnSpc>
              <a:spcBef>
                <a:spcPts val="0"/>
              </a:spcBef>
              <a:spcAft>
                <a:spcPts val="0"/>
              </a:spcAft>
              <a:buNone/>
            </a:pPr>
            <a:r>
              <a:rPr lang="bg-BG" sz="3600" b="1" i="0" dirty="0">
                <a:solidFill>
                  <a:srgbClr val="374151"/>
                </a:solidFill>
                <a:latin typeface="Arial"/>
                <a:ea typeface="Arial"/>
                <a:cs typeface="Arial"/>
                <a:sym typeface="Arial"/>
              </a:rPr>
              <a:t>Примери за „</a:t>
            </a:r>
            <a:r>
              <a:rPr lang="bg-BG" sz="3600" b="1" dirty="0">
                <a:solidFill>
                  <a:srgbClr val="374151"/>
                </a:solidFill>
                <a:latin typeface="Arial"/>
                <a:ea typeface="Arial"/>
                <a:cs typeface="Arial"/>
                <a:sym typeface="Arial"/>
              </a:rPr>
              <a:t>интелигентно мислене и  решения</a:t>
            </a:r>
            <a:r>
              <a:rPr lang="bg-BG" sz="3600" b="1" i="0" dirty="0">
                <a:solidFill>
                  <a:srgbClr val="374151"/>
                </a:solidFill>
                <a:latin typeface="Arial"/>
                <a:ea typeface="Arial"/>
                <a:cs typeface="Arial"/>
                <a:sym typeface="Arial"/>
              </a:rPr>
              <a:t>"</a:t>
            </a:r>
            <a:endParaRPr sz="3600" b="1" dirty="0">
              <a:solidFill>
                <a:srgbClr val="000000"/>
              </a:solidFill>
              <a:latin typeface="Abhaya Libre"/>
              <a:ea typeface="Abhaya Libre"/>
              <a:cs typeface="Abhaya Libre"/>
              <a:sym typeface="Abhaya Libre"/>
            </a:endParaRPr>
          </a:p>
        </p:txBody>
      </p:sp>
      <p:pic>
        <p:nvPicPr>
          <p:cNvPr id="752" name="Google Shape;752;p34"/>
          <p:cNvPicPr preferRelativeResize="0"/>
          <p:nvPr/>
        </p:nvPicPr>
        <p:blipFill rotWithShape="1">
          <a:blip r:embed="rId10">
            <a:alphaModFix/>
          </a:blip>
          <a:srcRect/>
          <a:stretch/>
        </p:blipFill>
        <p:spPr>
          <a:xfrm rot="1852805">
            <a:off x="6330349" y="-3260925"/>
            <a:ext cx="5364129" cy="5364129"/>
          </a:xfrm>
          <a:prstGeom prst="rect">
            <a:avLst/>
          </a:prstGeom>
          <a:noFill/>
          <a:ln>
            <a:noFill/>
          </a:ln>
        </p:spPr>
      </p:pic>
      <p:pic>
        <p:nvPicPr>
          <p:cNvPr id="753" name="Google Shape;753;p34"/>
          <p:cNvPicPr preferRelativeResize="0"/>
          <p:nvPr/>
        </p:nvPicPr>
        <p:blipFill rotWithShape="1">
          <a:blip r:embed="rId11">
            <a:alphaModFix/>
          </a:blip>
          <a:srcRect/>
          <a:stretch/>
        </p:blipFill>
        <p:spPr>
          <a:xfrm>
            <a:off x="0" y="-1490547"/>
            <a:ext cx="3334026" cy="3588482"/>
          </a:xfrm>
          <a:prstGeom prst="rect">
            <a:avLst/>
          </a:prstGeom>
          <a:noFill/>
          <a:ln>
            <a:noFill/>
          </a:ln>
        </p:spPr>
      </p:pic>
      <p:pic>
        <p:nvPicPr>
          <p:cNvPr id="754" name="Google Shape;754;p34"/>
          <p:cNvPicPr preferRelativeResize="0"/>
          <p:nvPr/>
        </p:nvPicPr>
        <p:blipFill rotWithShape="1">
          <a:blip r:embed="rId12">
            <a:alphaModFix/>
          </a:blip>
          <a:srcRect/>
          <a:stretch/>
        </p:blipFill>
        <p:spPr>
          <a:xfrm rot="-1185502">
            <a:off x="-3235988" y="28827"/>
            <a:ext cx="4352147" cy="4346443"/>
          </a:xfrm>
          <a:prstGeom prst="rect">
            <a:avLst/>
          </a:prstGeom>
          <a:noFill/>
          <a:ln>
            <a:noFill/>
          </a:ln>
        </p:spPr>
      </p:pic>
      <p:pic>
        <p:nvPicPr>
          <p:cNvPr id="755" name="Google Shape;755;p34"/>
          <p:cNvPicPr preferRelativeResize="0"/>
          <p:nvPr/>
        </p:nvPicPr>
        <p:blipFill rotWithShape="1">
          <a:blip r:embed="rId10">
            <a:alphaModFix/>
          </a:blip>
          <a:srcRect/>
          <a:stretch/>
        </p:blipFill>
        <p:spPr>
          <a:xfrm rot="1852805">
            <a:off x="15257830" y="7358583"/>
            <a:ext cx="5364129" cy="5364129"/>
          </a:xfrm>
          <a:prstGeom prst="rect">
            <a:avLst/>
          </a:prstGeom>
          <a:noFill/>
          <a:ln>
            <a:noFill/>
          </a:ln>
        </p:spPr>
      </p:pic>
      <p:grpSp>
        <p:nvGrpSpPr>
          <p:cNvPr id="756" name="Google Shape;756;p34"/>
          <p:cNvGrpSpPr/>
          <p:nvPr/>
        </p:nvGrpSpPr>
        <p:grpSpPr>
          <a:xfrm>
            <a:off x="-845096" y="8795670"/>
            <a:ext cx="2900572" cy="807706"/>
            <a:chOff x="0" y="0"/>
            <a:chExt cx="3867430" cy="1076940"/>
          </a:xfrm>
        </p:grpSpPr>
        <p:pic>
          <p:nvPicPr>
            <p:cNvPr id="757" name="Google Shape;757;p34"/>
            <p:cNvPicPr preferRelativeResize="0"/>
            <p:nvPr/>
          </p:nvPicPr>
          <p:blipFill rotWithShape="1">
            <a:blip r:embed="rId13">
              <a:alphaModFix/>
            </a:blip>
            <a:srcRect/>
            <a:stretch/>
          </p:blipFill>
          <p:spPr>
            <a:xfrm>
              <a:off x="0" y="0"/>
              <a:ext cx="3867430" cy="618789"/>
            </a:xfrm>
            <a:prstGeom prst="rect">
              <a:avLst/>
            </a:prstGeom>
            <a:noFill/>
            <a:ln>
              <a:noFill/>
            </a:ln>
          </p:spPr>
        </p:pic>
        <p:pic>
          <p:nvPicPr>
            <p:cNvPr id="758" name="Google Shape;758;p34"/>
            <p:cNvPicPr preferRelativeResize="0"/>
            <p:nvPr/>
          </p:nvPicPr>
          <p:blipFill rotWithShape="1">
            <a:blip r:embed="rId13">
              <a:alphaModFix/>
            </a:blip>
            <a:srcRect/>
            <a:stretch/>
          </p:blipFill>
          <p:spPr>
            <a:xfrm>
              <a:off x="0" y="458151"/>
              <a:ext cx="3867430" cy="618789"/>
            </a:xfrm>
            <a:prstGeom prst="rect">
              <a:avLst/>
            </a:prstGeom>
            <a:noFill/>
            <a:ln>
              <a:noFill/>
            </a:ln>
          </p:spPr>
        </p:pic>
      </p:grpSp>
      <p:sp>
        <p:nvSpPr>
          <p:cNvPr id="759" name="Google Shape;759;p34"/>
          <p:cNvSpPr txBox="1"/>
          <p:nvPr/>
        </p:nvSpPr>
        <p:spPr>
          <a:xfrm>
            <a:off x="999024" y="4625280"/>
            <a:ext cx="9492375" cy="2954655"/>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400" b="1" i="0" dirty="0">
                <a:solidFill>
                  <a:srgbClr val="374151"/>
                </a:solidFill>
                <a:latin typeface="Arial"/>
                <a:ea typeface="Arial"/>
                <a:cs typeface="Arial"/>
                <a:sym typeface="Arial"/>
              </a:rPr>
              <a:t>Транспорт</a:t>
            </a:r>
            <a:r>
              <a:rPr lang="bg-BG" sz="2400" b="0" i="0" dirty="0">
                <a:solidFill>
                  <a:srgbClr val="374151"/>
                </a:solidFill>
                <a:latin typeface="Arial"/>
                <a:ea typeface="Arial"/>
                <a:cs typeface="Arial"/>
                <a:sym typeface="Arial"/>
              </a:rPr>
              <a:t>: В транспортния сектор „Интелигентното мислене и решения“ може да включва разработването на нови технологии и системи, които правят транспорта по-безопасен, по-ефективен и по-щадящ околната среда. Например, една компания може да работи върху създаването на автономни превозни средства, които могат да се управляват сами, или да използва данни и анализи, за да оптимизира транспортните маршрути и да намали задръстванията.</a:t>
            </a:r>
            <a:endParaRPr sz="2400" b="0" i="0" dirty="0">
              <a:solidFill>
                <a:srgbClr val="374151"/>
              </a:solidFill>
              <a:latin typeface="Arial"/>
              <a:ea typeface="Arial"/>
              <a:cs typeface="Arial"/>
              <a:sym typeface="Arial"/>
            </a:endParaRPr>
          </a:p>
        </p:txBody>
      </p:sp>
      <p:sp>
        <p:nvSpPr>
          <p:cNvPr id="760" name="Google Shape;760;p34"/>
          <p:cNvSpPr txBox="1"/>
          <p:nvPr/>
        </p:nvSpPr>
        <p:spPr>
          <a:xfrm>
            <a:off x="2227710" y="7479415"/>
            <a:ext cx="9924753" cy="1846659"/>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400" dirty="0">
                <a:solidFill>
                  <a:schemeClr val="dk1"/>
                </a:solidFill>
                <a:latin typeface="Calibri"/>
                <a:ea typeface="Calibri"/>
                <a:cs typeface="Calibri"/>
                <a:sym typeface="Calibri"/>
              </a:rPr>
              <a:t>Във всеки от тези примери е приложено интелигентното мислене и решения чрез анализиране на основните причини за даден проблем и прилагане на решения. Този подход може да се приложи към широк набор от предизвикателства в различни индустрии и може да доведе до по-ефективни и ефикасни решения.</a:t>
            </a:r>
            <a:endParaRPr sz="2400" dirty="0">
              <a:solidFill>
                <a:schemeClr val="dk1"/>
              </a:solidFill>
              <a:latin typeface="Calibri"/>
              <a:ea typeface="Calibri"/>
              <a:cs typeface="Calibri"/>
              <a:sym typeface="Calibri"/>
            </a:endParaRPr>
          </a:p>
        </p:txBody>
      </p:sp>
      <p:pic>
        <p:nvPicPr>
          <p:cNvPr id="761" name="Google Shape;761;p34"/>
          <p:cNvPicPr preferRelativeResize="0"/>
          <p:nvPr/>
        </p:nvPicPr>
        <p:blipFill>
          <a:blip r:embed="rId14">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pic>
        <p:nvPicPr>
          <p:cNvPr id="766" name="Google Shape;766;p35"/>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767" name="Google Shape;767;p3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768" name="Google Shape;768;p35"/>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769" name="Google Shape;769;p35"/>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sp>
        <p:nvSpPr>
          <p:cNvPr id="770" name="Google Shape;770;p35"/>
          <p:cNvSpPr/>
          <p:nvPr/>
        </p:nvSpPr>
        <p:spPr>
          <a:xfrm>
            <a:off x="10371593" y="1686837"/>
            <a:ext cx="6446740" cy="3414557"/>
          </a:xfrm>
          <a:custGeom>
            <a:avLst/>
            <a:gdLst/>
            <a:ahLst/>
            <a:cxnLst/>
            <a:rect l="l" t="t" r="r" b="b"/>
            <a:pathLst>
              <a:path w="2377441" h="2009140" extrusionOk="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62203"/>
              </a:lnSpc>
              <a:spcBef>
                <a:spcPts val="0"/>
              </a:spcBef>
              <a:spcAft>
                <a:spcPts val="0"/>
              </a:spcAft>
              <a:buNone/>
            </a:pPr>
            <a:endParaRPr sz="5400" b="0" i="0" dirty="0">
              <a:solidFill>
                <a:srgbClr val="374151"/>
              </a:solidFill>
              <a:latin typeface="Arial"/>
              <a:ea typeface="Arial"/>
              <a:cs typeface="Arial"/>
              <a:sym typeface="Arial"/>
            </a:endParaRPr>
          </a:p>
          <a:p>
            <a:pPr marL="0" marR="0" lvl="0" indent="0" algn="ctr" rtl="0">
              <a:lnSpc>
                <a:spcPct val="62203"/>
              </a:lnSpc>
              <a:spcBef>
                <a:spcPts val="0"/>
              </a:spcBef>
              <a:spcAft>
                <a:spcPts val="0"/>
              </a:spcAft>
              <a:buNone/>
            </a:pPr>
            <a:endParaRPr sz="5400" dirty="0">
              <a:solidFill>
                <a:srgbClr val="374151"/>
              </a:solidFill>
              <a:latin typeface="Arial"/>
              <a:ea typeface="Arial"/>
              <a:cs typeface="Arial"/>
              <a:sym typeface="Arial"/>
            </a:endParaRPr>
          </a:p>
          <a:p>
            <a:pPr marL="0" marR="0" lvl="0" indent="0" algn="ctr" rtl="0">
              <a:lnSpc>
                <a:spcPct val="62203"/>
              </a:lnSpc>
              <a:spcBef>
                <a:spcPts val="0"/>
              </a:spcBef>
              <a:spcAft>
                <a:spcPts val="0"/>
              </a:spcAft>
              <a:buNone/>
            </a:pPr>
            <a:r>
              <a:rPr lang="bg-BG" sz="5400" b="0" i="0" dirty="0">
                <a:solidFill>
                  <a:srgbClr val="374151"/>
                </a:solidFill>
                <a:latin typeface="Arial"/>
                <a:ea typeface="Arial"/>
                <a:cs typeface="Arial"/>
                <a:sym typeface="Arial"/>
              </a:rPr>
              <a:t>Как да намалим отпадъците в офиса на фирмата?</a:t>
            </a:r>
            <a:endParaRPr sz="5400" dirty="0">
              <a:solidFill>
                <a:srgbClr val="000000"/>
              </a:solidFill>
              <a:latin typeface="Abhaya Libre"/>
              <a:ea typeface="Abhaya Libre"/>
              <a:cs typeface="Abhaya Libre"/>
              <a:sym typeface="Abhaya Libre"/>
            </a:endParaRPr>
          </a:p>
        </p:txBody>
      </p:sp>
      <p:sp>
        <p:nvSpPr>
          <p:cNvPr id="771" name="Google Shape;771;p35"/>
          <p:cNvSpPr txBox="1"/>
          <p:nvPr/>
        </p:nvSpPr>
        <p:spPr>
          <a:xfrm>
            <a:off x="4673499" y="743344"/>
            <a:ext cx="8280738" cy="77073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Дейност</a:t>
            </a:r>
            <a:endParaRPr sz="6410">
              <a:solidFill>
                <a:srgbClr val="000000"/>
              </a:solidFill>
              <a:latin typeface="Abhaya Libre"/>
              <a:ea typeface="Abhaya Libre"/>
              <a:cs typeface="Abhaya Libre"/>
              <a:sym typeface="Abhaya Libre"/>
            </a:endParaRPr>
          </a:p>
        </p:txBody>
      </p:sp>
      <p:grpSp>
        <p:nvGrpSpPr>
          <p:cNvPr id="772" name="Google Shape;772;p35"/>
          <p:cNvGrpSpPr/>
          <p:nvPr/>
        </p:nvGrpSpPr>
        <p:grpSpPr>
          <a:xfrm>
            <a:off x="494173" y="1735778"/>
            <a:ext cx="8280738" cy="7730128"/>
            <a:chOff x="-46347" y="35987"/>
            <a:chExt cx="9783703" cy="6511068"/>
          </a:xfrm>
        </p:grpSpPr>
        <p:sp>
          <p:nvSpPr>
            <p:cNvPr id="773" name="Google Shape;773;p35"/>
            <p:cNvSpPr txBox="1"/>
            <p:nvPr/>
          </p:nvSpPr>
          <p:spPr>
            <a:xfrm>
              <a:off x="-46347" y="1756310"/>
              <a:ext cx="9783703" cy="4790745"/>
            </a:xfrm>
            <a:prstGeom prst="rect">
              <a:avLst/>
            </a:prstGeom>
            <a:noFill/>
            <a:ln>
              <a:noFill/>
            </a:ln>
          </p:spPr>
          <p:txBody>
            <a:bodyPr spcFirstLastPara="1" wrap="square" lIns="0" tIns="0" rIns="0" bIns="0" anchor="t" anchorCtr="0">
              <a:spAutoFit/>
            </a:bodyPr>
            <a:lstStyle/>
            <a:p>
              <a:pPr marL="342900" marR="0" lvl="0" indent="-342900" algn="just" rtl="0">
                <a:lnSpc>
                  <a:spcPct val="139958"/>
                </a:lnSpc>
                <a:spcBef>
                  <a:spcPts val="0"/>
                </a:spcBef>
                <a:spcAft>
                  <a:spcPts val="0"/>
                </a:spcAft>
                <a:buClr>
                  <a:srgbClr val="374151"/>
                </a:buClr>
                <a:buSzPts val="2400"/>
                <a:buFont typeface="Arial"/>
                <a:buChar char="•"/>
              </a:pPr>
              <a:r>
                <a:rPr lang="bg-BG" sz="2400" b="0" i="0" dirty="0">
                  <a:solidFill>
                    <a:srgbClr val="374151"/>
                  </a:solidFill>
                  <a:latin typeface="Arial"/>
                  <a:ea typeface="Arial"/>
                  <a:cs typeface="Arial"/>
                  <a:sym typeface="Arial"/>
                </a:rPr>
                <a:t>Съставете отбори от по 3-4 души</a:t>
              </a:r>
              <a:endParaRPr sz="2400" b="0" i="0" dirty="0">
                <a:solidFill>
                  <a:srgbClr val="374151"/>
                </a:solidFill>
                <a:latin typeface="Arial"/>
                <a:ea typeface="Arial"/>
                <a:cs typeface="Arial"/>
                <a:sym typeface="Arial"/>
              </a:endParaRPr>
            </a:p>
            <a:p>
              <a:pPr marL="342900" marR="0" lvl="0" indent="-342900" algn="just" rtl="0">
                <a:lnSpc>
                  <a:spcPct val="139958"/>
                </a:lnSpc>
                <a:spcBef>
                  <a:spcPts val="0"/>
                </a:spcBef>
                <a:spcAft>
                  <a:spcPts val="0"/>
                </a:spcAft>
                <a:buClr>
                  <a:srgbClr val="374151"/>
                </a:buClr>
                <a:buSzPts val="2400"/>
                <a:buFont typeface="Arial"/>
                <a:buChar char="•"/>
              </a:pPr>
              <a:r>
                <a:rPr lang="bg-BG" sz="2400" b="0" i="0" dirty="0">
                  <a:solidFill>
                    <a:srgbClr val="374151"/>
                  </a:solidFill>
                  <a:latin typeface="Arial"/>
                  <a:ea typeface="Arial"/>
                  <a:cs typeface="Arial"/>
                  <a:sym typeface="Arial"/>
                </a:rPr>
                <a:t>Всеки отбор има 5 минути да измисли колкото </a:t>
              </a:r>
              <a:r>
                <a:rPr lang="bg-BG" sz="2400" dirty="0">
                  <a:solidFill>
                    <a:srgbClr val="374151"/>
                  </a:solidFill>
                  <a:latin typeface="Arial"/>
                  <a:ea typeface="Arial"/>
                  <a:cs typeface="Arial"/>
                  <a:sym typeface="Arial"/>
                </a:rPr>
                <a:t>м</a:t>
              </a:r>
              <a:r>
                <a:rPr lang="bg-BG" sz="2400" b="0" i="0" dirty="0">
                  <a:solidFill>
                    <a:srgbClr val="374151"/>
                  </a:solidFill>
                  <a:latin typeface="Arial"/>
                  <a:ea typeface="Arial"/>
                  <a:cs typeface="Arial"/>
                  <a:sym typeface="Arial"/>
                </a:rPr>
                <a:t>оже повече креативни и осъществими решения</a:t>
              </a:r>
              <a:endParaRPr sz="2400" b="0" i="0" dirty="0">
                <a:solidFill>
                  <a:srgbClr val="374151"/>
                </a:solidFill>
                <a:latin typeface="Arial"/>
                <a:ea typeface="Arial"/>
                <a:cs typeface="Arial"/>
                <a:sym typeface="Arial"/>
              </a:endParaRPr>
            </a:p>
            <a:p>
              <a:pPr marL="342900" marR="0" lvl="0" indent="-342900" algn="just" rtl="0">
                <a:lnSpc>
                  <a:spcPct val="139958"/>
                </a:lnSpc>
                <a:spcBef>
                  <a:spcPts val="0"/>
                </a:spcBef>
                <a:spcAft>
                  <a:spcPts val="0"/>
                </a:spcAft>
                <a:buClr>
                  <a:srgbClr val="374151"/>
                </a:buClr>
                <a:buSzPts val="2400"/>
                <a:buFont typeface="Arial"/>
                <a:buChar char="•"/>
              </a:pPr>
              <a:r>
                <a:rPr lang="bg-BG" sz="2400" dirty="0">
                  <a:solidFill>
                    <a:srgbClr val="374151"/>
                  </a:solidFill>
                  <a:latin typeface="Arial"/>
                  <a:ea typeface="Arial"/>
                  <a:cs typeface="Arial"/>
                  <a:sym typeface="Arial"/>
                </a:rPr>
                <a:t>Всеки отбор представя техните решения пред останалата част от групата</a:t>
              </a:r>
              <a:endParaRPr sz="2400" b="0" i="0" dirty="0">
                <a:solidFill>
                  <a:srgbClr val="374151"/>
                </a:solidFill>
                <a:latin typeface="Arial"/>
                <a:ea typeface="Arial"/>
                <a:cs typeface="Arial"/>
                <a:sym typeface="Arial"/>
              </a:endParaRPr>
            </a:p>
            <a:p>
              <a:pPr marL="342900" marR="0" lvl="0" indent="-342900" algn="just" rtl="0">
                <a:lnSpc>
                  <a:spcPct val="139958"/>
                </a:lnSpc>
                <a:spcBef>
                  <a:spcPts val="0"/>
                </a:spcBef>
                <a:spcAft>
                  <a:spcPts val="0"/>
                </a:spcAft>
                <a:buClr>
                  <a:srgbClr val="374151"/>
                </a:buClr>
                <a:buSzPts val="2400"/>
                <a:buFont typeface="Arial"/>
                <a:buChar char="•"/>
              </a:pPr>
              <a:r>
                <a:rPr lang="bg-BG" sz="2400" dirty="0">
                  <a:solidFill>
                    <a:srgbClr val="374151"/>
                  </a:solidFill>
                  <a:latin typeface="Arial"/>
                  <a:ea typeface="Arial"/>
                  <a:cs typeface="Arial"/>
                  <a:sym typeface="Arial"/>
                </a:rPr>
                <a:t>Отборите ще задават въпроси и ще предоставят обратна връзка на решенията на другите</a:t>
              </a:r>
              <a:endParaRPr dirty="0"/>
            </a:p>
            <a:p>
              <a:pPr marL="342900" marR="0" lvl="0" indent="-342900" algn="just" rtl="0">
                <a:lnSpc>
                  <a:spcPct val="139958"/>
                </a:lnSpc>
                <a:spcBef>
                  <a:spcPts val="0"/>
                </a:spcBef>
                <a:spcAft>
                  <a:spcPts val="0"/>
                </a:spcAft>
                <a:buClr>
                  <a:srgbClr val="374151"/>
                </a:buClr>
                <a:buSzPts val="2400"/>
                <a:buFont typeface="Arial"/>
                <a:buChar char="•"/>
              </a:pPr>
              <a:r>
                <a:rPr lang="bg-BG" sz="2400" dirty="0">
                  <a:solidFill>
                    <a:srgbClr val="374151"/>
                  </a:solidFill>
                  <a:latin typeface="Arial"/>
                  <a:ea typeface="Arial"/>
                  <a:cs typeface="Arial"/>
                  <a:sym typeface="Arial"/>
                </a:rPr>
                <a:t>Всеки отбор ще избере 3 решения и ще ги класира по приоритет</a:t>
              </a:r>
              <a:endParaRPr sz="2400" b="0" i="0" dirty="0">
                <a:solidFill>
                  <a:srgbClr val="374151"/>
                </a:solidFill>
                <a:latin typeface="Arial"/>
                <a:ea typeface="Arial"/>
                <a:cs typeface="Arial"/>
                <a:sym typeface="Arial"/>
              </a:endParaRPr>
            </a:p>
            <a:p>
              <a:pPr marL="342900" marR="0" lvl="0" indent="-342900" algn="just" rtl="0">
                <a:lnSpc>
                  <a:spcPct val="139958"/>
                </a:lnSpc>
                <a:spcBef>
                  <a:spcPts val="0"/>
                </a:spcBef>
                <a:spcAft>
                  <a:spcPts val="0"/>
                </a:spcAft>
                <a:buClr>
                  <a:srgbClr val="374151"/>
                </a:buClr>
                <a:buSzPts val="2400"/>
                <a:buFont typeface="Arial"/>
                <a:buChar char="•"/>
              </a:pPr>
              <a:r>
                <a:rPr lang="bg-BG" sz="2400" b="0" i="0" dirty="0">
                  <a:solidFill>
                    <a:srgbClr val="374151"/>
                  </a:solidFill>
                  <a:latin typeface="Arial"/>
                  <a:ea typeface="Arial"/>
                  <a:cs typeface="Arial"/>
                  <a:sym typeface="Arial"/>
                </a:rPr>
                <a:t>Обсъдете като група, какво прави тези решения интелигентни и какво може да се подобри</a:t>
              </a:r>
              <a:endParaRPr sz="2400" dirty="0">
                <a:solidFill>
                  <a:srgbClr val="000000"/>
                </a:solidFill>
                <a:latin typeface="Abhaya Libre"/>
                <a:ea typeface="Abhaya Libre"/>
                <a:cs typeface="Abhaya Libre"/>
                <a:sym typeface="Abhaya Libre"/>
              </a:endParaRPr>
            </a:p>
          </p:txBody>
        </p:sp>
        <p:pic>
          <p:nvPicPr>
            <p:cNvPr id="774" name="Google Shape;774;p35"/>
            <p:cNvPicPr preferRelativeResize="0"/>
            <p:nvPr/>
          </p:nvPicPr>
          <p:blipFill rotWithShape="1">
            <a:blip r:embed="rId7">
              <a:alphaModFix/>
            </a:blip>
            <a:srcRect/>
            <a:stretch/>
          </p:blipFill>
          <p:spPr>
            <a:xfrm>
              <a:off x="384664" y="35987"/>
              <a:ext cx="2384746" cy="1492776"/>
            </a:xfrm>
            <a:prstGeom prst="rect">
              <a:avLst/>
            </a:prstGeom>
            <a:noFill/>
            <a:ln>
              <a:noFill/>
            </a:ln>
          </p:spPr>
        </p:pic>
        <p:sp>
          <p:nvSpPr>
            <p:cNvPr id="775" name="Google Shape;775;p35"/>
            <p:cNvSpPr txBox="1"/>
            <p:nvPr/>
          </p:nvSpPr>
          <p:spPr>
            <a:xfrm>
              <a:off x="3666322" y="410435"/>
              <a:ext cx="5001917" cy="867912"/>
            </a:xfrm>
            <a:prstGeom prst="rect">
              <a:avLst/>
            </a:prstGeom>
            <a:noFill/>
            <a:ln>
              <a:noFill/>
            </a:ln>
          </p:spPr>
          <p:txBody>
            <a:bodyPr spcFirstLastPara="1" wrap="square" lIns="0" tIns="0" rIns="0" bIns="0" anchor="t" anchorCtr="0">
              <a:spAutoFit/>
            </a:bodyPr>
            <a:lstStyle/>
            <a:p>
              <a:pPr marL="0" marR="0" lvl="0" indent="0" algn="ctr" rtl="0">
                <a:lnSpc>
                  <a:spcPct val="93305"/>
                </a:lnSpc>
                <a:spcBef>
                  <a:spcPts val="0"/>
                </a:spcBef>
                <a:spcAft>
                  <a:spcPts val="0"/>
                </a:spcAft>
                <a:buNone/>
              </a:pPr>
              <a:r>
                <a:rPr lang="bg-BG" sz="3600" dirty="0">
                  <a:solidFill>
                    <a:srgbClr val="000000"/>
                  </a:solidFill>
                  <a:latin typeface="Abhaya Libre"/>
                  <a:ea typeface="Abhaya Libre"/>
                  <a:cs typeface="Abhaya Libre"/>
                  <a:sym typeface="Abhaya Libre"/>
                </a:rPr>
                <a:t>Интелигентно мислене и решения</a:t>
              </a:r>
              <a:endParaRPr sz="3600" dirty="0">
                <a:solidFill>
                  <a:srgbClr val="000000"/>
                </a:solidFill>
                <a:latin typeface="Abhaya Libre"/>
                <a:ea typeface="Abhaya Libre"/>
                <a:cs typeface="Abhaya Libre"/>
                <a:sym typeface="Abhaya Libre"/>
              </a:endParaRPr>
            </a:p>
          </p:txBody>
        </p:sp>
      </p:grpSp>
      <p:pic>
        <p:nvPicPr>
          <p:cNvPr id="776" name="Google Shape;776;p35" descr="Free Pencil Sharpen photo and picture"/>
          <p:cNvPicPr preferRelativeResize="0"/>
          <p:nvPr/>
        </p:nvPicPr>
        <p:blipFill rotWithShape="1">
          <a:blip r:embed="rId8">
            <a:alphaModFix/>
          </a:blip>
          <a:srcRect/>
          <a:stretch/>
        </p:blipFill>
        <p:spPr>
          <a:xfrm>
            <a:off x="10731507" y="5325086"/>
            <a:ext cx="5726911" cy="3275077"/>
          </a:xfrm>
          <a:prstGeom prst="rect">
            <a:avLst/>
          </a:prstGeom>
          <a:noFill/>
          <a:ln>
            <a:noFill/>
          </a:ln>
        </p:spPr>
      </p:pic>
      <p:pic>
        <p:nvPicPr>
          <p:cNvPr id="777" name="Google Shape;777;p35"/>
          <p:cNvPicPr preferRelativeResize="0"/>
          <p:nvPr/>
        </p:nvPicPr>
        <p:blipFill rotWithShape="1">
          <a:blip r:embed="rId9">
            <a:alphaModFix/>
          </a:blip>
          <a:srcRect/>
          <a:stretch/>
        </p:blipFill>
        <p:spPr>
          <a:xfrm>
            <a:off x="9038683" y="2491835"/>
            <a:ext cx="1069138" cy="1286360"/>
          </a:xfrm>
          <a:prstGeom prst="rect">
            <a:avLst/>
          </a:prstGeom>
          <a:noFill/>
          <a:ln>
            <a:noFill/>
          </a:ln>
        </p:spPr>
      </p:pic>
      <p:pic>
        <p:nvPicPr>
          <p:cNvPr id="778" name="Google Shape;778;p35"/>
          <p:cNvPicPr preferRelativeResize="0"/>
          <p:nvPr/>
        </p:nvPicPr>
        <p:blipFill>
          <a:blip r:embed="rId10">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782"/>
        <p:cNvGrpSpPr/>
        <p:nvPr/>
      </p:nvGrpSpPr>
      <p:grpSpPr>
        <a:xfrm>
          <a:off x="0" y="0"/>
          <a:ext cx="0" cy="0"/>
          <a:chOff x="0" y="0"/>
          <a:chExt cx="0" cy="0"/>
        </a:xfrm>
      </p:grpSpPr>
      <p:pic>
        <p:nvPicPr>
          <p:cNvPr id="783" name="Google Shape;783;p36"/>
          <p:cNvPicPr preferRelativeResize="0"/>
          <p:nvPr/>
        </p:nvPicPr>
        <p:blipFill rotWithShape="1">
          <a:blip r:embed="rId3">
            <a:alphaModFix/>
          </a:blip>
          <a:srcRect/>
          <a:stretch/>
        </p:blipFill>
        <p:spPr>
          <a:xfrm rot="-4196164">
            <a:off x="-6311071" y="9974892"/>
            <a:ext cx="8717938" cy="9292376"/>
          </a:xfrm>
          <a:prstGeom prst="rect">
            <a:avLst/>
          </a:prstGeom>
          <a:noFill/>
          <a:ln>
            <a:noFill/>
          </a:ln>
        </p:spPr>
      </p:pic>
      <p:pic>
        <p:nvPicPr>
          <p:cNvPr id="784" name="Google Shape;784;p36"/>
          <p:cNvPicPr preferRelativeResize="0"/>
          <p:nvPr/>
        </p:nvPicPr>
        <p:blipFill rotWithShape="1">
          <a:blip r:embed="rId4">
            <a:alphaModFix/>
          </a:blip>
          <a:srcRect/>
          <a:stretch/>
        </p:blipFill>
        <p:spPr>
          <a:xfrm rot="1836636">
            <a:off x="-95784" y="-2045004"/>
            <a:ext cx="3334026" cy="3588482"/>
          </a:xfrm>
          <a:prstGeom prst="rect">
            <a:avLst/>
          </a:prstGeom>
          <a:noFill/>
          <a:ln>
            <a:noFill/>
          </a:ln>
        </p:spPr>
      </p:pic>
      <p:pic>
        <p:nvPicPr>
          <p:cNvPr id="785" name="Google Shape;785;p36"/>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786" name="Google Shape;786;p36"/>
          <p:cNvSpPr txBox="1"/>
          <p:nvPr/>
        </p:nvSpPr>
        <p:spPr>
          <a:xfrm>
            <a:off x="2454761" y="1125020"/>
            <a:ext cx="11858740" cy="727122"/>
          </a:xfrm>
          <a:prstGeom prst="rect">
            <a:avLst/>
          </a:prstGeom>
          <a:noFill/>
          <a:ln>
            <a:noFill/>
          </a:ln>
        </p:spPr>
        <p:txBody>
          <a:bodyPr spcFirstLastPara="1" wrap="square" lIns="0" tIns="0" rIns="0" bIns="0" anchor="t" anchorCtr="0">
            <a:spAutoFit/>
          </a:bodyPr>
          <a:lstStyle/>
          <a:p>
            <a:pPr marL="0" marR="0" lvl="0" indent="0" algn="ctr" rtl="0">
              <a:lnSpc>
                <a:spcPct val="100907"/>
              </a:lnSpc>
              <a:spcBef>
                <a:spcPts val="0"/>
              </a:spcBef>
              <a:spcAft>
                <a:spcPts val="0"/>
              </a:spcAft>
              <a:buNone/>
            </a:pPr>
            <a:r>
              <a:rPr lang="bg-BG" sz="5400">
                <a:solidFill>
                  <a:srgbClr val="000000"/>
                </a:solidFill>
                <a:latin typeface="Abhaya Libre"/>
                <a:ea typeface="Abhaya Libre"/>
                <a:cs typeface="Abhaya Libre"/>
                <a:sym typeface="Abhaya Libre"/>
              </a:rPr>
              <a:t>Интелигентно планиране</a:t>
            </a:r>
            <a:endParaRPr sz="5400">
              <a:solidFill>
                <a:srgbClr val="000000"/>
              </a:solidFill>
              <a:latin typeface="Abhaya Libre"/>
              <a:ea typeface="Abhaya Libre"/>
              <a:cs typeface="Abhaya Libre"/>
              <a:sym typeface="Abhaya Libre"/>
            </a:endParaRPr>
          </a:p>
        </p:txBody>
      </p:sp>
      <p:sp>
        <p:nvSpPr>
          <p:cNvPr id="787" name="Google Shape;787;p36"/>
          <p:cNvSpPr txBox="1"/>
          <p:nvPr/>
        </p:nvSpPr>
        <p:spPr>
          <a:xfrm>
            <a:off x="941521" y="2202343"/>
            <a:ext cx="9448800" cy="6894195"/>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b="0" i="0" dirty="0">
                <a:solidFill>
                  <a:srgbClr val="374151"/>
                </a:solidFill>
                <a:latin typeface="Arial"/>
                <a:ea typeface="Arial"/>
                <a:cs typeface="Arial"/>
                <a:sym typeface="Arial"/>
              </a:rPr>
              <a:t>„Интелигентното планиране“ представлява процес на използване на стратегически и добре информиран подход при планиране и вземане на решения. Целта на интелигентното планиране е да се използват по-добре наличните ресурси, да се подобри ефективността и ефикасността на плановете и да се подобри цялостния резултат от проекти или инициативи. Този тип планиране включва използването на данни, анализ и креативност за разработване на реалистични и постижими цели, като същевременно се вземат предвид потенциалните пречки и предизвикателства, които могат да възникнат. Използвайки подход за интелигентно планиране, организациите и хората могат да вземат информирани решения и да прилагат ефективни стратегии, които водят до успешни резултати.</a:t>
            </a:r>
            <a:endParaRPr sz="2800" dirty="0">
              <a:solidFill>
                <a:srgbClr val="374151"/>
              </a:solidFill>
              <a:latin typeface="Arial"/>
              <a:ea typeface="Arial"/>
              <a:cs typeface="Arial"/>
              <a:sym typeface="Arial"/>
            </a:endParaRPr>
          </a:p>
        </p:txBody>
      </p:sp>
      <p:pic>
        <p:nvPicPr>
          <p:cNvPr id="788" name="Google Shape;788;p36" descr="Free Businessman Tablet photo and picture"/>
          <p:cNvPicPr preferRelativeResize="0"/>
          <p:nvPr/>
        </p:nvPicPr>
        <p:blipFill rotWithShape="1">
          <a:blip r:embed="rId6">
            <a:alphaModFix/>
          </a:blip>
          <a:srcRect/>
          <a:stretch/>
        </p:blipFill>
        <p:spPr>
          <a:xfrm>
            <a:off x="11049000" y="2202343"/>
            <a:ext cx="6529003" cy="3426895"/>
          </a:xfrm>
          <a:prstGeom prst="rect">
            <a:avLst/>
          </a:prstGeom>
          <a:noFill/>
          <a:ln>
            <a:noFill/>
          </a:ln>
        </p:spPr>
      </p:pic>
      <p:grpSp>
        <p:nvGrpSpPr>
          <p:cNvPr id="789" name="Google Shape;789;p36"/>
          <p:cNvGrpSpPr/>
          <p:nvPr/>
        </p:nvGrpSpPr>
        <p:grpSpPr>
          <a:xfrm>
            <a:off x="-845096" y="8795670"/>
            <a:ext cx="2900572" cy="807706"/>
            <a:chOff x="0" y="0"/>
            <a:chExt cx="3867430" cy="1076940"/>
          </a:xfrm>
        </p:grpSpPr>
        <p:pic>
          <p:nvPicPr>
            <p:cNvPr id="790" name="Google Shape;790;p36"/>
            <p:cNvPicPr preferRelativeResize="0"/>
            <p:nvPr/>
          </p:nvPicPr>
          <p:blipFill rotWithShape="1">
            <a:blip r:embed="rId7">
              <a:alphaModFix/>
            </a:blip>
            <a:srcRect/>
            <a:stretch/>
          </p:blipFill>
          <p:spPr>
            <a:xfrm>
              <a:off x="0" y="0"/>
              <a:ext cx="3867430" cy="618789"/>
            </a:xfrm>
            <a:prstGeom prst="rect">
              <a:avLst/>
            </a:prstGeom>
            <a:noFill/>
            <a:ln>
              <a:noFill/>
            </a:ln>
          </p:spPr>
        </p:pic>
        <p:pic>
          <p:nvPicPr>
            <p:cNvPr id="791" name="Google Shape;791;p36"/>
            <p:cNvPicPr preferRelativeResize="0"/>
            <p:nvPr/>
          </p:nvPicPr>
          <p:blipFill rotWithShape="1">
            <a:blip r:embed="rId7">
              <a:alphaModFix/>
            </a:blip>
            <a:srcRect/>
            <a:stretch/>
          </p:blipFill>
          <p:spPr>
            <a:xfrm>
              <a:off x="0" y="458151"/>
              <a:ext cx="3867430" cy="618789"/>
            </a:xfrm>
            <a:prstGeom prst="rect">
              <a:avLst/>
            </a:prstGeom>
            <a:noFill/>
            <a:ln>
              <a:noFill/>
            </a:ln>
          </p:spPr>
        </p:pic>
      </p:grpSp>
      <p:pic>
        <p:nvPicPr>
          <p:cNvPr id="792" name="Google Shape;792;p36"/>
          <p:cNvPicPr preferRelativeResize="0"/>
          <p:nvPr/>
        </p:nvPicPr>
        <p:blipFill rotWithShape="1">
          <a:blip r:embed="rId8">
            <a:alphaModFix/>
          </a:blip>
          <a:srcRect/>
          <a:stretch/>
        </p:blipFill>
        <p:spPr>
          <a:xfrm rot="1852805">
            <a:off x="6256059" y="-3537549"/>
            <a:ext cx="5364129" cy="5364129"/>
          </a:xfrm>
          <a:prstGeom prst="rect">
            <a:avLst/>
          </a:prstGeom>
          <a:noFill/>
          <a:ln>
            <a:noFill/>
          </a:ln>
        </p:spPr>
      </p:pic>
      <p:pic>
        <p:nvPicPr>
          <p:cNvPr id="793" name="Google Shape;793;p36"/>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pic>
        <p:nvPicPr>
          <p:cNvPr id="798" name="Google Shape;798;p37"/>
          <p:cNvPicPr preferRelativeResize="0"/>
          <p:nvPr/>
        </p:nvPicPr>
        <p:blipFill rotWithShape="1">
          <a:blip r:embed="rId3">
            <a:alphaModFix/>
          </a:blip>
          <a:srcRect/>
          <a:stretch/>
        </p:blipFill>
        <p:spPr>
          <a:xfrm rot="1836636">
            <a:off x="-95784" y="-2045004"/>
            <a:ext cx="3334026" cy="3588482"/>
          </a:xfrm>
          <a:prstGeom prst="rect">
            <a:avLst/>
          </a:prstGeom>
          <a:noFill/>
          <a:ln>
            <a:noFill/>
          </a:ln>
        </p:spPr>
      </p:pic>
      <p:pic>
        <p:nvPicPr>
          <p:cNvPr id="799" name="Google Shape;799;p37"/>
          <p:cNvPicPr preferRelativeResize="0"/>
          <p:nvPr/>
        </p:nvPicPr>
        <p:blipFill rotWithShape="1">
          <a:blip r:embed="rId4">
            <a:alphaModFix/>
          </a:blip>
          <a:srcRect/>
          <a:stretch/>
        </p:blipFill>
        <p:spPr>
          <a:xfrm>
            <a:off x="16418708" y="0"/>
            <a:ext cx="1869292" cy="1869292"/>
          </a:xfrm>
          <a:prstGeom prst="rect">
            <a:avLst/>
          </a:prstGeom>
          <a:noFill/>
          <a:ln>
            <a:noFill/>
          </a:ln>
        </p:spPr>
      </p:pic>
      <p:sp>
        <p:nvSpPr>
          <p:cNvPr id="800" name="Google Shape;800;p37"/>
          <p:cNvSpPr txBox="1"/>
          <p:nvPr/>
        </p:nvSpPr>
        <p:spPr>
          <a:xfrm>
            <a:off x="1848967" y="5970423"/>
            <a:ext cx="14762633" cy="3016210"/>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ru-RU" sz="2800" b="0" i="0" dirty="0">
                <a:solidFill>
                  <a:srgbClr val="374151"/>
                </a:solidFill>
                <a:latin typeface="Arial"/>
                <a:ea typeface="Arial"/>
                <a:cs typeface="Arial"/>
                <a:sym typeface="Arial"/>
              </a:rPr>
              <a:t>Интелигентното планиране включва използването на технологии и други инструменти за събиране, анализиране и предаване на данни, както и ангажирането на заинтересованите страни и лицата, вземащи решения, в прозрачен и приобщаващ процес за определяне и изпълнение на целите за развитие. Този подход включва и непрекъснат цикъл на мониторинг и оценка, като редовно се правят корекции, за да се гарантира, че плановете остават актуални и ефективни за постигане на целите на регионалното развитие.</a:t>
            </a:r>
            <a:endParaRPr sz="2800" b="0" i="0" dirty="0">
              <a:solidFill>
                <a:srgbClr val="303030"/>
              </a:solidFill>
              <a:latin typeface="Arial"/>
              <a:ea typeface="Arial"/>
              <a:cs typeface="Arial"/>
              <a:sym typeface="Arial"/>
            </a:endParaRPr>
          </a:p>
        </p:txBody>
      </p:sp>
      <p:grpSp>
        <p:nvGrpSpPr>
          <p:cNvPr id="801" name="Google Shape;801;p37"/>
          <p:cNvGrpSpPr/>
          <p:nvPr/>
        </p:nvGrpSpPr>
        <p:grpSpPr>
          <a:xfrm>
            <a:off x="-845096" y="8795670"/>
            <a:ext cx="2900572" cy="807706"/>
            <a:chOff x="0" y="0"/>
            <a:chExt cx="3867430" cy="1076940"/>
          </a:xfrm>
        </p:grpSpPr>
        <p:pic>
          <p:nvPicPr>
            <p:cNvPr id="802" name="Google Shape;802;p37"/>
            <p:cNvPicPr preferRelativeResize="0"/>
            <p:nvPr/>
          </p:nvPicPr>
          <p:blipFill rotWithShape="1">
            <a:blip r:embed="rId5">
              <a:alphaModFix/>
            </a:blip>
            <a:srcRect/>
            <a:stretch/>
          </p:blipFill>
          <p:spPr>
            <a:xfrm>
              <a:off x="0" y="0"/>
              <a:ext cx="3867430" cy="618789"/>
            </a:xfrm>
            <a:prstGeom prst="rect">
              <a:avLst/>
            </a:prstGeom>
            <a:noFill/>
            <a:ln>
              <a:noFill/>
            </a:ln>
          </p:spPr>
        </p:pic>
        <p:pic>
          <p:nvPicPr>
            <p:cNvPr id="803" name="Google Shape;803;p37"/>
            <p:cNvPicPr preferRelativeResize="0"/>
            <p:nvPr/>
          </p:nvPicPr>
          <p:blipFill rotWithShape="1">
            <a:blip r:embed="rId5">
              <a:alphaModFix/>
            </a:blip>
            <a:srcRect/>
            <a:stretch/>
          </p:blipFill>
          <p:spPr>
            <a:xfrm>
              <a:off x="0" y="458151"/>
              <a:ext cx="3867430" cy="618789"/>
            </a:xfrm>
            <a:prstGeom prst="rect">
              <a:avLst/>
            </a:prstGeom>
            <a:noFill/>
            <a:ln>
              <a:noFill/>
            </a:ln>
          </p:spPr>
        </p:pic>
      </p:grpSp>
      <p:pic>
        <p:nvPicPr>
          <p:cNvPr id="804" name="Google Shape;804;p37"/>
          <p:cNvPicPr preferRelativeResize="0"/>
          <p:nvPr/>
        </p:nvPicPr>
        <p:blipFill rotWithShape="1">
          <a:blip r:embed="rId6">
            <a:alphaModFix/>
          </a:blip>
          <a:srcRect/>
          <a:stretch/>
        </p:blipFill>
        <p:spPr>
          <a:xfrm rot="1852805">
            <a:off x="6649531" y="-3613750"/>
            <a:ext cx="5364129" cy="5364129"/>
          </a:xfrm>
          <a:prstGeom prst="rect">
            <a:avLst/>
          </a:prstGeom>
          <a:noFill/>
          <a:ln>
            <a:noFill/>
          </a:ln>
        </p:spPr>
      </p:pic>
      <p:pic>
        <p:nvPicPr>
          <p:cNvPr id="805" name="Google Shape;805;p37"/>
          <p:cNvPicPr preferRelativeResize="0"/>
          <p:nvPr/>
        </p:nvPicPr>
        <p:blipFill rotWithShape="1">
          <a:blip r:embed="rId7">
            <a:alphaModFix/>
          </a:blip>
          <a:srcRect/>
          <a:stretch/>
        </p:blipFill>
        <p:spPr>
          <a:xfrm>
            <a:off x="1827196" y="2421322"/>
            <a:ext cx="4572000" cy="3048000"/>
          </a:xfrm>
          <a:prstGeom prst="rect">
            <a:avLst/>
          </a:prstGeom>
          <a:noFill/>
          <a:ln>
            <a:noFill/>
          </a:ln>
        </p:spPr>
      </p:pic>
      <p:sp>
        <p:nvSpPr>
          <p:cNvPr id="806" name="Google Shape;806;p37"/>
          <p:cNvSpPr txBox="1"/>
          <p:nvPr/>
        </p:nvSpPr>
        <p:spPr>
          <a:xfrm>
            <a:off x="6998399" y="2416293"/>
            <a:ext cx="9780814" cy="35393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800" dirty="0">
                <a:solidFill>
                  <a:srgbClr val="374151"/>
                </a:solidFill>
                <a:cs typeface="Abhaya Libre" panose="020B0604020202020204" charset="0"/>
                <a:sym typeface="Arial"/>
              </a:rPr>
              <a:t>В контекста на регионалното развитие това означава използването на основани на доказателства, стратегически и иновативни подходи за посрещане на специфичните нужди и предизвикателства на даден регион по отношение на неговото икономическо, социално и екологично развитие. Този подход признава взаимозависимостта на тези фактори и се стреми да ги балансира в процеса на планиране.</a:t>
            </a:r>
          </a:p>
        </p:txBody>
      </p:sp>
      <p:sp>
        <p:nvSpPr>
          <p:cNvPr id="807" name="Google Shape;807;p37"/>
          <p:cNvSpPr txBox="1"/>
          <p:nvPr/>
        </p:nvSpPr>
        <p:spPr>
          <a:xfrm>
            <a:off x="2454761" y="1125020"/>
            <a:ext cx="11858740" cy="727122"/>
          </a:xfrm>
          <a:prstGeom prst="rect">
            <a:avLst/>
          </a:prstGeom>
          <a:noFill/>
          <a:ln>
            <a:noFill/>
          </a:ln>
        </p:spPr>
        <p:txBody>
          <a:bodyPr spcFirstLastPara="1" wrap="square" lIns="0" tIns="0" rIns="0" bIns="0" anchor="t" anchorCtr="0">
            <a:spAutoFit/>
          </a:bodyPr>
          <a:lstStyle/>
          <a:p>
            <a:pPr marL="0" marR="0" lvl="0" indent="0" algn="ctr" rtl="0">
              <a:lnSpc>
                <a:spcPct val="100907"/>
              </a:lnSpc>
              <a:spcBef>
                <a:spcPts val="0"/>
              </a:spcBef>
              <a:spcAft>
                <a:spcPts val="0"/>
              </a:spcAft>
              <a:buNone/>
            </a:pPr>
            <a:r>
              <a:rPr lang="bg-BG" sz="5400">
                <a:solidFill>
                  <a:srgbClr val="000000"/>
                </a:solidFill>
                <a:latin typeface="Abhaya Libre"/>
                <a:ea typeface="Abhaya Libre"/>
                <a:cs typeface="Abhaya Libre"/>
                <a:sym typeface="Abhaya Libre"/>
              </a:rPr>
              <a:t>Интелигентно планиране</a:t>
            </a:r>
            <a:endParaRPr sz="5400">
              <a:solidFill>
                <a:srgbClr val="000000"/>
              </a:solidFill>
              <a:latin typeface="Abhaya Libre"/>
              <a:ea typeface="Abhaya Libre"/>
              <a:cs typeface="Abhaya Libre"/>
              <a:sym typeface="Abhaya Libre"/>
            </a:endParaRPr>
          </a:p>
        </p:txBody>
      </p:sp>
      <p:pic>
        <p:nvPicPr>
          <p:cNvPr id="808" name="Google Shape;808;p37"/>
          <p:cNvPicPr preferRelativeResize="0"/>
          <p:nvPr/>
        </p:nvPicPr>
        <p:blipFill>
          <a:blip r:embed="rId8">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pic>
        <p:nvPicPr>
          <p:cNvPr id="813" name="Google Shape;813;p38"/>
          <p:cNvPicPr preferRelativeResize="0"/>
          <p:nvPr/>
        </p:nvPicPr>
        <p:blipFill rotWithShape="1">
          <a:blip r:embed="rId3">
            <a:alphaModFix/>
          </a:blip>
          <a:srcRect/>
          <a:stretch/>
        </p:blipFill>
        <p:spPr>
          <a:xfrm rot="1852805">
            <a:off x="6461935" y="-3613749"/>
            <a:ext cx="5364129" cy="5364129"/>
          </a:xfrm>
          <a:prstGeom prst="rect">
            <a:avLst/>
          </a:prstGeom>
          <a:noFill/>
          <a:ln>
            <a:noFill/>
          </a:ln>
        </p:spPr>
      </p:pic>
      <p:pic>
        <p:nvPicPr>
          <p:cNvPr id="814" name="Google Shape;814;p38"/>
          <p:cNvPicPr preferRelativeResize="0"/>
          <p:nvPr/>
        </p:nvPicPr>
        <p:blipFill rotWithShape="1">
          <a:blip r:embed="rId4">
            <a:alphaModFix/>
          </a:blip>
          <a:srcRect/>
          <a:stretch/>
        </p:blipFill>
        <p:spPr>
          <a:xfrm rot="1836636">
            <a:off x="-95784" y="-2045004"/>
            <a:ext cx="3334026" cy="3588482"/>
          </a:xfrm>
          <a:prstGeom prst="rect">
            <a:avLst/>
          </a:prstGeom>
          <a:noFill/>
          <a:ln>
            <a:noFill/>
          </a:ln>
        </p:spPr>
      </p:pic>
      <p:pic>
        <p:nvPicPr>
          <p:cNvPr id="815" name="Google Shape;815;p38"/>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816" name="Google Shape;816;p38"/>
          <p:cNvSpPr txBox="1"/>
          <p:nvPr/>
        </p:nvSpPr>
        <p:spPr>
          <a:xfrm>
            <a:off x="3048000" y="934646"/>
            <a:ext cx="11858740" cy="840230"/>
          </a:xfrm>
          <a:prstGeom prst="rect">
            <a:avLst/>
          </a:prstGeom>
          <a:noFill/>
          <a:ln>
            <a:noFill/>
          </a:ln>
        </p:spPr>
        <p:txBody>
          <a:bodyPr spcFirstLastPara="1" wrap="square" lIns="0" tIns="0" rIns="0" bIns="0" anchor="t" anchorCtr="0">
            <a:spAutoFit/>
          </a:bodyPr>
          <a:lstStyle/>
          <a:p>
            <a:pPr marL="0" marR="0" lvl="0" indent="0" algn="ctr" rtl="0">
              <a:lnSpc>
                <a:spcPct val="90816"/>
              </a:lnSpc>
              <a:spcBef>
                <a:spcPts val="0"/>
              </a:spcBef>
              <a:spcAft>
                <a:spcPts val="0"/>
              </a:spcAft>
              <a:buNone/>
            </a:pPr>
            <a:r>
              <a:rPr lang="bg-BG" sz="6000" dirty="0">
                <a:solidFill>
                  <a:schemeClr val="dk1"/>
                </a:solidFill>
                <a:latin typeface="Calibri"/>
                <a:ea typeface="Calibri"/>
                <a:cs typeface="Calibri"/>
                <a:sym typeface="Calibri"/>
              </a:rPr>
              <a:t>Какво означава „smart“</a:t>
            </a:r>
            <a:r>
              <a:rPr lang="bg-BG" sz="6000" dirty="0">
                <a:solidFill>
                  <a:srgbClr val="000000"/>
                </a:solidFill>
                <a:latin typeface="Abhaya Libre"/>
                <a:ea typeface="Abhaya Libre"/>
                <a:cs typeface="Abhaya Libre"/>
                <a:sym typeface="Abhaya Libre"/>
              </a:rPr>
              <a:t>?</a:t>
            </a:r>
            <a:endParaRPr dirty="0"/>
          </a:p>
        </p:txBody>
      </p:sp>
      <p:grpSp>
        <p:nvGrpSpPr>
          <p:cNvPr id="817" name="Google Shape;817;p38"/>
          <p:cNvGrpSpPr/>
          <p:nvPr/>
        </p:nvGrpSpPr>
        <p:grpSpPr>
          <a:xfrm>
            <a:off x="-845096" y="8795670"/>
            <a:ext cx="2900572" cy="807706"/>
            <a:chOff x="0" y="0"/>
            <a:chExt cx="3867430" cy="1076940"/>
          </a:xfrm>
        </p:grpSpPr>
        <p:pic>
          <p:nvPicPr>
            <p:cNvPr id="818" name="Google Shape;818;p38"/>
            <p:cNvPicPr preferRelativeResize="0"/>
            <p:nvPr/>
          </p:nvPicPr>
          <p:blipFill rotWithShape="1">
            <a:blip r:embed="rId6">
              <a:alphaModFix/>
            </a:blip>
            <a:srcRect/>
            <a:stretch/>
          </p:blipFill>
          <p:spPr>
            <a:xfrm>
              <a:off x="0" y="0"/>
              <a:ext cx="3867430" cy="618789"/>
            </a:xfrm>
            <a:prstGeom prst="rect">
              <a:avLst/>
            </a:prstGeom>
            <a:noFill/>
            <a:ln>
              <a:noFill/>
            </a:ln>
          </p:spPr>
        </p:pic>
        <p:pic>
          <p:nvPicPr>
            <p:cNvPr id="819" name="Google Shape;819;p38"/>
            <p:cNvPicPr preferRelativeResize="0"/>
            <p:nvPr/>
          </p:nvPicPr>
          <p:blipFill rotWithShape="1">
            <a:blip r:embed="rId6">
              <a:alphaModFix/>
            </a:blip>
            <a:srcRect/>
            <a:stretch/>
          </p:blipFill>
          <p:spPr>
            <a:xfrm>
              <a:off x="0" y="458151"/>
              <a:ext cx="3867430" cy="618789"/>
            </a:xfrm>
            <a:prstGeom prst="rect">
              <a:avLst/>
            </a:prstGeom>
            <a:noFill/>
            <a:ln>
              <a:noFill/>
            </a:ln>
          </p:spPr>
        </p:pic>
      </p:grpSp>
      <p:pic>
        <p:nvPicPr>
          <p:cNvPr id="820" name="Google Shape;820;p38"/>
          <p:cNvPicPr preferRelativeResize="0"/>
          <p:nvPr/>
        </p:nvPicPr>
        <p:blipFill rotWithShape="1">
          <a:blip r:embed="rId7">
            <a:alphaModFix/>
          </a:blip>
          <a:srcRect/>
          <a:stretch/>
        </p:blipFill>
        <p:spPr>
          <a:xfrm>
            <a:off x="6250034" y="2917181"/>
            <a:ext cx="5226457" cy="4971667"/>
          </a:xfrm>
          <a:prstGeom prst="rect">
            <a:avLst/>
          </a:prstGeom>
          <a:noFill/>
          <a:ln>
            <a:noFill/>
          </a:ln>
        </p:spPr>
      </p:pic>
      <p:sp>
        <p:nvSpPr>
          <p:cNvPr id="821" name="Google Shape;821;p38"/>
          <p:cNvSpPr txBox="1"/>
          <p:nvPr/>
        </p:nvSpPr>
        <p:spPr>
          <a:xfrm>
            <a:off x="7714603" y="1802516"/>
            <a:ext cx="72390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2400" b="1" dirty="0">
                <a:solidFill>
                  <a:schemeClr val="dk1"/>
                </a:solidFill>
                <a:latin typeface="Calibri"/>
                <a:ea typeface="Calibri"/>
                <a:cs typeface="Calibri"/>
                <a:sym typeface="Calibri"/>
              </a:rPr>
              <a:t>Специфичен (Specific)</a:t>
            </a: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bg-BG" sz="2400" dirty="0">
                <a:solidFill>
                  <a:schemeClr val="dk1"/>
                </a:solidFill>
                <a:latin typeface="Calibri"/>
                <a:ea typeface="Calibri"/>
                <a:cs typeface="Calibri"/>
                <a:sym typeface="Calibri"/>
              </a:rPr>
              <a:t>o Обяснете целта подробно – кой, какво, къде, защо.</a:t>
            </a:r>
            <a:br>
              <a:rPr lang="bg-BG" sz="2400" dirty="0">
                <a:solidFill>
                  <a:schemeClr val="dk1"/>
                </a:solidFill>
                <a:latin typeface="Calibri"/>
                <a:ea typeface="Calibri"/>
                <a:cs typeface="Calibri"/>
                <a:sym typeface="Calibri"/>
              </a:rPr>
            </a:br>
            <a:r>
              <a:rPr lang="bg-BG" sz="2400" dirty="0">
                <a:solidFill>
                  <a:schemeClr val="dk1"/>
                </a:solidFill>
                <a:latin typeface="Calibri"/>
                <a:ea typeface="Calibri"/>
                <a:cs typeface="Calibri"/>
                <a:sym typeface="Calibri"/>
              </a:rPr>
              <a:t>o Може ли някой друг да разбере вашата цел?</a:t>
            </a:r>
            <a:endParaRPr sz="2400" dirty="0">
              <a:solidFill>
                <a:schemeClr val="dk1"/>
              </a:solidFill>
              <a:latin typeface="Calibri"/>
              <a:ea typeface="Calibri"/>
              <a:cs typeface="Calibri"/>
              <a:sym typeface="Calibri"/>
            </a:endParaRPr>
          </a:p>
        </p:txBody>
      </p:sp>
      <p:sp>
        <p:nvSpPr>
          <p:cNvPr id="822" name="Google Shape;822;p38"/>
          <p:cNvSpPr txBox="1"/>
          <p:nvPr/>
        </p:nvSpPr>
        <p:spPr>
          <a:xfrm>
            <a:off x="8582526" y="3266613"/>
            <a:ext cx="56147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6000">
                <a:solidFill>
                  <a:schemeClr val="dk1"/>
                </a:solidFill>
                <a:latin typeface="Calibri"/>
                <a:ea typeface="Calibri"/>
                <a:cs typeface="Calibri"/>
                <a:sym typeface="Calibri"/>
              </a:rPr>
              <a:t>S</a:t>
            </a:r>
            <a:endParaRPr/>
          </a:p>
        </p:txBody>
      </p:sp>
      <p:sp>
        <p:nvSpPr>
          <p:cNvPr id="823" name="Google Shape;823;p38"/>
          <p:cNvSpPr txBox="1"/>
          <p:nvPr/>
        </p:nvSpPr>
        <p:spPr>
          <a:xfrm>
            <a:off x="9982200" y="4362316"/>
            <a:ext cx="56147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6000">
                <a:solidFill>
                  <a:schemeClr val="dk1"/>
                </a:solidFill>
                <a:latin typeface="Calibri"/>
                <a:ea typeface="Calibri"/>
                <a:cs typeface="Calibri"/>
                <a:sym typeface="Calibri"/>
              </a:rPr>
              <a:t>M</a:t>
            </a:r>
            <a:endParaRPr/>
          </a:p>
        </p:txBody>
      </p:sp>
      <p:sp>
        <p:nvSpPr>
          <p:cNvPr id="824" name="Google Shape;824;p38"/>
          <p:cNvSpPr txBox="1"/>
          <p:nvPr/>
        </p:nvSpPr>
        <p:spPr>
          <a:xfrm>
            <a:off x="9496926" y="6210300"/>
            <a:ext cx="56147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6000">
                <a:solidFill>
                  <a:schemeClr val="dk1"/>
                </a:solidFill>
                <a:latin typeface="Calibri"/>
                <a:ea typeface="Calibri"/>
                <a:cs typeface="Calibri"/>
                <a:sym typeface="Calibri"/>
              </a:rPr>
              <a:t>A</a:t>
            </a:r>
            <a:endParaRPr/>
          </a:p>
        </p:txBody>
      </p:sp>
      <p:sp>
        <p:nvSpPr>
          <p:cNvPr id="825" name="Google Shape;825;p38"/>
          <p:cNvSpPr txBox="1"/>
          <p:nvPr/>
        </p:nvSpPr>
        <p:spPr>
          <a:xfrm>
            <a:off x="7589293" y="6191588"/>
            <a:ext cx="56147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6000">
                <a:solidFill>
                  <a:schemeClr val="dk1"/>
                </a:solidFill>
                <a:latin typeface="Calibri"/>
                <a:ea typeface="Calibri"/>
                <a:cs typeface="Calibri"/>
                <a:sym typeface="Calibri"/>
              </a:rPr>
              <a:t>R</a:t>
            </a:r>
            <a:endParaRPr/>
          </a:p>
        </p:txBody>
      </p:sp>
      <p:sp>
        <p:nvSpPr>
          <p:cNvPr id="826" name="Google Shape;826;p38"/>
          <p:cNvSpPr txBox="1"/>
          <p:nvPr/>
        </p:nvSpPr>
        <p:spPr>
          <a:xfrm>
            <a:off x="6882063" y="4498059"/>
            <a:ext cx="56147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6000">
                <a:solidFill>
                  <a:schemeClr val="dk1"/>
                </a:solidFill>
                <a:latin typeface="Calibri"/>
                <a:ea typeface="Calibri"/>
                <a:cs typeface="Calibri"/>
                <a:sym typeface="Calibri"/>
              </a:rPr>
              <a:t>T</a:t>
            </a:r>
            <a:endParaRPr/>
          </a:p>
        </p:txBody>
      </p:sp>
      <p:sp>
        <p:nvSpPr>
          <p:cNvPr id="827" name="Google Shape;827;p38"/>
          <p:cNvSpPr txBox="1"/>
          <p:nvPr/>
        </p:nvSpPr>
        <p:spPr>
          <a:xfrm>
            <a:off x="11580750" y="3944062"/>
            <a:ext cx="660934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2400" b="1" dirty="0">
                <a:solidFill>
                  <a:schemeClr val="dk1"/>
                </a:solidFill>
                <a:latin typeface="Calibri"/>
                <a:ea typeface="Calibri"/>
                <a:cs typeface="Calibri"/>
                <a:sym typeface="Calibri"/>
              </a:rPr>
              <a:t>Измерим (Measurable)</a:t>
            </a: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bg-BG" sz="2400" dirty="0">
                <a:solidFill>
                  <a:schemeClr val="dk1"/>
                </a:solidFill>
                <a:latin typeface="Calibri"/>
                <a:ea typeface="Calibri"/>
                <a:cs typeface="Calibri"/>
                <a:sym typeface="Calibri"/>
              </a:rPr>
              <a:t>o Уверете се, че сте определили количеството на целта.</a:t>
            </a:r>
            <a:br>
              <a:rPr lang="bg-BG" sz="2400" dirty="0">
                <a:solidFill>
                  <a:schemeClr val="dk1"/>
                </a:solidFill>
                <a:latin typeface="Calibri"/>
                <a:ea typeface="Calibri"/>
                <a:cs typeface="Calibri"/>
                <a:sym typeface="Calibri"/>
              </a:rPr>
            </a:br>
            <a:r>
              <a:rPr lang="bg-BG" sz="2400" dirty="0">
                <a:solidFill>
                  <a:schemeClr val="dk1"/>
                </a:solidFill>
                <a:latin typeface="Calibri"/>
                <a:ea typeface="Calibri"/>
                <a:cs typeface="Calibri"/>
                <a:sym typeface="Calibri"/>
              </a:rPr>
              <a:t>o Можете ли да проследите напредъка си към целта? </a:t>
            </a:r>
            <a:br>
              <a:rPr lang="bg-BG" sz="2400" dirty="0">
                <a:solidFill>
                  <a:schemeClr val="dk1"/>
                </a:solidFill>
                <a:latin typeface="Calibri"/>
                <a:ea typeface="Calibri"/>
                <a:cs typeface="Calibri"/>
                <a:sym typeface="Calibri"/>
              </a:rPr>
            </a:br>
            <a:r>
              <a:rPr lang="bg-BG" sz="2400" dirty="0">
                <a:solidFill>
                  <a:schemeClr val="dk1"/>
                </a:solidFill>
                <a:latin typeface="Calibri"/>
                <a:ea typeface="Calibri"/>
                <a:cs typeface="Calibri"/>
                <a:sym typeface="Calibri"/>
              </a:rPr>
              <a:t>o Как ще разберете дали сте постигнали целта?</a:t>
            </a:r>
            <a:endParaRPr sz="2400" dirty="0">
              <a:solidFill>
                <a:schemeClr val="dk1"/>
              </a:solidFill>
              <a:latin typeface="Calibri"/>
              <a:ea typeface="Calibri"/>
              <a:cs typeface="Calibri"/>
              <a:sym typeface="Calibri"/>
            </a:endParaRPr>
          </a:p>
        </p:txBody>
      </p:sp>
      <p:sp>
        <p:nvSpPr>
          <p:cNvPr id="828" name="Google Shape;828;p38"/>
          <p:cNvSpPr txBox="1"/>
          <p:nvPr/>
        </p:nvSpPr>
        <p:spPr>
          <a:xfrm>
            <a:off x="10924480" y="6905136"/>
            <a:ext cx="642887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2400" b="1" dirty="0">
                <a:solidFill>
                  <a:schemeClr val="dk1"/>
                </a:solidFill>
                <a:latin typeface="Calibri"/>
                <a:ea typeface="Calibri"/>
                <a:cs typeface="Calibri"/>
                <a:sym typeface="Calibri"/>
              </a:rPr>
              <a:t>Достижим/постижим (Attainable/Achievable)</a:t>
            </a: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bg-BG" sz="2400" dirty="0">
                <a:solidFill>
                  <a:schemeClr val="dk1"/>
                </a:solidFill>
                <a:latin typeface="Calibri"/>
                <a:ea typeface="Calibri"/>
                <a:cs typeface="Calibri"/>
                <a:sym typeface="Calibri"/>
              </a:rPr>
              <a:t>o Уверете се, че целта е постижима – не прекалено лесна, но не и недостижима.</a:t>
            </a:r>
            <a:br>
              <a:rPr lang="bg-BG" sz="2400" dirty="0">
                <a:solidFill>
                  <a:schemeClr val="dk1"/>
                </a:solidFill>
                <a:latin typeface="Calibri"/>
                <a:ea typeface="Calibri"/>
                <a:cs typeface="Calibri"/>
                <a:sym typeface="Calibri"/>
              </a:rPr>
            </a:br>
            <a:r>
              <a:rPr lang="bg-BG" sz="2400" dirty="0">
                <a:solidFill>
                  <a:schemeClr val="dk1"/>
                </a:solidFill>
                <a:latin typeface="Calibri"/>
                <a:ea typeface="Calibri"/>
                <a:cs typeface="Calibri"/>
                <a:sym typeface="Calibri"/>
              </a:rPr>
              <a:t>o Можете ли реалистично да постигнете целта?</a:t>
            </a:r>
            <a:br>
              <a:rPr lang="bg-BG" sz="2400" dirty="0">
                <a:solidFill>
                  <a:schemeClr val="dk1"/>
                </a:solidFill>
                <a:latin typeface="Calibri"/>
                <a:ea typeface="Calibri"/>
                <a:cs typeface="Calibri"/>
                <a:sym typeface="Calibri"/>
              </a:rPr>
            </a:br>
            <a:r>
              <a:rPr lang="bg-BG" sz="2400" dirty="0">
                <a:solidFill>
                  <a:schemeClr val="dk1"/>
                </a:solidFill>
                <a:latin typeface="Calibri"/>
                <a:ea typeface="Calibri"/>
                <a:cs typeface="Calibri"/>
                <a:sym typeface="Calibri"/>
              </a:rPr>
              <a:t>o Имате ли необходимите ресурси?</a:t>
            </a:r>
            <a:endParaRPr sz="2400" dirty="0">
              <a:solidFill>
                <a:schemeClr val="dk1"/>
              </a:solidFill>
              <a:latin typeface="Calibri"/>
              <a:ea typeface="Calibri"/>
              <a:cs typeface="Calibri"/>
              <a:sym typeface="Calibri"/>
            </a:endParaRPr>
          </a:p>
        </p:txBody>
      </p:sp>
      <p:sp>
        <p:nvSpPr>
          <p:cNvPr id="829" name="Google Shape;829;p38"/>
          <p:cNvSpPr txBox="1"/>
          <p:nvPr/>
        </p:nvSpPr>
        <p:spPr>
          <a:xfrm>
            <a:off x="613400" y="6168833"/>
            <a:ext cx="642887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2400" b="1" dirty="0">
                <a:solidFill>
                  <a:schemeClr val="dk1"/>
                </a:solidFill>
                <a:latin typeface="Calibri"/>
                <a:ea typeface="Calibri"/>
                <a:cs typeface="Calibri"/>
                <a:sym typeface="Calibri"/>
              </a:rPr>
              <a:t>Уместен/реалистичен (Relevant/Realistic)</a:t>
            </a: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bg-BG" sz="2400" dirty="0">
                <a:solidFill>
                  <a:schemeClr val="dk1"/>
                </a:solidFill>
                <a:latin typeface="Calibri"/>
                <a:ea typeface="Calibri"/>
                <a:cs typeface="Calibri"/>
                <a:sym typeface="Calibri"/>
              </a:rPr>
              <a:t>o Уверете се, че вашата цел е приложима към настоящата грижа.</a:t>
            </a:r>
            <a:br>
              <a:rPr lang="bg-BG" sz="2400" dirty="0">
                <a:solidFill>
                  <a:schemeClr val="dk1"/>
                </a:solidFill>
                <a:latin typeface="Calibri"/>
                <a:ea typeface="Calibri"/>
                <a:cs typeface="Calibri"/>
                <a:sym typeface="Calibri"/>
              </a:rPr>
            </a:br>
            <a:r>
              <a:rPr lang="bg-BG" sz="2400" dirty="0">
                <a:solidFill>
                  <a:schemeClr val="dk1"/>
                </a:solidFill>
                <a:latin typeface="Calibri"/>
                <a:ea typeface="Calibri"/>
                <a:cs typeface="Calibri"/>
                <a:sym typeface="Calibri"/>
              </a:rPr>
              <a:t>oТази цел съвпада ли с вашите дългосрочни цели?</a:t>
            </a:r>
            <a:endParaRPr sz="2400" dirty="0">
              <a:solidFill>
                <a:schemeClr val="dk1"/>
              </a:solidFill>
              <a:latin typeface="Calibri"/>
              <a:ea typeface="Calibri"/>
              <a:cs typeface="Calibri"/>
              <a:sym typeface="Calibri"/>
            </a:endParaRPr>
          </a:p>
        </p:txBody>
      </p:sp>
      <p:sp>
        <p:nvSpPr>
          <p:cNvPr id="830" name="Google Shape;830;p38"/>
          <p:cNvSpPr txBox="1"/>
          <p:nvPr/>
        </p:nvSpPr>
        <p:spPr>
          <a:xfrm>
            <a:off x="534502" y="2997511"/>
            <a:ext cx="6072672"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2400" b="1" dirty="0">
                <a:solidFill>
                  <a:schemeClr val="dk1"/>
                </a:solidFill>
                <a:latin typeface="Calibri"/>
                <a:ea typeface="Calibri"/>
                <a:cs typeface="Calibri"/>
                <a:sym typeface="Calibri"/>
              </a:rPr>
              <a:t>Обвързан във времето (Time-bound)</a:t>
            </a: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bg-BG" sz="2400" dirty="0">
                <a:solidFill>
                  <a:schemeClr val="dk1"/>
                </a:solidFill>
                <a:latin typeface="Calibri"/>
                <a:ea typeface="Calibri"/>
                <a:cs typeface="Calibri"/>
                <a:sym typeface="Calibri"/>
              </a:rPr>
              <a:t>o Създайте времева линия/краен срок за себе си.</a:t>
            </a:r>
            <a:br>
              <a:rPr lang="bg-BG" sz="2400" dirty="0">
                <a:solidFill>
                  <a:schemeClr val="dk1"/>
                </a:solidFill>
                <a:latin typeface="Calibri"/>
                <a:ea typeface="Calibri"/>
                <a:cs typeface="Calibri"/>
                <a:sym typeface="Calibri"/>
              </a:rPr>
            </a:br>
            <a:r>
              <a:rPr lang="bg-BG" sz="2400" dirty="0">
                <a:solidFill>
                  <a:schemeClr val="dk1"/>
                </a:solidFill>
                <a:latin typeface="Calibri"/>
                <a:ea typeface="Calibri"/>
                <a:cs typeface="Calibri"/>
                <a:sym typeface="Calibri"/>
              </a:rPr>
              <a:t>o Колко време си отпускате, за да постигнете целта?</a:t>
            </a:r>
            <a:endParaRPr sz="2400" dirty="0">
              <a:solidFill>
                <a:schemeClr val="dk1"/>
              </a:solidFill>
              <a:latin typeface="Calibri"/>
              <a:ea typeface="Calibri"/>
              <a:cs typeface="Calibri"/>
              <a:sym typeface="Calibri"/>
            </a:endParaRPr>
          </a:p>
        </p:txBody>
      </p:sp>
      <p:pic>
        <p:nvPicPr>
          <p:cNvPr id="831" name="Google Shape;831;p38"/>
          <p:cNvPicPr preferRelativeResize="0"/>
          <p:nvPr/>
        </p:nvPicPr>
        <p:blipFill>
          <a:blip r:embed="rId8">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pic>
        <p:nvPicPr>
          <p:cNvPr id="836" name="Google Shape;836;p39"/>
          <p:cNvPicPr preferRelativeResize="0"/>
          <p:nvPr/>
        </p:nvPicPr>
        <p:blipFill rotWithShape="1">
          <a:blip r:embed="rId3">
            <a:alphaModFix/>
          </a:blip>
          <a:srcRect/>
          <a:stretch/>
        </p:blipFill>
        <p:spPr>
          <a:xfrm rot="5400000">
            <a:off x="10770731" y="4768328"/>
            <a:ext cx="7775659" cy="1894433"/>
          </a:xfrm>
          <a:prstGeom prst="rect">
            <a:avLst/>
          </a:prstGeom>
          <a:noFill/>
          <a:ln>
            <a:noFill/>
          </a:ln>
        </p:spPr>
      </p:pic>
      <p:pic>
        <p:nvPicPr>
          <p:cNvPr id="837" name="Google Shape;837;p39"/>
          <p:cNvPicPr preferRelativeResize="0"/>
          <p:nvPr/>
        </p:nvPicPr>
        <p:blipFill rotWithShape="1">
          <a:blip r:embed="rId4">
            <a:alphaModFix/>
          </a:blip>
          <a:srcRect/>
          <a:stretch/>
        </p:blipFill>
        <p:spPr>
          <a:xfrm>
            <a:off x="11739527" y="5000829"/>
            <a:ext cx="1338808" cy="1143007"/>
          </a:xfrm>
          <a:prstGeom prst="rect">
            <a:avLst/>
          </a:prstGeom>
          <a:noFill/>
          <a:ln>
            <a:noFill/>
          </a:ln>
        </p:spPr>
      </p:pic>
      <p:pic>
        <p:nvPicPr>
          <p:cNvPr id="838" name="Google Shape;838;p39"/>
          <p:cNvPicPr preferRelativeResize="0"/>
          <p:nvPr/>
        </p:nvPicPr>
        <p:blipFill rotWithShape="1">
          <a:blip r:embed="rId5">
            <a:alphaModFix/>
          </a:blip>
          <a:srcRect/>
          <a:stretch/>
        </p:blipFill>
        <p:spPr>
          <a:xfrm>
            <a:off x="12427531" y="6846114"/>
            <a:ext cx="1218800" cy="1198994"/>
          </a:xfrm>
          <a:prstGeom prst="rect">
            <a:avLst/>
          </a:prstGeom>
          <a:noFill/>
          <a:ln>
            <a:noFill/>
          </a:ln>
        </p:spPr>
      </p:pic>
      <p:grpSp>
        <p:nvGrpSpPr>
          <p:cNvPr id="839" name="Google Shape;839;p39"/>
          <p:cNvGrpSpPr/>
          <p:nvPr/>
        </p:nvGrpSpPr>
        <p:grpSpPr>
          <a:xfrm>
            <a:off x="14660026" y="2060782"/>
            <a:ext cx="654150" cy="657082"/>
            <a:chOff x="1813" y="0"/>
            <a:chExt cx="809173" cy="812800"/>
          </a:xfrm>
        </p:grpSpPr>
        <p:sp>
          <p:nvSpPr>
            <p:cNvPr id="840" name="Google Shape;840;p3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2" name="Google Shape;842;p39"/>
          <p:cNvGrpSpPr/>
          <p:nvPr/>
        </p:nvGrpSpPr>
        <p:grpSpPr>
          <a:xfrm>
            <a:off x="13667266" y="3547556"/>
            <a:ext cx="654150" cy="657082"/>
            <a:chOff x="1813" y="0"/>
            <a:chExt cx="809173" cy="812800"/>
          </a:xfrm>
        </p:grpSpPr>
        <p:sp>
          <p:nvSpPr>
            <p:cNvPr id="843" name="Google Shape;843;p3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5" name="Google Shape;845;p39"/>
          <p:cNvGrpSpPr/>
          <p:nvPr/>
        </p:nvGrpSpPr>
        <p:grpSpPr>
          <a:xfrm>
            <a:off x="13384269" y="5303960"/>
            <a:ext cx="654150" cy="657082"/>
            <a:chOff x="1813" y="0"/>
            <a:chExt cx="809173" cy="812800"/>
          </a:xfrm>
        </p:grpSpPr>
        <p:sp>
          <p:nvSpPr>
            <p:cNvPr id="846" name="Google Shape;846;p3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48" name="Google Shape;848;p39"/>
          <p:cNvGrpSpPr/>
          <p:nvPr/>
        </p:nvGrpSpPr>
        <p:grpSpPr>
          <a:xfrm>
            <a:off x="13753723" y="7056417"/>
            <a:ext cx="654150" cy="657082"/>
            <a:chOff x="1813" y="0"/>
            <a:chExt cx="809173" cy="812800"/>
          </a:xfrm>
        </p:grpSpPr>
        <p:sp>
          <p:nvSpPr>
            <p:cNvPr id="849" name="Google Shape;849;p3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1" name="Google Shape;851;p39"/>
          <p:cNvGrpSpPr/>
          <p:nvPr/>
        </p:nvGrpSpPr>
        <p:grpSpPr>
          <a:xfrm>
            <a:off x="14660026" y="8705205"/>
            <a:ext cx="654150" cy="657082"/>
            <a:chOff x="1813" y="0"/>
            <a:chExt cx="809173" cy="812800"/>
          </a:xfrm>
        </p:grpSpPr>
        <p:sp>
          <p:nvSpPr>
            <p:cNvPr id="852" name="Google Shape;852;p3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54" name="Google Shape;854;p39"/>
          <p:cNvPicPr preferRelativeResize="0"/>
          <p:nvPr/>
        </p:nvPicPr>
        <p:blipFill rotWithShape="1">
          <a:blip r:embed="rId6">
            <a:alphaModFix/>
          </a:blip>
          <a:srcRect/>
          <a:stretch/>
        </p:blipFill>
        <p:spPr>
          <a:xfrm>
            <a:off x="16418708" y="0"/>
            <a:ext cx="1869292" cy="1869292"/>
          </a:xfrm>
          <a:prstGeom prst="rect">
            <a:avLst/>
          </a:prstGeom>
          <a:noFill/>
          <a:ln>
            <a:noFill/>
          </a:ln>
        </p:spPr>
      </p:pic>
      <p:grpSp>
        <p:nvGrpSpPr>
          <p:cNvPr id="855" name="Google Shape;855;p39"/>
          <p:cNvGrpSpPr/>
          <p:nvPr/>
        </p:nvGrpSpPr>
        <p:grpSpPr>
          <a:xfrm>
            <a:off x="14770557" y="3680995"/>
            <a:ext cx="3086100" cy="3375422"/>
            <a:chOff x="0" y="-76200"/>
            <a:chExt cx="812800" cy="889000"/>
          </a:xfrm>
        </p:grpSpPr>
        <p:sp>
          <p:nvSpPr>
            <p:cNvPr id="856" name="Google Shape;856;p39"/>
            <p:cNvSpPr/>
            <p:nvPr/>
          </p:nvSpPr>
          <p:spPr>
            <a:xfrm>
              <a:off x="0" y="0"/>
              <a:ext cx="812800" cy="812800"/>
            </a:xfrm>
            <a:custGeom>
              <a:avLst/>
              <a:gdLst/>
              <a:ahLst/>
              <a:cxnLst/>
              <a:rect l="l" t="t" r="r" b="b"/>
              <a:pathLst>
                <a:path w="812800" h="812800" extrusionOk="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9"/>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40012"/>
                </a:lnSpc>
                <a:spcBef>
                  <a:spcPts val="0"/>
                </a:spcBef>
                <a:spcAft>
                  <a:spcPts val="0"/>
                </a:spcAft>
                <a:buNone/>
              </a:pPr>
              <a:r>
                <a:rPr lang="bg-BG" sz="3199">
                  <a:solidFill>
                    <a:srgbClr val="FEFEFE"/>
                  </a:solidFill>
                  <a:latin typeface="Abhaya Libre"/>
                  <a:ea typeface="Abhaya Libre"/>
                  <a:cs typeface="Abhaya Libre"/>
                  <a:sym typeface="Abhaya Libre"/>
                </a:rPr>
                <a:t>интелигентно планиране</a:t>
              </a:r>
              <a:endParaRPr sz="3199">
                <a:solidFill>
                  <a:srgbClr val="FEFEFE"/>
                </a:solidFill>
                <a:latin typeface="Abhaya Libre"/>
                <a:ea typeface="Abhaya Libre"/>
                <a:cs typeface="Abhaya Libre"/>
                <a:sym typeface="Abhaya Libre"/>
              </a:endParaRPr>
            </a:p>
          </p:txBody>
        </p:sp>
      </p:grpSp>
      <p:pic>
        <p:nvPicPr>
          <p:cNvPr id="858" name="Google Shape;858;p39"/>
          <p:cNvPicPr preferRelativeResize="0"/>
          <p:nvPr/>
        </p:nvPicPr>
        <p:blipFill rotWithShape="1">
          <a:blip r:embed="rId7">
            <a:alphaModFix/>
          </a:blip>
          <a:srcRect/>
          <a:stretch/>
        </p:blipFill>
        <p:spPr>
          <a:xfrm>
            <a:off x="13665800" y="1440853"/>
            <a:ext cx="593582" cy="1239858"/>
          </a:xfrm>
          <a:prstGeom prst="rect">
            <a:avLst/>
          </a:prstGeom>
          <a:noFill/>
          <a:ln>
            <a:noFill/>
          </a:ln>
        </p:spPr>
      </p:pic>
      <p:pic>
        <p:nvPicPr>
          <p:cNvPr id="859" name="Google Shape;859;p39"/>
          <p:cNvPicPr preferRelativeResize="0"/>
          <p:nvPr/>
        </p:nvPicPr>
        <p:blipFill rotWithShape="1">
          <a:blip r:embed="rId8">
            <a:alphaModFix/>
          </a:blip>
          <a:srcRect/>
          <a:stretch/>
        </p:blipFill>
        <p:spPr>
          <a:xfrm>
            <a:off x="12289686" y="3162015"/>
            <a:ext cx="1239858" cy="1239858"/>
          </a:xfrm>
          <a:prstGeom prst="rect">
            <a:avLst/>
          </a:prstGeom>
          <a:noFill/>
          <a:ln>
            <a:noFill/>
          </a:ln>
        </p:spPr>
      </p:pic>
      <p:pic>
        <p:nvPicPr>
          <p:cNvPr id="860" name="Google Shape;860;p39"/>
          <p:cNvPicPr preferRelativeResize="0"/>
          <p:nvPr/>
        </p:nvPicPr>
        <p:blipFill rotWithShape="1">
          <a:blip r:embed="rId9">
            <a:alphaModFix/>
          </a:blip>
          <a:srcRect/>
          <a:stretch/>
        </p:blipFill>
        <p:spPr>
          <a:xfrm>
            <a:off x="13022445" y="8352972"/>
            <a:ext cx="1239034" cy="1250402"/>
          </a:xfrm>
          <a:prstGeom prst="rect">
            <a:avLst/>
          </a:prstGeom>
          <a:noFill/>
          <a:ln>
            <a:noFill/>
          </a:ln>
        </p:spPr>
      </p:pic>
      <p:sp>
        <p:nvSpPr>
          <p:cNvPr id="861" name="Google Shape;861;p39"/>
          <p:cNvSpPr txBox="1"/>
          <p:nvPr/>
        </p:nvSpPr>
        <p:spPr>
          <a:xfrm>
            <a:off x="1706664" y="2563996"/>
            <a:ext cx="9492375" cy="258532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b="1" i="0" dirty="0">
                <a:solidFill>
                  <a:srgbClr val="374151"/>
                </a:solidFill>
                <a:latin typeface="Arial"/>
                <a:ea typeface="Arial"/>
                <a:cs typeface="Arial"/>
                <a:sym typeface="Arial"/>
              </a:rPr>
              <a:t>Градоустройство</a:t>
            </a:r>
            <a:r>
              <a:rPr lang="bg-BG" sz="2800" b="0" i="0" dirty="0">
                <a:solidFill>
                  <a:srgbClr val="374151"/>
                </a:solidFill>
                <a:latin typeface="Arial"/>
                <a:ea typeface="Arial"/>
                <a:cs typeface="Arial"/>
                <a:sym typeface="Arial"/>
              </a:rPr>
              <a:t>: Развитието на устойчиви градски зони, които насърчават високо качество на живот и опазват околната среда, е пример за интелигентно планиране. Това включва разглеждане на фактори като достъпност, обществен транспорт, зелени площи и нуждите на различните групи от населението.</a:t>
            </a:r>
            <a:endParaRPr sz="2800" b="0" i="0" dirty="0">
              <a:solidFill>
                <a:srgbClr val="374151"/>
              </a:solidFill>
              <a:latin typeface="Arial"/>
              <a:ea typeface="Arial"/>
              <a:cs typeface="Arial"/>
              <a:sym typeface="Arial"/>
            </a:endParaRPr>
          </a:p>
        </p:txBody>
      </p:sp>
      <p:sp>
        <p:nvSpPr>
          <p:cNvPr id="862" name="Google Shape;862;p39"/>
          <p:cNvSpPr txBox="1"/>
          <p:nvPr/>
        </p:nvSpPr>
        <p:spPr>
          <a:xfrm>
            <a:off x="3858047" y="1451869"/>
            <a:ext cx="10489690" cy="480901"/>
          </a:xfrm>
          <a:prstGeom prst="rect">
            <a:avLst/>
          </a:prstGeom>
          <a:noFill/>
          <a:ln>
            <a:noFill/>
          </a:ln>
        </p:spPr>
        <p:txBody>
          <a:bodyPr spcFirstLastPara="1" wrap="square" lIns="0" tIns="0" rIns="0" bIns="0" anchor="t" anchorCtr="0">
            <a:spAutoFit/>
          </a:bodyPr>
          <a:lstStyle/>
          <a:p>
            <a:pPr marL="0" marR="0" lvl="0" indent="0" algn="just" rtl="0">
              <a:lnSpc>
                <a:spcPct val="83975"/>
              </a:lnSpc>
              <a:spcBef>
                <a:spcPts val="0"/>
              </a:spcBef>
              <a:spcAft>
                <a:spcPts val="0"/>
              </a:spcAft>
              <a:buNone/>
            </a:pPr>
            <a:r>
              <a:rPr lang="bg-BG" sz="4000" b="1" i="0">
                <a:solidFill>
                  <a:srgbClr val="374151"/>
                </a:solidFill>
                <a:latin typeface="Arial"/>
                <a:ea typeface="Arial"/>
                <a:cs typeface="Arial"/>
                <a:sym typeface="Arial"/>
              </a:rPr>
              <a:t>Примери за „</a:t>
            </a:r>
            <a:r>
              <a:rPr lang="bg-BG" sz="4000" b="1">
                <a:solidFill>
                  <a:srgbClr val="374151"/>
                </a:solidFill>
                <a:latin typeface="Arial"/>
                <a:ea typeface="Arial"/>
                <a:cs typeface="Arial"/>
                <a:sym typeface="Arial"/>
              </a:rPr>
              <a:t>И</a:t>
            </a:r>
            <a:r>
              <a:rPr lang="bg-BG" sz="4000" b="1" i="0">
                <a:solidFill>
                  <a:srgbClr val="374151"/>
                </a:solidFill>
                <a:latin typeface="Arial"/>
                <a:ea typeface="Arial"/>
                <a:cs typeface="Arial"/>
                <a:sym typeface="Arial"/>
              </a:rPr>
              <a:t>нтелигентно планиране"</a:t>
            </a:r>
            <a:endParaRPr sz="4000" b="1">
              <a:solidFill>
                <a:srgbClr val="000000"/>
              </a:solidFill>
              <a:latin typeface="Abhaya Libre"/>
              <a:ea typeface="Abhaya Libre"/>
              <a:cs typeface="Abhaya Libre"/>
              <a:sym typeface="Abhaya Libre"/>
            </a:endParaRPr>
          </a:p>
        </p:txBody>
      </p:sp>
      <p:pic>
        <p:nvPicPr>
          <p:cNvPr id="863" name="Google Shape;863;p39"/>
          <p:cNvPicPr preferRelativeResize="0"/>
          <p:nvPr/>
        </p:nvPicPr>
        <p:blipFill rotWithShape="1">
          <a:blip r:embed="rId10">
            <a:alphaModFix/>
          </a:blip>
          <a:srcRect/>
          <a:stretch/>
        </p:blipFill>
        <p:spPr>
          <a:xfrm rot="1852805">
            <a:off x="6323948" y="-3260923"/>
            <a:ext cx="5364129" cy="5364129"/>
          </a:xfrm>
          <a:prstGeom prst="rect">
            <a:avLst/>
          </a:prstGeom>
          <a:noFill/>
          <a:ln>
            <a:noFill/>
          </a:ln>
        </p:spPr>
      </p:pic>
      <p:pic>
        <p:nvPicPr>
          <p:cNvPr id="864" name="Google Shape;864;p39"/>
          <p:cNvPicPr preferRelativeResize="0"/>
          <p:nvPr/>
        </p:nvPicPr>
        <p:blipFill rotWithShape="1">
          <a:blip r:embed="rId11">
            <a:alphaModFix/>
          </a:blip>
          <a:srcRect/>
          <a:stretch/>
        </p:blipFill>
        <p:spPr>
          <a:xfrm>
            <a:off x="0" y="-1490547"/>
            <a:ext cx="3334026" cy="3588482"/>
          </a:xfrm>
          <a:prstGeom prst="rect">
            <a:avLst/>
          </a:prstGeom>
          <a:noFill/>
          <a:ln>
            <a:noFill/>
          </a:ln>
        </p:spPr>
      </p:pic>
      <p:pic>
        <p:nvPicPr>
          <p:cNvPr id="865" name="Google Shape;865;p39"/>
          <p:cNvPicPr preferRelativeResize="0"/>
          <p:nvPr/>
        </p:nvPicPr>
        <p:blipFill rotWithShape="1">
          <a:blip r:embed="rId12">
            <a:alphaModFix/>
          </a:blip>
          <a:srcRect/>
          <a:stretch/>
        </p:blipFill>
        <p:spPr>
          <a:xfrm rot="-1185502">
            <a:off x="-3235988" y="28827"/>
            <a:ext cx="4352147" cy="4346443"/>
          </a:xfrm>
          <a:prstGeom prst="rect">
            <a:avLst/>
          </a:prstGeom>
          <a:noFill/>
          <a:ln>
            <a:noFill/>
          </a:ln>
        </p:spPr>
      </p:pic>
      <p:pic>
        <p:nvPicPr>
          <p:cNvPr id="866" name="Google Shape;866;p39"/>
          <p:cNvPicPr preferRelativeResize="0"/>
          <p:nvPr/>
        </p:nvPicPr>
        <p:blipFill rotWithShape="1">
          <a:blip r:embed="rId10">
            <a:alphaModFix/>
          </a:blip>
          <a:srcRect/>
          <a:stretch/>
        </p:blipFill>
        <p:spPr>
          <a:xfrm rot="1852805">
            <a:off x="15257830" y="7358583"/>
            <a:ext cx="5364129" cy="5364129"/>
          </a:xfrm>
          <a:prstGeom prst="rect">
            <a:avLst/>
          </a:prstGeom>
          <a:noFill/>
          <a:ln>
            <a:noFill/>
          </a:ln>
        </p:spPr>
      </p:pic>
      <p:grpSp>
        <p:nvGrpSpPr>
          <p:cNvPr id="867" name="Google Shape;867;p39"/>
          <p:cNvGrpSpPr/>
          <p:nvPr/>
        </p:nvGrpSpPr>
        <p:grpSpPr>
          <a:xfrm>
            <a:off x="-845096" y="8795670"/>
            <a:ext cx="2900572" cy="807706"/>
            <a:chOff x="0" y="0"/>
            <a:chExt cx="3867430" cy="1076940"/>
          </a:xfrm>
        </p:grpSpPr>
        <p:pic>
          <p:nvPicPr>
            <p:cNvPr id="868" name="Google Shape;868;p39"/>
            <p:cNvPicPr preferRelativeResize="0"/>
            <p:nvPr/>
          </p:nvPicPr>
          <p:blipFill rotWithShape="1">
            <a:blip r:embed="rId13">
              <a:alphaModFix/>
            </a:blip>
            <a:srcRect/>
            <a:stretch/>
          </p:blipFill>
          <p:spPr>
            <a:xfrm>
              <a:off x="0" y="0"/>
              <a:ext cx="3867430" cy="618789"/>
            </a:xfrm>
            <a:prstGeom prst="rect">
              <a:avLst/>
            </a:prstGeom>
            <a:noFill/>
            <a:ln>
              <a:noFill/>
            </a:ln>
          </p:spPr>
        </p:pic>
        <p:pic>
          <p:nvPicPr>
            <p:cNvPr id="869" name="Google Shape;869;p39"/>
            <p:cNvPicPr preferRelativeResize="0"/>
            <p:nvPr/>
          </p:nvPicPr>
          <p:blipFill rotWithShape="1">
            <a:blip r:embed="rId13">
              <a:alphaModFix/>
            </a:blip>
            <a:srcRect/>
            <a:stretch/>
          </p:blipFill>
          <p:spPr>
            <a:xfrm>
              <a:off x="0" y="458151"/>
              <a:ext cx="3867430" cy="618789"/>
            </a:xfrm>
            <a:prstGeom prst="rect">
              <a:avLst/>
            </a:prstGeom>
            <a:noFill/>
            <a:ln>
              <a:noFill/>
            </a:ln>
          </p:spPr>
        </p:pic>
      </p:grpSp>
      <p:sp>
        <p:nvSpPr>
          <p:cNvPr id="870" name="Google Shape;870;p39"/>
          <p:cNvSpPr txBox="1"/>
          <p:nvPr/>
        </p:nvSpPr>
        <p:spPr>
          <a:xfrm>
            <a:off x="768263" y="5275762"/>
            <a:ext cx="10239126" cy="3016210"/>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b="1" i="0" dirty="0">
                <a:solidFill>
                  <a:srgbClr val="374151"/>
                </a:solidFill>
                <a:latin typeface="Arial"/>
                <a:ea typeface="Arial"/>
                <a:cs typeface="Arial"/>
                <a:sym typeface="Arial"/>
              </a:rPr>
              <a:t>Планиране на здравеопазването</a:t>
            </a:r>
            <a:r>
              <a:rPr lang="bg-BG" sz="2800" b="0" i="0" dirty="0">
                <a:solidFill>
                  <a:srgbClr val="374151"/>
                </a:solidFill>
                <a:latin typeface="Arial"/>
                <a:ea typeface="Arial"/>
                <a:cs typeface="Arial"/>
                <a:sym typeface="Arial"/>
              </a:rPr>
              <a:t>: Интелигентното планиране в сектора на здравеопазването включва ефикасното използване на ресурсите и ефективно управление на грижите за пациентите, за да се подобрят здравните показатели на населението. Това включва използването на електронни медицински досиета, телемедицина и разработване на пътеки за грижи.</a:t>
            </a:r>
            <a:endParaRPr dirty="0"/>
          </a:p>
        </p:txBody>
      </p:sp>
      <p:pic>
        <p:nvPicPr>
          <p:cNvPr id="871" name="Google Shape;871;p39"/>
          <p:cNvPicPr preferRelativeResize="0"/>
          <p:nvPr/>
        </p:nvPicPr>
        <p:blipFill>
          <a:blip r:embed="rId14">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44"/>
        <p:cNvGrpSpPr/>
        <p:nvPr/>
      </p:nvGrpSpPr>
      <p:grpSpPr>
        <a:xfrm>
          <a:off x="0" y="0"/>
          <a:ext cx="0" cy="0"/>
          <a:chOff x="0" y="0"/>
          <a:chExt cx="0" cy="0"/>
        </a:xfrm>
      </p:grpSpPr>
      <p:pic>
        <p:nvPicPr>
          <p:cNvPr id="145" name="Google Shape;145;p4"/>
          <p:cNvPicPr preferRelativeResize="0"/>
          <p:nvPr/>
        </p:nvPicPr>
        <p:blipFill rotWithShape="1">
          <a:blip r:embed="rId3">
            <a:alphaModFix/>
          </a:blip>
          <a:srcRect/>
          <a:stretch/>
        </p:blipFill>
        <p:spPr>
          <a:xfrm>
            <a:off x="180155" y="837458"/>
            <a:ext cx="17927690" cy="9636133"/>
          </a:xfrm>
          <a:prstGeom prst="rect">
            <a:avLst/>
          </a:prstGeom>
          <a:noFill/>
          <a:ln>
            <a:noFill/>
          </a:ln>
        </p:spPr>
      </p:pic>
      <p:pic>
        <p:nvPicPr>
          <p:cNvPr id="146" name="Google Shape;146;p4"/>
          <p:cNvPicPr preferRelativeResize="0"/>
          <p:nvPr/>
        </p:nvPicPr>
        <p:blipFill rotWithShape="1">
          <a:blip r:embed="rId4">
            <a:alphaModFix/>
          </a:blip>
          <a:srcRect/>
          <a:stretch/>
        </p:blipFill>
        <p:spPr>
          <a:xfrm rot="1852805">
            <a:off x="6163950" y="-3326906"/>
            <a:ext cx="5364129" cy="5364129"/>
          </a:xfrm>
          <a:prstGeom prst="rect">
            <a:avLst/>
          </a:prstGeom>
          <a:noFill/>
          <a:ln>
            <a:noFill/>
          </a:ln>
        </p:spPr>
      </p:pic>
      <p:pic>
        <p:nvPicPr>
          <p:cNvPr id="147" name="Google Shape;147;p4"/>
          <p:cNvPicPr preferRelativeResize="0"/>
          <p:nvPr/>
        </p:nvPicPr>
        <p:blipFill rotWithShape="1">
          <a:blip r:embed="rId5">
            <a:alphaModFix/>
          </a:blip>
          <a:srcRect/>
          <a:stretch/>
        </p:blipFill>
        <p:spPr>
          <a:xfrm rot="1167879">
            <a:off x="16541943" y="7503474"/>
            <a:ext cx="5721823" cy="5669807"/>
          </a:xfrm>
          <a:prstGeom prst="rect">
            <a:avLst/>
          </a:prstGeom>
          <a:noFill/>
          <a:ln>
            <a:noFill/>
          </a:ln>
        </p:spPr>
      </p:pic>
      <p:pic>
        <p:nvPicPr>
          <p:cNvPr id="148" name="Google Shape;148;p4"/>
          <p:cNvPicPr preferRelativeResize="0"/>
          <p:nvPr/>
        </p:nvPicPr>
        <p:blipFill rotWithShape="1">
          <a:blip r:embed="rId6">
            <a:alphaModFix/>
          </a:blip>
          <a:srcRect/>
          <a:stretch/>
        </p:blipFill>
        <p:spPr>
          <a:xfrm rot="-4196164">
            <a:off x="-5667382" y="8118007"/>
            <a:ext cx="11622266" cy="12388074"/>
          </a:xfrm>
          <a:prstGeom prst="rect">
            <a:avLst/>
          </a:prstGeom>
          <a:noFill/>
          <a:ln>
            <a:noFill/>
          </a:ln>
        </p:spPr>
      </p:pic>
      <p:pic>
        <p:nvPicPr>
          <p:cNvPr id="149" name="Google Shape;149;p4"/>
          <p:cNvPicPr preferRelativeResize="0"/>
          <p:nvPr/>
        </p:nvPicPr>
        <p:blipFill rotWithShape="1">
          <a:blip r:embed="rId7">
            <a:alphaModFix/>
          </a:blip>
          <a:srcRect/>
          <a:stretch/>
        </p:blipFill>
        <p:spPr>
          <a:xfrm>
            <a:off x="-642319" y="-2559782"/>
            <a:ext cx="3334026" cy="3588482"/>
          </a:xfrm>
          <a:prstGeom prst="rect">
            <a:avLst/>
          </a:prstGeom>
          <a:noFill/>
          <a:ln>
            <a:noFill/>
          </a:ln>
        </p:spPr>
      </p:pic>
      <p:pic>
        <p:nvPicPr>
          <p:cNvPr id="150" name="Google Shape;150;p4"/>
          <p:cNvPicPr preferRelativeResize="0"/>
          <p:nvPr/>
        </p:nvPicPr>
        <p:blipFill rotWithShape="1">
          <a:blip r:embed="rId7">
            <a:alphaModFix/>
          </a:blip>
          <a:srcRect/>
          <a:stretch/>
        </p:blipFill>
        <p:spPr>
          <a:xfrm>
            <a:off x="15371492" y="9488339"/>
            <a:ext cx="2556197" cy="2751289"/>
          </a:xfrm>
          <a:prstGeom prst="rect">
            <a:avLst/>
          </a:prstGeom>
          <a:noFill/>
          <a:ln>
            <a:noFill/>
          </a:ln>
        </p:spPr>
      </p:pic>
      <p:pic>
        <p:nvPicPr>
          <p:cNvPr id="151" name="Google Shape;151;p4"/>
          <p:cNvPicPr preferRelativeResize="0"/>
          <p:nvPr/>
        </p:nvPicPr>
        <p:blipFill rotWithShape="1">
          <a:blip r:embed="rId8">
            <a:alphaModFix/>
          </a:blip>
          <a:srcRect/>
          <a:stretch/>
        </p:blipFill>
        <p:spPr>
          <a:xfrm rot="-1185502">
            <a:off x="-3852602" y="189371"/>
            <a:ext cx="4352147" cy="4346443"/>
          </a:xfrm>
          <a:prstGeom prst="rect">
            <a:avLst/>
          </a:prstGeom>
          <a:noFill/>
          <a:ln>
            <a:noFill/>
          </a:ln>
        </p:spPr>
      </p:pic>
      <p:pic>
        <p:nvPicPr>
          <p:cNvPr id="152" name="Google Shape;152;p4"/>
          <p:cNvPicPr preferRelativeResize="0"/>
          <p:nvPr/>
        </p:nvPicPr>
        <p:blipFill rotWithShape="1">
          <a:blip r:embed="rId9">
            <a:alphaModFix/>
          </a:blip>
          <a:srcRect/>
          <a:stretch/>
        </p:blipFill>
        <p:spPr>
          <a:xfrm rot="-7379619">
            <a:off x="2804477" y="10361181"/>
            <a:ext cx="5810576" cy="5802961"/>
          </a:xfrm>
          <a:prstGeom prst="rect">
            <a:avLst/>
          </a:prstGeom>
          <a:noFill/>
          <a:ln>
            <a:noFill/>
          </a:ln>
        </p:spPr>
      </p:pic>
      <p:pic>
        <p:nvPicPr>
          <p:cNvPr id="153" name="Google Shape;153;p4"/>
          <p:cNvPicPr preferRelativeResize="0"/>
          <p:nvPr/>
        </p:nvPicPr>
        <p:blipFill rotWithShape="1">
          <a:blip r:embed="rId10">
            <a:alphaModFix/>
          </a:blip>
          <a:srcRect/>
          <a:stretch/>
        </p:blipFill>
        <p:spPr>
          <a:xfrm rot="6632729">
            <a:off x="18127522" y="1732064"/>
            <a:ext cx="4881157" cy="4874760"/>
          </a:xfrm>
          <a:prstGeom prst="rect">
            <a:avLst/>
          </a:prstGeom>
          <a:noFill/>
          <a:ln>
            <a:noFill/>
          </a:ln>
        </p:spPr>
      </p:pic>
      <p:grpSp>
        <p:nvGrpSpPr>
          <p:cNvPr id="154" name="Google Shape;154;p4"/>
          <p:cNvGrpSpPr/>
          <p:nvPr/>
        </p:nvGrpSpPr>
        <p:grpSpPr>
          <a:xfrm>
            <a:off x="3249428" y="1562854"/>
            <a:ext cx="3086100" cy="2796778"/>
            <a:chOff x="0" y="-38100"/>
            <a:chExt cx="812800" cy="736600"/>
          </a:xfrm>
        </p:grpSpPr>
        <p:sp>
          <p:nvSpPr>
            <p:cNvPr id="155" name="Google Shape;155;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6" name="Google Shape;156;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7" name="Google Shape;157;p4"/>
          <p:cNvGrpSpPr/>
          <p:nvPr/>
        </p:nvGrpSpPr>
        <p:grpSpPr>
          <a:xfrm>
            <a:off x="5709765" y="3007965"/>
            <a:ext cx="3086100" cy="2796778"/>
            <a:chOff x="0" y="-38100"/>
            <a:chExt cx="812800" cy="736600"/>
          </a:xfrm>
        </p:grpSpPr>
        <p:sp>
          <p:nvSpPr>
            <p:cNvPr id="158" name="Google Shape;158;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9" name="Google Shape;159;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0" name="Google Shape;160;p4"/>
          <p:cNvGrpSpPr/>
          <p:nvPr/>
        </p:nvGrpSpPr>
        <p:grpSpPr>
          <a:xfrm>
            <a:off x="2691707" y="4338047"/>
            <a:ext cx="3643821" cy="3302212"/>
            <a:chOff x="0" y="-38100"/>
            <a:chExt cx="812800" cy="736600"/>
          </a:xfrm>
        </p:grpSpPr>
        <p:sp>
          <p:nvSpPr>
            <p:cNvPr id="161" name="Google Shape;161;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2" name="Google Shape;162;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3" name="Google Shape;163;p4"/>
          <p:cNvGrpSpPr/>
          <p:nvPr/>
        </p:nvGrpSpPr>
        <p:grpSpPr>
          <a:xfrm>
            <a:off x="5759915" y="6012507"/>
            <a:ext cx="3086100" cy="2796778"/>
            <a:chOff x="0" y="-38100"/>
            <a:chExt cx="812800" cy="736600"/>
          </a:xfrm>
        </p:grpSpPr>
        <p:sp>
          <p:nvSpPr>
            <p:cNvPr id="164" name="Google Shape;164;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5" name="Google Shape;165;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6" name="Google Shape;166;p4"/>
          <p:cNvGrpSpPr/>
          <p:nvPr/>
        </p:nvGrpSpPr>
        <p:grpSpPr>
          <a:xfrm>
            <a:off x="8182339" y="4334024"/>
            <a:ext cx="3086100" cy="2796778"/>
            <a:chOff x="0" y="-38100"/>
            <a:chExt cx="812800" cy="736600"/>
          </a:xfrm>
        </p:grpSpPr>
        <p:sp>
          <p:nvSpPr>
            <p:cNvPr id="167" name="Google Shape;167;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8" name="Google Shape;168;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9" name="Google Shape;169;p4"/>
          <p:cNvGrpSpPr/>
          <p:nvPr/>
        </p:nvGrpSpPr>
        <p:grpSpPr>
          <a:xfrm>
            <a:off x="10749353" y="3038131"/>
            <a:ext cx="3086100" cy="2796778"/>
            <a:chOff x="0" y="-38100"/>
            <a:chExt cx="812800" cy="736600"/>
          </a:xfrm>
        </p:grpSpPr>
        <p:sp>
          <p:nvSpPr>
            <p:cNvPr id="170" name="Google Shape;170;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71" name="Google Shape;171;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2" name="Google Shape;172;p4"/>
          <p:cNvGrpSpPr/>
          <p:nvPr/>
        </p:nvGrpSpPr>
        <p:grpSpPr>
          <a:xfrm>
            <a:off x="10749353" y="5839467"/>
            <a:ext cx="3086100" cy="2796778"/>
            <a:chOff x="0" y="-38100"/>
            <a:chExt cx="812800" cy="736600"/>
          </a:xfrm>
        </p:grpSpPr>
        <p:sp>
          <p:nvSpPr>
            <p:cNvPr id="173" name="Google Shape;173;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74" name="Google Shape;174;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5" name="Google Shape;175;p4"/>
          <p:cNvGrpSpPr/>
          <p:nvPr/>
        </p:nvGrpSpPr>
        <p:grpSpPr>
          <a:xfrm>
            <a:off x="13225533" y="4364190"/>
            <a:ext cx="3086100" cy="2796778"/>
            <a:chOff x="0" y="-38100"/>
            <a:chExt cx="812800" cy="736600"/>
          </a:xfrm>
        </p:grpSpPr>
        <p:sp>
          <p:nvSpPr>
            <p:cNvPr id="176" name="Google Shape;176;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77" name="Google Shape;177;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78" name="Google Shape;178;p4"/>
          <p:cNvPicPr preferRelativeResize="0"/>
          <p:nvPr/>
        </p:nvPicPr>
        <p:blipFill rotWithShape="1">
          <a:blip r:embed="rId11">
            <a:alphaModFix/>
          </a:blip>
          <a:srcRect/>
          <a:stretch/>
        </p:blipFill>
        <p:spPr>
          <a:xfrm>
            <a:off x="16418708" y="0"/>
            <a:ext cx="1869292" cy="1869292"/>
          </a:xfrm>
          <a:prstGeom prst="rect">
            <a:avLst/>
          </a:prstGeom>
          <a:noFill/>
          <a:ln>
            <a:noFill/>
          </a:ln>
        </p:spPr>
      </p:pic>
      <p:pic>
        <p:nvPicPr>
          <p:cNvPr id="179" name="Google Shape;179;p4"/>
          <p:cNvPicPr preferRelativeResize="0"/>
          <p:nvPr/>
        </p:nvPicPr>
        <p:blipFill rotWithShape="1">
          <a:blip r:embed="rId12">
            <a:alphaModFix/>
          </a:blip>
          <a:srcRect/>
          <a:stretch/>
        </p:blipFill>
        <p:spPr>
          <a:xfrm>
            <a:off x="3687102" y="2559643"/>
            <a:ext cx="2210751" cy="947860"/>
          </a:xfrm>
          <a:prstGeom prst="rect">
            <a:avLst/>
          </a:prstGeom>
          <a:noFill/>
          <a:ln>
            <a:noFill/>
          </a:ln>
        </p:spPr>
      </p:pic>
      <p:pic>
        <p:nvPicPr>
          <p:cNvPr id="180" name="Google Shape;180;p4"/>
          <p:cNvPicPr preferRelativeResize="0"/>
          <p:nvPr/>
        </p:nvPicPr>
        <p:blipFill rotWithShape="1">
          <a:blip r:embed="rId13">
            <a:alphaModFix/>
          </a:blip>
          <a:srcRect/>
          <a:stretch/>
        </p:blipFill>
        <p:spPr>
          <a:xfrm>
            <a:off x="6243886" y="3864404"/>
            <a:ext cx="2017858" cy="1288893"/>
          </a:xfrm>
          <a:prstGeom prst="rect">
            <a:avLst/>
          </a:prstGeom>
          <a:noFill/>
          <a:ln>
            <a:noFill/>
          </a:ln>
        </p:spPr>
      </p:pic>
      <p:pic>
        <p:nvPicPr>
          <p:cNvPr id="181" name="Google Shape;181;p4"/>
          <p:cNvPicPr preferRelativeResize="0"/>
          <p:nvPr/>
        </p:nvPicPr>
        <p:blipFill rotWithShape="1">
          <a:blip r:embed="rId14">
            <a:alphaModFix/>
          </a:blip>
          <a:srcRect/>
          <a:stretch/>
        </p:blipFill>
        <p:spPr>
          <a:xfrm>
            <a:off x="2989668" y="5655524"/>
            <a:ext cx="3047900" cy="793115"/>
          </a:xfrm>
          <a:prstGeom prst="rect">
            <a:avLst/>
          </a:prstGeom>
          <a:noFill/>
          <a:ln>
            <a:noFill/>
          </a:ln>
        </p:spPr>
      </p:pic>
      <p:pic>
        <p:nvPicPr>
          <p:cNvPr id="182" name="Google Shape;182;p4"/>
          <p:cNvPicPr preferRelativeResize="0"/>
          <p:nvPr/>
        </p:nvPicPr>
        <p:blipFill rotWithShape="1">
          <a:blip r:embed="rId15">
            <a:alphaModFix/>
          </a:blip>
          <a:srcRect/>
          <a:stretch/>
        </p:blipFill>
        <p:spPr>
          <a:xfrm>
            <a:off x="8630487" y="5274869"/>
            <a:ext cx="2189806" cy="937237"/>
          </a:xfrm>
          <a:prstGeom prst="rect">
            <a:avLst/>
          </a:prstGeom>
          <a:noFill/>
          <a:ln>
            <a:noFill/>
          </a:ln>
        </p:spPr>
      </p:pic>
      <p:pic>
        <p:nvPicPr>
          <p:cNvPr id="183" name="Google Shape;183;p4"/>
          <p:cNvPicPr preferRelativeResize="0"/>
          <p:nvPr/>
        </p:nvPicPr>
        <p:blipFill rotWithShape="1">
          <a:blip r:embed="rId16">
            <a:alphaModFix/>
          </a:blip>
          <a:srcRect/>
          <a:stretch/>
        </p:blipFill>
        <p:spPr>
          <a:xfrm>
            <a:off x="11121878" y="4169443"/>
            <a:ext cx="2341050" cy="698495"/>
          </a:xfrm>
          <a:prstGeom prst="rect">
            <a:avLst/>
          </a:prstGeom>
          <a:noFill/>
          <a:ln>
            <a:noFill/>
          </a:ln>
        </p:spPr>
      </p:pic>
      <p:pic>
        <p:nvPicPr>
          <p:cNvPr id="184" name="Google Shape;184;p4"/>
          <p:cNvPicPr preferRelativeResize="0"/>
          <p:nvPr/>
        </p:nvPicPr>
        <p:blipFill rotWithShape="1">
          <a:blip r:embed="rId17">
            <a:alphaModFix/>
          </a:blip>
          <a:srcRect/>
          <a:stretch/>
        </p:blipFill>
        <p:spPr>
          <a:xfrm>
            <a:off x="13225533" y="5274869"/>
            <a:ext cx="2941124" cy="1105653"/>
          </a:xfrm>
          <a:prstGeom prst="rect">
            <a:avLst/>
          </a:prstGeom>
          <a:noFill/>
          <a:ln>
            <a:noFill/>
          </a:ln>
        </p:spPr>
      </p:pic>
      <p:pic>
        <p:nvPicPr>
          <p:cNvPr id="185" name="Google Shape;185;p4"/>
          <p:cNvPicPr preferRelativeResize="0"/>
          <p:nvPr/>
        </p:nvPicPr>
        <p:blipFill rotWithShape="1">
          <a:blip r:embed="rId18">
            <a:alphaModFix/>
          </a:blip>
          <a:srcRect/>
          <a:stretch/>
        </p:blipFill>
        <p:spPr>
          <a:xfrm>
            <a:off x="11121878" y="6279508"/>
            <a:ext cx="2425650" cy="2061358"/>
          </a:xfrm>
          <a:prstGeom prst="rect">
            <a:avLst/>
          </a:prstGeom>
          <a:noFill/>
          <a:ln>
            <a:noFill/>
          </a:ln>
        </p:spPr>
      </p:pic>
      <p:pic>
        <p:nvPicPr>
          <p:cNvPr id="186" name="Google Shape;186;p4"/>
          <p:cNvPicPr preferRelativeResize="0"/>
          <p:nvPr/>
        </p:nvPicPr>
        <p:blipFill rotWithShape="1">
          <a:blip r:embed="rId19">
            <a:alphaModFix/>
          </a:blip>
          <a:srcRect/>
          <a:stretch/>
        </p:blipFill>
        <p:spPr>
          <a:xfrm>
            <a:off x="5831152" y="6271468"/>
            <a:ext cx="3014863" cy="2131759"/>
          </a:xfrm>
          <a:prstGeom prst="rect">
            <a:avLst/>
          </a:prstGeom>
          <a:noFill/>
          <a:ln>
            <a:noFill/>
          </a:ln>
        </p:spPr>
      </p:pic>
      <p:sp>
        <p:nvSpPr>
          <p:cNvPr id="187" name="Google Shape;187;p4"/>
          <p:cNvSpPr txBox="1"/>
          <p:nvPr/>
        </p:nvSpPr>
        <p:spPr>
          <a:xfrm>
            <a:off x="6608984" y="1228725"/>
            <a:ext cx="8280738" cy="770736"/>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None/>
            </a:pPr>
            <a:r>
              <a:rPr lang="bg-BG" sz="6410" b="1" i="0" u="none" strike="noStrike" cap="none">
                <a:solidFill>
                  <a:srgbClr val="000000"/>
                </a:solidFill>
                <a:latin typeface="Abhaya Libre"/>
                <a:ea typeface="Abhaya Libre"/>
                <a:cs typeface="Abhaya Libre"/>
                <a:sym typeface="Abhaya Libre"/>
              </a:rPr>
              <a:t>Консорциум</a:t>
            </a:r>
            <a:endParaRPr sz="6410" b="1" i="0" u="none" strike="noStrike" cap="none">
              <a:solidFill>
                <a:srgbClr val="000000"/>
              </a:solidFill>
              <a:latin typeface="Abhaya Libre"/>
              <a:ea typeface="Abhaya Libre"/>
              <a:cs typeface="Abhaya Libre"/>
              <a:sym typeface="Abhaya Libre"/>
            </a:endParaRPr>
          </a:p>
        </p:txBody>
      </p:sp>
      <p:pic>
        <p:nvPicPr>
          <p:cNvPr id="188" name="Google Shape;188;p4"/>
          <p:cNvPicPr preferRelativeResize="0"/>
          <p:nvPr/>
        </p:nvPicPr>
        <p:blipFill>
          <a:blip r:embed="rId20">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pic>
        <p:nvPicPr>
          <p:cNvPr id="876" name="Google Shape;876;p40"/>
          <p:cNvPicPr preferRelativeResize="0"/>
          <p:nvPr/>
        </p:nvPicPr>
        <p:blipFill rotWithShape="1">
          <a:blip r:embed="rId3">
            <a:alphaModFix/>
          </a:blip>
          <a:srcRect/>
          <a:stretch/>
        </p:blipFill>
        <p:spPr>
          <a:xfrm rot="5400000">
            <a:off x="10770731" y="4768328"/>
            <a:ext cx="7775659" cy="1894433"/>
          </a:xfrm>
          <a:prstGeom prst="rect">
            <a:avLst/>
          </a:prstGeom>
          <a:noFill/>
          <a:ln>
            <a:noFill/>
          </a:ln>
        </p:spPr>
      </p:pic>
      <p:pic>
        <p:nvPicPr>
          <p:cNvPr id="877" name="Google Shape;877;p40"/>
          <p:cNvPicPr preferRelativeResize="0"/>
          <p:nvPr/>
        </p:nvPicPr>
        <p:blipFill rotWithShape="1">
          <a:blip r:embed="rId4">
            <a:alphaModFix/>
          </a:blip>
          <a:srcRect/>
          <a:stretch/>
        </p:blipFill>
        <p:spPr>
          <a:xfrm>
            <a:off x="11739527" y="5000829"/>
            <a:ext cx="1338808" cy="1143007"/>
          </a:xfrm>
          <a:prstGeom prst="rect">
            <a:avLst/>
          </a:prstGeom>
          <a:noFill/>
          <a:ln>
            <a:noFill/>
          </a:ln>
        </p:spPr>
      </p:pic>
      <p:pic>
        <p:nvPicPr>
          <p:cNvPr id="878" name="Google Shape;878;p40"/>
          <p:cNvPicPr preferRelativeResize="0"/>
          <p:nvPr/>
        </p:nvPicPr>
        <p:blipFill rotWithShape="1">
          <a:blip r:embed="rId5">
            <a:alphaModFix/>
          </a:blip>
          <a:srcRect/>
          <a:stretch/>
        </p:blipFill>
        <p:spPr>
          <a:xfrm>
            <a:off x="12427531" y="6846114"/>
            <a:ext cx="1218800" cy="1198994"/>
          </a:xfrm>
          <a:prstGeom prst="rect">
            <a:avLst/>
          </a:prstGeom>
          <a:noFill/>
          <a:ln>
            <a:noFill/>
          </a:ln>
        </p:spPr>
      </p:pic>
      <p:grpSp>
        <p:nvGrpSpPr>
          <p:cNvPr id="879" name="Google Shape;879;p40"/>
          <p:cNvGrpSpPr/>
          <p:nvPr/>
        </p:nvGrpSpPr>
        <p:grpSpPr>
          <a:xfrm>
            <a:off x="14660026" y="2060782"/>
            <a:ext cx="654150" cy="657082"/>
            <a:chOff x="1813" y="0"/>
            <a:chExt cx="809173" cy="812800"/>
          </a:xfrm>
        </p:grpSpPr>
        <p:sp>
          <p:nvSpPr>
            <p:cNvPr id="880" name="Google Shape;880;p4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0"/>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40"/>
          <p:cNvGrpSpPr/>
          <p:nvPr/>
        </p:nvGrpSpPr>
        <p:grpSpPr>
          <a:xfrm>
            <a:off x="13667266" y="3547556"/>
            <a:ext cx="654150" cy="657082"/>
            <a:chOff x="1813" y="0"/>
            <a:chExt cx="809173" cy="812800"/>
          </a:xfrm>
        </p:grpSpPr>
        <p:sp>
          <p:nvSpPr>
            <p:cNvPr id="883" name="Google Shape;883;p4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0"/>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40"/>
          <p:cNvGrpSpPr/>
          <p:nvPr/>
        </p:nvGrpSpPr>
        <p:grpSpPr>
          <a:xfrm>
            <a:off x="13384269" y="5303960"/>
            <a:ext cx="654150" cy="657082"/>
            <a:chOff x="1813" y="0"/>
            <a:chExt cx="809173" cy="812800"/>
          </a:xfrm>
        </p:grpSpPr>
        <p:sp>
          <p:nvSpPr>
            <p:cNvPr id="886" name="Google Shape;886;p4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0"/>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8" name="Google Shape;888;p40"/>
          <p:cNvGrpSpPr/>
          <p:nvPr/>
        </p:nvGrpSpPr>
        <p:grpSpPr>
          <a:xfrm>
            <a:off x="13753723" y="7056417"/>
            <a:ext cx="654150" cy="657082"/>
            <a:chOff x="1813" y="0"/>
            <a:chExt cx="809173" cy="812800"/>
          </a:xfrm>
        </p:grpSpPr>
        <p:sp>
          <p:nvSpPr>
            <p:cNvPr id="889" name="Google Shape;889;p4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0"/>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1" name="Google Shape;891;p40"/>
          <p:cNvGrpSpPr/>
          <p:nvPr/>
        </p:nvGrpSpPr>
        <p:grpSpPr>
          <a:xfrm>
            <a:off x="14660026" y="8705205"/>
            <a:ext cx="654150" cy="657082"/>
            <a:chOff x="1813" y="0"/>
            <a:chExt cx="809173" cy="812800"/>
          </a:xfrm>
        </p:grpSpPr>
        <p:sp>
          <p:nvSpPr>
            <p:cNvPr id="892" name="Google Shape;892;p4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0"/>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94" name="Google Shape;894;p40"/>
          <p:cNvPicPr preferRelativeResize="0"/>
          <p:nvPr/>
        </p:nvPicPr>
        <p:blipFill rotWithShape="1">
          <a:blip r:embed="rId6">
            <a:alphaModFix/>
          </a:blip>
          <a:srcRect/>
          <a:stretch/>
        </p:blipFill>
        <p:spPr>
          <a:xfrm>
            <a:off x="16418708" y="0"/>
            <a:ext cx="1869292" cy="1869292"/>
          </a:xfrm>
          <a:prstGeom prst="rect">
            <a:avLst/>
          </a:prstGeom>
          <a:noFill/>
          <a:ln>
            <a:noFill/>
          </a:ln>
        </p:spPr>
      </p:pic>
      <p:grpSp>
        <p:nvGrpSpPr>
          <p:cNvPr id="895" name="Google Shape;895;p40"/>
          <p:cNvGrpSpPr/>
          <p:nvPr/>
        </p:nvGrpSpPr>
        <p:grpSpPr>
          <a:xfrm>
            <a:off x="14770557" y="3680995"/>
            <a:ext cx="3086100" cy="3375422"/>
            <a:chOff x="0" y="-76200"/>
            <a:chExt cx="812800" cy="889000"/>
          </a:xfrm>
        </p:grpSpPr>
        <p:sp>
          <p:nvSpPr>
            <p:cNvPr id="896" name="Google Shape;896;p40"/>
            <p:cNvSpPr/>
            <p:nvPr/>
          </p:nvSpPr>
          <p:spPr>
            <a:xfrm>
              <a:off x="0" y="0"/>
              <a:ext cx="812800" cy="812800"/>
            </a:xfrm>
            <a:custGeom>
              <a:avLst/>
              <a:gdLst/>
              <a:ahLst/>
              <a:cxnLst/>
              <a:rect l="l" t="t" r="r" b="b"/>
              <a:pathLst>
                <a:path w="812800" h="812800" extrusionOk="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0"/>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40012"/>
                </a:lnSpc>
                <a:spcBef>
                  <a:spcPts val="0"/>
                </a:spcBef>
                <a:spcAft>
                  <a:spcPts val="0"/>
                </a:spcAft>
                <a:buNone/>
              </a:pPr>
              <a:r>
                <a:rPr lang="bg-BG" sz="3199">
                  <a:solidFill>
                    <a:srgbClr val="FEFEFE"/>
                  </a:solidFill>
                  <a:latin typeface="Abhaya Libre"/>
                  <a:ea typeface="Abhaya Libre"/>
                  <a:cs typeface="Abhaya Libre"/>
                  <a:sym typeface="Abhaya Libre"/>
                </a:rPr>
                <a:t>интелигентно планиране</a:t>
              </a:r>
              <a:endParaRPr sz="3199">
                <a:solidFill>
                  <a:srgbClr val="FEFEFE"/>
                </a:solidFill>
                <a:latin typeface="Abhaya Libre"/>
                <a:ea typeface="Abhaya Libre"/>
                <a:cs typeface="Abhaya Libre"/>
                <a:sym typeface="Abhaya Libre"/>
              </a:endParaRPr>
            </a:p>
          </p:txBody>
        </p:sp>
      </p:grpSp>
      <p:pic>
        <p:nvPicPr>
          <p:cNvPr id="898" name="Google Shape;898;p40"/>
          <p:cNvPicPr preferRelativeResize="0"/>
          <p:nvPr/>
        </p:nvPicPr>
        <p:blipFill rotWithShape="1">
          <a:blip r:embed="rId7">
            <a:alphaModFix/>
          </a:blip>
          <a:srcRect/>
          <a:stretch/>
        </p:blipFill>
        <p:spPr>
          <a:xfrm>
            <a:off x="13665800" y="1440853"/>
            <a:ext cx="593582" cy="1239858"/>
          </a:xfrm>
          <a:prstGeom prst="rect">
            <a:avLst/>
          </a:prstGeom>
          <a:noFill/>
          <a:ln>
            <a:noFill/>
          </a:ln>
        </p:spPr>
      </p:pic>
      <p:pic>
        <p:nvPicPr>
          <p:cNvPr id="899" name="Google Shape;899;p40"/>
          <p:cNvPicPr preferRelativeResize="0"/>
          <p:nvPr/>
        </p:nvPicPr>
        <p:blipFill rotWithShape="1">
          <a:blip r:embed="rId8">
            <a:alphaModFix/>
          </a:blip>
          <a:srcRect/>
          <a:stretch/>
        </p:blipFill>
        <p:spPr>
          <a:xfrm>
            <a:off x="12289686" y="3162015"/>
            <a:ext cx="1239858" cy="1239858"/>
          </a:xfrm>
          <a:prstGeom prst="rect">
            <a:avLst/>
          </a:prstGeom>
          <a:noFill/>
          <a:ln>
            <a:noFill/>
          </a:ln>
        </p:spPr>
      </p:pic>
      <p:pic>
        <p:nvPicPr>
          <p:cNvPr id="900" name="Google Shape;900;p40"/>
          <p:cNvPicPr preferRelativeResize="0"/>
          <p:nvPr/>
        </p:nvPicPr>
        <p:blipFill rotWithShape="1">
          <a:blip r:embed="rId9">
            <a:alphaModFix/>
          </a:blip>
          <a:srcRect/>
          <a:stretch/>
        </p:blipFill>
        <p:spPr>
          <a:xfrm>
            <a:off x="13022445" y="8352972"/>
            <a:ext cx="1239034" cy="1250402"/>
          </a:xfrm>
          <a:prstGeom prst="rect">
            <a:avLst/>
          </a:prstGeom>
          <a:noFill/>
          <a:ln>
            <a:noFill/>
          </a:ln>
        </p:spPr>
      </p:pic>
      <p:sp>
        <p:nvSpPr>
          <p:cNvPr id="901" name="Google Shape;901;p40"/>
          <p:cNvSpPr txBox="1"/>
          <p:nvPr/>
        </p:nvSpPr>
        <p:spPr>
          <a:xfrm>
            <a:off x="1654981" y="2409289"/>
            <a:ext cx="9492375" cy="3016210"/>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b="1" i="0">
                <a:solidFill>
                  <a:srgbClr val="374151"/>
                </a:solidFill>
                <a:latin typeface="Arial"/>
                <a:ea typeface="Arial"/>
                <a:cs typeface="Arial"/>
                <a:sym typeface="Arial"/>
              </a:rPr>
              <a:t>Екологично планиране</a:t>
            </a:r>
            <a:r>
              <a:rPr lang="bg-BG" sz="2800" b="0" i="0">
                <a:solidFill>
                  <a:srgbClr val="374151"/>
                </a:solidFill>
                <a:latin typeface="Arial"/>
                <a:ea typeface="Arial"/>
                <a:cs typeface="Arial"/>
                <a:sym typeface="Arial"/>
              </a:rPr>
              <a:t>: Интелигентното планиране за околната среда включва отчитане на дългосрочните въздействия от развитието и предприемане на проактивен подход към опазването на околната среда. Това включва използването на възобновяеми енергийни източници, намаляване на отпадъците и емисиите на парникови газове и насърчаване на практики за устойчиво използване на земята.</a:t>
            </a:r>
            <a:endParaRPr/>
          </a:p>
        </p:txBody>
      </p:sp>
      <p:pic>
        <p:nvPicPr>
          <p:cNvPr id="902" name="Google Shape;902;p40"/>
          <p:cNvPicPr preferRelativeResize="0"/>
          <p:nvPr/>
        </p:nvPicPr>
        <p:blipFill rotWithShape="1">
          <a:blip r:embed="rId10">
            <a:alphaModFix/>
          </a:blip>
          <a:srcRect/>
          <a:stretch/>
        </p:blipFill>
        <p:spPr>
          <a:xfrm rot="1852805">
            <a:off x="6323948" y="-3260923"/>
            <a:ext cx="5364129" cy="5364129"/>
          </a:xfrm>
          <a:prstGeom prst="rect">
            <a:avLst/>
          </a:prstGeom>
          <a:noFill/>
          <a:ln>
            <a:noFill/>
          </a:ln>
        </p:spPr>
      </p:pic>
      <p:pic>
        <p:nvPicPr>
          <p:cNvPr id="903" name="Google Shape;903;p40"/>
          <p:cNvPicPr preferRelativeResize="0"/>
          <p:nvPr/>
        </p:nvPicPr>
        <p:blipFill rotWithShape="1">
          <a:blip r:embed="rId11">
            <a:alphaModFix/>
          </a:blip>
          <a:srcRect/>
          <a:stretch/>
        </p:blipFill>
        <p:spPr>
          <a:xfrm>
            <a:off x="0" y="-1490547"/>
            <a:ext cx="3334026" cy="3588482"/>
          </a:xfrm>
          <a:prstGeom prst="rect">
            <a:avLst/>
          </a:prstGeom>
          <a:noFill/>
          <a:ln>
            <a:noFill/>
          </a:ln>
        </p:spPr>
      </p:pic>
      <p:pic>
        <p:nvPicPr>
          <p:cNvPr id="904" name="Google Shape;904;p40"/>
          <p:cNvPicPr preferRelativeResize="0"/>
          <p:nvPr/>
        </p:nvPicPr>
        <p:blipFill rotWithShape="1">
          <a:blip r:embed="rId12">
            <a:alphaModFix/>
          </a:blip>
          <a:srcRect/>
          <a:stretch/>
        </p:blipFill>
        <p:spPr>
          <a:xfrm rot="-1185502">
            <a:off x="-3235988" y="28827"/>
            <a:ext cx="4352147" cy="4346443"/>
          </a:xfrm>
          <a:prstGeom prst="rect">
            <a:avLst/>
          </a:prstGeom>
          <a:noFill/>
          <a:ln>
            <a:noFill/>
          </a:ln>
        </p:spPr>
      </p:pic>
      <p:pic>
        <p:nvPicPr>
          <p:cNvPr id="905" name="Google Shape;905;p40"/>
          <p:cNvPicPr preferRelativeResize="0"/>
          <p:nvPr/>
        </p:nvPicPr>
        <p:blipFill rotWithShape="1">
          <a:blip r:embed="rId10">
            <a:alphaModFix/>
          </a:blip>
          <a:srcRect/>
          <a:stretch/>
        </p:blipFill>
        <p:spPr>
          <a:xfrm rot="1852805">
            <a:off x="15257830" y="7358583"/>
            <a:ext cx="5364129" cy="5364129"/>
          </a:xfrm>
          <a:prstGeom prst="rect">
            <a:avLst/>
          </a:prstGeom>
          <a:noFill/>
          <a:ln>
            <a:noFill/>
          </a:ln>
        </p:spPr>
      </p:pic>
      <p:grpSp>
        <p:nvGrpSpPr>
          <p:cNvPr id="906" name="Google Shape;906;p40"/>
          <p:cNvGrpSpPr/>
          <p:nvPr/>
        </p:nvGrpSpPr>
        <p:grpSpPr>
          <a:xfrm>
            <a:off x="-845096" y="8795670"/>
            <a:ext cx="2900572" cy="807706"/>
            <a:chOff x="0" y="0"/>
            <a:chExt cx="3867430" cy="1076940"/>
          </a:xfrm>
        </p:grpSpPr>
        <p:pic>
          <p:nvPicPr>
            <p:cNvPr id="907" name="Google Shape;907;p40"/>
            <p:cNvPicPr preferRelativeResize="0"/>
            <p:nvPr/>
          </p:nvPicPr>
          <p:blipFill rotWithShape="1">
            <a:blip r:embed="rId13">
              <a:alphaModFix/>
            </a:blip>
            <a:srcRect/>
            <a:stretch/>
          </p:blipFill>
          <p:spPr>
            <a:xfrm>
              <a:off x="0" y="0"/>
              <a:ext cx="3867430" cy="618789"/>
            </a:xfrm>
            <a:prstGeom prst="rect">
              <a:avLst/>
            </a:prstGeom>
            <a:noFill/>
            <a:ln>
              <a:noFill/>
            </a:ln>
          </p:spPr>
        </p:pic>
        <p:pic>
          <p:nvPicPr>
            <p:cNvPr id="908" name="Google Shape;908;p40"/>
            <p:cNvPicPr preferRelativeResize="0"/>
            <p:nvPr/>
          </p:nvPicPr>
          <p:blipFill rotWithShape="1">
            <a:blip r:embed="rId13">
              <a:alphaModFix/>
            </a:blip>
            <a:srcRect/>
            <a:stretch/>
          </p:blipFill>
          <p:spPr>
            <a:xfrm>
              <a:off x="0" y="458151"/>
              <a:ext cx="3867430" cy="618789"/>
            </a:xfrm>
            <a:prstGeom prst="rect">
              <a:avLst/>
            </a:prstGeom>
            <a:noFill/>
            <a:ln>
              <a:noFill/>
            </a:ln>
          </p:spPr>
        </p:pic>
      </p:grpSp>
      <p:sp>
        <p:nvSpPr>
          <p:cNvPr id="909" name="Google Shape;909;p40"/>
          <p:cNvSpPr txBox="1"/>
          <p:nvPr/>
        </p:nvSpPr>
        <p:spPr>
          <a:xfrm>
            <a:off x="504540" y="5989730"/>
            <a:ext cx="11053645" cy="258532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b="1" i="0" dirty="0">
                <a:solidFill>
                  <a:srgbClr val="374151"/>
                </a:solidFill>
                <a:latin typeface="Arial"/>
                <a:ea typeface="Arial"/>
                <a:cs typeface="Arial"/>
                <a:sym typeface="Arial"/>
              </a:rPr>
              <a:t>Транспортно планиране</a:t>
            </a:r>
            <a:r>
              <a:rPr lang="bg-BG" sz="2800" b="0" i="0" dirty="0">
                <a:solidFill>
                  <a:srgbClr val="374151"/>
                </a:solidFill>
                <a:latin typeface="Arial"/>
                <a:ea typeface="Arial"/>
                <a:cs typeface="Arial"/>
                <a:sym typeface="Arial"/>
              </a:rPr>
              <a:t>: Разработването на интелигентна транспортна мрежа, която интегрира различни видове транспорт, като ходене, колоездене, обществен транспорт и лични превозни средства, е пример за интелигентно планиране. Това помага за намаляване на задръстванията, подобряване на мобилността и намаляване на въздействието върху околната среда.</a:t>
            </a:r>
            <a:endParaRPr dirty="0"/>
          </a:p>
        </p:txBody>
      </p:sp>
      <p:sp>
        <p:nvSpPr>
          <p:cNvPr id="910" name="Google Shape;910;p40"/>
          <p:cNvSpPr txBox="1"/>
          <p:nvPr/>
        </p:nvSpPr>
        <p:spPr>
          <a:xfrm>
            <a:off x="3858047" y="1451869"/>
            <a:ext cx="10489690" cy="480901"/>
          </a:xfrm>
          <a:prstGeom prst="rect">
            <a:avLst/>
          </a:prstGeom>
          <a:noFill/>
          <a:ln>
            <a:noFill/>
          </a:ln>
        </p:spPr>
        <p:txBody>
          <a:bodyPr spcFirstLastPara="1" wrap="square" lIns="0" tIns="0" rIns="0" bIns="0" anchor="t" anchorCtr="0">
            <a:spAutoFit/>
          </a:bodyPr>
          <a:lstStyle/>
          <a:p>
            <a:pPr marL="0" marR="0" lvl="0" indent="0" algn="just" rtl="0">
              <a:lnSpc>
                <a:spcPct val="83975"/>
              </a:lnSpc>
              <a:spcBef>
                <a:spcPts val="0"/>
              </a:spcBef>
              <a:spcAft>
                <a:spcPts val="0"/>
              </a:spcAft>
              <a:buNone/>
            </a:pPr>
            <a:r>
              <a:rPr lang="bg-BG" sz="4000" b="1" i="0">
                <a:solidFill>
                  <a:srgbClr val="374151"/>
                </a:solidFill>
                <a:latin typeface="Arial"/>
                <a:ea typeface="Arial"/>
                <a:cs typeface="Arial"/>
                <a:sym typeface="Arial"/>
              </a:rPr>
              <a:t>Примери за „</a:t>
            </a:r>
            <a:r>
              <a:rPr lang="bg-BG" sz="4000" b="1">
                <a:solidFill>
                  <a:srgbClr val="374151"/>
                </a:solidFill>
                <a:latin typeface="Arial"/>
                <a:ea typeface="Arial"/>
                <a:cs typeface="Arial"/>
                <a:sym typeface="Arial"/>
              </a:rPr>
              <a:t>И</a:t>
            </a:r>
            <a:r>
              <a:rPr lang="bg-BG" sz="4000" b="1" i="0">
                <a:solidFill>
                  <a:srgbClr val="374151"/>
                </a:solidFill>
                <a:latin typeface="Arial"/>
                <a:ea typeface="Arial"/>
                <a:cs typeface="Arial"/>
                <a:sym typeface="Arial"/>
              </a:rPr>
              <a:t>нтелигентно планиране"</a:t>
            </a:r>
            <a:endParaRPr sz="4000" b="1">
              <a:solidFill>
                <a:srgbClr val="000000"/>
              </a:solidFill>
              <a:latin typeface="Abhaya Libre"/>
              <a:ea typeface="Abhaya Libre"/>
              <a:cs typeface="Abhaya Libre"/>
              <a:sym typeface="Abhaya Libre"/>
            </a:endParaRPr>
          </a:p>
        </p:txBody>
      </p:sp>
      <p:pic>
        <p:nvPicPr>
          <p:cNvPr id="911" name="Google Shape;911;p40"/>
          <p:cNvPicPr preferRelativeResize="0"/>
          <p:nvPr/>
        </p:nvPicPr>
        <p:blipFill>
          <a:blip r:embed="rId14">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pic>
        <p:nvPicPr>
          <p:cNvPr id="916" name="Google Shape;916;p41"/>
          <p:cNvPicPr preferRelativeResize="0"/>
          <p:nvPr/>
        </p:nvPicPr>
        <p:blipFill rotWithShape="1">
          <a:blip r:embed="rId3">
            <a:alphaModFix/>
          </a:blip>
          <a:srcRect/>
          <a:stretch/>
        </p:blipFill>
        <p:spPr>
          <a:xfrm rot="5400000">
            <a:off x="10770731" y="4768328"/>
            <a:ext cx="7775659" cy="1894433"/>
          </a:xfrm>
          <a:prstGeom prst="rect">
            <a:avLst/>
          </a:prstGeom>
          <a:noFill/>
          <a:ln>
            <a:noFill/>
          </a:ln>
        </p:spPr>
      </p:pic>
      <p:pic>
        <p:nvPicPr>
          <p:cNvPr id="917" name="Google Shape;917;p41"/>
          <p:cNvPicPr preferRelativeResize="0"/>
          <p:nvPr/>
        </p:nvPicPr>
        <p:blipFill rotWithShape="1">
          <a:blip r:embed="rId4">
            <a:alphaModFix/>
          </a:blip>
          <a:srcRect/>
          <a:stretch/>
        </p:blipFill>
        <p:spPr>
          <a:xfrm>
            <a:off x="11739527" y="5000829"/>
            <a:ext cx="1338808" cy="1143007"/>
          </a:xfrm>
          <a:prstGeom prst="rect">
            <a:avLst/>
          </a:prstGeom>
          <a:noFill/>
          <a:ln>
            <a:noFill/>
          </a:ln>
        </p:spPr>
      </p:pic>
      <p:pic>
        <p:nvPicPr>
          <p:cNvPr id="918" name="Google Shape;918;p41"/>
          <p:cNvPicPr preferRelativeResize="0"/>
          <p:nvPr/>
        </p:nvPicPr>
        <p:blipFill rotWithShape="1">
          <a:blip r:embed="rId5">
            <a:alphaModFix/>
          </a:blip>
          <a:srcRect/>
          <a:stretch/>
        </p:blipFill>
        <p:spPr>
          <a:xfrm>
            <a:off x="12427531" y="6846114"/>
            <a:ext cx="1218800" cy="1198994"/>
          </a:xfrm>
          <a:prstGeom prst="rect">
            <a:avLst/>
          </a:prstGeom>
          <a:noFill/>
          <a:ln>
            <a:noFill/>
          </a:ln>
        </p:spPr>
      </p:pic>
      <p:grpSp>
        <p:nvGrpSpPr>
          <p:cNvPr id="919" name="Google Shape;919;p41"/>
          <p:cNvGrpSpPr/>
          <p:nvPr/>
        </p:nvGrpSpPr>
        <p:grpSpPr>
          <a:xfrm>
            <a:off x="14660026" y="2060782"/>
            <a:ext cx="654150" cy="657082"/>
            <a:chOff x="1813" y="0"/>
            <a:chExt cx="809173" cy="812800"/>
          </a:xfrm>
        </p:grpSpPr>
        <p:sp>
          <p:nvSpPr>
            <p:cNvPr id="920" name="Google Shape;920;p4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2" name="Google Shape;922;p41"/>
          <p:cNvGrpSpPr/>
          <p:nvPr/>
        </p:nvGrpSpPr>
        <p:grpSpPr>
          <a:xfrm>
            <a:off x="13667266" y="3547556"/>
            <a:ext cx="654150" cy="657082"/>
            <a:chOff x="1813" y="0"/>
            <a:chExt cx="809173" cy="812800"/>
          </a:xfrm>
        </p:grpSpPr>
        <p:sp>
          <p:nvSpPr>
            <p:cNvPr id="923" name="Google Shape;923;p4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5" name="Google Shape;925;p41"/>
          <p:cNvGrpSpPr/>
          <p:nvPr/>
        </p:nvGrpSpPr>
        <p:grpSpPr>
          <a:xfrm>
            <a:off x="13384269" y="5303960"/>
            <a:ext cx="654150" cy="657082"/>
            <a:chOff x="1813" y="0"/>
            <a:chExt cx="809173" cy="812800"/>
          </a:xfrm>
        </p:grpSpPr>
        <p:sp>
          <p:nvSpPr>
            <p:cNvPr id="926" name="Google Shape;926;p4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8" name="Google Shape;928;p41"/>
          <p:cNvGrpSpPr/>
          <p:nvPr/>
        </p:nvGrpSpPr>
        <p:grpSpPr>
          <a:xfrm>
            <a:off x="13753723" y="7056417"/>
            <a:ext cx="654150" cy="657082"/>
            <a:chOff x="1813" y="0"/>
            <a:chExt cx="809173" cy="812800"/>
          </a:xfrm>
        </p:grpSpPr>
        <p:sp>
          <p:nvSpPr>
            <p:cNvPr id="929" name="Google Shape;929;p4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1" name="Google Shape;931;p41"/>
          <p:cNvGrpSpPr/>
          <p:nvPr/>
        </p:nvGrpSpPr>
        <p:grpSpPr>
          <a:xfrm>
            <a:off x="14660026" y="8705205"/>
            <a:ext cx="654150" cy="657082"/>
            <a:chOff x="1813" y="0"/>
            <a:chExt cx="809173" cy="812800"/>
          </a:xfrm>
        </p:grpSpPr>
        <p:sp>
          <p:nvSpPr>
            <p:cNvPr id="932" name="Google Shape;932;p4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pic>
        <p:nvPicPr>
          <p:cNvPr id="934" name="Google Shape;934;p41"/>
          <p:cNvPicPr preferRelativeResize="0"/>
          <p:nvPr/>
        </p:nvPicPr>
        <p:blipFill rotWithShape="1">
          <a:blip r:embed="rId6">
            <a:alphaModFix/>
          </a:blip>
          <a:srcRect/>
          <a:stretch/>
        </p:blipFill>
        <p:spPr>
          <a:xfrm>
            <a:off x="16418708" y="0"/>
            <a:ext cx="1869292" cy="1869292"/>
          </a:xfrm>
          <a:prstGeom prst="rect">
            <a:avLst/>
          </a:prstGeom>
          <a:noFill/>
          <a:ln>
            <a:noFill/>
          </a:ln>
        </p:spPr>
      </p:pic>
      <p:grpSp>
        <p:nvGrpSpPr>
          <p:cNvPr id="935" name="Google Shape;935;p41"/>
          <p:cNvGrpSpPr/>
          <p:nvPr/>
        </p:nvGrpSpPr>
        <p:grpSpPr>
          <a:xfrm>
            <a:off x="14770557" y="3680995"/>
            <a:ext cx="3086100" cy="3375422"/>
            <a:chOff x="0" y="-76200"/>
            <a:chExt cx="812800" cy="889000"/>
          </a:xfrm>
        </p:grpSpPr>
        <p:sp>
          <p:nvSpPr>
            <p:cNvPr id="936" name="Google Shape;936;p41"/>
            <p:cNvSpPr/>
            <p:nvPr/>
          </p:nvSpPr>
          <p:spPr>
            <a:xfrm>
              <a:off x="0" y="0"/>
              <a:ext cx="812800" cy="812800"/>
            </a:xfrm>
            <a:custGeom>
              <a:avLst/>
              <a:gdLst/>
              <a:ahLst/>
              <a:cxnLst/>
              <a:rect l="l" t="t" r="r" b="b"/>
              <a:pathLst>
                <a:path w="812800" h="812800" extrusionOk="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1"/>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40012"/>
                </a:lnSpc>
                <a:spcBef>
                  <a:spcPts val="0"/>
                </a:spcBef>
                <a:spcAft>
                  <a:spcPts val="0"/>
                </a:spcAft>
                <a:buNone/>
              </a:pPr>
              <a:r>
                <a:rPr lang="bg-BG" sz="3199">
                  <a:solidFill>
                    <a:srgbClr val="FEFEFE"/>
                  </a:solidFill>
                  <a:latin typeface="Abhaya Libre"/>
                  <a:ea typeface="Abhaya Libre"/>
                  <a:cs typeface="Abhaya Libre"/>
                  <a:sym typeface="Abhaya Libre"/>
                </a:rPr>
                <a:t>интелигентно планиране</a:t>
              </a:r>
              <a:endParaRPr sz="3199">
                <a:solidFill>
                  <a:srgbClr val="FEFEFE"/>
                </a:solidFill>
                <a:latin typeface="Abhaya Libre"/>
                <a:ea typeface="Abhaya Libre"/>
                <a:cs typeface="Abhaya Libre"/>
                <a:sym typeface="Abhaya Libre"/>
              </a:endParaRPr>
            </a:p>
          </p:txBody>
        </p:sp>
      </p:grpSp>
      <p:pic>
        <p:nvPicPr>
          <p:cNvPr id="938" name="Google Shape;938;p41"/>
          <p:cNvPicPr preferRelativeResize="0"/>
          <p:nvPr/>
        </p:nvPicPr>
        <p:blipFill rotWithShape="1">
          <a:blip r:embed="rId7">
            <a:alphaModFix/>
          </a:blip>
          <a:srcRect/>
          <a:stretch/>
        </p:blipFill>
        <p:spPr>
          <a:xfrm>
            <a:off x="13665800" y="1440853"/>
            <a:ext cx="593582" cy="1239858"/>
          </a:xfrm>
          <a:prstGeom prst="rect">
            <a:avLst/>
          </a:prstGeom>
          <a:noFill/>
          <a:ln>
            <a:noFill/>
          </a:ln>
        </p:spPr>
      </p:pic>
      <p:pic>
        <p:nvPicPr>
          <p:cNvPr id="939" name="Google Shape;939;p41"/>
          <p:cNvPicPr preferRelativeResize="0"/>
          <p:nvPr/>
        </p:nvPicPr>
        <p:blipFill rotWithShape="1">
          <a:blip r:embed="rId8">
            <a:alphaModFix/>
          </a:blip>
          <a:srcRect/>
          <a:stretch/>
        </p:blipFill>
        <p:spPr>
          <a:xfrm>
            <a:off x="12289686" y="3162015"/>
            <a:ext cx="1239858" cy="1239858"/>
          </a:xfrm>
          <a:prstGeom prst="rect">
            <a:avLst/>
          </a:prstGeom>
          <a:noFill/>
          <a:ln>
            <a:noFill/>
          </a:ln>
        </p:spPr>
      </p:pic>
      <p:pic>
        <p:nvPicPr>
          <p:cNvPr id="940" name="Google Shape;940;p41"/>
          <p:cNvPicPr preferRelativeResize="0"/>
          <p:nvPr/>
        </p:nvPicPr>
        <p:blipFill rotWithShape="1">
          <a:blip r:embed="rId9">
            <a:alphaModFix/>
          </a:blip>
          <a:srcRect/>
          <a:stretch/>
        </p:blipFill>
        <p:spPr>
          <a:xfrm>
            <a:off x="13022445" y="8352972"/>
            <a:ext cx="1239034" cy="1250402"/>
          </a:xfrm>
          <a:prstGeom prst="rect">
            <a:avLst/>
          </a:prstGeom>
          <a:noFill/>
          <a:ln>
            <a:noFill/>
          </a:ln>
        </p:spPr>
      </p:pic>
      <p:sp>
        <p:nvSpPr>
          <p:cNvPr id="941" name="Google Shape;941;p41"/>
          <p:cNvSpPr txBox="1"/>
          <p:nvPr/>
        </p:nvSpPr>
        <p:spPr>
          <a:xfrm>
            <a:off x="1654981" y="2409289"/>
            <a:ext cx="9492375" cy="1723549"/>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b="1" i="0">
                <a:solidFill>
                  <a:srgbClr val="374151"/>
                </a:solidFill>
                <a:latin typeface="Arial"/>
                <a:ea typeface="Arial"/>
                <a:cs typeface="Arial"/>
                <a:sym typeface="Arial"/>
              </a:rPr>
              <a:t>Интелигентно градско планиране</a:t>
            </a:r>
            <a:r>
              <a:rPr lang="bg-BG" sz="2800" b="0" i="0">
                <a:solidFill>
                  <a:srgbClr val="374151"/>
                </a:solidFill>
                <a:latin typeface="Arial"/>
                <a:ea typeface="Arial"/>
                <a:cs typeface="Arial"/>
                <a:sym typeface="Arial"/>
              </a:rPr>
              <a:t>: Това включва интегриране на технология и анализ на данни за подобряване на управлението и предоставянето на градски услуги, като транспорт, енергия и управление на отпадъците. </a:t>
            </a:r>
            <a:endParaRPr sz="2800" b="0" i="0">
              <a:solidFill>
                <a:srgbClr val="374151"/>
              </a:solidFill>
              <a:latin typeface="Arial"/>
              <a:ea typeface="Arial"/>
              <a:cs typeface="Arial"/>
              <a:sym typeface="Arial"/>
            </a:endParaRPr>
          </a:p>
        </p:txBody>
      </p:sp>
      <p:pic>
        <p:nvPicPr>
          <p:cNvPr id="942" name="Google Shape;942;p41"/>
          <p:cNvPicPr preferRelativeResize="0"/>
          <p:nvPr/>
        </p:nvPicPr>
        <p:blipFill rotWithShape="1">
          <a:blip r:embed="rId10">
            <a:alphaModFix/>
          </a:blip>
          <a:srcRect/>
          <a:stretch/>
        </p:blipFill>
        <p:spPr>
          <a:xfrm rot="1852805">
            <a:off x="6323948" y="-3260923"/>
            <a:ext cx="5364129" cy="5364129"/>
          </a:xfrm>
          <a:prstGeom prst="rect">
            <a:avLst/>
          </a:prstGeom>
          <a:noFill/>
          <a:ln>
            <a:noFill/>
          </a:ln>
        </p:spPr>
      </p:pic>
      <p:pic>
        <p:nvPicPr>
          <p:cNvPr id="943" name="Google Shape;943;p41"/>
          <p:cNvPicPr preferRelativeResize="0"/>
          <p:nvPr/>
        </p:nvPicPr>
        <p:blipFill rotWithShape="1">
          <a:blip r:embed="rId11">
            <a:alphaModFix/>
          </a:blip>
          <a:srcRect/>
          <a:stretch/>
        </p:blipFill>
        <p:spPr>
          <a:xfrm>
            <a:off x="0" y="-1490547"/>
            <a:ext cx="3334026" cy="3588482"/>
          </a:xfrm>
          <a:prstGeom prst="rect">
            <a:avLst/>
          </a:prstGeom>
          <a:noFill/>
          <a:ln>
            <a:noFill/>
          </a:ln>
        </p:spPr>
      </p:pic>
      <p:pic>
        <p:nvPicPr>
          <p:cNvPr id="944" name="Google Shape;944;p41"/>
          <p:cNvPicPr preferRelativeResize="0"/>
          <p:nvPr/>
        </p:nvPicPr>
        <p:blipFill rotWithShape="1">
          <a:blip r:embed="rId12">
            <a:alphaModFix/>
          </a:blip>
          <a:srcRect/>
          <a:stretch/>
        </p:blipFill>
        <p:spPr>
          <a:xfrm rot="-1185502">
            <a:off x="-3235988" y="28827"/>
            <a:ext cx="4352147" cy="4346443"/>
          </a:xfrm>
          <a:prstGeom prst="rect">
            <a:avLst/>
          </a:prstGeom>
          <a:noFill/>
          <a:ln>
            <a:noFill/>
          </a:ln>
        </p:spPr>
      </p:pic>
      <p:pic>
        <p:nvPicPr>
          <p:cNvPr id="945" name="Google Shape;945;p41"/>
          <p:cNvPicPr preferRelativeResize="0"/>
          <p:nvPr/>
        </p:nvPicPr>
        <p:blipFill rotWithShape="1">
          <a:blip r:embed="rId10">
            <a:alphaModFix/>
          </a:blip>
          <a:srcRect/>
          <a:stretch/>
        </p:blipFill>
        <p:spPr>
          <a:xfrm rot="1852805">
            <a:off x="15257830" y="7358583"/>
            <a:ext cx="5364129" cy="5364129"/>
          </a:xfrm>
          <a:prstGeom prst="rect">
            <a:avLst/>
          </a:prstGeom>
          <a:noFill/>
          <a:ln>
            <a:noFill/>
          </a:ln>
        </p:spPr>
      </p:pic>
      <p:grpSp>
        <p:nvGrpSpPr>
          <p:cNvPr id="946" name="Google Shape;946;p41"/>
          <p:cNvGrpSpPr/>
          <p:nvPr/>
        </p:nvGrpSpPr>
        <p:grpSpPr>
          <a:xfrm>
            <a:off x="-845096" y="8795670"/>
            <a:ext cx="2900572" cy="807706"/>
            <a:chOff x="0" y="0"/>
            <a:chExt cx="3867430" cy="1076940"/>
          </a:xfrm>
        </p:grpSpPr>
        <p:pic>
          <p:nvPicPr>
            <p:cNvPr id="947" name="Google Shape;947;p41"/>
            <p:cNvPicPr preferRelativeResize="0"/>
            <p:nvPr/>
          </p:nvPicPr>
          <p:blipFill rotWithShape="1">
            <a:blip r:embed="rId13">
              <a:alphaModFix/>
            </a:blip>
            <a:srcRect/>
            <a:stretch/>
          </p:blipFill>
          <p:spPr>
            <a:xfrm>
              <a:off x="0" y="0"/>
              <a:ext cx="3867430" cy="618789"/>
            </a:xfrm>
            <a:prstGeom prst="rect">
              <a:avLst/>
            </a:prstGeom>
            <a:noFill/>
            <a:ln>
              <a:noFill/>
            </a:ln>
          </p:spPr>
        </p:pic>
        <p:pic>
          <p:nvPicPr>
            <p:cNvPr id="948" name="Google Shape;948;p41"/>
            <p:cNvPicPr preferRelativeResize="0"/>
            <p:nvPr/>
          </p:nvPicPr>
          <p:blipFill rotWithShape="1">
            <a:blip r:embed="rId13">
              <a:alphaModFix/>
            </a:blip>
            <a:srcRect/>
            <a:stretch/>
          </p:blipFill>
          <p:spPr>
            <a:xfrm>
              <a:off x="0" y="458151"/>
              <a:ext cx="3867430" cy="618789"/>
            </a:xfrm>
            <a:prstGeom prst="rect">
              <a:avLst/>
            </a:prstGeom>
            <a:noFill/>
            <a:ln>
              <a:noFill/>
            </a:ln>
          </p:spPr>
        </p:pic>
      </p:grpSp>
      <p:sp>
        <p:nvSpPr>
          <p:cNvPr id="949" name="Google Shape;949;p41"/>
          <p:cNvSpPr txBox="1"/>
          <p:nvPr/>
        </p:nvSpPr>
        <p:spPr>
          <a:xfrm>
            <a:off x="868179" y="5219166"/>
            <a:ext cx="10058417" cy="2154436"/>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b="1" i="0" dirty="0">
                <a:solidFill>
                  <a:srgbClr val="374151"/>
                </a:solidFill>
                <a:latin typeface="Arial"/>
                <a:ea typeface="Arial"/>
                <a:cs typeface="Arial"/>
                <a:sym typeface="Arial"/>
              </a:rPr>
              <a:t>Планиране на регионалното икономическо развитие</a:t>
            </a:r>
            <a:r>
              <a:rPr lang="bg-BG" sz="2800" b="0" i="0" dirty="0">
                <a:solidFill>
                  <a:srgbClr val="374151"/>
                </a:solidFill>
                <a:latin typeface="Arial"/>
                <a:ea typeface="Arial"/>
                <a:cs typeface="Arial"/>
                <a:sym typeface="Arial"/>
              </a:rPr>
              <a:t>: Това включва разработването на цялостна стратегия за стимулиране на икономическия растеж и създаването на работни места в конкретен регион. Това често включва сътрудничество между местните власти, бизнеси и общности.</a:t>
            </a:r>
            <a:endParaRPr dirty="0"/>
          </a:p>
        </p:txBody>
      </p:sp>
      <p:sp>
        <p:nvSpPr>
          <p:cNvPr id="950" name="Google Shape;950;p41"/>
          <p:cNvSpPr txBox="1"/>
          <p:nvPr/>
        </p:nvSpPr>
        <p:spPr>
          <a:xfrm>
            <a:off x="3858047" y="1451869"/>
            <a:ext cx="10489690" cy="480901"/>
          </a:xfrm>
          <a:prstGeom prst="rect">
            <a:avLst/>
          </a:prstGeom>
          <a:noFill/>
          <a:ln>
            <a:noFill/>
          </a:ln>
        </p:spPr>
        <p:txBody>
          <a:bodyPr spcFirstLastPara="1" wrap="square" lIns="0" tIns="0" rIns="0" bIns="0" anchor="t" anchorCtr="0">
            <a:spAutoFit/>
          </a:bodyPr>
          <a:lstStyle/>
          <a:p>
            <a:pPr marL="0" marR="0" lvl="0" indent="0" algn="just" rtl="0">
              <a:lnSpc>
                <a:spcPct val="83975"/>
              </a:lnSpc>
              <a:spcBef>
                <a:spcPts val="0"/>
              </a:spcBef>
              <a:spcAft>
                <a:spcPts val="0"/>
              </a:spcAft>
              <a:buNone/>
            </a:pPr>
            <a:r>
              <a:rPr lang="bg-BG" sz="4000" b="1" i="0">
                <a:solidFill>
                  <a:srgbClr val="374151"/>
                </a:solidFill>
                <a:latin typeface="Arial"/>
                <a:ea typeface="Arial"/>
                <a:cs typeface="Arial"/>
                <a:sym typeface="Arial"/>
              </a:rPr>
              <a:t>Примери за „</a:t>
            </a:r>
            <a:r>
              <a:rPr lang="bg-BG" sz="4000" b="1">
                <a:solidFill>
                  <a:srgbClr val="374151"/>
                </a:solidFill>
                <a:latin typeface="Arial"/>
                <a:ea typeface="Arial"/>
                <a:cs typeface="Arial"/>
                <a:sym typeface="Arial"/>
              </a:rPr>
              <a:t>И</a:t>
            </a:r>
            <a:r>
              <a:rPr lang="bg-BG" sz="4000" b="1" i="0">
                <a:solidFill>
                  <a:srgbClr val="374151"/>
                </a:solidFill>
                <a:latin typeface="Arial"/>
                <a:ea typeface="Arial"/>
                <a:cs typeface="Arial"/>
                <a:sym typeface="Arial"/>
              </a:rPr>
              <a:t>нтелигентно планиране"</a:t>
            </a:r>
            <a:endParaRPr sz="4000" b="1">
              <a:solidFill>
                <a:srgbClr val="000000"/>
              </a:solidFill>
              <a:latin typeface="Abhaya Libre"/>
              <a:ea typeface="Abhaya Libre"/>
              <a:cs typeface="Abhaya Libre"/>
              <a:sym typeface="Abhaya Libre"/>
            </a:endParaRPr>
          </a:p>
        </p:txBody>
      </p:sp>
      <p:pic>
        <p:nvPicPr>
          <p:cNvPr id="951" name="Google Shape;951;p41"/>
          <p:cNvPicPr preferRelativeResize="0"/>
          <p:nvPr/>
        </p:nvPicPr>
        <p:blipFill>
          <a:blip r:embed="rId14">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pic>
        <p:nvPicPr>
          <p:cNvPr id="956" name="Google Shape;956;p42"/>
          <p:cNvPicPr preferRelativeResize="0"/>
          <p:nvPr/>
        </p:nvPicPr>
        <p:blipFill rotWithShape="1">
          <a:blip r:embed="rId3">
            <a:alphaModFix/>
          </a:blip>
          <a:srcRect/>
          <a:stretch/>
        </p:blipFill>
        <p:spPr>
          <a:xfrm rot="5400000">
            <a:off x="10770731" y="4768328"/>
            <a:ext cx="7775659" cy="1894433"/>
          </a:xfrm>
          <a:prstGeom prst="rect">
            <a:avLst/>
          </a:prstGeom>
          <a:noFill/>
          <a:ln>
            <a:noFill/>
          </a:ln>
        </p:spPr>
      </p:pic>
      <p:pic>
        <p:nvPicPr>
          <p:cNvPr id="957" name="Google Shape;957;p42"/>
          <p:cNvPicPr preferRelativeResize="0"/>
          <p:nvPr/>
        </p:nvPicPr>
        <p:blipFill rotWithShape="1">
          <a:blip r:embed="rId4">
            <a:alphaModFix/>
          </a:blip>
          <a:srcRect/>
          <a:stretch/>
        </p:blipFill>
        <p:spPr>
          <a:xfrm>
            <a:off x="11739527" y="5000829"/>
            <a:ext cx="1338808" cy="1143007"/>
          </a:xfrm>
          <a:prstGeom prst="rect">
            <a:avLst/>
          </a:prstGeom>
          <a:noFill/>
          <a:ln>
            <a:noFill/>
          </a:ln>
        </p:spPr>
      </p:pic>
      <p:pic>
        <p:nvPicPr>
          <p:cNvPr id="958" name="Google Shape;958;p42"/>
          <p:cNvPicPr preferRelativeResize="0"/>
          <p:nvPr/>
        </p:nvPicPr>
        <p:blipFill rotWithShape="1">
          <a:blip r:embed="rId5">
            <a:alphaModFix/>
          </a:blip>
          <a:srcRect/>
          <a:stretch/>
        </p:blipFill>
        <p:spPr>
          <a:xfrm>
            <a:off x="12427531" y="6846114"/>
            <a:ext cx="1218800" cy="1198994"/>
          </a:xfrm>
          <a:prstGeom prst="rect">
            <a:avLst/>
          </a:prstGeom>
          <a:noFill/>
          <a:ln>
            <a:noFill/>
          </a:ln>
        </p:spPr>
      </p:pic>
      <p:grpSp>
        <p:nvGrpSpPr>
          <p:cNvPr id="959" name="Google Shape;959;p42"/>
          <p:cNvGrpSpPr/>
          <p:nvPr/>
        </p:nvGrpSpPr>
        <p:grpSpPr>
          <a:xfrm>
            <a:off x="14660026" y="2060782"/>
            <a:ext cx="654150" cy="657082"/>
            <a:chOff x="1813" y="0"/>
            <a:chExt cx="809173" cy="812800"/>
          </a:xfrm>
        </p:grpSpPr>
        <p:sp>
          <p:nvSpPr>
            <p:cNvPr id="960" name="Google Shape;960;p4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2"/>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2" name="Google Shape;962;p42"/>
          <p:cNvGrpSpPr/>
          <p:nvPr/>
        </p:nvGrpSpPr>
        <p:grpSpPr>
          <a:xfrm>
            <a:off x="13667266" y="3547556"/>
            <a:ext cx="654150" cy="657082"/>
            <a:chOff x="1813" y="0"/>
            <a:chExt cx="809173" cy="812800"/>
          </a:xfrm>
        </p:grpSpPr>
        <p:sp>
          <p:nvSpPr>
            <p:cNvPr id="963" name="Google Shape;963;p4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2"/>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5" name="Google Shape;965;p42"/>
          <p:cNvGrpSpPr/>
          <p:nvPr/>
        </p:nvGrpSpPr>
        <p:grpSpPr>
          <a:xfrm>
            <a:off x="13384269" y="5303960"/>
            <a:ext cx="654150" cy="657082"/>
            <a:chOff x="1813" y="0"/>
            <a:chExt cx="809173" cy="812800"/>
          </a:xfrm>
        </p:grpSpPr>
        <p:sp>
          <p:nvSpPr>
            <p:cNvPr id="966" name="Google Shape;966;p4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2"/>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8" name="Google Shape;968;p42"/>
          <p:cNvGrpSpPr/>
          <p:nvPr/>
        </p:nvGrpSpPr>
        <p:grpSpPr>
          <a:xfrm>
            <a:off x="13753723" y="7056417"/>
            <a:ext cx="654150" cy="657082"/>
            <a:chOff x="1813" y="0"/>
            <a:chExt cx="809173" cy="812800"/>
          </a:xfrm>
        </p:grpSpPr>
        <p:sp>
          <p:nvSpPr>
            <p:cNvPr id="969" name="Google Shape;969;p4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2"/>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1" name="Google Shape;971;p42"/>
          <p:cNvGrpSpPr/>
          <p:nvPr/>
        </p:nvGrpSpPr>
        <p:grpSpPr>
          <a:xfrm>
            <a:off x="14660026" y="8705205"/>
            <a:ext cx="654150" cy="657082"/>
            <a:chOff x="1813" y="0"/>
            <a:chExt cx="809173" cy="812800"/>
          </a:xfrm>
        </p:grpSpPr>
        <p:sp>
          <p:nvSpPr>
            <p:cNvPr id="972" name="Google Shape;972;p4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2"/>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pic>
        <p:nvPicPr>
          <p:cNvPr id="974" name="Google Shape;974;p42"/>
          <p:cNvPicPr preferRelativeResize="0"/>
          <p:nvPr/>
        </p:nvPicPr>
        <p:blipFill rotWithShape="1">
          <a:blip r:embed="rId6">
            <a:alphaModFix/>
          </a:blip>
          <a:srcRect/>
          <a:stretch/>
        </p:blipFill>
        <p:spPr>
          <a:xfrm>
            <a:off x="16418708" y="0"/>
            <a:ext cx="1869292" cy="1869292"/>
          </a:xfrm>
          <a:prstGeom prst="rect">
            <a:avLst/>
          </a:prstGeom>
          <a:noFill/>
          <a:ln>
            <a:noFill/>
          </a:ln>
        </p:spPr>
      </p:pic>
      <p:grpSp>
        <p:nvGrpSpPr>
          <p:cNvPr id="975" name="Google Shape;975;p42"/>
          <p:cNvGrpSpPr/>
          <p:nvPr/>
        </p:nvGrpSpPr>
        <p:grpSpPr>
          <a:xfrm>
            <a:off x="14770557" y="3680995"/>
            <a:ext cx="3086100" cy="3375422"/>
            <a:chOff x="0" y="-76200"/>
            <a:chExt cx="812800" cy="889000"/>
          </a:xfrm>
        </p:grpSpPr>
        <p:sp>
          <p:nvSpPr>
            <p:cNvPr id="976" name="Google Shape;976;p42"/>
            <p:cNvSpPr/>
            <p:nvPr/>
          </p:nvSpPr>
          <p:spPr>
            <a:xfrm>
              <a:off x="0" y="0"/>
              <a:ext cx="812800" cy="812800"/>
            </a:xfrm>
            <a:custGeom>
              <a:avLst/>
              <a:gdLst/>
              <a:ahLst/>
              <a:cxnLst/>
              <a:rect l="l" t="t" r="r" b="b"/>
              <a:pathLst>
                <a:path w="812800" h="812800" extrusionOk="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2"/>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40012"/>
                </a:lnSpc>
                <a:spcBef>
                  <a:spcPts val="0"/>
                </a:spcBef>
                <a:spcAft>
                  <a:spcPts val="0"/>
                </a:spcAft>
                <a:buNone/>
              </a:pPr>
              <a:r>
                <a:rPr lang="bg-BG" sz="3199">
                  <a:solidFill>
                    <a:srgbClr val="FEFEFE"/>
                  </a:solidFill>
                  <a:latin typeface="Abhaya Libre"/>
                  <a:ea typeface="Abhaya Libre"/>
                  <a:cs typeface="Abhaya Libre"/>
                  <a:sym typeface="Abhaya Libre"/>
                </a:rPr>
                <a:t>интелигентно планиране</a:t>
              </a:r>
              <a:endParaRPr sz="3199">
                <a:solidFill>
                  <a:srgbClr val="FEFEFE"/>
                </a:solidFill>
                <a:latin typeface="Abhaya Libre"/>
                <a:ea typeface="Abhaya Libre"/>
                <a:cs typeface="Abhaya Libre"/>
                <a:sym typeface="Abhaya Libre"/>
              </a:endParaRPr>
            </a:p>
          </p:txBody>
        </p:sp>
      </p:grpSp>
      <p:pic>
        <p:nvPicPr>
          <p:cNvPr id="978" name="Google Shape;978;p42"/>
          <p:cNvPicPr preferRelativeResize="0"/>
          <p:nvPr/>
        </p:nvPicPr>
        <p:blipFill rotWithShape="1">
          <a:blip r:embed="rId7">
            <a:alphaModFix/>
          </a:blip>
          <a:srcRect/>
          <a:stretch/>
        </p:blipFill>
        <p:spPr>
          <a:xfrm>
            <a:off x="13665800" y="1440853"/>
            <a:ext cx="593582" cy="1239858"/>
          </a:xfrm>
          <a:prstGeom prst="rect">
            <a:avLst/>
          </a:prstGeom>
          <a:noFill/>
          <a:ln>
            <a:noFill/>
          </a:ln>
        </p:spPr>
      </p:pic>
      <p:pic>
        <p:nvPicPr>
          <p:cNvPr id="979" name="Google Shape;979;p42"/>
          <p:cNvPicPr preferRelativeResize="0"/>
          <p:nvPr/>
        </p:nvPicPr>
        <p:blipFill rotWithShape="1">
          <a:blip r:embed="rId8">
            <a:alphaModFix/>
          </a:blip>
          <a:srcRect/>
          <a:stretch/>
        </p:blipFill>
        <p:spPr>
          <a:xfrm>
            <a:off x="12289686" y="3162015"/>
            <a:ext cx="1239858" cy="1239858"/>
          </a:xfrm>
          <a:prstGeom prst="rect">
            <a:avLst/>
          </a:prstGeom>
          <a:noFill/>
          <a:ln>
            <a:noFill/>
          </a:ln>
        </p:spPr>
      </p:pic>
      <p:pic>
        <p:nvPicPr>
          <p:cNvPr id="980" name="Google Shape;980;p42"/>
          <p:cNvPicPr preferRelativeResize="0"/>
          <p:nvPr/>
        </p:nvPicPr>
        <p:blipFill rotWithShape="1">
          <a:blip r:embed="rId9">
            <a:alphaModFix/>
          </a:blip>
          <a:srcRect/>
          <a:stretch/>
        </p:blipFill>
        <p:spPr>
          <a:xfrm>
            <a:off x="13022445" y="8352972"/>
            <a:ext cx="1239034" cy="1250402"/>
          </a:xfrm>
          <a:prstGeom prst="rect">
            <a:avLst/>
          </a:prstGeom>
          <a:noFill/>
          <a:ln>
            <a:noFill/>
          </a:ln>
        </p:spPr>
      </p:pic>
      <p:sp>
        <p:nvSpPr>
          <p:cNvPr id="981" name="Google Shape;981;p42"/>
          <p:cNvSpPr txBox="1"/>
          <p:nvPr/>
        </p:nvSpPr>
        <p:spPr>
          <a:xfrm>
            <a:off x="1654981" y="2409289"/>
            <a:ext cx="9492375" cy="2215991"/>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400" b="1" i="0">
                <a:solidFill>
                  <a:srgbClr val="374151"/>
                </a:solidFill>
                <a:latin typeface="Arial"/>
                <a:ea typeface="Arial"/>
                <a:cs typeface="Arial"/>
                <a:sym typeface="Arial"/>
              </a:rPr>
              <a:t>Планиране </a:t>
            </a:r>
            <a:r>
              <a:rPr lang="bg-BG" sz="2400" b="1">
                <a:solidFill>
                  <a:srgbClr val="374151"/>
                </a:solidFill>
                <a:latin typeface="Arial"/>
                <a:ea typeface="Arial"/>
                <a:cs typeface="Arial"/>
                <a:sym typeface="Arial"/>
              </a:rPr>
              <a:t>за </a:t>
            </a:r>
            <a:r>
              <a:rPr lang="bg-BG" sz="2400" b="1" i="0">
                <a:solidFill>
                  <a:srgbClr val="374151"/>
                </a:solidFill>
                <a:latin typeface="Arial"/>
                <a:ea typeface="Arial"/>
                <a:cs typeface="Arial"/>
                <a:sym typeface="Arial"/>
              </a:rPr>
              <a:t>намаляване риска от бедствия</a:t>
            </a:r>
            <a:r>
              <a:rPr lang="bg-BG" sz="2400">
                <a:solidFill>
                  <a:srgbClr val="374151"/>
                </a:solidFill>
                <a:latin typeface="Arial"/>
                <a:ea typeface="Arial"/>
                <a:cs typeface="Arial"/>
                <a:sym typeface="Arial"/>
              </a:rPr>
              <a:t>: Това включва разработването на цялостен план за намаляване на въздействието на природните бедствия върху даден регион и неговите общности. Това включва идентифициране на потенциални опасности, разработване на планове за евакуация и идентифициране на критична инфраструктура и услуги. </a:t>
            </a:r>
            <a:endParaRPr/>
          </a:p>
        </p:txBody>
      </p:sp>
      <p:pic>
        <p:nvPicPr>
          <p:cNvPr id="982" name="Google Shape;982;p42"/>
          <p:cNvPicPr preferRelativeResize="0"/>
          <p:nvPr/>
        </p:nvPicPr>
        <p:blipFill rotWithShape="1">
          <a:blip r:embed="rId10">
            <a:alphaModFix/>
          </a:blip>
          <a:srcRect/>
          <a:stretch/>
        </p:blipFill>
        <p:spPr>
          <a:xfrm rot="1852805">
            <a:off x="6323948" y="-3260923"/>
            <a:ext cx="5364129" cy="5364129"/>
          </a:xfrm>
          <a:prstGeom prst="rect">
            <a:avLst/>
          </a:prstGeom>
          <a:noFill/>
          <a:ln>
            <a:noFill/>
          </a:ln>
        </p:spPr>
      </p:pic>
      <p:pic>
        <p:nvPicPr>
          <p:cNvPr id="983" name="Google Shape;983;p42"/>
          <p:cNvPicPr preferRelativeResize="0"/>
          <p:nvPr/>
        </p:nvPicPr>
        <p:blipFill rotWithShape="1">
          <a:blip r:embed="rId11">
            <a:alphaModFix/>
          </a:blip>
          <a:srcRect/>
          <a:stretch/>
        </p:blipFill>
        <p:spPr>
          <a:xfrm>
            <a:off x="0" y="-1490547"/>
            <a:ext cx="3334026" cy="3588482"/>
          </a:xfrm>
          <a:prstGeom prst="rect">
            <a:avLst/>
          </a:prstGeom>
          <a:noFill/>
          <a:ln>
            <a:noFill/>
          </a:ln>
        </p:spPr>
      </p:pic>
      <p:pic>
        <p:nvPicPr>
          <p:cNvPr id="984" name="Google Shape;984;p42"/>
          <p:cNvPicPr preferRelativeResize="0"/>
          <p:nvPr/>
        </p:nvPicPr>
        <p:blipFill rotWithShape="1">
          <a:blip r:embed="rId12">
            <a:alphaModFix/>
          </a:blip>
          <a:srcRect/>
          <a:stretch/>
        </p:blipFill>
        <p:spPr>
          <a:xfrm rot="-1185502">
            <a:off x="-3235988" y="28827"/>
            <a:ext cx="4352147" cy="4346443"/>
          </a:xfrm>
          <a:prstGeom prst="rect">
            <a:avLst/>
          </a:prstGeom>
          <a:noFill/>
          <a:ln>
            <a:noFill/>
          </a:ln>
        </p:spPr>
      </p:pic>
      <p:pic>
        <p:nvPicPr>
          <p:cNvPr id="985" name="Google Shape;985;p42"/>
          <p:cNvPicPr preferRelativeResize="0"/>
          <p:nvPr/>
        </p:nvPicPr>
        <p:blipFill rotWithShape="1">
          <a:blip r:embed="rId10">
            <a:alphaModFix/>
          </a:blip>
          <a:srcRect/>
          <a:stretch/>
        </p:blipFill>
        <p:spPr>
          <a:xfrm rot="1852805">
            <a:off x="15257830" y="7358583"/>
            <a:ext cx="5364129" cy="5364129"/>
          </a:xfrm>
          <a:prstGeom prst="rect">
            <a:avLst/>
          </a:prstGeom>
          <a:noFill/>
          <a:ln>
            <a:noFill/>
          </a:ln>
        </p:spPr>
      </p:pic>
      <p:grpSp>
        <p:nvGrpSpPr>
          <p:cNvPr id="986" name="Google Shape;986;p42"/>
          <p:cNvGrpSpPr/>
          <p:nvPr/>
        </p:nvGrpSpPr>
        <p:grpSpPr>
          <a:xfrm>
            <a:off x="-845096" y="8795670"/>
            <a:ext cx="2900572" cy="807706"/>
            <a:chOff x="0" y="0"/>
            <a:chExt cx="3867430" cy="1076940"/>
          </a:xfrm>
        </p:grpSpPr>
        <p:pic>
          <p:nvPicPr>
            <p:cNvPr id="987" name="Google Shape;987;p42"/>
            <p:cNvPicPr preferRelativeResize="0"/>
            <p:nvPr/>
          </p:nvPicPr>
          <p:blipFill rotWithShape="1">
            <a:blip r:embed="rId13">
              <a:alphaModFix/>
            </a:blip>
            <a:srcRect/>
            <a:stretch/>
          </p:blipFill>
          <p:spPr>
            <a:xfrm>
              <a:off x="0" y="0"/>
              <a:ext cx="3867430" cy="618789"/>
            </a:xfrm>
            <a:prstGeom prst="rect">
              <a:avLst/>
            </a:prstGeom>
            <a:noFill/>
            <a:ln>
              <a:noFill/>
            </a:ln>
          </p:spPr>
        </p:pic>
        <p:pic>
          <p:nvPicPr>
            <p:cNvPr id="988" name="Google Shape;988;p42"/>
            <p:cNvPicPr preferRelativeResize="0"/>
            <p:nvPr/>
          </p:nvPicPr>
          <p:blipFill rotWithShape="1">
            <a:blip r:embed="rId13">
              <a:alphaModFix/>
            </a:blip>
            <a:srcRect/>
            <a:stretch/>
          </p:blipFill>
          <p:spPr>
            <a:xfrm>
              <a:off x="0" y="458151"/>
              <a:ext cx="3867430" cy="618789"/>
            </a:xfrm>
            <a:prstGeom prst="rect">
              <a:avLst/>
            </a:prstGeom>
            <a:noFill/>
            <a:ln>
              <a:noFill/>
            </a:ln>
          </p:spPr>
        </p:pic>
      </p:grpSp>
      <p:sp>
        <p:nvSpPr>
          <p:cNvPr id="989" name="Google Shape;989;p42"/>
          <p:cNvSpPr txBox="1"/>
          <p:nvPr/>
        </p:nvSpPr>
        <p:spPr>
          <a:xfrm>
            <a:off x="969916" y="7382204"/>
            <a:ext cx="10469735" cy="184665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bg-BG" sz="2400" b="1" i="0" dirty="0">
                <a:solidFill>
                  <a:srgbClr val="374151"/>
                </a:solidFill>
                <a:latin typeface="Arial"/>
                <a:ea typeface="Arial"/>
                <a:cs typeface="Arial"/>
                <a:sym typeface="Arial"/>
              </a:rPr>
              <a:t>Планиране развитието на туризма</a:t>
            </a:r>
            <a:r>
              <a:rPr lang="bg-BG" sz="2400" b="0" i="0" dirty="0">
                <a:solidFill>
                  <a:srgbClr val="374151"/>
                </a:solidFill>
                <a:latin typeface="Arial"/>
                <a:ea typeface="Arial"/>
                <a:cs typeface="Arial"/>
                <a:sym typeface="Arial"/>
              </a:rPr>
              <a:t>: Това включва разработването на стратегия за привличане на туристи в даден регион, като същевременно се гарантира запазването на неговите природни и културни ресурси. Обикновено включва сътрудничество между местните власти, бизнеси и общности.</a:t>
            </a:r>
            <a:endParaRPr sz="2400" b="0" i="0" dirty="0">
              <a:solidFill>
                <a:srgbClr val="374151"/>
              </a:solidFill>
              <a:latin typeface="Arial"/>
              <a:ea typeface="Arial"/>
              <a:cs typeface="Arial"/>
              <a:sym typeface="Arial"/>
            </a:endParaRPr>
          </a:p>
        </p:txBody>
      </p:sp>
      <p:pic>
        <p:nvPicPr>
          <p:cNvPr id="990" name="Google Shape;990;p42" descr="Free Salento Quindío photo and picture"/>
          <p:cNvPicPr preferRelativeResize="0"/>
          <p:nvPr/>
        </p:nvPicPr>
        <p:blipFill rotWithShape="1">
          <a:blip r:embed="rId14">
            <a:alphaModFix/>
          </a:blip>
          <a:srcRect/>
          <a:stretch/>
        </p:blipFill>
        <p:spPr>
          <a:xfrm>
            <a:off x="5327597" y="4714783"/>
            <a:ext cx="3906440" cy="2267192"/>
          </a:xfrm>
          <a:prstGeom prst="rect">
            <a:avLst/>
          </a:prstGeom>
          <a:noFill/>
          <a:ln>
            <a:noFill/>
          </a:ln>
        </p:spPr>
      </p:pic>
      <p:sp>
        <p:nvSpPr>
          <p:cNvPr id="991" name="Google Shape;991;p42"/>
          <p:cNvSpPr txBox="1"/>
          <p:nvPr/>
        </p:nvSpPr>
        <p:spPr>
          <a:xfrm>
            <a:off x="3858047" y="1451869"/>
            <a:ext cx="10489690" cy="480901"/>
          </a:xfrm>
          <a:prstGeom prst="rect">
            <a:avLst/>
          </a:prstGeom>
          <a:noFill/>
          <a:ln>
            <a:noFill/>
          </a:ln>
        </p:spPr>
        <p:txBody>
          <a:bodyPr spcFirstLastPara="1" wrap="square" lIns="0" tIns="0" rIns="0" bIns="0" anchor="t" anchorCtr="0">
            <a:spAutoFit/>
          </a:bodyPr>
          <a:lstStyle/>
          <a:p>
            <a:pPr marL="0" marR="0" lvl="0" indent="0" algn="just" rtl="0">
              <a:lnSpc>
                <a:spcPct val="83975"/>
              </a:lnSpc>
              <a:spcBef>
                <a:spcPts val="0"/>
              </a:spcBef>
              <a:spcAft>
                <a:spcPts val="0"/>
              </a:spcAft>
              <a:buNone/>
            </a:pPr>
            <a:r>
              <a:rPr lang="bg-BG" sz="4000" b="1" i="0">
                <a:solidFill>
                  <a:srgbClr val="374151"/>
                </a:solidFill>
                <a:latin typeface="Arial"/>
                <a:ea typeface="Arial"/>
                <a:cs typeface="Arial"/>
                <a:sym typeface="Arial"/>
              </a:rPr>
              <a:t>Примери за „</a:t>
            </a:r>
            <a:r>
              <a:rPr lang="bg-BG" sz="4000" b="1">
                <a:solidFill>
                  <a:srgbClr val="374151"/>
                </a:solidFill>
                <a:latin typeface="Arial"/>
                <a:ea typeface="Arial"/>
                <a:cs typeface="Arial"/>
                <a:sym typeface="Arial"/>
              </a:rPr>
              <a:t>И</a:t>
            </a:r>
            <a:r>
              <a:rPr lang="bg-BG" sz="4000" b="1" i="0">
                <a:solidFill>
                  <a:srgbClr val="374151"/>
                </a:solidFill>
                <a:latin typeface="Arial"/>
                <a:ea typeface="Arial"/>
                <a:cs typeface="Arial"/>
                <a:sym typeface="Arial"/>
              </a:rPr>
              <a:t>нтелигентно планиране"</a:t>
            </a:r>
            <a:endParaRPr sz="4000" b="1">
              <a:solidFill>
                <a:srgbClr val="000000"/>
              </a:solidFill>
              <a:latin typeface="Abhaya Libre"/>
              <a:ea typeface="Abhaya Libre"/>
              <a:cs typeface="Abhaya Libre"/>
              <a:sym typeface="Abhaya Libre"/>
            </a:endParaRPr>
          </a:p>
        </p:txBody>
      </p:sp>
      <p:pic>
        <p:nvPicPr>
          <p:cNvPr id="992" name="Google Shape;992;p42"/>
          <p:cNvPicPr preferRelativeResize="0"/>
          <p:nvPr/>
        </p:nvPicPr>
        <p:blipFill>
          <a:blip r:embed="rId15">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pic>
        <p:nvPicPr>
          <p:cNvPr id="997" name="Google Shape;997;p43"/>
          <p:cNvPicPr preferRelativeResize="0"/>
          <p:nvPr/>
        </p:nvPicPr>
        <p:blipFill rotWithShape="1">
          <a:blip r:embed="rId3">
            <a:alphaModFix/>
          </a:blip>
          <a:srcRect/>
          <a:stretch/>
        </p:blipFill>
        <p:spPr>
          <a:xfrm rot="5400000">
            <a:off x="10770731" y="4768328"/>
            <a:ext cx="7775659" cy="1894433"/>
          </a:xfrm>
          <a:prstGeom prst="rect">
            <a:avLst/>
          </a:prstGeom>
          <a:noFill/>
          <a:ln>
            <a:noFill/>
          </a:ln>
        </p:spPr>
      </p:pic>
      <p:pic>
        <p:nvPicPr>
          <p:cNvPr id="998" name="Google Shape;998;p43"/>
          <p:cNvPicPr preferRelativeResize="0"/>
          <p:nvPr/>
        </p:nvPicPr>
        <p:blipFill rotWithShape="1">
          <a:blip r:embed="rId4">
            <a:alphaModFix/>
          </a:blip>
          <a:srcRect/>
          <a:stretch/>
        </p:blipFill>
        <p:spPr>
          <a:xfrm>
            <a:off x="11739527" y="5000829"/>
            <a:ext cx="1338808" cy="1143007"/>
          </a:xfrm>
          <a:prstGeom prst="rect">
            <a:avLst/>
          </a:prstGeom>
          <a:noFill/>
          <a:ln>
            <a:noFill/>
          </a:ln>
        </p:spPr>
      </p:pic>
      <p:pic>
        <p:nvPicPr>
          <p:cNvPr id="999" name="Google Shape;999;p43"/>
          <p:cNvPicPr preferRelativeResize="0"/>
          <p:nvPr/>
        </p:nvPicPr>
        <p:blipFill rotWithShape="1">
          <a:blip r:embed="rId5">
            <a:alphaModFix/>
          </a:blip>
          <a:srcRect/>
          <a:stretch/>
        </p:blipFill>
        <p:spPr>
          <a:xfrm>
            <a:off x="12427531" y="6846114"/>
            <a:ext cx="1218800" cy="1198994"/>
          </a:xfrm>
          <a:prstGeom prst="rect">
            <a:avLst/>
          </a:prstGeom>
          <a:noFill/>
          <a:ln>
            <a:noFill/>
          </a:ln>
        </p:spPr>
      </p:pic>
      <p:grpSp>
        <p:nvGrpSpPr>
          <p:cNvPr id="1000" name="Google Shape;1000;p43"/>
          <p:cNvGrpSpPr/>
          <p:nvPr/>
        </p:nvGrpSpPr>
        <p:grpSpPr>
          <a:xfrm>
            <a:off x="14660026" y="2060782"/>
            <a:ext cx="654150" cy="657082"/>
            <a:chOff x="1813" y="0"/>
            <a:chExt cx="809173" cy="812800"/>
          </a:xfrm>
        </p:grpSpPr>
        <p:sp>
          <p:nvSpPr>
            <p:cNvPr id="1001" name="Google Shape;1001;p4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03" name="Google Shape;1003;p43"/>
          <p:cNvGrpSpPr/>
          <p:nvPr/>
        </p:nvGrpSpPr>
        <p:grpSpPr>
          <a:xfrm>
            <a:off x="13667266" y="3547556"/>
            <a:ext cx="654150" cy="657082"/>
            <a:chOff x="1813" y="0"/>
            <a:chExt cx="809173" cy="812800"/>
          </a:xfrm>
        </p:grpSpPr>
        <p:sp>
          <p:nvSpPr>
            <p:cNvPr id="1004" name="Google Shape;1004;p4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06" name="Google Shape;1006;p43"/>
          <p:cNvGrpSpPr/>
          <p:nvPr/>
        </p:nvGrpSpPr>
        <p:grpSpPr>
          <a:xfrm>
            <a:off x="13384269" y="5303960"/>
            <a:ext cx="654150" cy="657082"/>
            <a:chOff x="1813" y="0"/>
            <a:chExt cx="809173" cy="812800"/>
          </a:xfrm>
        </p:grpSpPr>
        <p:sp>
          <p:nvSpPr>
            <p:cNvPr id="1007" name="Google Shape;1007;p4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09" name="Google Shape;1009;p43"/>
          <p:cNvGrpSpPr/>
          <p:nvPr/>
        </p:nvGrpSpPr>
        <p:grpSpPr>
          <a:xfrm>
            <a:off x="13753723" y="7056417"/>
            <a:ext cx="654150" cy="657082"/>
            <a:chOff x="1813" y="0"/>
            <a:chExt cx="809173" cy="812800"/>
          </a:xfrm>
        </p:grpSpPr>
        <p:sp>
          <p:nvSpPr>
            <p:cNvPr id="1010" name="Google Shape;1010;p4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2" name="Google Shape;1012;p43"/>
          <p:cNvGrpSpPr/>
          <p:nvPr/>
        </p:nvGrpSpPr>
        <p:grpSpPr>
          <a:xfrm>
            <a:off x="14660026" y="8705205"/>
            <a:ext cx="654150" cy="657082"/>
            <a:chOff x="1813" y="0"/>
            <a:chExt cx="809173" cy="812800"/>
          </a:xfrm>
        </p:grpSpPr>
        <p:sp>
          <p:nvSpPr>
            <p:cNvPr id="1013" name="Google Shape;1013;p4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pic>
        <p:nvPicPr>
          <p:cNvPr id="1015" name="Google Shape;1015;p43"/>
          <p:cNvPicPr preferRelativeResize="0"/>
          <p:nvPr/>
        </p:nvPicPr>
        <p:blipFill rotWithShape="1">
          <a:blip r:embed="rId6">
            <a:alphaModFix/>
          </a:blip>
          <a:srcRect/>
          <a:stretch/>
        </p:blipFill>
        <p:spPr>
          <a:xfrm>
            <a:off x="16418708" y="0"/>
            <a:ext cx="1869292" cy="1869292"/>
          </a:xfrm>
          <a:prstGeom prst="rect">
            <a:avLst/>
          </a:prstGeom>
          <a:noFill/>
          <a:ln>
            <a:noFill/>
          </a:ln>
        </p:spPr>
      </p:pic>
      <p:grpSp>
        <p:nvGrpSpPr>
          <p:cNvPr id="1016" name="Google Shape;1016;p43"/>
          <p:cNvGrpSpPr/>
          <p:nvPr/>
        </p:nvGrpSpPr>
        <p:grpSpPr>
          <a:xfrm>
            <a:off x="14770557" y="3680995"/>
            <a:ext cx="3086100" cy="3375422"/>
            <a:chOff x="0" y="-76200"/>
            <a:chExt cx="812800" cy="889000"/>
          </a:xfrm>
        </p:grpSpPr>
        <p:sp>
          <p:nvSpPr>
            <p:cNvPr id="1017" name="Google Shape;1017;p43"/>
            <p:cNvSpPr/>
            <p:nvPr/>
          </p:nvSpPr>
          <p:spPr>
            <a:xfrm>
              <a:off x="0" y="0"/>
              <a:ext cx="812800" cy="812800"/>
            </a:xfrm>
            <a:custGeom>
              <a:avLst/>
              <a:gdLst/>
              <a:ahLst/>
              <a:cxnLst/>
              <a:rect l="l" t="t" r="r" b="b"/>
              <a:pathLst>
                <a:path w="812800" h="812800" extrusionOk="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3"/>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40012"/>
                </a:lnSpc>
                <a:spcBef>
                  <a:spcPts val="0"/>
                </a:spcBef>
                <a:spcAft>
                  <a:spcPts val="0"/>
                </a:spcAft>
                <a:buNone/>
              </a:pPr>
              <a:r>
                <a:rPr lang="bg-BG" sz="3199">
                  <a:solidFill>
                    <a:srgbClr val="FEFEFE"/>
                  </a:solidFill>
                  <a:latin typeface="Abhaya Libre"/>
                  <a:ea typeface="Abhaya Libre"/>
                  <a:cs typeface="Abhaya Libre"/>
                  <a:sym typeface="Abhaya Libre"/>
                </a:rPr>
                <a:t>интелигентно планиране</a:t>
              </a:r>
              <a:endParaRPr sz="3199">
                <a:solidFill>
                  <a:srgbClr val="FEFEFE"/>
                </a:solidFill>
                <a:latin typeface="Abhaya Libre"/>
                <a:ea typeface="Abhaya Libre"/>
                <a:cs typeface="Abhaya Libre"/>
                <a:sym typeface="Abhaya Libre"/>
              </a:endParaRPr>
            </a:p>
          </p:txBody>
        </p:sp>
      </p:grpSp>
      <p:pic>
        <p:nvPicPr>
          <p:cNvPr id="1019" name="Google Shape;1019;p43"/>
          <p:cNvPicPr preferRelativeResize="0"/>
          <p:nvPr/>
        </p:nvPicPr>
        <p:blipFill rotWithShape="1">
          <a:blip r:embed="rId7">
            <a:alphaModFix/>
          </a:blip>
          <a:srcRect/>
          <a:stretch/>
        </p:blipFill>
        <p:spPr>
          <a:xfrm>
            <a:off x="13665800" y="1440853"/>
            <a:ext cx="593582" cy="1239858"/>
          </a:xfrm>
          <a:prstGeom prst="rect">
            <a:avLst/>
          </a:prstGeom>
          <a:noFill/>
          <a:ln>
            <a:noFill/>
          </a:ln>
        </p:spPr>
      </p:pic>
      <p:pic>
        <p:nvPicPr>
          <p:cNvPr id="1020" name="Google Shape;1020;p43"/>
          <p:cNvPicPr preferRelativeResize="0"/>
          <p:nvPr/>
        </p:nvPicPr>
        <p:blipFill rotWithShape="1">
          <a:blip r:embed="rId8">
            <a:alphaModFix/>
          </a:blip>
          <a:srcRect/>
          <a:stretch/>
        </p:blipFill>
        <p:spPr>
          <a:xfrm>
            <a:off x="12289686" y="3162015"/>
            <a:ext cx="1239858" cy="1239858"/>
          </a:xfrm>
          <a:prstGeom prst="rect">
            <a:avLst/>
          </a:prstGeom>
          <a:noFill/>
          <a:ln>
            <a:noFill/>
          </a:ln>
        </p:spPr>
      </p:pic>
      <p:pic>
        <p:nvPicPr>
          <p:cNvPr id="1021" name="Google Shape;1021;p43"/>
          <p:cNvPicPr preferRelativeResize="0"/>
          <p:nvPr/>
        </p:nvPicPr>
        <p:blipFill rotWithShape="1">
          <a:blip r:embed="rId9">
            <a:alphaModFix/>
          </a:blip>
          <a:srcRect/>
          <a:stretch/>
        </p:blipFill>
        <p:spPr>
          <a:xfrm>
            <a:off x="13022445" y="8352972"/>
            <a:ext cx="1239034" cy="1250402"/>
          </a:xfrm>
          <a:prstGeom prst="rect">
            <a:avLst/>
          </a:prstGeom>
          <a:noFill/>
          <a:ln>
            <a:noFill/>
          </a:ln>
        </p:spPr>
      </p:pic>
      <p:sp>
        <p:nvSpPr>
          <p:cNvPr id="1022" name="Google Shape;1022;p43"/>
          <p:cNvSpPr txBox="1"/>
          <p:nvPr/>
        </p:nvSpPr>
        <p:spPr>
          <a:xfrm>
            <a:off x="1787726" y="3387990"/>
            <a:ext cx="9492375" cy="3016210"/>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i="0">
                <a:solidFill>
                  <a:srgbClr val="374151"/>
                </a:solidFill>
                <a:latin typeface="Arial"/>
                <a:ea typeface="Arial"/>
                <a:cs typeface="Arial"/>
                <a:sym typeface="Arial"/>
              </a:rPr>
              <a:t>Най-добри практики в Румъния:</a:t>
            </a:r>
            <a:endParaRPr/>
          </a:p>
          <a:p>
            <a:pPr marL="0" marR="0" lvl="0" indent="0" algn="just" rtl="0">
              <a:spcBef>
                <a:spcPts val="0"/>
              </a:spcBef>
              <a:spcAft>
                <a:spcPts val="0"/>
              </a:spcAft>
              <a:buNone/>
            </a:pPr>
            <a:r>
              <a:rPr lang="bg-BG" sz="2800" i="0">
                <a:solidFill>
                  <a:srgbClr val="374151"/>
                </a:solidFill>
                <a:latin typeface="Arial"/>
                <a:ea typeface="Arial"/>
                <a:cs typeface="Arial"/>
                <a:sym typeface="Arial"/>
              </a:rPr>
              <a:t>Инициативата „Интелигентен град“ на град Тимишоара, която използва технологии и данни за подобряване на градските услуги и условията за живот на жителите.</a:t>
            </a:r>
            <a:endParaRPr/>
          </a:p>
          <a:p>
            <a:pPr marL="0" marR="0" lvl="0" indent="0" algn="just" rtl="0">
              <a:spcBef>
                <a:spcPts val="0"/>
              </a:spcBef>
              <a:spcAft>
                <a:spcPts val="0"/>
              </a:spcAft>
              <a:buNone/>
            </a:pPr>
            <a:r>
              <a:rPr lang="bg-BG" sz="2800" i="0">
                <a:solidFill>
                  <a:srgbClr val="374151"/>
                </a:solidFill>
                <a:latin typeface="Arial"/>
                <a:ea typeface="Arial"/>
                <a:cs typeface="Arial"/>
                <a:sym typeface="Arial"/>
              </a:rPr>
              <a:t>Програмата „Интелигентен регион“ в окръг Клуж, която се фокусира върху иновациите и дигитализацията в местната икономика.</a:t>
            </a:r>
            <a:endParaRPr sz="2800" i="0">
              <a:solidFill>
                <a:srgbClr val="374151"/>
              </a:solidFill>
              <a:latin typeface="Arial"/>
              <a:ea typeface="Arial"/>
              <a:cs typeface="Arial"/>
              <a:sym typeface="Arial"/>
            </a:endParaRPr>
          </a:p>
        </p:txBody>
      </p:sp>
      <p:pic>
        <p:nvPicPr>
          <p:cNvPr id="1023" name="Google Shape;1023;p43"/>
          <p:cNvPicPr preferRelativeResize="0"/>
          <p:nvPr/>
        </p:nvPicPr>
        <p:blipFill rotWithShape="1">
          <a:blip r:embed="rId10">
            <a:alphaModFix/>
          </a:blip>
          <a:srcRect/>
          <a:stretch/>
        </p:blipFill>
        <p:spPr>
          <a:xfrm rot="1852805">
            <a:off x="6225659" y="-3260924"/>
            <a:ext cx="5364129" cy="5364129"/>
          </a:xfrm>
          <a:prstGeom prst="rect">
            <a:avLst/>
          </a:prstGeom>
          <a:noFill/>
          <a:ln>
            <a:noFill/>
          </a:ln>
        </p:spPr>
      </p:pic>
      <p:pic>
        <p:nvPicPr>
          <p:cNvPr id="1024" name="Google Shape;1024;p43"/>
          <p:cNvPicPr preferRelativeResize="0"/>
          <p:nvPr/>
        </p:nvPicPr>
        <p:blipFill rotWithShape="1">
          <a:blip r:embed="rId11">
            <a:alphaModFix/>
          </a:blip>
          <a:srcRect/>
          <a:stretch/>
        </p:blipFill>
        <p:spPr>
          <a:xfrm>
            <a:off x="0" y="-1490547"/>
            <a:ext cx="3334026" cy="3588482"/>
          </a:xfrm>
          <a:prstGeom prst="rect">
            <a:avLst/>
          </a:prstGeom>
          <a:noFill/>
          <a:ln>
            <a:noFill/>
          </a:ln>
        </p:spPr>
      </p:pic>
      <p:pic>
        <p:nvPicPr>
          <p:cNvPr id="1025" name="Google Shape;1025;p43"/>
          <p:cNvPicPr preferRelativeResize="0"/>
          <p:nvPr/>
        </p:nvPicPr>
        <p:blipFill rotWithShape="1">
          <a:blip r:embed="rId12">
            <a:alphaModFix/>
          </a:blip>
          <a:srcRect/>
          <a:stretch/>
        </p:blipFill>
        <p:spPr>
          <a:xfrm rot="-1185502">
            <a:off x="-3235988" y="28827"/>
            <a:ext cx="4352147" cy="4346443"/>
          </a:xfrm>
          <a:prstGeom prst="rect">
            <a:avLst/>
          </a:prstGeom>
          <a:noFill/>
          <a:ln>
            <a:noFill/>
          </a:ln>
        </p:spPr>
      </p:pic>
      <p:pic>
        <p:nvPicPr>
          <p:cNvPr id="1026" name="Google Shape;1026;p43"/>
          <p:cNvPicPr preferRelativeResize="0"/>
          <p:nvPr/>
        </p:nvPicPr>
        <p:blipFill rotWithShape="1">
          <a:blip r:embed="rId10">
            <a:alphaModFix/>
          </a:blip>
          <a:srcRect/>
          <a:stretch/>
        </p:blipFill>
        <p:spPr>
          <a:xfrm rot="1852805">
            <a:off x="15257830" y="7358583"/>
            <a:ext cx="5364129" cy="5364129"/>
          </a:xfrm>
          <a:prstGeom prst="rect">
            <a:avLst/>
          </a:prstGeom>
          <a:noFill/>
          <a:ln>
            <a:noFill/>
          </a:ln>
        </p:spPr>
      </p:pic>
      <p:grpSp>
        <p:nvGrpSpPr>
          <p:cNvPr id="1027" name="Google Shape;1027;p43"/>
          <p:cNvGrpSpPr/>
          <p:nvPr/>
        </p:nvGrpSpPr>
        <p:grpSpPr>
          <a:xfrm>
            <a:off x="-845096" y="8795670"/>
            <a:ext cx="2900572" cy="807706"/>
            <a:chOff x="0" y="0"/>
            <a:chExt cx="3867430" cy="1076940"/>
          </a:xfrm>
        </p:grpSpPr>
        <p:pic>
          <p:nvPicPr>
            <p:cNvPr id="1028" name="Google Shape;1028;p43"/>
            <p:cNvPicPr preferRelativeResize="0"/>
            <p:nvPr/>
          </p:nvPicPr>
          <p:blipFill rotWithShape="1">
            <a:blip r:embed="rId13">
              <a:alphaModFix/>
            </a:blip>
            <a:srcRect/>
            <a:stretch/>
          </p:blipFill>
          <p:spPr>
            <a:xfrm>
              <a:off x="0" y="0"/>
              <a:ext cx="3867430" cy="618789"/>
            </a:xfrm>
            <a:prstGeom prst="rect">
              <a:avLst/>
            </a:prstGeom>
            <a:noFill/>
            <a:ln>
              <a:noFill/>
            </a:ln>
          </p:spPr>
        </p:pic>
        <p:pic>
          <p:nvPicPr>
            <p:cNvPr id="1029" name="Google Shape;1029;p43"/>
            <p:cNvPicPr preferRelativeResize="0"/>
            <p:nvPr/>
          </p:nvPicPr>
          <p:blipFill rotWithShape="1">
            <a:blip r:embed="rId13">
              <a:alphaModFix/>
            </a:blip>
            <a:srcRect/>
            <a:stretch/>
          </p:blipFill>
          <p:spPr>
            <a:xfrm>
              <a:off x="0" y="458151"/>
              <a:ext cx="3867430" cy="618789"/>
            </a:xfrm>
            <a:prstGeom prst="rect">
              <a:avLst/>
            </a:prstGeom>
            <a:noFill/>
            <a:ln>
              <a:noFill/>
            </a:ln>
          </p:spPr>
        </p:pic>
      </p:grpSp>
      <p:sp>
        <p:nvSpPr>
          <p:cNvPr id="1030" name="Google Shape;1030;p43"/>
          <p:cNvSpPr txBox="1"/>
          <p:nvPr/>
        </p:nvSpPr>
        <p:spPr>
          <a:xfrm>
            <a:off x="2246542" y="2247691"/>
            <a:ext cx="11395993" cy="480901"/>
          </a:xfrm>
          <a:prstGeom prst="rect">
            <a:avLst/>
          </a:prstGeom>
          <a:noFill/>
          <a:ln>
            <a:noFill/>
          </a:ln>
        </p:spPr>
        <p:txBody>
          <a:bodyPr spcFirstLastPara="1" wrap="square" lIns="0" tIns="0" rIns="0" bIns="0" anchor="t" anchorCtr="0">
            <a:spAutoFit/>
          </a:bodyPr>
          <a:lstStyle/>
          <a:p>
            <a:pPr marL="0" marR="0" lvl="0" indent="0" algn="just" rtl="0">
              <a:lnSpc>
                <a:spcPct val="83975"/>
              </a:lnSpc>
              <a:spcBef>
                <a:spcPts val="0"/>
              </a:spcBef>
              <a:spcAft>
                <a:spcPts val="0"/>
              </a:spcAft>
              <a:buNone/>
            </a:pPr>
            <a:r>
              <a:rPr lang="bg-BG" sz="4000" b="1" i="0">
                <a:solidFill>
                  <a:srgbClr val="374151"/>
                </a:solidFill>
                <a:latin typeface="Arial"/>
                <a:ea typeface="Arial"/>
                <a:cs typeface="Arial"/>
                <a:sym typeface="Arial"/>
              </a:rPr>
              <a:t>Примери за „</a:t>
            </a:r>
            <a:r>
              <a:rPr lang="bg-BG" sz="4000" b="1">
                <a:solidFill>
                  <a:srgbClr val="374151"/>
                </a:solidFill>
                <a:latin typeface="Arial"/>
                <a:ea typeface="Arial"/>
                <a:cs typeface="Arial"/>
                <a:sym typeface="Arial"/>
              </a:rPr>
              <a:t>И</a:t>
            </a:r>
            <a:r>
              <a:rPr lang="bg-BG" sz="4000" b="1" i="0">
                <a:solidFill>
                  <a:srgbClr val="374151"/>
                </a:solidFill>
                <a:latin typeface="Arial"/>
                <a:ea typeface="Arial"/>
                <a:cs typeface="Arial"/>
                <a:sym typeface="Arial"/>
              </a:rPr>
              <a:t>нтелигентно планиране„ в Румъния</a:t>
            </a:r>
            <a:endParaRPr sz="4000" b="1">
              <a:solidFill>
                <a:srgbClr val="000000"/>
              </a:solidFill>
              <a:latin typeface="Abhaya Libre"/>
              <a:ea typeface="Abhaya Libre"/>
              <a:cs typeface="Abhaya Libre"/>
              <a:sym typeface="Abhaya Libre"/>
            </a:endParaRPr>
          </a:p>
        </p:txBody>
      </p:sp>
      <p:pic>
        <p:nvPicPr>
          <p:cNvPr id="1031" name="Google Shape;1031;p43"/>
          <p:cNvPicPr preferRelativeResize="0"/>
          <p:nvPr/>
        </p:nvPicPr>
        <p:blipFill>
          <a:blip r:embed="rId14">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pic>
        <p:nvPicPr>
          <p:cNvPr id="1036" name="Google Shape;1036;p44"/>
          <p:cNvPicPr preferRelativeResize="0"/>
          <p:nvPr/>
        </p:nvPicPr>
        <p:blipFill rotWithShape="1">
          <a:blip r:embed="rId4">
            <a:alphaModFix/>
          </a:blip>
          <a:srcRect/>
          <a:stretch/>
        </p:blipFill>
        <p:spPr>
          <a:xfrm>
            <a:off x="16418708" y="0"/>
            <a:ext cx="1869292" cy="1869292"/>
          </a:xfrm>
          <a:prstGeom prst="rect">
            <a:avLst/>
          </a:prstGeom>
          <a:noFill/>
          <a:ln>
            <a:noFill/>
          </a:ln>
        </p:spPr>
      </p:pic>
      <p:pic>
        <p:nvPicPr>
          <p:cNvPr id="1037" name="Google Shape;1037;p44"/>
          <p:cNvPicPr preferRelativeResize="0"/>
          <p:nvPr/>
        </p:nvPicPr>
        <p:blipFill rotWithShape="1">
          <a:blip r:embed="rId5">
            <a:alphaModFix/>
          </a:blip>
          <a:srcRect/>
          <a:stretch/>
        </p:blipFill>
        <p:spPr>
          <a:xfrm rot="1852805">
            <a:off x="6081246" y="-3110660"/>
            <a:ext cx="5364129" cy="5364129"/>
          </a:xfrm>
          <a:prstGeom prst="rect">
            <a:avLst/>
          </a:prstGeom>
          <a:noFill/>
          <a:ln>
            <a:noFill/>
          </a:ln>
        </p:spPr>
      </p:pic>
      <p:pic>
        <p:nvPicPr>
          <p:cNvPr id="1038" name="Google Shape;1038;p44"/>
          <p:cNvPicPr preferRelativeResize="0"/>
          <p:nvPr/>
        </p:nvPicPr>
        <p:blipFill rotWithShape="1">
          <a:blip r:embed="rId6">
            <a:alphaModFix/>
          </a:blip>
          <a:srcRect/>
          <a:stretch/>
        </p:blipFill>
        <p:spPr>
          <a:xfrm>
            <a:off x="0" y="-1492260"/>
            <a:ext cx="3334026" cy="3588482"/>
          </a:xfrm>
          <a:prstGeom prst="rect">
            <a:avLst/>
          </a:prstGeom>
          <a:noFill/>
          <a:ln>
            <a:noFill/>
          </a:ln>
        </p:spPr>
      </p:pic>
      <p:pic>
        <p:nvPicPr>
          <p:cNvPr id="1039" name="Google Shape;1039;p44"/>
          <p:cNvPicPr preferRelativeResize="0"/>
          <p:nvPr/>
        </p:nvPicPr>
        <p:blipFill rotWithShape="1">
          <a:blip r:embed="rId7">
            <a:alphaModFix/>
          </a:blip>
          <a:srcRect/>
          <a:stretch/>
        </p:blipFill>
        <p:spPr>
          <a:xfrm rot="-1185502">
            <a:off x="-3235988" y="28827"/>
            <a:ext cx="4352147" cy="4346443"/>
          </a:xfrm>
          <a:prstGeom prst="rect">
            <a:avLst/>
          </a:prstGeom>
          <a:noFill/>
          <a:ln>
            <a:noFill/>
          </a:ln>
        </p:spPr>
      </p:pic>
      <p:grpSp>
        <p:nvGrpSpPr>
          <p:cNvPr id="1040" name="Google Shape;1040;p44"/>
          <p:cNvGrpSpPr/>
          <p:nvPr/>
        </p:nvGrpSpPr>
        <p:grpSpPr>
          <a:xfrm>
            <a:off x="-845096" y="8795670"/>
            <a:ext cx="2900572" cy="807706"/>
            <a:chOff x="0" y="0"/>
            <a:chExt cx="3867430" cy="1076940"/>
          </a:xfrm>
        </p:grpSpPr>
        <p:pic>
          <p:nvPicPr>
            <p:cNvPr id="1041" name="Google Shape;1041;p44"/>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1042" name="Google Shape;1042;p44"/>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1043" name="Google Shape;1043;p44"/>
          <p:cNvSpPr txBox="1"/>
          <p:nvPr/>
        </p:nvSpPr>
        <p:spPr>
          <a:xfrm>
            <a:off x="2438400" y="1439416"/>
            <a:ext cx="13174579" cy="932523"/>
          </a:xfrm>
          <a:prstGeom prst="rect">
            <a:avLst/>
          </a:prstGeom>
          <a:noFill/>
          <a:ln>
            <a:noFill/>
          </a:ln>
        </p:spPr>
        <p:txBody>
          <a:bodyPr spcFirstLastPara="1" wrap="square" lIns="91425" tIns="45700" rIns="91425" bIns="45700" anchor="t" anchorCtr="0">
            <a:spAutoFit/>
          </a:bodyPr>
          <a:lstStyle/>
          <a:p>
            <a:pPr marL="0" marR="0" lvl="0" indent="0" algn="ctr" rtl="0">
              <a:lnSpc>
                <a:spcPct val="194607"/>
              </a:lnSpc>
              <a:spcBef>
                <a:spcPts val="0"/>
              </a:spcBef>
              <a:spcAft>
                <a:spcPts val="0"/>
              </a:spcAft>
              <a:buNone/>
            </a:pPr>
            <a:r>
              <a:rPr lang="bg-BG" sz="2800" dirty="0">
                <a:solidFill>
                  <a:srgbClr val="000000"/>
                </a:solidFill>
                <a:latin typeface="Arial"/>
                <a:ea typeface="Arial"/>
                <a:cs typeface="Arial"/>
                <a:sym typeface="Arial"/>
              </a:rPr>
              <a:t>Нека да видим пример за интелигентно планиране в селското стопанство</a:t>
            </a:r>
            <a:endParaRPr dirty="0"/>
          </a:p>
        </p:txBody>
      </p:sp>
      <p:pic>
        <p:nvPicPr>
          <p:cNvPr id="1045" name="Google Shape;1045;p44"/>
          <p:cNvPicPr preferRelativeResize="0"/>
          <p:nvPr/>
        </p:nvPicPr>
        <p:blipFill>
          <a:blip r:embed="rId9">
            <a:alphaModFix/>
          </a:blip>
          <a:stretch>
            <a:fillRect/>
          </a:stretch>
        </p:blipFill>
        <p:spPr>
          <a:xfrm>
            <a:off x="7752200" y="9199825"/>
            <a:ext cx="3661230" cy="806250"/>
          </a:xfrm>
          <a:prstGeom prst="rect">
            <a:avLst/>
          </a:prstGeom>
          <a:noFill/>
          <a:ln>
            <a:noFill/>
          </a:ln>
        </p:spPr>
      </p:pic>
      <p:pic>
        <p:nvPicPr>
          <p:cNvPr id="2" name="Online Media 11" descr="Empowering Smart Farming with VEST Embedded System Solution">
            <a:hlinkClick r:id="" action="ppaction://media"/>
            <a:extLst>
              <a:ext uri="{FF2B5EF4-FFF2-40B4-BE49-F238E27FC236}">
                <a16:creationId xmlns:a16="http://schemas.microsoft.com/office/drawing/2014/main" id="{DAC07D85-E0D9-599E-0960-E8D1F1C03A04}"/>
              </a:ext>
            </a:extLst>
          </p:cNvPr>
          <p:cNvPicPr>
            <a:picLocks noRot="1" noChangeAspect="1"/>
          </p:cNvPicPr>
          <p:nvPr>
            <a:videoFile r:link="rId1"/>
          </p:nvPr>
        </p:nvPicPr>
        <p:blipFill>
          <a:blip r:embed="rId10"/>
          <a:stretch>
            <a:fillRect/>
          </a:stretch>
        </p:blipFill>
        <p:spPr>
          <a:xfrm>
            <a:off x="3310689" y="2389635"/>
            <a:ext cx="11430000" cy="64579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45"/>
          <p:cNvSpPr txBox="1"/>
          <p:nvPr/>
        </p:nvSpPr>
        <p:spPr>
          <a:xfrm>
            <a:off x="4495800" y="1529662"/>
            <a:ext cx="8280738" cy="70647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rial"/>
                <a:ea typeface="Arial"/>
                <a:cs typeface="Arial"/>
                <a:sym typeface="Arial"/>
              </a:rPr>
              <a:t>Време за игра</a:t>
            </a:r>
            <a:endParaRPr sz="6410">
              <a:solidFill>
                <a:srgbClr val="000000"/>
              </a:solidFill>
              <a:latin typeface="Arial"/>
              <a:ea typeface="Arial"/>
              <a:cs typeface="Arial"/>
              <a:sym typeface="Arial"/>
            </a:endParaRPr>
          </a:p>
        </p:txBody>
      </p:sp>
      <p:pic>
        <p:nvPicPr>
          <p:cNvPr id="1051" name="Google Shape;1051;p45"/>
          <p:cNvPicPr preferRelativeResize="0"/>
          <p:nvPr/>
        </p:nvPicPr>
        <p:blipFill rotWithShape="1">
          <a:blip r:embed="rId3">
            <a:alphaModFix/>
          </a:blip>
          <a:srcRect/>
          <a:stretch/>
        </p:blipFill>
        <p:spPr>
          <a:xfrm>
            <a:off x="16418708" y="0"/>
            <a:ext cx="1869292" cy="1869292"/>
          </a:xfrm>
          <a:prstGeom prst="rect">
            <a:avLst/>
          </a:prstGeom>
          <a:noFill/>
          <a:ln>
            <a:noFill/>
          </a:ln>
        </p:spPr>
      </p:pic>
      <p:pic>
        <p:nvPicPr>
          <p:cNvPr id="1052" name="Google Shape;1052;p45"/>
          <p:cNvPicPr preferRelativeResize="0"/>
          <p:nvPr/>
        </p:nvPicPr>
        <p:blipFill rotWithShape="1">
          <a:blip r:embed="rId4">
            <a:alphaModFix/>
          </a:blip>
          <a:srcRect/>
          <a:stretch/>
        </p:blipFill>
        <p:spPr>
          <a:xfrm rot="1852805">
            <a:off x="6081246" y="-3110660"/>
            <a:ext cx="5364129" cy="5364129"/>
          </a:xfrm>
          <a:prstGeom prst="rect">
            <a:avLst/>
          </a:prstGeom>
          <a:noFill/>
          <a:ln>
            <a:noFill/>
          </a:ln>
        </p:spPr>
      </p:pic>
      <p:pic>
        <p:nvPicPr>
          <p:cNvPr id="1053" name="Google Shape;1053;p45"/>
          <p:cNvPicPr preferRelativeResize="0"/>
          <p:nvPr/>
        </p:nvPicPr>
        <p:blipFill rotWithShape="1">
          <a:blip r:embed="rId5">
            <a:alphaModFix/>
          </a:blip>
          <a:srcRect/>
          <a:stretch/>
        </p:blipFill>
        <p:spPr>
          <a:xfrm>
            <a:off x="0" y="-1490547"/>
            <a:ext cx="3334026" cy="3588482"/>
          </a:xfrm>
          <a:prstGeom prst="rect">
            <a:avLst/>
          </a:prstGeom>
          <a:noFill/>
          <a:ln>
            <a:noFill/>
          </a:ln>
        </p:spPr>
      </p:pic>
      <p:pic>
        <p:nvPicPr>
          <p:cNvPr id="1054" name="Google Shape;1054;p45"/>
          <p:cNvPicPr preferRelativeResize="0"/>
          <p:nvPr/>
        </p:nvPicPr>
        <p:blipFill rotWithShape="1">
          <a:blip r:embed="rId6">
            <a:alphaModFix/>
          </a:blip>
          <a:srcRect/>
          <a:stretch/>
        </p:blipFill>
        <p:spPr>
          <a:xfrm rot="-1185502">
            <a:off x="-3235988" y="28827"/>
            <a:ext cx="4352147" cy="4346443"/>
          </a:xfrm>
          <a:prstGeom prst="rect">
            <a:avLst/>
          </a:prstGeom>
          <a:noFill/>
          <a:ln>
            <a:noFill/>
          </a:ln>
        </p:spPr>
      </p:pic>
      <p:grpSp>
        <p:nvGrpSpPr>
          <p:cNvPr id="1055" name="Google Shape;1055;p45"/>
          <p:cNvGrpSpPr/>
          <p:nvPr/>
        </p:nvGrpSpPr>
        <p:grpSpPr>
          <a:xfrm>
            <a:off x="-845096" y="8795670"/>
            <a:ext cx="2900572" cy="807706"/>
            <a:chOff x="0" y="0"/>
            <a:chExt cx="3867430" cy="1076940"/>
          </a:xfrm>
        </p:grpSpPr>
        <p:pic>
          <p:nvPicPr>
            <p:cNvPr id="1056" name="Google Shape;1056;p45"/>
            <p:cNvPicPr preferRelativeResize="0"/>
            <p:nvPr/>
          </p:nvPicPr>
          <p:blipFill rotWithShape="1">
            <a:blip r:embed="rId7">
              <a:alphaModFix/>
            </a:blip>
            <a:srcRect/>
            <a:stretch/>
          </p:blipFill>
          <p:spPr>
            <a:xfrm>
              <a:off x="0" y="0"/>
              <a:ext cx="3867430" cy="618789"/>
            </a:xfrm>
            <a:prstGeom prst="rect">
              <a:avLst/>
            </a:prstGeom>
            <a:noFill/>
            <a:ln>
              <a:noFill/>
            </a:ln>
          </p:spPr>
        </p:pic>
        <p:pic>
          <p:nvPicPr>
            <p:cNvPr id="1057" name="Google Shape;1057;p45"/>
            <p:cNvPicPr preferRelativeResize="0"/>
            <p:nvPr/>
          </p:nvPicPr>
          <p:blipFill rotWithShape="1">
            <a:blip r:embed="rId7">
              <a:alphaModFix/>
            </a:blip>
            <a:srcRect/>
            <a:stretch/>
          </p:blipFill>
          <p:spPr>
            <a:xfrm>
              <a:off x="0" y="458151"/>
              <a:ext cx="3867430" cy="618789"/>
            </a:xfrm>
            <a:prstGeom prst="rect">
              <a:avLst/>
            </a:prstGeom>
            <a:noFill/>
            <a:ln>
              <a:noFill/>
            </a:ln>
          </p:spPr>
        </p:pic>
      </p:grpSp>
      <p:pic>
        <p:nvPicPr>
          <p:cNvPr id="1058" name="Google Shape;1058;p45"/>
          <p:cNvPicPr preferRelativeResize="0"/>
          <p:nvPr/>
        </p:nvPicPr>
        <p:blipFill rotWithShape="1">
          <a:blip r:embed="rId8">
            <a:alphaModFix/>
          </a:blip>
          <a:srcRect/>
          <a:stretch/>
        </p:blipFill>
        <p:spPr>
          <a:xfrm rot="-5400000">
            <a:off x="826850" y="4260030"/>
            <a:ext cx="5179167" cy="1445850"/>
          </a:xfrm>
          <a:prstGeom prst="rect">
            <a:avLst/>
          </a:prstGeom>
          <a:noFill/>
          <a:ln>
            <a:noFill/>
          </a:ln>
        </p:spPr>
      </p:pic>
      <p:sp>
        <p:nvSpPr>
          <p:cNvPr id="1059" name="Google Shape;1059;p45"/>
          <p:cNvSpPr txBox="1"/>
          <p:nvPr/>
        </p:nvSpPr>
        <p:spPr>
          <a:xfrm>
            <a:off x="4397812" y="2603489"/>
            <a:ext cx="9492375" cy="861774"/>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i="0" dirty="0">
                <a:solidFill>
                  <a:srgbClr val="374151"/>
                </a:solidFill>
                <a:latin typeface="Arial"/>
                <a:ea typeface="Arial"/>
                <a:cs typeface="Arial"/>
                <a:sym typeface="Arial"/>
              </a:rPr>
              <a:t>Съставете отбор с 3-4 участници.</a:t>
            </a:r>
            <a:endParaRPr sz="2800" i="0" dirty="0">
              <a:solidFill>
                <a:srgbClr val="374151"/>
              </a:solidFill>
              <a:latin typeface="Arial"/>
              <a:ea typeface="Arial"/>
              <a:cs typeface="Arial"/>
              <a:sym typeface="Arial"/>
            </a:endParaRPr>
          </a:p>
          <a:p>
            <a:pPr marL="0" marR="0" lvl="0" indent="0" algn="just" rtl="0">
              <a:spcBef>
                <a:spcPts val="0"/>
              </a:spcBef>
              <a:spcAft>
                <a:spcPts val="0"/>
              </a:spcAft>
              <a:buNone/>
            </a:pPr>
            <a:r>
              <a:rPr lang="bg-BG" sz="2800" dirty="0">
                <a:solidFill>
                  <a:srgbClr val="374151"/>
                </a:solidFill>
                <a:latin typeface="Arial"/>
                <a:ea typeface="Arial"/>
                <a:cs typeface="Arial"/>
                <a:sym typeface="Arial"/>
              </a:rPr>
              <a:t>Дайте 3 примера за Интелигентно планиране на града. </a:t>
            </a:r>
            <a:endParaRPr sz="2800" i="0" dirty="0">
              <a:solidFill>
                <a:srgbClr val="374151"/>
              </a:solidFill>
              <a:latin typeface="Arial"/>
              <a:ea typeface="Arial"/>
              <a:cs typeface="Arial"/>
              <a:sym typeface="Arial"/>
            </a:endParaRPr>
          </a:p>
        </p:txBody>
      </p:sp>
      <p:sp>
        <p:nvSpPr>
          <p:cNvPr id="1060" name="Google Shape;1060;p45"/>
          <p:cNvSpPr txBox="1"/>
          <p:nvPr/>
        </p:nvSpPr>
        <p:spPr>
          <a:xfrm>
            <a:off x="4397810" y="6390850"/>
            <a:ext cx="9492375" cy="861774"/>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dirty="0">
                <a:solidFill>
                  <a:srgbClr val="374151"/>
                </a:solidFill>
                <a:latin typeface="Arial"/>
                <a:ea typeface="Arial"/>
                <a:cs typeface="Arial"/>
                <a:sym typeface="Arial"/>
              </a:rPr>
              <a:t>Накрая ще бъдат избрани 3те най-добри решения за Интелигентното планиране от всички отбори. </a:t>
            </a:r>
            <a:endParaRPr sz="2800" i="0" dirty="0">
              <a:solidFill>
                <a:srgbClr val="374151"/>
              </a:solidFill>
              <a:latin typeface="Arial"/>
              <a:ea typeface="Arial"/>
              <a:cs typeface="Arial"/>
              <a:sym typeface="Arial"/>
            </a:endParaRPr>
          </a:p>
        </p:txBody>
      </p:sp>
      <p:sp>
        <p:nvSpPr>
          <p:cNvPr id="1061" name="Google Shape;1061;p45"/>
          <p:cNvSpPr txBox="1"/>
          <p:nvPr/>
        </p:nvSpPr>
        <p:spPr>
          <a:xfrm>
            <a:off x="4397810" y="4553432"/>
            <a:ext cx="9492375" cy="861774"/>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a:solidFill>
                  <a:srgbClr val="374151"/>
                </a:solidFill>
                <a:latin typeface="Arial"/>
                <a:ea typeface="Arial"/>
                <a:cs typeface="Arial"/>
                <a:sym typeface="Arial"/>
              </a:rPr>
              <a:t>Имате 10 минути да помислите и след това, всеки отбор ще представи своя план.</a:t>
            </a:r>
            <a:endParaRPr sz="2800" i="0">
              <a:solidFill>
                <a:srgbClr val="374151"/>
              </a:solidFill>
              <a:latin typeface="Arial"/>
              <a:ea typeface="Arial"/>
              <a:cs typeface="Arial"/>
              <a:sym typeface="Arial"/>
            </a:endParaRPr>
          </a:p>
        </p:txBody>
      </p:sp>
      <p:pic>
        <p:nvPicPr>
          <p:cNvPr id="1062" name="Google Shape;1062;p45"/>
          <p:cNvPicPr preferRelativeResize="0"/>
          <p:nvPr/>
        </p:nvPicPr>
        <p:blipFill rotWithShape="1">
          <a:blip r:embed="rId9">
            <a:alphaModFix/>
          </a:blip>
          <a:srcRect/>
          <a:stretch/>
        </p:blipFill>
        <p:spPr>
          <a:xfrm>
            <a:off x="14997929" y="6293237"/>
            <a:ext cx="2336366" cy="2251408"/>
          </a:xfrm>
          <a:prstGeom prst="rect">
            <a:avLst/>
          </a:prstGeom>
          <a:noFill/>
          <a:ln>
            <a:noFill/>
          </a:ln>
        </p:spPr>
      </p:pic>
      <p:pic>
        <p:nvPicPr>
          <p:cNvPr id="1063" name="Google Shape;1063;p45"/>
          <p:cNvPicPr preferRelativeResize="0"/>
          <p:nvPr/>
        </p:nvPicPr>
        <p:blipFill>
          <a:blip r:embed="rId10">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pic>
        <p:nvPicPr>
          <p:cNvPr id="1068" name="Google Shape;1068;p46"/>
          <p:cNvPicPr preferRelativeResize="0"/>
          <p:nvPr/>
        </p:nvPicPr>
        <p:blipFill rotWithShape="1">
          <a:blip r:embed="rId3">
            <a:alphaModFix/>
          </a:blip>
          <a:srcRect/>
          <a:stretch/>
        </p:blipFill>
        <p:spPr>
          <a:xfrm rot="1167879">
            <a:off x="15048952" y="6594634"/>
            <a:ext cx="5721823" cy="5669807"/>
          </a:xfrm>
          <a:prstGeom prst="rect">
            <a:avLst/>
          </a:prstGeom>
          <a:noFill/>
          <a:ln>
            <a:noFill/>
          </a:ln>
        </p:spPr>
      </p:pic>
      <p:pic>
        <p:nvPicPr>
          <p:cNvPr id="1069" name="Google Shape;1069;p46"/>
          <p:cNvPicPr preferRelativeResize="0"/>
          <p:nvPr/>
        </p:nvPicPr>
        <p:blipFill rotWithShape="1">
          <a:blip r:embed="rId4">
            <a:alphaModFix/>
          </a:blip>
          <a:srcRect/>
          <a:stretch/>
        </p:blipFill>
        <p:spPr>
          <a:xfrm rot="2228850">
            <a:off x="-3894162" y="-4468275"/>
            <a:ext cx="6836042" cy="6773896"/>
          </a:xfrm>
          <a:prstGeom prst="rect">
            <a:avLst/>
          </a:prstGeom>
          <a:noFill/>
          <a:ln>
            <a:noFill/>
          </a:ln>
        </p:spPr>
      </p:pic>
      <p:pic>
        <p:nvPicPr>
          <p:cNvPr id="1070" name="Google Shape;1070;p46"/>
          <p:cNvPicPr preferRelativeResize="0"/>
          <p:nvPr/>
        </p:nvPicPr>
        <p:blipFill rotWithShape="1">
          <a:blip r:embed="rId5">
            <a:alphaModFix/>
          </a:blip>
          <a:srcRect/>
          <a:stretch/>
        </p:blipFill>
        <p:spPr>
          <a:xfrm>
            <a:off x="13878502" y="8579500"/>
            <a:ext cx="2556197" cy="2751289"/>
          </a:xfrm>
          <a:prstGeom prst="rect">
            <a:avLst/>
          </a:prstGeom>
          <a:noFill/>
          <a:ln>
            <a:noFill/>
          </a:ln>
        </p:spPr>
      </p:pic>
      <p:pic>
        <p:nvPicPr>
          <p:cNvPr id="1071" name="Google Shape;1071;p46"/>
          <p:cNvPicPr preferRelativeResize="0"/>
          <p:nvPr/>
        </p:nvPicPr>
        <p:blipFill rotWithShape="1">
          <a:blip r:embed="rId6">
            <a:alphaModFix/>
          </a:blip>
          <a:srcRect/>
          <a:stretch/>
        </p:blipFill>
        <p:spPr>
          <a:xfrm rot="6632729">
            <a:off x="17605408" y="3001377"/>
            <a:ext cx="4881157" cy="4874760"/>
          </a:xfrm>
          <a:prstGeom prst="rect">
            <a:avLst/>
          </a:prstGeom>
          <a:noFill/>
          <a:ln>
            <a:noFill/>
          </a:ln>
        </p:spPr>
      </p:pic>
      <p:pic>
        <p:nvPicPr>
          <p:cNvPr id="1072" name="Google Shape;1072;p46"/>
          <p:cNvPicPr preferRelativeResize="0"/>
          <p:nvPr/>
        </p:nvPicPr>
        <p:blipFill rotWithShape="1">
          <a:blip r:embed="rId7">
            <a:alphaModFix/>
          </a:blip>
          <a:srcRect/>
          <a:stretch/>
        </p:blipFill>
        <p:spPr>
          <a:xfrm>
            <a:off x="16418708" y="0"/>
            <a:ext cx="1869292" cy="1869292"/>
          </a:xfrm>
          <a:prstGeom prst="rect">
            <a:avLst/>
          </a:prstGeom>
          <a:noFill/>
          <a:ln>
            <a:noFill/>
          </a:ln>
        </p:spPr>
      </p:pic>
      <p:sp>
        <p:nvSpPr>
          <p:cNvPr id="1073" name="Google Shape;1073;p46"/>
          <p:cNvSpPr txBox="1"/>
          <p:nvPr/>
        </p:nvSpPr>
        <p:spPr>
          <a:xfrm>
            <a:off x="1524000" y="2469472"/>
            <a:ext cx="14633256" cy="6429581"/>
          </a:xfrm>
          <a:prstGeom prst="rect">
            <a:avLst/>
          </a:prstGeom>
          <a:noFill/>
          <a:ln>
            <a:noFill/>
          </a:ln>
        </p:spPr>
        <p:txBody>
          <a:bodyPr spcFirstLastPara="1" wrap="square" lIns="0" tIns="0" rIns="0" bIns="0" anchor="t" anchorCtr="0">
            <a:spAutoFit/>
          </a:bodyPr>
          <a:lstStyle/>
          <a:p>
            <a:pPr marL="0" marR="0" lvl="0" indent="0" algn="l" rtl="0">
              <a:lnSpc>
                <a:spcPct val="128571"/>
              </a:lnSpc>
              <a:spcBef>
                <a:spcPts val="0"/>
              </a:spcBef>
              <a:spcAft>
                <a:spcPts val="0"/>
              </a:spcAft>
              <a:buNone/>
            </a:pPr>
            <a:r>
              <a:rPr lang="bg-BG" sz="2800">
                <a:solidFill>
                  <a:srgbClr val="000000"/>
                </a:solidFill>
                <a:latin typeface="Arial"/>
                <a:ea typeface="Arial"/>
                <a:cs typeface="Arial"/>
                <a:sym typeface="Arial"/>
              </a:rPr>
              <a:t>/ Overcoming the challenges of smart solution development: Co-alignment of processes, routines, and practices to manage product, service, and software integration https://www.sciencedirect.com/science/article/pii/S0166497221001632</a:t>
            </a:r>
            <a:endParaRPr/>
          </a:p>
          <a:p>
            <a:pPr marL="0" marR="0" lvl="0" indent="0" algn="l" rtl="0">
              <a:lnSpc>
                <a:spcPct val="128571"/>
              </a:lnSpc>
              <a:spcBef>
                <a:spcPts val="0"/>
              </a:spcBef>
              <a:spcAft>
                <a:spcPts val="0"/>
              </a:spcAft>
              <a:buNone/>
            </a:pPr>
            <a:r>
              <a:rPr lang="bg-BG" sz="2800">
                <a:solidFill>
                  <a:srgbClr val="000000"/>
                </a:solidFill>
                <a:latin typeface="Arial"/>
                <a:ea typeface="Arial"/>
                <a:cs typeface="Arial"/>
                <a:sym typeface="Arial"/>
              </a:rPr>
              <a:t>/ Career challenges in smart cities: A sociotechnical systems view on sustainable careers https://journals.sagepub.com/doi/10.1177/0018726720949925</a:t>
            </a:r>
            <a:endParaRPr/>
          </a:p>
          <a:p>
            <a:pPr marL="0" marR="0" lvl="0" indent="0" algn="l" rtl="0">
              <a:lnSpc>
                <a:spcPct val="128571"/>
              </a:lnSpc>
              <a:spcBef>
                <a:spcPts val="0"/>
              </a:spcBef>
              <a:spcAft>
                <a:spcPts val="0"/>
              </a:spcAft>
              <a:buNone/>
            </a:pPr>
            <a:r>
              <a:rPr lang="bg-BG" sz="2800">
                <a:solidFill>
                  <a:srgbClr val="000000"/>
                </a:solidFill>
                <a:latin typeface="Arial"/>
                <a:ea typeface="Arial"/>
                <a:cs typeface="Arial"/>
                <a:sym typeface="Arial"/>
              </a:rPr>
              <a:t>/ Building a Workforce for Smart City Governance: Challenges and Opportunities for the Planning and Administrative Professions https://www.mdpi.com/2227-9709/6/4/47</a:t>
            </a:r>
            <a:endParaRPr/>
          </a:p>
          <a:p>
            <a:pPr marL="0" marR="0" lvl="0" indent="0" algn="l" rtl="0">
              <a:lnSpc>
                <a:spcPct val="128571"/>
              </a:lnSpc>
              <a:spcBef>
                <a:spcPts val="0"/>
              </a:spcBef>
              <a:spcAft>
                <a:spcPts val="0"/>
              </a:spcAft>
              <a:buNone/>
            </a:pPr>
            <a:r>
              <a:rPr lang="bg-BG" sz="2800">
                <a:solidFill>
                  <a:srgbClr val="000000"/>
                </a:solidFill>
                <a:latin typeface="Arial"/>
                <a:ea typeface="Arial"/>
                <a:cs typeface="Arial"/>
                <a:sym typeface="Arial"/>
              </a:rPr>
              <a:t>/ Smart cities: shaping the society of 2030 https://unesdoc.unesco.org/ark:/48223/pf0000367762</a:t>
            </a:r>
            <a:endParaRPr/>
          </a:p>
          <a:p>
            <a:pPr marL="0" marR="0" lvl="0" indent="0" algn="l" rtl="0">
              <a:lnSpc>
                <a:spcPct val="128571"/>
              </a:lnSpc>
              <a:spcBef>
                <a:spcPts val="0"/>
              </a:spcBef>
              <a:spcAft>
                <a:spcPts val="0"/>
              </a:spcAft>
              <a:buNone/>
            </a:pPr>
            <a:r>
              <a:rPr lang="bg-BG" sz="2800">
                <a:solidFill>
                  <a:srgbClr val="000000"/>
                </a:solidFill>
                <a:latin typeface="Arial"/>
                <a:ea typeface="Arial"/>
                <a:cs typeface="Arial"/>
                <a:sym typeface="Arial"/>
              </a:rPr>
              <a:t>/ Vocational education and training: Skills for today and for the future</a:t>
            </a:r>
            <a:endParaRPr/>
          </a:p>
          <a:p>
            <a:pPr marL="0" marR="0" lvl="0" indent="0" algn="l" rtl="0">
              <a:lnSpc>
                <a:spcPct val="128571"/>
              </a:lnSpc>
              <a:spcBef>
                <a:spcPts val="0"/>
              </a:spcBef>
              <a:spcAft>
                <a:spcPts val="0"/>
              </a:spcAft>
              <a:buNone/>
            </a:pPr>
            <a:r>
              <a:rPr lang="bg-BG" sz="2800">
                <a:solidFill>
                  <a:srgbClr val="000000"/>
                </a:solidFill>
                <a:latin typeface="Arial"/>
                <a:ea typeface="Arial"/>
                <a:cs typeface="Arial"/>
                <a:sym typeface="Arial"/>
              </a:rPr>
              <a:t>https://ec.europa.eu/social/main.jsp?catId=738&amp;langId=en&amp;pubId=8450&amp;furtherPubs=yes</a:t>
            </a:r>
            <a:endParaRPr/>
          </a:p>
          <a:p>
            <a:pPr marL="0" marR="0" lvl="0" indent="0" algn="l" rtl="0">
              <a:lnSpc>
                <a:spcPct val="128571"/>
              </a:lnSpc>
              <a:spcBef>
                <a:spcPts val="0"/>
              </a:spcBef>
              <a:spcAft>
                <a:spcPts val="0"/>
              </a:spcAft>
              <a:buNone/>
            </a:pPr>
            <a:r>
              <a:rPr lang="bg-BG" sz="2800">
                <a:solidFill>
                  <a:srgbClr val="000000"/>
                </a:solidFill>
                <a:latin typeface="Arial"/>
                <a:ea typeface="Arial"/>
                <a:cs typeface="Arial"/>
                <a:sym typeface="Arial"/>
              </a:rPr>
              <a:t>/  The T-Shaped Person: Building Deep Expertise AND a Wide Knowledge Base</a:t>
            </a:r>
            <a:endParaRPr/>
          </a:p>
          <a:p>
            <a:pPr marL="0" marR="0" lvl="0" indent="0" algn="l" rtl="0">
              <a:lnSpc>
                <a:spcPct val="128571"/>
              </a:lnSpc>
              <a:spcBef>
                <a:spcPts val="0"/>
              </a:spcBef>
              <a:spcAft>
                <a:spcPts val="0"/>
              </a:spcAft>
              <a:buNone/>
            </a:pPr>
            <a:r>
              <a:rPr lang="bg-BG" sz="2800">
                <a:solidFill>
                  <a:srgbClr val="000000"/>
                </a:solidFill>
                <a:latin typeface="Arial"/>
                <a:ea typeface="Arial"/>
                <a:cs typeface="Arial"/>
                <a:sym typeface="Arial"/>
              </a:rPr>
              <a:t>https://collegeinfogeek.com/become-t-shaped-person/</a:t>
            </a:r>
            <a:endParaRPr/>
          </a:p>
          <a:p>
            <a:pPr marL="0" marR="0" lvl="0" indent="0" algn="l" rtl="0">
              <a:lnSpc>
                <a:spcPct val="128571"/>
              </a:lnSpc>
              <a:spcBef>
                <a:spcPts val="0"/>
              </a:spcBef>
              <a:spcAft>
                <a:spcPts val="0"/>
              </a:spcAft>
              <a:buNone/>
            </a:pPr>
            <a:endParaRPr sz="2800">
              <a:solidFill>
                <a:srgbClr val="000000"/>
              </a:solidFill>
              <a:latin typeface="Arial"/>
              <a:ea typeface="Arial"/>
              <a:cs typeface="Arial"/>
              <a:sym typeface="Arial"/>
            </a:endParaRPr>
          </a:p>
        </p:txBody>
      </p:sp>
      <p:sp>
        <p:nvSpPr>
          <p:cNvPr id="1074" name="Google Shape;1074;p46"/>
          <p:cNvSpPr txBox="1"/>
          <p:nvPr/>
        </p:nvSpPr>
        <p:spPr>
          <a:xfrm>
            <a:off x="2590800" y="999072"/>
            <a:ext cx="8280738" cy="770736"/>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None/>
            </a:pPr>
            <a:r>
              <a:rPr lang="bg-BG" sz="6410" b="1">
                <a:solidFill>
                  <a:srgbClr val="000000"/>
                </a:solidFill>
                <a:latin typeface="Abhaya Libre"/>
                <a:ea typeface="Abhaya Libre"/>
                <a:cs typeface="Abhaya Libre"/>
                <a:sym typeface="Abhaya Libre"/>
              </a:rPr>
              <a:t>Източници</a:t>
            </a:r>
            <a:endParaRPr sz="6410" b="1">
              <a:solidFill>
                <a:srgbClr val="000000"/>
              </a:solidFill>
              <a:latin typeface="Abhaya Libre"/>
              <a:ea typeface="Abhaya Libre"/>
              <a:cs typeface="Abhaya Libre"/>
              <a:sym typeface="Abhaya Libre"/>
            </a:endParaRPr>
          </a:p>
        </p:txBody>
      </p:sp>
      <p:grpSp>
        <p:nvGrpSpPr>
          <p:cNvPr id="1075" name="Google Shape;1075;p46"/>
          <p:cNvGrpSpPr/>
          <p:nvPr/>
        </p:nvGrpSpPr>
        <p:grpSpPr>
          <a:xfrm>
            <a:off x="-906316" y="8854448"/>
            <a:ext cx="2900572" cy="807706"/>
            <a:chOff x="0" y="0"/>
            <a:chExt cx="3867430" cy="1076940"/>
          </a:xfrm>
        </p:grpSpPr>
        <p:pic>
          <p:nvPicPr>
            <p:cNvPr id="1076" name="Google Shape;1076;p46"/>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1077" name="Google Shape;1077;p46"/>
            <p:cNvPicPr preferRelativeResize="0"/>
            <p:nvPr/>
          </p:nvPicPr>
          <p:blipFill rotWithShape="1">
            <a:blip r:embed="rId8">
              <a:alphaModFix/>
            </a:blip>
            <a:srcRect/>
            <a:stretch/>
          </p:blipFill>
          <p:spPr>
            <a:xfrm>
              <a:off x="0" y="458151"/>
              <a:ext cx="3867430" cy="618789"/>
            </a:xfrm>
            <a:prstGeom prst="rect">
              <a:avLst/>
            </a:prstGeom>
            <a:noFill/>
            <a:ln>
              <a:noFill/>
            </a:ln>
          </p:spPr>
        </p:pic>
      </p:grpSp>
      <p:pic>
        <p:nvPicPr>
          <p:cNvPr id="1078" name="Google Shape;1078;p46"/>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082"/>
        <p:cNvGrpSpPr/>
        <p:nvPr/>
      </p:nvGrpSpPr>
      <p:grpSpPr>
        <a:xfrm>
          <a:off x="0" y="0"/>
          <a:ext cx="0" cy="0"/>
          <a:chOff x="0" y="0"/>
          <a:chExt cx="0" cy="0"/>
        </a:xfrm>
      </p:grpSpPr>
      <p:sp>
        <p:nvSpPr>
          <p:cNvPr id="1083" name="Google Shape;1083;p47"/>
          <p:cNvSpPr txBox="1"/>
          <p:nvPr/>
        </p:nvSpPr>
        <p:spPr>
          <a:xfrm>
            <a:off x="2696713" y="2059772"/>
            <a:ext cx="13011512" cy="1742015"/>
          </a:xfrm>
          <a:prstGeom prst="rect">
            <a:avLst/>
          </a:prstGeom>
          <a:noFill/>
          <a:ln>
            <a:noFill/>
          </a:ln>
        </p:spPr>
        <p:txBody>
          <a:bodyPr spcFirstLastPara="1" wrap="square" lIns="0" tIns="0" rIns="0" bIns="0" anchor="t" anchorCtr="0">
            <a:spAutoFit/>
          </a:bodyPr>
          <a:lstStyle/>
          <a:p>
            <a:pPr marL="0" marR="0" lvl="0" indent="0" algn="ctr" rtl="0">
              <a:lnSpc>
                <a:spcPct val="88995"/>
              </a:lnSpc>
              <a:spcBef>
                <a:spcPts val="0"/>
              </a:spcBef>
              <a:spcAft>
                <a:spcPts val="0"/>
              </a:spcAft>
              <a:buNone/>
            </a:pPr>
            <a:r>
              <a:rPr lang="bg-BG" sz="14030" b="1" dirty="0">
                <a:solidFill>
                  <a:srgbClr val="000000"/>
                </a:solidFill>
                <a:latin typeface="Abhaya Libre"/>
                <a:ea typeface="Abhaya Libre"/>
                <a:cs typeface="Abhaya Libre"/>
                <a:sym typeface="Abhaya Libre"/>
              </a:rPr>
              <a:t>Благодарим Ви!</a:t>
            </a:r>
            <a:endParaRPr dirty="0"/>
          </a:p>
        </p:txBody>
      </p:sp>
      <p:pic>
        <p:nvPicPr>
          <p:cNvPr id="1084" name="Google Shape;1084;p47"/>
          <p:cNvPicPr preferRelativeResize="0"/>
          <p:nvPr/>
        </p:nvPicPr>
        <p:blipFill rotWithShape="1">
          <a:blip r:embed="rId3">
            <a:alphaModFix/>
          </a:blip>
          <a:srcRect/>
          <a:stretch/>
        </p:blipFill>
        <p:spPr>
          <a:xfrm rot="1852805">
            <a:off x="5778439" y="-2562204"/>
            <a:ext cx="5364129" cy="5364129"/>
          </a:xfrm>
          <a:prstGeom prst="rect">
            <a:avLst/>
          </a:prstGeom>
          <a:noFill/>
          <a:ln>
            <a:noFill/>
          </a:ln>
        </p:spPr>
      </p:pic>
      <p:pic>
        <p:nvPicPr>
          <p:cNvPr id="1085" name="Google Shape;1085;p47"/>
          <p:cNvPicPr preferRelativeResize="0"/>
          <p:nvPr/>
        </p:nvPicPr>
        <p:blipFill rotWithShape="1">
          <a:blip r:embed="rId4">
            <a:alphaModFix/>
          </a:blip>
          <a:srcRect/>
          <a:stretch/>
        </p:blipFill>
        <p:spPr>
          <a:xfrm rot="1167879">
            <a:off x="15048952" y="6594634"/>
            <a:ext cx="5721823" cy="5669807"/>
          </a:xfrm>
          <a:prstGeom prst="rect">
            <a:avLst/>
          </a:prstGeom>
          <a:noFill/>
          <a:ln>
            <a:noFill/>
          </a:ln>
        </p:spPr>
      </p:pic>
      <p:pic>
        <p:nvPicPr>
          <p:cNvPr id="1086" name="Google Shape;1086;p47"/>
          <p:cNvPicPr preferRelativeResize="0"/>
          <p:nvPr/>
        </p:nvPicPr>
        <p:blipFill rotWithShape="1">
          <a:blip r:embed="rId5">
            <a:alphaModFix/>
          </a:blip>
          <a:srcRect/>
          <a:stretch/>
        </p:blipFill>
        <p:spPr>
          <a:xfrm rot="-4196164">
            <a:off x="-4478873" y="6861709"/>
            <a:ext cx="11622266" cy="12388074"/>
          </a:xfrm>
          <a:prstGeom prst="rect">
            <a:avLst/>
          </a:prstGeom>
          <a:noFill/>
          <a:ln>
            <a:noFill/>
          </a:ln>
        </p:spPr>
      </p:pic>
      <p:pic>
        <p:nvPicPr>
          <p:cNvPr id="1087" name="Google Shape;1087;p47"/>
          <p:cNvPicPr preferRelativeResize="0"/>
          <p:nvPr/>
        </p:nvPicPr>
        <p:blipFill rotWithShape="1">
          <a:blip r:embed="rId6">
            <a:alphaModFix/>
          </a:blip>
          <a:srcRect/>
          <a:stretch/>
        </p:blipFill>
        <p:spPr>
          <a:xfrm rot="2228850">
            <a:off x="14026237" y="-3786037"/>
            <a:ext cx="6836042" cy="6773896"/>
          </a:xfrm>
          <a:prstGeom prst="rect">
            <a:avLst/>
          </a:prstGeom>
          <a:noFill/>
          <a:ln>
            <a:noFill/>
          </a:ln>
        </p:spPr>
      </p:pic>
      <p:pic>
        <p:nvPicPr>
          <p:cNvPr id="1088" name="Google Shape;1088;p47"/>
          <p:cNvPicPr preferRelativeResize="0"/>
          <p:nvPr/>
        </p:nvPicPr>
        <p:blipFill rotWithShape="1">
          <a:blip r:embed="rId7">
            <a:alphaModFix/>
          </a:blip>
          <a:srcRect/>
          <a:stretch/>
        </p:blipFill>
        <p:spPr>
          <a:xfrm rot="-9014864">
            <a:off x="-336415" y="7596737"/>
            <a:ext cx="5099239" cy="1965525"/>
          </a:xfrm>
          <a:prstGeom prst="rect">
            <a:avLst/>
          </a:prstGeom>
          <a:noFill/>
          <a:ln>
            <a:noFill/>
          </a:ln>
        </p:spPr>
      </p:pic>
      <p:pic>
        <p:nvPicPr>
          <p:cNvPr id="1089" name="Google Shape;1089;p47"/>
          <p:cNvPicPr preferRelativeResize="0"/>
          <p:nvPr/>
        </p:nvPicPr>
        <p:blipFill rotWithShape="1">
          <a:blip r:embed="rId8">
            <a:alphaModFix/>
          </a:blip>
          <a:srcRect/>
          <a:stretch/>
        </p:blipFill>
        <p:spPr>
          <a:xfrm>
            <a:off x="546191" y="-1794241"/>
            <a:ext cx="3334026" cy="3588482"/>
          </a:xfrm>
          <a:prstGeom prst="rect">
            <a:avLst/>
          </a:prstGeom>
          <a:noFill/>
          <a:ln>
            <a:noFill/>
          </a:ln>
        </p:spPr>
      </p:pic>
      <p:pic>
        <p:nvPicPr>
          <p:cNvPr id="1090" name="Google Shape;1090;p47"/>
          <p:cNvPicPr preferRelativeResize="0"/>
          <p:nvPr/>
        </p:nvPicPr>
        <p:blipFill rotWithShape="1">
          <a:blip r:embed="rId8">
            <a:alphaModFix/>
          </a:blip>
          <a:srcRect/>
          <a:stretch/>
        </p:blipFill>
        <p:spPr>
          <a:xfrm>
            <a:off x="13878502" y="8579500"/>
            <a:ext cx="2556197" cy="2751289"/>
          </a:xfrm>
          <a:prstGeom prst="rect">
            <a:avLst/>
          </a:prstGeom>
          <a:noFill/>
          <a:ln>
            <a:noFill/>
          </a:ln>
        </p:spPr>
      </p:pic>
      <p:pic>
        <p:nvPicPr>
          <p:cNvPr id="1091" name="Google Shape;1091;p47"/>
          <p:cNvPicPr preferRelativeResize="0"/>
          <p:nvPr/>
        </p:nvPicPr>
        <p:blipFill rotWithShape="1">
          <a:blip r:embed="rId9">
            <a:alphaModFix/>
          </a:blip>
          <a:srcRect/>
          <a:stretch/>
        </p:blipFill>
        <p:spPr>
          <a:xfrm rot="-1185502">
            <a:off x="-3202910" y="120674"/>
            <a:ext cx="4352147" cy="4346443"/>
          </a:xfrm>
          <a:prstGeom prst="rect">
            <a:avLst/>
          </a:prstGeom>
          <a:noFill/>
          <a:ln>
            <a:noFill/>
          </a:ln>
        </p:spPr>
      </p:pic>
      <p:pic>
        <p:nvPicPr>
          <p:cNvPr id="1092" name="Google Shape;1092;p47"/>
          <p:cNvPicPr preferRelativeResize="0"/>
          <p:nvPr/>
        </p:nvPicPr>
        <p:blipFill rotWithShape="1">
          <a:blip r:embed="rId10">
            <a:alphaModFix/>
          </a:blip>
          <a:srcRect/>
          <a:stretch/>
        </p:blipFill>
        <p:spPr>
          <a:xfrm rot="-7379619">
            <a:off x="3992986" y="9104884"/>
            <a:ext cx="5810576" cy="5802961"/>
          </a:xfrm>
          <a:prstGeom prst="rect">
            <a:avLst/>
          </a:prstGeom>
          <a:noFill/>
          <a:ln>
            <a:noFill/>
          </a:ln>
        </p:spPr>
      </p:pic>
      <p:pic>
        <p:nvPicPr>
          <p:cNvPr id="1093" name="Google Shape;1093;p47"/>
          <p:cNvPicPr preferRelativeResize="0"/>
          <p:nvPr/>
        </p:nvPicPr>
        <p:blipFill rotWithShape="1">
          <a:blip r:embed="rId11">
            <a:alphaModFix/>
          </a:blip>
          <a:srcRect/>
          <a:stretch/>
        </p:blipFill>
        <p:spPr>
          <a:xfrm rot="6632729">
            <a:off x="16634531" y="823224"/>
            <a:ext cx="4881157" cy="4874760"/>
          </a:xfrm>
          <a:prstGeom prst="rect">
            <a:avLst/>
          </a:prstGeom>
          <a:noFill/>
          <a:ln>
            <a:noFill/>
          </a:ln>
        </p:spPr>
      </p:pic>
      <p:grpSp>
        <p:nvGrpSpPr>
          <p:cNvPr id="1094" name="Google Shape;1094;p47"/>
          <p:cNvGrpSpPr/>
          <p:nvPr/>
        </p:nvGrpSpPr>
        <p:grpSpPr>
          <a:xfrm>
            <a:off x="14267800" y="1219491"/>
            <a:ext cx="2900572" cy="807706"/>
            <a:chOff x="0" y="0"/>
            <a:chExt cx="3867430" cy="1076940"/>
          </a:xfrm>
        </p:grpSpPr>
        <p:pic>
          <p:nvPicPr>
            <p:cNvPr id="1095" name="Google Shape;1095;p47"/>
            <p:cNvPicPr preferRelativeResize="0"/>
            <p:nvPr/>
          </p:nvPicPr>
          <p:blipFill rotWithShape="1">
            <a:blip r:embed="rId12">
              <a:alphaModFix/>
            </a:blip>
            <a:srcRect/>
            <a:stretch/>
          </p:blipFill>
          <p:spPr>
            <a:xfrm>
              <a:off x="0" y="0"/>
              <a:ext cx="3867430" cy="618789"/>
            </a:xfrm>
            <a:prstGeom prst="rect">
              <a:avLst/>
            </a:prstGeom>
            <a:noFill/>
            <a:ln>
              <a:noFill/>
            </a:ln>
          </p:spPr>
        </p:pic>
        <p:pic>
          <p:nvPicPr>
            <p:cNvPr id="1096" name="Google Shape;1096;p47"/>
            <p:cNvPicPr preferRelativeResize="0"/>
            <p:nvPr/>
          </p:nvPicPr>
          <p:blipFill rotWithShape="1">
            <a:blip r:embed="rId12">
              <a:alphaModFix/>
            </a:blip>
            <a:srcRect/>
            <a:stretch/>
          </p:blipFill>
          <p:spPr>
            <a:xfrm>
              <a:off x="0" y="458151"/>
              <a:ext cx="3867430" cy="618789"/>
            </a:xfrm>
            <a:prstGeom prst="rect">
              <a:avLst/>
            </a:prstGeom>
            <a:noFill/>
            <a:ln>
              <a:noFill/>
            </a:ln>
          </p:spPr>
        </p:pic>
      </p:grpSp>
      <p:sp>
        <p:nvSpPr>
          <p:cNvPr id="1097" name="Google Shape;1097;p47"/>
          <p:cNvSpPr txBox="1"/>
          <p:nvPr/>
        </p:nvSpPr>
        <p:spPr>
          <a:xfrm>
            <a:off x="5273002" y="5611826"/>
            <a:ext cx="7441484" cy="1389755"/>
          </a:xfrm>
          <a:prstGeom prst="rect">
            <a:avLst/>
          </a:prstGeom>
          <a:noFill/>
          <a:ln>
            <a:noFill/>
          </a:ln>
        </p:spPr>
        <p:txBody>
          <a:bodyPr spcFirstLastPara="1" wrap="square" lIns="0" tIns="0" rIns="0" bIns="0" anchor="t" anchorCtr="0">
            <a:spAutoFit/>
          </a:bodyPr>
          <a:lstStyle/>
          <a:p>
            <a:pPr marL="0" marR="0" lvl="0" indent="0" algn="ctr" rtl="0">
              <a:lnSpc>
                <a:spcPct val="139997"/>
              </a:lnSpc>
              <a:spcBef>
                <a:spcPts val="0"/>
              </a:spcBef>
              <a:spcAft>
                <a:spcPts val="0"/>
              </a:spcAft>
              <a:buNone/>
            </a:pPr>
            <a:r>
              <a:rPr lang="bg-BG" sz="8068" b="1">
                <a:solidFill>
                  <a:srgbClr val="04989E"/>
                </a:solidFill>
                <a:latin typeface="Abhaya Libre"/>
                <a:ea typeface="Abhaya Libre"/>
                <a:cs typeface="Abhaya Libre"/>
                <a:sym typeface="Abhaya Libre"/>
              </a:rPr>
              <a:t>@Regio.Digi.Hub</a:t>
            </a:r>
            <a:r>
              <a:rPr lang="bg-BG" sz="8068">
                <a:solidFill>
                  <a:srgbClr val="04989E"/>
                </a:solidFill>
                <a:latin typeface="Abhaya Libre"/>
                <a:ea typeface="Abhaya Libre"/>
                <a:cs typeface="Abhaya Libre"/>
                <a:sym typeface="Abhaya Libre"/>
              </a:rPr>
              <a:t> </a:t>
            </a:r>
            <a:endParaRPr/>
          </a:p>
        </p:txBody>
      </p:sp>
      <p:pic>
        <p:nvPicPr>
          <p:cNvPr id="1098" name="Google Shape;1098;p47"/>
          <p:cNvPicPr preferRelativeResize="0"/>
          <p:nvPr/>
        </p:nvPicPr>
        <p:blipFill>
          <a:blip r:embed="rId13">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92"/>
        <p:cNvGrpSpPr/>
        <p:nvPr/>
      </p:nvGrpSpPr>
      <p:grpSpPr>
        <a:xfrm>
          <a:off x="0" y="0"/>
          <a:ext cx="0" cy="0"/>
          <a:chOff x="0" y="0"/>
          <a:chExt cx="0" cy="0"/>
        </a:xfrm>
      </p:grpSpPr>
      <p:sp>
        <p:nvSpPr>
          <p:cNvPr id="193" name="Google Shape;193;p5"/>
          <p:cNvSpPr txBox="1"/>
          <p:nvPr/>
        </p:nvSpPr>
        <p:spPr>
          <a:xfrm>
            <a:off x="8127839" y="3351594"/>
            <a:ext cx="4684714" cy="555910"/>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None/>
            </a:pPr>
            <a:r>
              <a:rPr lang="bg-BG" sz="3238" b="1" i="0" u="none" strike="noStrike" cap="none" dirty="0">
                <a:solidFill>
                  <a:srgbClr val="000000"/>
                </a:solidFill>
                <a:latin typeface="Abhaya Libre"/>
                <a:ea typeface="Abhaya Libre"/>
                <a:cs typeface="Abhaya Libre"/>
                <a:sym typeface="Abhaya Libre"/>
              </a:rPr>
              <a:t>Въведение</a:t>
            </a:r>
            <a:endParaRPr sz="3238" b="1" i="0" u="none" strike="noStrike" cap="none" dirty="0">
              <a:solidFill>
                <a:srgbClr val="000000"/>
              </a:solidFill>
              <a:latin typeface="Abhaya Libre"/>
              <a:ea typeface="Abhaya Libre"/>
              <a:cs typeface="Abhaya Libre"/>
              <a:sym typeface="Abhaya Libre"/>
            </a:endParaRPr>
          </a:p>
        </p:txBody>
      </p:sp>
      <p:sp>
        <p:nvSpPr>
          <p:cNvPr id="194" name="Google Shape;194;p5"/>
          <p:cNvSpPr txBox="1"/>
          <p:nvPr/>
        </p:nvSpPr>
        <p:spPr>
          <a:xfrm>
            <a:off x="8127839" y="5083185"/>
            <a:ext cx="10620272"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None/>
            </a:pPr>
            <a:r>
              <a:rPr lang="ru-RU" sz="3238" b="1" i="0" u="none" strike="noStrike" cap="none" dirty="0">
                <a:solidFill>
                  <a:srgbClr val="000000"/>
                </a:solidFill>
                <a:latin typeface="Abhaya Libre"/>
                <a:ea typeface="Abhaya Libre"/>
                <a:cs typeface="Abhaya Libre"/>
                <a:sym typeface="Abhaya Libre"/>
              </a:rPr>
              <a:t>Предимства да притежавате Т-образни умения </a:t>
            </a:r>
          </a:p>
        </p:txBody>
      </p:sp>
      <p:sp>
        <p:nvSpPr>
          <p:cNvPr id="195" name="Google Shape;195;p5"/>
          <p:cNvSpPr txBox="1"/>
          <p:nvPr/>
        </p:nvSpPr>
        <p:spPr>
          <a:xfrm>
            <a:off x="8127839" y="6759487"/>
            <a:ext cx="12346854"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None/>
            </a:pPr>
            <a:r>
              <a:rPr lang="bg-BG" sz="3238" b="1" i="0" u="none" strike="noStrike" cap="none" dirty="0">
                <a:solidFill>
                  <a:srgbClr val="000000"/>
                </a:solidFill>
                <a:latin typeface="Abhaya Libre"/>
                <a:ea typeface="Abhaya Libre"/>
                <a:cs typeface="Abhaya Libre"/>
                <a:sym typeface="Abhaya Libre"/>
              </a:rPr>
              <a:t>Интелигетно планиране </a:t>
            </a:r>
            <a:endParaRPr dirty="0"/>
          </a:p>
        </p:txBody>
      </p:sp>
      <p:sp>
        <p:nvSpPr>
          <p:cNvPr id="196" name="Google Shape;196;p5"/>
          <p:cNvSpPr txBox="1"/>
          <p:nvPr/>
        </p:nvSpPr>
        <p:spPr>
          <a:xfrm>
            <a:off x="8127839" y="4229071"/>
            <a:ext cx="10620272" cy="557397"/>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None/>
            </a:pPr>
            <a:r>
              <a:rPr lang="bg-BG" sz="3238" b="1" i="0" u="none" strike="noStrike" cap="none" dirty="0">
                <a:solidFill>
                  <a:srgbClr val="000000"/>
                </a:solidFill>
                <a:latin typeface="Abhaya Libre"/>
                <a:ea typeface="Abhaya Libre"/>
                <a:cs typeface="Abhaya Libre"/>
                <a:sym typeface="Abhaya Libre"/>
              </a:rPr>
              <a:t>Т-образни умения</a:t>
            </a:r>
            <a:endParaRPr sz="3238" b="0" i="0" u="none" strike="noStrike" cap="none" dirty="0">
              <a:solidFill>
                <a:srgbClr val="000000"/>
              </a:solidFill>
              <a:latin typeface="Abhaya Libre"/>
              <a:ea typeface="Abhaya Libre"/>
              <a:cs typeface="Abhaya Libre"/>
              <a:sym typeface="Abhaya Libre"/>
            </a:endParaRPr>
          </a:p>
        </p:txBody>
      </p:sp>
      <p:sp>
        <p:nvSpPr>
          <p:cNvPr id="197" name="Google Shape;197;p5"/>
          <p:cNvSpPr txBox="1"/>
          <p:nvPr/>
        </p:nvSpPr>
        <p:spPr>
          <a:xfrm>
            <a:off x="8127839" y="6039451"/>
            <a:ext cx="10620272"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None/>
            </a:pPr>
            <a:r>
              <a:rPr lang="bg-BG" sz="3238" b="1" i="0" u="none" strike="noStrike" cap="none" dirty="0">
                <a:solidFill>
                  <a:srgbClr val="000000"/>
                </a:solidFill>
                <a:latin typeface="Abhaya Libre"/>
                <a:ea typeface="Abhaya Libre"/>
                <a:cs typeface="Abhaya Libre"/>
                <a:sym typeface="Abhaya Libre"/>
              </a:rPr>
              <a:t>Интелигентно мислене и решения</a:t>
            </a:r>
            <a:endParaRPr sz="3238" b="0" i="0" u="none" strike="noStrike" cap="none" dirty="0">
              <a:solidFill>
                <a:srgbClr val="000000"/>
              </a:solidFill>
              <a:latin typeface="Abhaya Libre"/>
              <a:ea typeface="Abhaya Libre"/>
              <a:cs typeface="Abhaya Libre"/>
              <a:sym typeface="Abhaya Libre"/>
            </a:endParaRPr>
          </a:p>
        </p:txBody>
      </p:sp>
      <p:pic>
        <p:nvPicPr>
          <p:cNvPr id="198" name="Google Shape;198;p5"/>
          <p:cNvPicPr preferRelativeResize="0"/>
          <p:nvPr/>
        </p:nvPicPr>
        <p:blipFill rotWithShape="1">
          <a:blip r:embed="rId3">
            <a:alphaModFix/>
          </a:blip>
          <a:srcRect/>
          <a:stretch/>
        </p:blipFill>
        <p:spPr>
          <a:xfrm rot="-8947194">
            <a:off x="6660949" y="7876457"/>
            <a:ext cx="5364129" cy="5364129"/>
          </a:xfrm>
          <a:prstGeom prst="rect">
            <a:avLst/>
          </a:prstGeom>
          <a:noFill/>
          <a:ln>
            <a:noFill/>
          </a:ln>
        </p:spPr>
      </p:pic>
      <p:pic>
        <p:nvPicPr>
          <p:cNvPr id="199" name="Google Shape;199;p5"/>
          <p:cNvPicPr preferRelativeResize="0"/>
          <p:nvPr/>
        </p:nvPicPr>
        <p:blipFill rotWithShape="1">
          <a:blip r:embed="rId4">
            <a:alphaModFix/>
          </a:blip>
          <a:srcRect/>
          <a:stretch/>
        </p:blipFill>
        <p:spPr>
          <a:xfrm rot="-9632120">
            <a:off x="-2174154" y="-1705919"/>
            <a:ext cx="5721823" cy="5669807"/>
          </a:xfrm>
          <a:prstGeom prst="rect">
            <a:avLst/>
          </a:prstGeom>
          <a:noFill/>
          <a:ln>
            <a:noFill/>
          </a:ln>
        </p:spPr>
      </p:pic>
      <p:pic>
        <p:nvPicPr>
          <p:cNvPr id="200" name="Google Shape;200;p5"/>
          <p:cNvPicPr preferRelativeResize="0"/>
          <p:nvPr/>
        </p:nvPicPr>
        <p:blipFill rotWithShape="1">
          <a:blip r:embed="rId5">
            <a:alphaModFix/>
          </a:blip>
          <a:srcRect/>
          <a:stretch/>
        </p:blipFill>
        <p:spPr>
          <a:xfrm rot="6603835">
            <a:off x="5295880" y="-10406627"/>
            <a:ext cx="11622266" cy="12388074"/>
          </a:xfrm>
          <a:prstGeom prst="rect">
            <a:avLst/>
          </a:prstGeom>
          <a:noFill/>
          <a:ln>
            <a:noFill/>
          </a:ln>
        </p:spPr>
      </p:pic>
      <p:pic>
        <p:nvPicPr>
          <p:cNvPr id="201" name="Google Shape;201;p5"/>
          <p:cNvPicPr preferRelativeResize="0"/>
          <p:nvPr/>
        </p:nvPicPr>
        <p:blipFill rotWithShape="1">
          <a:blip r:embed="rId6">
            <a:alphaModFix/>
          </a:blip>
          <a:srcRect/>
          <a:stretch/>
        </p:blipFill>
        <p:spPr>
          <a:xfrm rot="10800000">
            <a:off x="15414085" y="8264626"/>
            <a:ext cx="3334026" cy="3588482"/>
          </a:xfrm>
          <a:prstGeom prst="rect">
            <a:avLst/>
          </a:prstGeom>
          <a:noFill/>
          <a:ln>
            <a:noFill/>
          </a:ln>
        </p:spPr>
      </p:pic>
      <p:pic>
        <p:nvPicPr>
          <p:cNvPr id="202" name="Google Shape;202;p5"/>
          <p:cNvPicPr preferRelativeResize="0"/>
          <p:nvPr/>
        </p:nvPicPr>
        <p:blipFill rotWithShape="1">
          <a:blip r:embed="rId7">
            <a:alphaModFix/>
          </a:blip>
          <a:srcRect/>
          <a:stretch/>
        </p:blipFill>
        <p:spPr>
          <a:xfrm rot="10800000">
            <a:off x="2161922" y="-772267"/>
            <a:ext cx="2556197" cy="2751289"/>
          </a:xfrm>
          <a:prstGeom prst="rect">
            <a:avLst/>
          </a:prstGeom>
          <a:noFill/>
          <a:ln>
            <a:noFill/>
          </a:ln>
        </p:spPr>
      </p:pic>
      <p:pic>
        <p:nvPicPr>
          <p:cNvPr id="203" name="Google Shape;203;p5"/>
          <p:cNvPicPr preferRelativeResize="0"/>
          <p:nvPr/>
        </p:nvPicPr>
        <p:blipFill rotWithShape="1">
          <a:blip r:embed="rId8">
            <a:alphaModFix/>
          </a:blip>
          <a:srcRect/>
          <a:stretch/>
        </p:blipFill>
        <p:spPr>
          <a:xfrm rot="9614497">
            <a:off x="17555357" y="6091403"/>
            <a:ext cx="4352147" cy="4346443"/>
          </a:xfrm>
          <a:prstGeom prst="rect">
            <a:avLst/>
          </a:prstGeom>
          <a:noFill/>
          <a:ln>
            <a:noFill/>
          </a:ln>
        </p:spPr>
      </p:pic>
      <p:pic>
        <p:nvPicPr>
          <p:cNvPr id="204" name="Google Shape;204;p5"/>
          <p:cNvPicPr preferRelativeResize="0"/>
          <p:nvPr/>
        </p:nvPicPr>
        <p:blipFill rotWithShape="1">
          <a:blip r:embed="rId9">
            <a:alphaModFix/>
          </a:blip>
          <a:srcRect/>
          <a:stretch/>
        </p:blipFill>
        <p:spPr>
          <a:xfrm rot="3420380">
            <a:off x="5691767" y="-3603061"/>
            <a:ext cx="5810576" cy="5802961"/>
          </a:xfrm>
          <a:prstGeom prst="rect">
            <a:avLst/>
          </a:prstGeom>
          <a:noFill/>
          <a:ln>
            <a:noFill/>
          </a:ln>
        </p:spPr>
      </p:pic>
      <p:sp>
        <p:nvSpPr>
          <p:cNvPr id="205" name="Google Shape;205;p5"/>
          <p:cNvSpPr txBox="1"/>
          <p:nvPr/>
        </p:nvSpPr>
        <p:spPr>
          <a:xfrm>
            <a:off x="349256" y="4679798"/>
            <a:ext cx="5410200" cy="770736"/>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None/>
            </a:pPr>
            <a:r>
              <a:rPr lang="bg-BG" sz="6410" b="1" i="0" u="none" strike="noStrike" cap="none">
                <a:solidFill>
                  <a:srgbClr val="000000"/>
                </a:solidFill>
                <a:latin typeface="Abhaya Libre"/>
                <a:ea typeface="Abhaya Libre"/>
                <a:cs typeface="Abhaya Libre"/>
                <a:sym typeface="Abhaya Libre"/>
              </a:rPr>
              <a:t>Съдържание</a:t>
            </a:r>
            <a:endParaRPr sz="6410" b="1" i="0" u="none" strike="noStrike" cap="none">
              <a:solidFill>
                <a:srgbClr val="000000"/>
              </a:solidFill>
              <a:latin typeface="Abhaya Libre"/>
              <a:ea typeface="Abhaya Libre"/>
              <a:cs typeface="Abhaya Libre"/>
              <a:sym typeface="Abhaya Libre"/>
            </a:endParaRPr>
          </a:p>
        </p:txBody>
      </p:sp>
      <p:sp>
        <p:nvSpPr>
          <p:cNvPr id="206" name="Google Shape;206;p5"/>
          <p:cNvSpPr txBox="1"/>
          <p:nvPr/>
        </p:nvSpPr>
        <p:spPr>
          <a:xfrm>
            <a:off x="6776998" y="3272813"/>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b="0" i="0" u="none" strike="noStrike" cap="none" dirty="0">
                <a:solidFill>
                  <a:srgbClr val="000000"/>
                </a:solidFill>
                <a:latin typeface="Abhaya Libre"/>
                <a:ea typeface="Abhaya Libre"/>
                <a:cs typeface="Abhaya Libre"/>
                <a:sym typeface="Abhaya Libre"/>
              </a:rPr>
              <a:t>01</a:t>
            </a:r>
            <a:endParaRPr dirty="0"/>
          </a:p>
        </p:txBody>
      </p:sp>
      <p:sp>
        <p:nvSpPr>
          <p:cNvPr id="207" name="Google Shape;207;p5"/>
          <p:cNvSpPr txBox="1"/>
          <p:nvPr/>
        </p:nvSpPr>
        <p:spPr>
          <a:xfrm>
            <a:off x="6776998" y="4100472"/>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b="0" i="0" u="none" strike="noStrike" cap="none" dirty="0">
                <a:solidFill>
                  <a:srgbClr val="000000"/>
                </a:solidFill>
                <a:latin typeface="Abhaya Libre"/>
                <a:ea typeface="Abhaya Libre"/>
                <a:cs typeface="Abhaya Libre"/>
                <a:sym typeface="Abhaya Libre"/>
              </a:rPr>
              <a:t>02</a:t>
            </a:r>
            <a:endParaRPr dirty="0"/>
          </a:p>
        </p:txBody>
      </p:sp>
      <p:sp>
        <p:nvSpPr>
          <p:cNvPr id="208" name="Google Shape;208;p5"/>
          <p:cNvSpPr txBox="1"/>
          <p:nvPr/>
        </p:nvSpPr>
        <p:spPr>
          <a:xfrm>
            <a:off x="6776998" y="5050698"/>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b="0" i="0" u="none" strike="noStrike" cap="none" dirty="0">
                <a:solidFill>
                  <a:srgbClr val="000000"/>
                </a:solidFill>
                <a:latin typeface="Abhaya Libre"/>
                <a:ea typeface="Abhaya Libre"/>
                <a:cs typeface="Abhaya Libre"/>
                <a:sym typeface="Abhaya Libre"/>
              </a:rPr>
              <a:t>03</a:t>
            </a:r>
            <a:endParaRPr dirty="0"/>
          </a:p>
        </p:txBody>
      </p:sp>
      <p:sp>
        <p:nvSpPr>
          <p:cNvPr id="209" name="Google Shape;209;p5"/>
          <p:cNvSpPr txBox="1"/>
          <p:nvPr/>
        </p:nvSpPr>
        <p:spPr>
          <a:xfrm>
            <a:off x="6776998" y="5914363"/>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b="0" i="0" u="none" strike="noStrike" cap="none" dirty="0">
                <a:solidFill>
                  <a:srgbClr val="000000"/>
                </a:solidFill>
                <a:latin typeface="Abhaya Libre"/>
                <a:ea typeface="Abhaya Libre"/>
                <a:cs typeface="Abhaya Libre"/>
                <a:sym typeface="Abhaya Libre"/>
              </a:rPr>
              <a:t>04</a:t>
            </a:r>
            <a:endParaRPr dirty="0"/>
          </a:p>
        </p:txBody>
      </p:sp>
      <p:sp>
        <p:nvSpPr>
          <p:cNvPr id="210" name="Google Shape;210;p5"/>
          <p:cNvSpPr txBox="1"/>
          <p:nvPr/>
        </p:nvSpPr>
        <p:spPr>
          <a:xfrm>
            <a:off x="6776998" y="6598935"/>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b="0" i="0" u="none" strike="noStrike" cap="none" dirty="0">
                <a:solidFill>
                  <a:srgbClr val="000000"/>
                </a:solidFill>
                <a:latin typeface="Abhaya Libre"/>
                <a:ea typeface="Abhaya Libre"/>
                <a:cs typeface="Abhaya Libre"/>
                <a:sym typeface="Abhaya Libre"/>
              </a:rPr>
              <a:t>05</a:t>
            </a:r>
            <a:endParaRPr dirty="0"/>
          </a:p>
        </p:txBody>
      </p:sp>
      <p:sp>
        <p:nvSpPr>
          <p:cNvPr id="211" name="Google Shape;211;p5"/>
          <p:cNvSpPr txBox="1"/>
          <p:nvPr/>
        </p:nvSpPr>
        <p:spPr>
          <a:xfrm>
            <a:off x="6776998" y="7545860"/>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b="0" i="0" u="none" strike="noStrike" cap="none" dirty="0">
                <a:solidFill>
                  <a:srgbClr val="000000"/>
                </a:solidFill>
                <a:latin typeface="Abhaya Libre"/>
                <a:ea typeface="Abhaya Libre"/>
                <a:cs typeface="Abhaya Libre"/>
                <a:sym typeface="Abhaya Libre"/>
              </a:rPr>
              <a:t>06</a:t>
            </a:r>
            <a:endParaRPr dirty="0"/>
          </a:p>
        </p:txBody>
      </p:sp>
      <p:pic>
        <p:nvPicPr>
          <p:cNvPr id="212" name="Google Shape;212;p5"/>
          <p:cNvPicPr preferRelativeResize="0"/>
          <p:nvPr/>
        </p:nvPicPr>
        <p:blipFill rotWithShape="1">
          <a:blip r:embed="rId10">
            <a:alphaModFix/>
          </a:blip>
          <a:srcRect/>
          <a:stretch/>
        </p:blipFill>
        <p:spPr>
          <a:xfrm>
            <a:off x="16418708" y="0"/>
            <a:ext cx="1869292" cy="1869292"/>
          </a:xfrm>
          <a:prstGeom prst="rect">
            <a:avLst/>
          </a:prstGeom>
          <a:noFill/>
          <a:ln>
            <a:noFill/>
          </a:ln>
        </p:spPr>
      </p:pic>
      <p:sp>
        <p:nvSpPr>
          <p:cNvPr id="215" name="Google Shape;215;p5"/>
          <p:cNvSpPr txBox="1"/>
          <p:nvPr/>
        </p:nvSpPr>
        <p:spPr>
          <a:xfrm>
            <a:off x="8157712" y="7648719"/>
            <a:ext cx="10620272"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None/>
            </a:pPr>
            <a:r>
              <a:rPr lang="bg-BG" sz="3238" b="1" dirty="0">
                <a:latin typeface="Abhaya Libre"/>
                <a:ea typeface="Abhaya Libre"/>
                <a:cs typeface="Abhaya Libre"/>
                <a:sym typeface="Abhaya Libre"/>
              </a:rPr>
              <a:t>Ролева игра</a:t>
            </a:r>
            <a:endParaRPr sz="3238" b="0" i="0" u="none" strike="noStrike" cap="none" dirty="0">
              <a:solidFill>
                <a:srgbClr val="000000"/>
              </a:solidFill>
              <a:latin typeface="Abhaya Libre"/>
              <a:ea typeface="Abhaya Libre"/>
              <a:cs typeface="Abhaya Libre"/>
              <a:sym typeface="Abhaya Libre"/>
            </a:endParaRPr>
          </a:p>
        </p:txBody>
      </p:sp>
      <p:pic>
        <p:nvPicPr>
          <p:cNvPr id="216" name="Google Shape;216;p5"/>
          <p:cNvPicPr preferRelativeResize="0"/>
          <p:nvPr/>
        </p:nvPicPr>
        <p:blipFill>
          <a:blip r:embed="rId11">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6"/>
          <p:cNvPicPr preferRelativeResize="0"/>
          <p:nvPr/>
        </p:nvPicPr>
        <p:blipFill rotWithShape="1">
          <a:blip r:embed="rId3">
            <a:alphaModFix/>
          </a:blip>
          <a:srcRect/>
          <a:stretch/>
        </p:blipFill>
        <p:spPr>
          <a:xfrm rot="-4196164">
            <a:off x="-4510958" y="7447299"/>
            <a:ext cx="11622266" cy="12388074"/>
          </a:xfrm>
          <a:prstGeom prst="rect">
            <a:avLst/>
          </a:prstGeom>
          <a:noFill/>
          <a:ln>
            <a:noFill/>
          </a:ln>
        </p:spPr>
      </p:pic>
      <p:sp>
        <p:nvSpPr>
          <p:cNvPr id="222" name="Google Shape;222;p6"/>
          <p:cNvSpPr/>
          <p:nvPr/>
        </p:nvSpPr>
        <p:spPr>
          <a:xfrm>
            <a:off x="10201305" y="1207152"/>
            <a:ext cx="7067037" cy="7872695"/>
          </a:xfrm>
          <a:custGeom>
            <a:avLst/>
            <a:gdLst/>
            <a:ahLst/>
            <a:cxnLst/>
            <a:rect l="l" t="t" r="r" b="b"/>
            <a:pathLst>
              <a:path w="5759450" h="6416040" extrusionOk="0">
                <a:moveTo>
                  <a:pt x="3689350" y="2145030"/>
                </a:moveTo>
                <a:lnTo>
                  <a:pt x="5759450" y="1197610"/>
                </a:lnTo>
                <a:lnTo>
                  <a:pt x="5759450" y="2886710"/>
                </a:lnTo>
                <a:lnTo>
                  <a:pt x="4556760" y="3754120"/>
                </a:lnTo>
                <a:cubicBezTo>
                  <a:pt x="4946650" y="3728720"/>
                  <a:pt x="5336540" y="3740150"/>
                  <a:pt x="5723890" y="3787140"/>
                </a:cubicBezTo>
                <a:lnTo>
                  <a:pt x="5585460" y="5309870"/>
                </a:lnTo>
                <a:cubicBezTo>
                  <a:pt x="3920490" y="5110480"/>
                  <a:pt x="871220" y="6416040"/>
                  <a:pt x="871220" y="6416040"/>
                </a:cubicBezTo>
                <a:lnTo>
                  <a:pt x="871220" y="5125720"/>
                </a:lnTo>
                <a:lnTo>
                  <a:pt x="833120" y="5143500"/>
                </a:lnTo>
                <a:cubicBezTo>
                  <a:pt x="538480" y="5278120"/>
                  <a:pt x="189230" y="5148580"/>
                  <a:pt x="54610" y="4852670"/>
                </a:cubicBezTo>
                <a:cubicBezTo>
                  <a:pt x="17780" y="4776470"/>
                  <a:pt x="0" y="4692650"/>
                  <a:pt x="0" y="4607560"/>
                </a:cubicBezTo>
                <a:lnTo>
                  <a:pt x="0" y="4607560"/>
                </a:lnTo>
                <a:cubicBezTo>
                  <a:pt x="0" y="4114800"/>
                  <a:pt x="207010" y="3644900"/>
                  <a:pt x="570230" y="3310890"/>
                </a:cubicBezTo>
                <a:lnTo>
                  <a:pt x="1681480" y="2293620"/>
                </a:lnTo>
                <a:cubicBezTo>
                  <a:pt x="1130300" y="2419350"/>
                  <a:pt x="563880" y="2466340"/>
                  <a:pt x="0" y="2437130"/>
                </a:cubicBezTo>
                <a:lnTo>
                  <a:pt x="0" y="1084580"/>
                </a:lnTo>
                <a:cubicBezTo>
                  <a:pt x="1257300" y="1145540"/>
                  <a:pt x="2424430" y="811530"/>
                  <a:pt x="3529330" y="203200"/>
                </a:cubicBezTo>
                <a:cubicBezTo>
                  <a:pt x="3896360" y="0"/>
                  <a:pt x="4358640" y="133350"/>
                  <a:pt x="4561840" y="500380"/>
                </a:cubicBezTo>
                <a:cubicBezTo>
                  <a:pt x="4624070" y="613410"/>
                  <a:pt x="4657090" y="739140"/>
                  <a:pt x="4657090" y="867410"/>
                </a:cubicBezTo>
                <a:lnTo>
                  <a:pt x="4657090" y="923290"/>
                </a:lnTo>
                <a:cubicBezTo>
                  <a:pt x="4657090" y="1136650"/>
                  <a:pt x="4568190" y="1339850"/>
                  <a:pt x="4410710" y="1483360"/>
                </a:cubicBezTo>
                <a:cubicBezTo>
                  <a:pt x="4122420" y="1747520"/>
                  <a:pt x="3689350" y="2145030"/>
                  <a:pt x="3689350" y="214503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6"/>
          <p:cNvSpPr txBox="1"/>
          <p:nvPr/>
        </p:nvSpPr>
        <p:spPr>
          <a:xfrm>
            <a:off x="3124200" y="1332013"/>
            <a:ext cx="8280738" cy="770736"/>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Въведение</a:t>
            </a:r>
            <a:endParaRPr sz="6410">
              <a:solidFill>
                <a:srgbClr val="000000"/>
              </a:solidFill>
              <a:latin typeface="Abhaya Libre"/>
              <a:ea typeface="Abhaya Libre"/>
              <a:cs typeface="Abhaya Libre"/>
              <a:sym typeface="Abhaya Libre"/>
            </a:endParaRPr>
          </a:p>
        </p:txBody>
      </p:sp>
      <p:sp>
        <p:nvSpPr>
          <p:cNvPr id="224" name="Google Shape;224;p6"/>
          <p:cNvSpPr txBox="1"/>
          <p:nvPr/>
        </p:nvSpPr>
        <p:spPr>
          <a:xfrm>
            <a:off x="1202882" y="2773619"/>
            <a:ext cx="8418862" cy="560153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ru-RU" sz="2800" b="0" i="0" dirty="0">
                <a:solidFill>
                  <a:srgbClr val="374151"/>
                </a:solidFill>
                <a:latin typeface="Arial"/>
                <a:ea typeface="Arial"/>
                <a:cs typeface="Arial"/>
                <a:sym typeface="Arial"/>
              </a:rPr>
              <a:t>Подходът за интелигентна специализация е част от регионалната иновационна политика на ЕС от 2010 г. насам, но ролята на уменията и професионалното образование и обучение в прилагането на стратегиите за интелигентна специализация едва сега започва да привлича внимание. Въпреки че се появи в по-ранни стратегически документи, именно съобщението от 2017 г. относно укрепването на иновациите в европейските региони, основано на опита от практическото прилагане на интелигентната специализация, илюстрира неговото значение за регионалната иновационна политика.</a:t>
            </a:r>
            <a:endParaRPr sz="2800" b="0" i="0" dirty="0">
              <a:solidFill>
                <a:srgbClr val="374151"/>
              </a:solidFill>
              <a:latin typeface="Arial"/>
              <a:ea typeface="Arial"/>
              <a:cs typeface="Arial"/>
              <a:sym typeface="Arial"/>
            </a:endParaRPr>
          </a:p>
        </p:txBody>
      </p:sp>
      <p:pic>
        <p:nvPicPr>
          <p:cNvPr id="225" name="Google Shape;225;p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26" name="Google Shape;226;p6"/>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227" name="Google Shape;227;p6" descr="Free Businessman Tablet photo and picture"/>
          <p:cNvPicPr preferRelativeResize="0"/>
          <p:nvPr/>
        </p:nvPicPr>
        <p:blipFill rotWithShape="1">
          <a:blip r:embed="rId6">
            <a:alphaModFix/>
          </a:blip>
          <a:srcRect/>
          <a:stretch/>
        </p:blipFill>
        <p:spPr>
          <a:xfrm>
            <a:off x="10201305" y="4016768"/>
            <a:ext cx="6997445" cy="2915602"/>
          </a:xfrm>
          <a:prstGeom prst="rect">
            <a:avLst/>
          </a:prstGeom>
          <a:noFill/>
          <a:ln>
            <a:noFill/>
          </a:ln>
        </p:spPr>
      </p:pic>
      <p:pic>
        <p:nvPicPr>
          <p:cNvPr id="228" name="Google Shape;228;p6"/>
          <p:cNvPicPr preferRelativeResize="0"/>
          <p:nvPr/>
        </p:nvPicPr>
        <p:blipFill rotWithShape="1">
          <a:blip r:embed="rId7">
            <a:alphaModFix/>
          </a:blip>
          <a:srcRect/>
          <a:stretch/>
        </p:blipFill>
        <p:spPr>
          <a:xfrm rot="1852805">
            <a:off x="6330350" y="-3385150"/>
            <a:ext cx="5364129" cy="5364129"/>
          </a:xfrm>
          <a:prstGeom prst="rect">
            <a:avLst/>
          </a:prstGeom>
          <a:noFill/>
          <a:ln>
            <a:noFill/>
          </a:ln>
        </p:spPr>
      </p:pic>
      <p:pic>
        <p:nvPicPr>
          <p:cNvPr id="229" name="Google Shape;229;p6"/>
          <p:cNvPicPr preferRelativeResize="0"/>
          <p:nvPr/>
        </p:nvPicPr>
        <p:blipFill>
          <a:blip r:embed="rId8">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7"/>
          <p:cNvPicPr preferRelativeResize="0"/>
          <p:nvPr/>
        </p:nvPicPr>
        <p:blipFill rotWithShape="1">
          <a:blip r:embed="rId3">
            <a:alphaModFix/>
          </a:blip>
          <a:srcRect/>
          <a:stretch/>
        </p:blipFill>
        <p:spPr>
          <a:xfrm rot="1852805">
            <a:off x="6330350" y="-3385150"/>
            <a:ext cx="5364129" cy="5364129"/>
          </a:xfrm>
          <a:prstGeom prst="rect">
            <a:avLst/>
          </a:prstGeom>
          <a:noFill/>
          <a:ln>
            <a:noFill/>
          </a:ln>
        </p:spPr>
      </p:pic>
      <p:sp>
        <p:nvSpPr>
          <p:cNvPr id="235" name="Google Shape;235;p7"/>
          <p:cNvSpPr txBox="1"/>
          <p:nvPr/>
        </p:nvSpPr>
        <p:spPr>
          <a:xfrm>
            <a:off x="6629400" y="3190563"/>
            <a:ext cx="8986825" cy="5170646"/>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b="0" i="0" dirty="0">
                <a:solidFill>
                  <a:srgbClr val="374151"/>
                </a:solidFill>
                <a:latin typeface="Arial"/>
                <a:ea typeface="Arial"/>
                <a:cs typeface="Arial"/>
                <a:sym typeface="Arial"/>
              </a:rPr>
              <a:t>Пандемията от COVID-19 ускори необходимостта от преквалификация и повишаване на квалификацията на работната сила, особено в региони, които бяха силно засегнати от кризата. Секторът на професионалното образование и обучение (ПОО) </a:t>
            </a:r>
            <a:r>
              <a:rPr lang="ru-RU" sz="2800" b="0" i="0" dirty="0">
                <a:solidFill>
                  <a:srgbClr val="374151"/>
                </a:solidFill>
                <a:latin typeface="Arial"/>
                <a:ea typeface="Arial"/>
                <a:cs typeface="Arial"/>
                <a:sym typeface="Arial"/>
              </a:rPr>
              <a:t>играе важна роля в процеса на предоставяне на хората на уменията, необходими за успешното им развитие на бързо променящия се пазар на труда.</a:t>
            </a:r>
            <a:endParaRPr dirty="0"/>
          </a:p>
          <a:p>
            <a:pPr marL="0" marR="0" lvl="0" indent="0" algn="just" rtl="0">
              <a:spcBef>
                <a:spcPts val="0"/>
              </a:spcBef>
              <a:spcAft>
                <a:spcPts val="0"/>
              </a:spcAft>
              <a:buNone/>
            </a:pPr>
            <a:r>
              <a:rPr lang="bg-BG" sz="2800" b="0" i="0" dirty="0">
                <a:solidFill>
                  <a:srgbClr val="374151"/>
                </a:solidFill>
                <a:latin typeface="Arial"/>
                <a:ea typeface="Arial"/>
                <a:cs typeface="Arial"/>
                <a:sym typeface="Arial"/>
              </a:rPr>
              <a:t>В този контекст развиването на интелигентни умения, включително Т-образни умения, интелигетно мислене и решения и интелигентно планиране, е от съществено значение. </a:t>
            </a:r>
            <a:endParaRPr sz="2800" b="0" i="0" dirty="0">
              <a:solidFill>
                <a:srgbClr val="374151"/>
              </a:solidFill>
              <a:latin typeface="Arial"/>
              <a:ea typeface="Arial"/>
              <a:cs typeface="Arial"/>
              <a:sym typeface="Arial"/>
            </a:endParaRPr>
          </a:p>
        </p:txBody>
      </p:sp>
      <p:pic>
        <p:nvPicPr>
          <p:cNvPr id="236" name="Google Shape;236;p7"/>
          <p:cNvPicPr preferRelativeResize="0"/>
          <p:nvPr/>
        </p:nvPicPr>
        <p:blipFill rotWithShape="1">
          <a:blip r:embed="rId4">
            <a:alphaModFix/>
          </a:blip>
          <a:srcRect/>
          <a:stretch/>
        </p:blipFill>
        <p:spPr>
          <a:xfrm rot="-4196164">
            <a:off x="-4510958" y="7447299"/>
            <a:ext cx="11622266" cy="12388074"/>
          </a:xfrm>
          <a:prstGeom prst="rect">
            <a:avLst/>
          </a:prstGeom>
          <a:noFill/>
          <a:ln>
            <a:noFill/>
          </a:ln>
        </p:spPr>
      </p:pic>
      <p:pic>
        <p:nvPicPr>
          <p:cNvPr id="237" name="Google Shape;237;p7"/>
          <p:cNvPicPr preferRelativeResize="0"/>
          <p:nvPr/>
        </p:nvPicPr>
        <p:blipFill rotWithShape="1">
          <a:blip r:embed="rId5">
            <a:alphaModFix/>
          </a:blip>
          <a:srcRect/>
          <a:stretch/>
        </p:blipFill>
        <p:spPr>
          <a:xfrm rot="1836636">
            <a:off x="0" y="-2006961"/>
            <a:ext cx="3334026" cy="3588482"/>
          </a:xfrm>
          <a:prstGeom prst="rect">
            <a:avLst/>
          </a:prstGeom>
          <a:noFill/>
          <a:ln>
            <a:noFill/>
          </a:ln>
        </p:spPr>
      </p:pic>
      <p:pic>
        <p:nvPicPr>
          <p:cNvPr id="238" name="Google Shape;238;p7"/>
          <p:cNvPicPr preferRelativeResize="0"/>
          <p:nvPr/>
        </p:nvPicPr>
        <p:blipFill rotWithShape="1">
          <a:blip r:embed="rId6">
            <a:alphaModFix/>
          </a:blip>
          <a:srcRect/>
          <a:stretch/>
        </p:blipFill>
        <p:spPr>
          <a:xfrm>
            <a:off x="16418708" y="0"/>
            <a:ext cx="1869292" cy="1869292"/>
          </a:xfrm>
          <a:prstGeom prst="rect">
            <a:avLst/>
          </a:prstGeom>
          <a:noFill/>
          <a:ln>
            <a:noFill/>
          </a:ln>
        </p:spPr>
      </p:pic>
      <p:sp>
        <p:nvSpPr>
          <p:cNvPr id="239" name="Google Shape;239;p7"/>
          <p:cNvSpPr txBox="1"/>
          <p:nvPr/>
        </p:nvSpPr>
        <p:spPr>
          <a:xfrm>
            <a:off x="3809999" y="1391567"/>
            <a:ext cx="9444293" cy="839589"/>
          </a:xfrm>
          <a:prstGeom prst="rect">
            <a:avLst/>
          </a:prstGeom>
          <a:noFill/>
          <a:ln>
            <a:noFill/>
          </a:ln>
        </p:spPr>
        <p:txBody>
          <a:bodyPr spcFirstLastPara="1" wrap="square" lIns="0" tIns="0" rIns="0" bIns="0" anchor="t" anchorCtr="0">
            <a:spAutoFit/>
          </a:bodyPr>
          <a:lstStyle/>
          <a:p>
            <a:pPr marL="0" marR="0" lvl="0" indent="0" algn="l" rtl="0">
              <a:lnSpc>
                <a:spcPct val="124090"/>
              </a:lnSpc>
              <a:spcBef>
                <a:spcPts val="0"/>
              </a:spcBef>
              <a:spcAft>
                <a:spcPts val="0"/>
              </a:spcAft>
              <a:buNone/>
            </a:pPr>
            <a:r>
              <a:rPr lang="bg-BG" sz="4400" dirty="0">
                <a:solidFill>
                  <a:srgbClr val="000000"/>
                </a:solidFill>
                <a:latin typeface="Abhaya Libre"/>
                <a:ea typeface="Abhaya Libre"/>
                <a:cs typeface="Abhaya Libre"/>
                <a:sym typeface="Abhaya Libre"/>
              </a:rPr>
              <a:t>Разви</a:t>
            </a:r>
            <a:r>
              <a:rPr lang="bg-BG" sz="4400" dirty="0">
                <a:latin typeface="Abhaya Libre"/>
                <a:ea typeface="Abhaya Libre"/>
                <a:cs typeface="Abhaya Libre"/>
                <a:sym typeface="Abhaya Libre"/>
              </a:rPr>
              <a:t>ване </a:t>
            </a:r>
            <a:r>
              <a:rPr lang="bg-BG" sz="4400" dirty="0">
                <a:solidFill>
                  <a:srgbClr val="000000"/>
                </a:solidFill>
                <a:latin typeface="Abhaya Libre"/>
                <a:ea typeface="Abhaya Libre"/>
                <a:cs typeface="Abhaya Libre"/>
                <a:sym typeface="Abhaya Libre"/>
              </a:rPr>
              <a:t>на интелигентни умения</a:t>
            </a:r>
            <a:endParaRPr sz="4400" dirty="0">
              <a:solidFill>
                <a:srgbClr val="000000"/>
              </a:solidFill>
              <a:latin typeface="Abhaya Libre"/>
              <a:ea typeface="Abhaya Libre"/>
              <a:cs typeface="Abhaya Libre"/>
              <a:sym typeface="Abhaya Libre"/>
            </a:endParaRPr>
          </a:p>
        </p:txBody>
      </p:sp>
      <p:pic>
        <p:nvPicPr>
          <p:cNvPr id="240" name="Google Shape;240;p7"/>
          <p:cNvPicPr preferRelativeResize="0"/>
          <p:nvPr/>
        </p:nvPicPr>
        <p:blipFill rotWithShape="1">
          <a:blip r:embed="rId7">
            <a:alphaModFix/>
          </a:blip>
          <a:srcRect/>
          <a:stretch/>
        </p:blipFill>
        <p:spPr>
          <a:xfrm>
            <a:off x="1023024" y="2585342"/>
            <a:ext cx="4696680" cy="4657541"/>
          </a:xfrm>
          <a:prstGeom prst="rect">
            <a:avLst/>
          </a:prstGeom>
          <a:noFill/>
          <a:ln>
            <a:noFill/>
          </a:ln>
        </p:spPr>
      </p:pic>
      <p:pic>
        <p:nvPicPr>
          <p:cNvPr id="241" name="Google Shape;241;p7"/>
          <p:cNvPicPr preferRelativeResize="0"/>
          <p:nvPr/>
        </p:nvPicPr>
        <p:blipFill>
          <a:blip r:embed="rId8">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8"/>
          <p:cNvPicPr preferRelativeResize="0"/>
          <p:nvPr/>
        </p:nvPicPr>
        <p:blipFill rotWithShape="1">
          <a:blip r:embed="rId3">
            <a:alphaModFix/>
          </a:blip>
          <a:srcRect/>
          <a:stretch/>
        </p:blipFill>
        <p:spPr>
          <a:xfrm rot="-4196164">
            <a:off x="-4478873" y="7218700"/>
            <a:ext cx="11622266" cy="12388074"/>
          </a:xfrm>
          <a:prstGeom prst="rect">
            <a:avLst/>
          </a:prstGeom>
          <a:noFill/>
          <a:ln>
            <a:noFill/>
          </a:ln>
        </p:spPr>
      </p:pic>
      <p:pic>
        <p:nvPicPr>
          <p:cNvPr id="247" name="Google Shape;247;p8"/>
          <p:cNvPicPr preferRelativeResize="0"/>
          <p:nvPr/>
        </p:nvPicPr>
        <p:blipFill rotWithShape="1">
          <a:blip r:embed="rId4">
            <a:alphaModFix/>
          </a:blip>
          <a:srcRect/>
          <a:stretch/>
        </p:blipFill>
        <p:spPr>
          <a:xfrm rot="1836636">
            <a:off x="78331" y="-1191888"/>
            <a:ext cx="3334026" cy="3588482"/>
          </a:xfrm>
          <a:prstGeom prst="rect">
            <a:avLst/>
          </a:prstGeom>
          <a:noFill/>
          <a:ln>
            <a:noFill/>
          </a:ln>
        </p:spPr>
      </p:pic>
      <p:pic>
        <p:nvPicPr>
          <p:cNvPr id="248" name="Google Shape;248;p8"/>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249" name="Google Shape;249;p8"/>
          <p:cNvSpPr txBox="1"/>
          <p:nvPr/>
        </p:nvSpPr>
        <p:spPr>
          <a:xfrm>
            <a:off x="1219200" y="2620703"/>
            <a:ext cx="9829800" cy="640175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3200" dirty="0">
                <a:solidFill>
                  <a:srgbClr val="374151"/>
                </a:solidFill>
                <a:latin typeface="Arial"/>
                <a:ea typeface="Arial"/>
                <a:cs typeface="Arial"/>
                <a:sym typeface="Arial"/>
              </a:rPr>
              <a:t>Общи стъпки за развиване на интелигентни умения</a:t>
            </a:r>
            <a:r>
              <a:rPr lang="bg-BG" sz="3200" b="0" i="0" dirty="0">
                <a:solidFill>
                  <a:srgbClr val="374151"/>
                </a:solidFill>
                <a:latin typeface="Arial"/>
                <a:ea typeface="Arial"/>
                <a:cs typeface="Arial"/>
                <a:sym typeface="Arial"/>
              </a:rPr>
              <a:t>:</a:t>
            </a:r>
            <a:endParaRPr dirty="0"/>
          </a:p>
          <a:p>
            <a:pPr marL="0" marR="0" lvl="0" indent="-203200" algn="just" rtl="0">
              <a:spcBef>
                <a:spcPts val="0"/>
              </a:spcBef>
              <a:spcAft>
                <a:spcPts val="0"/>
              </a:spcAft>
              <a:buClr>
                <a:srgbClr val="374151"/>
              </a:buClr>
              <a:buSzPts val="3200"/>
              <a:buFont typeface="Calibri"/>
              <a:buAutoNum type="arabicPeriod"/>
            </a:pPr>
            <a:r>
              <a:rPr lang="bg-BG" sz="3200" b="0" i="0" dirty="0">
                <a:solidFill>
                  <a:srgbClr val="374151"/>
                </a:solidFill>
                <a:latin typeface="Arial"/>
                <a:ea typeface="Arial"/>
                <a:cs typeface="Arial"/>
                <a:sym typeface="Arial"/>
              </a:rPr>
              <a:t>Оценете настоящите си умения: Започнете, като идентифицирате настоящите си умения и определите кои трябва да подобрите.</a:t>
            </a:r>
            <a:endParaRPr dirty="0"/>
          </a:p>
          <a:p>
            <a:pPr marL="0" marR="0" lvl="0" indent="-203200" algn="just" rtl="0">
              <a:spcBef>
                <a:spcPts val="0"/>
              </a:spcBef>
              <a:spcAft>
                <a:spcPts val="0"/>
              </a:spcAft>
              <a:buClr>
                <a:srgbClr val="374151"/>
              </a:buClr>
              <a:buSzPts val="3200"/>
              <a:buFont typeface="Calibri"/>
              <a:buAutoNum type="arabicPeriod"/>
            </a:pPr>
            <a:r>
              <a:rPr lang="bg-BG" sz="3200" b="0" i="0" dirty="0">
                <a:solidFill>
                  <a:srgbClr val="374151"/>
                </a:solidFill>
                <a:latin typeface="Arial"/>
                <a:ea typeface="Arial"/>
                <a:cs typeface="Arial"/>
                <a:sym typeface="Arial"/>
              </a:rPr>
              <a:t>Поставете конкретни цели: Определете конкретните интелигентни умения, които искате да развиете и задайте ясни и постижими цели за всяко от тях.</a:t>
            </a:r>
            <a:endParaRPr dirty="0"/>
          </a:p>
          <a:p>
            <a:pPr marL="0" marR="0" lvl="0" indent="-203200" algn="just" rtl="0">
              <a:spcBef>
                <a:spcPts val="0"/>
              </a:spcBef>
              <a:spcAft>
                <a:spcPts val="0"/>
              </a:spcAft>
              <a:buClr>
                <a:srgbClr val="374151"/>
              </a:buClr>
              <a:buSzPts val="3200"/>
              <a:buFont typeface="Calibri"/>
              <a:buAutoNum type="arabicPeriod"/>
            </a:pPr>
            <a:r>
              <a:rPr lang="bg-BG" sz="3200" b="0" i="0" dirty="0">
                <a:solidFill>
                  <a:srgbClr val="374151"/>
                </a:solidFill>
                <a:latin typeface="Arial"/>
                <a:ea typeface="Arial"/>
                <a:cs typeface="Arial"/>
                <a:sym typeface="Arial"/>
              </a:rPr>
              <a:t>Разработете план: Разработете план за придобиване на уменията, от които се нуждаете, като например ходене на курсове, посещаване на семинари или търсене на менторство.</a:t>
            </a:r>
            <a:endParaRPr sz="3200" b="0" i="0" dirty="0">
              <a:solidFill>
                <a:srgbClr val="374151"/>
              </a:solidFill>
              <a:latin typeface="Arial"/>
              <a:ea typeface="Arial"/>
              <a:cs typeface="Arial"/>
              <a:sym typeface="Arial"/>
            </a:endParaRPr>
          </a:p>
        </p:txBody>
      </p:sp>
      <p:pic>
        <p:nvPicPr>
          <p:cNvPr id="250" name="Google Shape;250;p8"/>
          <p:cNvPicPr preferRelativeResize="0"/>
          <p:nvPr/>
        </p:nvPicPr>
        <p:blipFill rotWithShape="1">
          <a:blip r:embed="rId6">
            <a:alphaModFix/>
          </a:blip>
          <a:srcRect/>
          <a:stretch/>
        </p:blipFill>
        <p:spPr>
          <a:xfrm>
            <a:off x="11379280" y="2620703"/>
            <a:ext cx="6375719" cy="4199197"/>
          </a:xfrm>
          <a:prstGeom prst="rect">
            <a:avLst/>
          </a:prstGeom>
          <a:noFill/>
          <a:ln>
            <a:noFill/>
          </a:ln>
        </p:spPr>
      </p:pic>
      <p:sp>
        <p:nvSpPr>
          <p:cNvPr id="251" name="Google Shape;251;p8"/>
          <p:cNvSpPr txBox="1"/>
          <p:nvPr/>
        </p:nvSpPr>
        <p:spPr>
          <a:xfrm>
            <a:off x="3809999" y="1391567"/>
            <a:ext cx="9829799" cy="839589"/>
          </a:xfrm>
          <a:prstGeom prst="rect">
            <a:avLst/>
          </a:prstGeom>
          <a:noFill/>
          <a:ln>
            <a:noFill/>
          </a:ln>
        </p:spPr>
        <p:txBody>
          <a:bodyPr spcFirstLastPara="1" wrap="square" lIns="0" tIns="0" rIns="0" bIns="0" anchor="t" anchorCtr="0">
            <a:spAutoFit/>
          </a:bodyPr>
          <a:lstStyle/>
          <a:p>
            <a:pPr marL="0" marR="0" lvl="0" indent="0" algn="l" rtl="0">
              <a:lnSpc>
                <a:spcPct val="124090"/>
              </a:lnSpc>
              <a:spcBef>
                <a:spcPts val="0"/>
              </a:spcBef>
              <a:spcAft>
                <a:spcPts val="0"/>
              </a:spcAft>
              <a:buNone/>
            </a:pPr>
            <a:r>
              <a:rPr lang="bg-BG" sz="4400" dirty="0">
                <a:solidFill>
                  <a:srgbClr val="000000"/>
                </a:solidFill>
                <a:latin typeface="Abhaya Libre"/>
                <a:ea typeface="Abhaya Libre"/>
                <a:cs typeface="Abhaya Libre"/>
                <a:sym typeface="Abhaya Libre"/>
              </a:rPr>
              <a:t>Развиване на интелигентни умения</a:t>
            </a:r>
            <a:endParaRPr sz="4400" dirty="0">
              <a:solidFill>
                <a:srgbClr val="000000"/>
              </a:solidFill>
              <a:latin typeface="Abhaya Libre"/>
              <a:ea typeface="Abhaya Libre"/>
              <a:cs typeface="Abhaya Libre"/>
              <a:sym typeface="Abhaya Libre"/>
            </a:endParaRPr>
          </a:p>
        </p:txBody>
      </p:sp>
      <p:pic>
        <p:nvPicPr>
          <p:cNvPr id="252" name="Google Shape;252;p8"/>
          <p:cNvPicPr preferRelativeResize="0"/>
          <p:nvPr/>
        </p:nvPicPr>
        <p:blipFill>
          <a:blip r:embed="rId7">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9"/>
          <p:cNvPicPr preferRelativeResize="0"/>
          <p:nvPr/>
        </p:nvPicPr>
        <p:blipFill rotWithShape="1">
          <a:blip r:embed="rId3">
            <a:alphaModFix/>
          </a:blip>
          <a:srcRect/>
          <a:stretch/>
        </p:blipFill>
        <p:spPr>
          <a:xfrm rot="-4196164">
            <a:off x="-4510958" y="7447299"/>
            <a:ext cx="11622266" cy="12388074"/>
          </a:xfrm>
          <a:prstGeom prst="rect">
            <a:avLst/>
          </a:prstGeom>
          <a:noFill/>
          <a:ln>
            <a:noFill/>
          </a:ln>
        </p:spPr>
      </p:pic>
      <p:pic>
        <p:nvPicPr>
          <p:cNvPr id="258" name="Google Shape;258;p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59" name="Google Shape;259;p9"/>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260" name="Google Shape;260;p9"/>
          <p:cNvPicPr preferRelativeResize="0"/>
          <p:nvPr/>
        </p:nvPicPr>
        <p:blipFill rotWithShape="1">
          <a:blip r:embed="rId6">
            <a:alphaModFix/>
          </a:blip>
          <a:srcRect/>
          <a:stretch/>
        </p:blipFill>
        <p:spPr>
          <a:xfrm rot="1852805">
            <a:off x="6254150" y="-3461350"/>
            <a:ext cx="5364129" cy="5364129"/>
          </a:xfrm>
          <a:prstGeom prst="rect">
            <a:avLst/>
          </a:prstGeom>
          <a:noFill/>
          <a:ln>
            <a:noFill/>
          </a:ln>
        </p:spPr>
      </p:pic>
      <p:sp>
        <p:nvSpPr>
          <p:cNvPr id="261" name="Google Shape;261;p9"/>
          <p:cNvSpPr txBox="1"/>
          <p:nvPr/>
        </p:nvSpPr>
        <p:spPr>
          <a:xfrm>
            <a:off x="6934200" y="2931787"/>
            <a:ext cx="10363200" cy="4739759"/>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b="0" i="0" dirty="0">
                <a:solidFill>
                  <a:srgbClr val="374151"/>
                </a:solidFill>
                <a:latin typeface="Arial"/>
                <a:ea typeface="Arial"/>
                <a:cs typeface="Arial"/>
                <a:sym typeface="Arial"/>
              </a:rPr>
              <a:t>4. Придобийте практически опит: Практикувайте уменията, които сте научили чрез ситуации и проекти от реалния живот.</a:t>
            </a:r>
            <a:endParaRPr dirty="0"/>
          </a:p>
          <a:p>
            <a:pPr marL="0" marR="0" lvl="0" indent="0" algn="just" rtl="0">
              <a:spcBef>
                <a:spcPts val="0"/>
              </a:spcBef>
              <a:spcAft>
                <a:spcPts val="0"/>
              </a:spcAft>
              <a:buNone/>
            </a:pPr>
            <a:r>
              <a:rPr lang="bg-BG" sz="2800" b="0" i="0" dirty="0">
                <a:solidFill>
                  <a:srgbClr val="374151"/>
                </a:solidFill>
                <a:latin typeface="Arial"/>
                <a:ea typeface="Arial"/>
                <a:cs typeface="Arial"/>
                <a:sym typeface="Arial"/>
              </a:rPr>
              <a:t>5. Отразете напредъка си: Редовно отразявайте напредъка си и коригирайте плана си.</a:t>
            </a:r>
            <a:endParaRPr dirty="0"/>
          </a:p>
          <a:p>
            <a:pPr marL="0" marR="0" lvl="0" indent="0" algn="just" rtl="0">
              <a:spcBef>
                <a:spcPts val="0"/>
              </a:spcBef>
              <a:spcAft>
                <a:spcPts val="0"/>
              </a:spcAft>
              <a:buNone/>
            </a:pPr>
            <a:r>
              <a:rPr lang="bg-BG" sz="2800" b="0" i="0" dirty="0">
                <a:solidFill>
                  <a:srgbClr val="374151"/>
                </a:solidFill>
                <a:latin typeface="Arial"/>
                <a:ea typeface="Arial"/>
                <a:cs typeface="Arial"/>
                <a:sym typeface="Arial"/>
              </a:rPr>
              <a:t>6. Търсете обратна връзка: Поискайте обратна връзка от другите, за да видите как напредвате и да идентифицирате области за подобрение.</a:t>
            </a:r>
            <a:endParaRPr dirty="0"/>
          </a:p>
          <a:p>
            <a:pPr marL="0" marR="0" lvl="0" indent="0" algn="just" rtl="0">
              <a:spcBef>
                <a:spcPts val="0"/>
              </a:spcBef>
              <a:spcAft>
                <a:spcPts val="0"/>
              </a:spcAft>
              <a:buNone/>
            </a:pPr>
            <a:r>
              <a:rPr lang="bg-BG" sz="2800" b="0" i="0" dirty="0">
                <a:solidFill>
                  <a:srgbClr val="374151"/>
                </a:solidFill>
                <a:latin typeface="Arial"/>
                <a:ea typeface="Arial"/>
                <a:cs typeface="Arial"/>
                <a:sym typeface="Arial"/>
              </a:rPr>
              <a:t>7. Непрекъснато се учете и растете: Пазарът на труда и технологиите непрекъснато се променят, така че е от съществено значение непрекъснато да учите и развивате уменията си.</a:t>
            </a:r>
            <a:endParaRPr sz="2800" b="0" i="0" dirty="0">
              <a:solidFill>
                <a:srgbClr val="374151"/>
              </a:solidFill>
              <a:latin typeface="Arial"/>
              <a:ea typeface="Arial"/>
              <a:cs typeface="Arial"/>
              <a:sym typeface="Arial"/>
            </a:endParaRPr>
          </a:p>
        </p:txBody>
      </p:sp>
      <p:pic>
        <p:nvPicPr>
          <p:cNvPr id="262" name="Google Shape;262;p9"/>
          <p:cNvPicPr preferRelativeResize="0"/>
          <p:nvPr/>
        </p:nvPicPr>
        <p:blipFill rotWithShape="1">
          <a:blip r:embed="rId7">
            <a:alphaModFix/>
          </a:blip>
          <a:srcRect/>
          <a:stretch/>
        </p:blipFill>
        <p:spPr>
          <a:xfrm>
            <a:off x="457200" y="2292527"/>
            <a:ext cx="5808798" cy="3267449"/>
          </a:xfrm>
          <a:prstGeom prst="rect">
            <a:avLst/>
          </a:prstGeom>
          <a:noFill/>
          <a:ln>
            <a:noFill/>
          </a:ln>
        </p:spPr>
      </p:pic>
      <p:sp>
        <p:nvSpPr>
          <p:cNvPr id="263" name="Google Shape;263;p9"/>
          <p:cNvSpPr txBox="1"/>
          <p:nvPr/>
        </p:nvSpPr>
        <p:spPr>
          <a:xfrm>
            <a:off x="3809999" y="1391567"/>
            <a:ext cx="9368971" cy="839589"/>
          </a:xfrm>
          <a:prstGeom prst="rect">
            <a:avLst/>
          </a:prstGeom>
          <a:noFill/>
          <a:ln>
            <a:noFill/>
          </a:ln>
        </p:spPr>
        <p:txBody>
          <a:bodyPr spcFirstLastPara="1" wrap="square" lIns="0" tIns="0" rIns="0" bIns="0" anchor="t" anchorCtr="0">
            <a:spAutoFit/>
          </a:bodyPr>
          <a:lstStyle/>
          <a:p>
            <a:pPr marL="0" marR="0" lvl="0" indent="0" algn="l" rtl="0">
              <a:lnSpc>
                <a:spcPct val="124090"/>
              </a:lnSpc>
              <a:spcBef>
                <a:spcPts val="0"/>
              </a:spcBef>
              <a:spcAft>
                <a:spcPts val="0"/>
              </a:spcAft>
              <a:buNone/>
            </a:pPr>
            <a:r>
              <a:rPr lang="bg-BG" sz="4400" dirty="0">
                <a:solidFill>
                  <a:srgbClr val="000000"/>
                </a:solidFill>
                <a:latin typeface="Abhaya Libre"/>
                <a:ea typeface="Abhaya Libre"/>
                <a:cs typeface="Abhaya Libre"/>
                <a:sym typeface="Abhaya Libre"/>
              </a:rPr>
              <a:t>Развиване на интелигентни умения</a:t>
            </a:r>
            <a:endParaRPr sz="4400" dirty="0">
              <a:solidFill>
                <a:srgbClr val="000000"/>
              </a:solidFill>
              <a:latin typeface="Abhaya Libre"/>
              <a:ea typeface="Abhaya Libre"/>
              <a:cs typeface="Abhaya Libre"/>
              <a:sym typeface="Abhaya Libre"/>
            </a:endParaRPr>
          </a:p>
        </p:txBody>
      </p:sp>
      <p:pic>
        <p:nvPicPr>
          <p:cNvPr id="264" name="Google Shape;264;p9"/>
          <p:cNvPicPr preferRelativeResize="0"/>
          <p:nvPr/>
        </p:nvPicPr>
        <p:blipFill>
          <a:blip r:embed="rId8">
            <a:alphaModFix/>
          </a:blip>
          <a:stretch>
            <a:fillRect/>
          </a:stretch>
        </p:blipFill>
        <p:spPr>
          <a:xfrm>
            <a:off x="7752200" y="9199825"/>
            <a:ext cx="3661230" cy="8062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4901</Words>
  <Application>Microsoft Office PowerPoint</Application>
  <PresentationFormat>Custom</PresentationFormat>
  <Paragraphs>238</Paragraphs>
  <Slides>47</Slides>
  <Notes>47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Abhaya Libre</vt:lpstr>
      <vt:lpstr>Calibri</vt:lpstr>
      <vt:lpstr>Arial</vt:lpstr>
      <vt:lpstr>Georgia</vt:lpstr>
      <vt:lpstr>NTR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MIREN</dc:creator>
  <cp:lastModifiedBy>Radimira Radkova-Kireva</cp:lastModifiedBy>
  <cp:revision>8</cp:revision>
  <dcterms:created xsi:type="dcterms:W3CDTF">2006-08-16T00:00:00Z</dcterms:created>
  <dcterms:modified xsi:type="dcterms:W3CDTF">2023-07-18T13:19:21Z</dcterms:modified>
</cp:coreProperties>
</file>