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99" r:id="rId4"/>
    <p:sldId id="259" r:id="rId5"/>
    <p:sldId id="260" r:id="rId6"/>
    <p:sldId id="261" r:id="rId7"/>
    <p:sldId id="262" r:id="rId8"/>
    <p:sldId id="296" r:id="rId9"/>
    <p:sldId id="263" r:id="rId10"/>
    <p:sldId id="264" r:id="rId11"/>
    <p:sldId id="297"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98"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18288000" cy="10287000"/>
  <p:notesSz cx="6858000" cy="9144000"/>
  <p:embeddedFontLst>
    <p:embeddedFont>
      <p:font typeface="Abhaya Libre" panose="020B0604020202020204" charset="0"/>
      <p:regular r:id="rId46"/>
      <p:bold r:id="rId47"/>
    </p:embeddedFont>
    <p:embeddedFont>
      <p:font typeface="Abhaya Libre Regular" panose="020B0604020202020204" charset="0"/>
      <p:regular r:id="rId48"/>
    </p:embeddedFont>
    <p:embeddedFont>
      <p:font typeface="Calibri" panose="020F050202020403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jFNCPhpx4YTVlsPbyyQJ6dN8+53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85714" autoAdjust="0"/>
  </p:normalViewPr>
  <p:slideViewPr>
    <p:cSldViewPr snapToGrid="0">
      <p:cViewPr varScale="1">
        <p:scale>
          <a:sx n="25" d="100"/>
          <a:sy n="25" d="100"/>
        </p:scale>
        <p:origin x="1037"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c08aab1bd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48" name="Google Shape;248;g1c08aab1bd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863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c0d571eb8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4" name="Google Shape;264;g1c0d571eb8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c0d571eb8a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6" name="Google Shape;276;g1c0d571eb8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c2baca10d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8" name="Google Shape;288;g1c2baca10d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c0d571eb8a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0" name="Google Shape;300;g1c0d571eb8a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c0d571eb8a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11" name="Google Shape;311;g1c0d571eb8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c2ba11e0e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23" name="Google Shape;323;g1c2ba11e0e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41" name="Google Shape;3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c0d571eb8a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2" name="Google Shape;352;g1c0d571eb8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63" name="Google Shape;36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c2baca10de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75" name="Google Shape;375;g1c2baca10d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c0d571eb8a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87" name="Google Shape;387;g1c0d571eb8a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c0d571eb8a_0_1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00" name="Google Shape;400;g1c0d571eb8a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c0d571eb8a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12" name="Google Shape;412;g1c0d571eb8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c0d571eb8a_0_4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24" name="Google Shape;424;g1c0d571eb8a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c0d571eb8a_0_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35" name="Google Shape;435;g1c0d571eb8a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1c0d571eb8a_0_1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56" name="Google Shape;456;g1c0d571eb8a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c2ba11e0e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68" name="Google Shape;468;g1c2ba11e0e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c2ba11e0e5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68" name="Google Shape;468;g1c2ba11e0e5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03660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1c2ba11e0e5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80" name="Google Shape;480;g1c2ba11e0e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c2ba11e0e5_0_1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92" name="Google Shape;492;g1c2ba11e0e5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c2ba11e0e5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04" name="Google Shape;504;g1c2ba11e0e5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1c2ba11e0e5_0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16" name="Google Shape;516;g1c2ba11e0e5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c2ba11e0e5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28" name="Google Shape;528;g1c2ba11e0e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1c0d571eb8a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49" name="Google Shape;549;g1c0d571eb8a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c2ba11e0e5_0_1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61" name="Google Shape;561;g1c2ba11e0e5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1c2ba11e0e5_0_1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73" name="Google Shape;573;g1c2ba11e0e5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c2ba11e0e5_0_1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85" name="Google Shape;585;g1c2ba11e0e5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c2ba11e0e5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597" name="Google Shape;597;g1c2ba11e0e5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c2ba11e0e5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09" name="Google Shape;609;g1c2ba11e0e5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0" name="Google Shape;18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22" name="Google Shape;62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1c2baca10de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37" name="Google Shape;637;g1c2baca10d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652" name="Google Shape;65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6" name="Google Shape;20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c08aab1bd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9" name="Google Shape;219;g1c08aab1b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c08aab1bd7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9" name="Google Shape;219;g1c08aab1bd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660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2" name="Google Shape;23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c08aab1bd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48" name="Google Shape;248;g1c08aab1bd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3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a:spLocks noGrp="1"/>
          </p:cNvSpPr>
          <p:nvPr>
            <p:ph type="pic" idx="2"/>
          </p:nvPr>
        </p:nvSpPr>
        <p:spPr>
          <a:xfrm>
            <a:off x="1792288" y="612775"/>
            <a:ext cx="5486400" cy="4114800"/>
          </a:xfrm>
          <a:prstGeom prst="rect">
            <a:avLst/>
          </a:prstGeom>
          <a:noFill/>
          <a:ln>
            <a:noFill/>
          </a:ln>
        </p:spPr>
      </p:sp>
      <p:sp>
        <p:nvSpPr>
          <p:cNvPr id="64" name="Google Shape;64;p3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2.png"/><Relationship Id="rId7"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5.jpg"/><Relationship Id="rId5" Type="http://schemas.openxmlformats.org/officeDocument/2006/relationships/image" Target="../media/image6.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7.jpg"/><Relationship Id="rId5"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hyperlink" Target="https://elearningindustry.com/the-top-benefits-of-digital-learnin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www.solutionpath.co.uk/insights/digital-transformation-in-higher-education/" TargetMode="External"/><Relationship Id="rId5" Type="http://schemas.openxmlformats.org/officeDocument/2006/relationships/image" Target="../media/image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2.png"/><Relationship Id="rId7" Type="http://schemas.openxmlformats.org/officeDocument/2006/relationships/hyperlink" Target="http://www.youtube.com/watch?v=_LElWqXi7Ag"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59.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2.jpg"/><Relationship Id="rId5" Type="http://schemas.openxmlformats.org/officeDocument/2006/relationships/image" Target="../media/image6.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3.jpg"/><Relationship Id="rId5" Type="http://schemas.openxmlformats.org/officeDocument/2006/relationships/image" Target="../media/image6.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4.jpg"/><Relationship Id="rId5" Type="http://schemas.openxmlformats.org/officeDocument/2006/relationships/image" Target="../media/image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8" Type="http://schemas.openxmlformats.org/officeDocument/2006/relationships/image" Target="../media/image66.jpg"/><Relationship Id="rId3" Type="http://schemas.openxmlformats.org/officeDocument/2006/relationships/image" Target="../media/image2.png"/><Relationship Id="rId7" Type="http://schemas.openxmlformats.org/officeDocument/2006/relationships/hyperlink" Target="http://www.youtube.com/watch?v=IwmGWOufb5g"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2.png"/><Relationship Id="rId7" Type="http://schemas.openxmlformats.org/officeDocument/2006/relationships/hyperlink" Target="https://timeheroes.org/en/"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8.jpg"/><Relationship Id="rId5" Type="http://schemas.openxmlformats.org/officeDocument/2006/relationships/image" Target="../media/image6.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9.jpg"/><Relationship Id="rId5" Type="http://schemas.openxmlformats.org/officeDocument/2006/relationships/image" Target="../media/image6.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70.jpg"/><Relationship Id="rId5" Type="http://schemas.openxmlformats.org/officeDocument/2006/relationships/image" Target="../media/image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www.simplilearn.com/top-technology-trends-and-jobs-article" TargetMode="External"/><Relationship Id="rId5" Type="http://schemas.openxmlformats.org/officeDocument/2006/relationships/image" Target="../media/image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23.svg"/><Relationship Id="rId17" Type="http://schemas.openxmlformats.org/officeDocument/2006/relationships/image" Target="../media/image28.png"/><Relationship Id="rId2" Type="http://schemas.openxmlformats.org/officeDocument/2006/relationships/image" Target="../media/image14.png"/><Relationship Id="rId16" Type="http://schemas.openxmlformats.org/officeDocument/2006/relationships/image" Target="../media/image27.sv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svg"/><Relationship Id="rId1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21.svg"/><Relationship Id="rId14" Type="http://schemas.openxmlformats.org/officeDocument/2006/relationships/image" Target="../media/image25.sv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72.jpg"/><Relationship Id="rId5" Type="http://schemas.openxmlformats.org/officeDocument/2006/relationships/image" Target="../media/image6.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73.jpg"/><Relationship Id="rId5" Type="http://schemas.openxmlformats.org/officeDocument/2006/relationships/image" Target="../media/image6.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4.jpg"/><Relationship Id="rId5" Type="http://schemas.openxmlformats.org/officeDocument/2006/relationships/image" Target="../media/image6.png"/><Relationship Id="rId4" Type="http://schemas.openxmlformats.org/officeDocument/2006/relationships/image" Target="../media/image1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5.jpg"/><Relationship Id="rId5" Type="http://schemas.openxmlformats.org/officeDocument/2006/relationships/image" Target="../media/image6.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76.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hyperlink" Target="http://www.youtube.com/watch?v=fmVWLr0X1Sk" TargetMode="External"/><Relationship Id="rId5" Type="http://schemas.openxmlformats.org/officeDocument/2006/relationships/image" Target="../media/image6.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7.jpg"/><Relationship Id="rId5" Type="http://schemas.openxmlformats.org/officeDocument/2006/relationships/image" Target="../media/image6.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8.jpg"/><Relationship Id="rId5" Type="http://schemas.openxmlformats.org/officeDocument/2006/relationships/image" Target="../media/image6.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79.jpg"/><Relationship Id="rId5" Type="http://schemas.openxmlformats.org/officeDocument/2006/relationships/image" Target="../media/image6.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80.jp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jpg"/><Relationship Id="rId18" Type="http://schemas.openxmlformats.org/officeDocument/2006/relationships/image" Target="../media/image40.png"/><Relationship Id="rId3" Type="http://schemas.openxmlformats.org/officeDocument/2006/relationships/image" Target="../media/image29.png"/><Relationship Id="rId7" Type="http://schemas.openxmlformats.org/officeDocument/2006/relationships/image" Target="../media/image3.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3.xml"/><Relationship Id="rId16" Type="http://schemas.openxmlformats.org/officeDocument/2006/relationships/image" Target="../media/image38.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30.png"/><Relationship Id="rId15" Type="http://schemas.openxmlformats.org/officeDocument/2006/relationships/image" Target="../media/image37.png"/><Relationship Id="rId10" Type="http://schemas.openxmlformats.org/officeDocument/2006/relationships/image" Target="../media/image33.png"/><Relationship Id="rId19" Type="http://schemas.openxmlformats.org/officeDocument/2006/relationships/image" Target="../media/image41.png"/><Relationship Id="rId4" Type="http://schemas.openxmlformats.org/officeDocument/2006/relationships/image" Target="../media/image1.png"/><Relationship Id="rId9" Type="http://schemas.openxmlformats.org/officeDocument/2006/relationships/image" Target="../media/image32.png"/><Relationship Id="rId14" Type="http://schemas.openxmlformats.org/officeDocument/2006/relationships/image" Target="../media/image36.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81.jp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www.youtube.com/watch?v=dv9q7Ema40k" TargetMode="External"/><Relationship Id="rId5" Type="http://schemas.openxmlformats.org/officeDocument/2006/relationships/image" Target="../media/image6.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hyperlink" Target="https://www.westernsydney.edu.au/studysmart/home/study_skills_guides/digital_literacy/what_is_digital_literacy" TargetMode="External"/><Relationship Id="rId13" Type="http://schemas.openxmlformats.org/officeDocument/2006/relationships/hyperlink" Target="https://www.weforum.org/agenda/2022/01/online-learning-courses-reskill-skills-gap/" TargetMode="External"/><Relationship Id="rId3" Type="http://schemas.openxmlformats.org/officeDocument/2006/relationships/image" Target="../media/image82.png"/><Relationship Id="rId7" Type="http://schemas.openxmlformats.org/officeDocument/2006/relationships/image" Target="../media/image6.png"/><Relationship Id="rId12" Type="http://schemas.openxmlformats.org/officeDocument/2006/relationships/hyperlink" Target="https://upskillwise.com/online-learning-statistics/" TargetMode="External"/><Relationship Id="rId17" Type="http://schemas.openxmlformats.org/officeDocument/2006/relationships/image" Target="../media/image7.png"/><Relationship Id="rId2" Type="http://schemas.openxmlformats.org/officeDocument/2006/relationships/notesSlide" Target="../notesSlides/notesSlide40.xml"/><Relationship Id="rId16"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hyperlink" Target="https://www.twinkl.bg/teaching-wiki/digital-literacy" TargetMode="External"/><Relationship Id="rId5" Type="http://schemas.openxmlformats.org/officeDocument/2006/relationships/image" Target="../media/image3.png"/><Relationship Id="rId15" Type="http://schemas.openxmlformats.org/officeDocument/2006/relationships/hyperlink" Target="https://blog.ai-media.tv/blog/digital-innovation-improving-lives-deaf-hard-hearing-people" TargetMode="External"/><Relationship Id="rId10" Type="http://schemas.openxmlformats.org/officeDocument/2006/relationships/hyperlink" Target="https://www.teachthought.com/literacy/digital-literacy/" TargetMode="External"/><Relationship Id="rId4" Type="http://schemas.openxmlformats.org/officeDocument/2006/relationships/image" Target="../media/image9.png"/><Relationship Id="rId9" Type="http://schemas.openxmlformats.org/officeDocument/2006/relationships/hyperlink" Target="https://repository.jisc.ac.uk/6611/1/JFL0066F_DIGIGAP_MOD_IND_FRAME.PDF" TargetMode="External"/><Relationship Id="rId14" Type="http://schemas.openxmlformats.org/officeDocument/2006/relationships/hyperlink" Target="https://elearningindustry.com/the-top-benefits-of-digital-learning"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raw.studio/blog/how-duolingo-utilises-gamification/" TargetMode="External"/><Relationship Id="rId13" Type="http://schemas.openxmlformats.org/officeDocument/2006/relationships/image" Target="../media/image85.png"/><Relationship Id="rId3" Type="http://schemas.openxmlformats.org/officeDocument/2006/relationships/image" Target="../media/image82.png"/><Relationship Id="rId7" Type="http://schemas.openxmlformats.org/officeDocument/2006/relationships/image" Target="../media/image6.png"/><Relationship Id="rId12"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83.png"/><Relationship Id="rId11" Type="http://schemas.openxmlformats.org/officeDocument/2006/relationships/hyperlink" Target="https://www.simplilearn.com/tutorials/artificial-intelligence-tutorial/what-is-artificial-intelligence" TargetMode="External"/><Relationship Id="rId5" Type="http://schemas.openxmlformats.org/officeDocument/2006/relationships/image" Target="../media/image3.png"/><Relationship Id="rId10" Type="http://schemas.openxmlformats.org/officeDocument/2006/relationships/hyperlink" Target="https://business.adobe.com/blog/perspectives/5-examples-of-ai-in-our-everyday-lives" TargetMode="External"/><Relationship Id="rId4" Type="http://schemas.openxmlformats.org/officeDocument/2006/relationships/image" Target="../media/image9.png"/><Relationship Id="rId9" Type="http://schemas.openxmlformats.org/officeDocument/2006/relationships/hyperlink" Target="https://timeheroes.org/en/"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88.png"/><Relationship Id="rId12" Type="http://schemas.openxmlformats.org/officeDocument/2006/relationships/image" Target="../media/image92.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87.png"/><Relationship Id="rId11" Type="http://schemas.openxmlformats.org/officeDocument/2006/relationships/image" Target="../media/image91.png"/><Relationship Id="rId5" Type="http://schemas.openxmlformats.org/officeDocument/2006/relationships/image" Target="../media/image2.png"/><Relationship Id="rId10" Type="http://schemas.openxmlformats.org/officeDocument/2006/relationships/image" Target="../media/image90.png"/><Relationship Id="rId4" Type="http://schemas.openxmlformats.org/officeDocument/2006/relationships/image" Target="../media/image86.png"/><Relationship Id="rId9" Type="http://schemas.openxmlformats.org/officeDocument/2006/relationships/image" Target="../media/image89.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3.png"/><Relationship Id="rId11" Type="http://schemas.openxmlformats.org/officeDocument/2006/relationships/image" Target="../media/image7.png"/><Relationship Id="rId5" Type="http://schemas.openxmlformats.org/officeDocument/2006/relationships/image" Target="../media/image42.png"/><Relationship Id="rId10" Type="http://schemas.openxmlformats.org/officeDocument/2006/relationships/image" Target="../media/image6.png"/><Relationship Id="rId4" Type="http://schemas.openxmlformats.org/officeDocument/2006/relationships/image" Target="../media/image9.png"/><Relationship Id="rId9" Type="http://schemas.openxmlformats.org/officeDocument/2006/relationships/image" Target="../media/image44.png"/></Relationships>
</file>

<file path=ppt/slides/_rels/slide6.xml.rels><?xml version="1.0" encoding="UTF-8" standalone="yes"?>
<Relationships xmlns="http://schemas.openxmlformats.org/package/2006/relationships"><Relationship Id="rId3" Type="http://schemas.openxmlformats.org/officeDocument/2006/relationships/hyperlink" Target="https://www.westernsydney.edu.au/__data/assets/pdf_file/0006/1082382/Critical_Thinking.pdf"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6.jpg"/><Relationship Id="rId5" Type="http://schemas.openxmlformats.org/officeDocument/2006/relationships/image" Target="../media/image6.png"/><Relationship Id="rId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5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1852805">
            <a:off x="7890475" y="-2171729"/>
            <a:ext cx="5364129" cy="5364129"/>
          </a:xfrm>
          <a:prstGeom prst="rect">
            <a:avLst/>
          </a:prstGeom>
          <a:noFill/>
          <a:ln>
            <a:noFill/>
          </a:ln>
        </p:spPr>
      </p:pic>
      <p:pic>
        <p:nvPicPr>
          <p:cNvPr id="85" name="Google Shape;85;p1"/>
          <p:cNvPicPr preferRelativeResize="0"/>
          <p:nvPr/>
        </p:nvPicPr>
        <p:blipFill rotWithShape="1">
          <a:blip r:embed="rId4">
            <a:alphaModFix/>
          </a:blip>
          <a:srcRect/>
          <a:stretch/>
        </p:blipFill>
        <p:spPr>
          <a:xfrm rot="-4196164">
            <a:off x="-4478873" y="6861709"/>
            <a:ext cx="11622266" cy="12388074"/>
          </a:xfrm>
          <a:prstGeom prst="rect">
            <a:avLst/>
          </a:prstGeom>
          <a:noFill/>
          <a:ln>
            <a:noFill/>
          </a:ln>
        </p:spPr>
      </p:pic>
      <p:pic>
        <p:nvPicPr>
          <p:cNvPr id="86" name="Google Shape;86;p1"/>
          <p:cNvPicPr preferRelativeResize="0"/>
          <p:nvPr/>
        </p:nvPicPr>
        <p:blipFill rotWithShape="1">
          <a:blip r:embed="rId5">
            <a:alphaModFix/>
          </a:blip>
          <a:srcRect/>
          <a:stretch/>
        </p:blipFill>
        <p:spPr>
          <a:xfrm>
            <a:off x="16027651" y="8452049"/>
            <a:ext cx="2556197" cy="2751289"/>
          </a:xfrm>
          <a:prstGeom prst="rect">
            <a:avLst/>
          </a:prstGeom>
          <a:noFill/>
          <a:ln>
            <a:noFill/>
          </a:ln>
        </p:spPr>
      </p:pic>
      <p:pic>
        <p:nvPicPr>
          <p:cNvPr id="87" name="Google Shape;87;p1"/>
          <p:cNvPicPr preferRelativeResize="0"/>
          <p:nvPr/>
        </p:nvPicPr>
        <p:blipFill rotWithShape="1">
          <a:blip r:embed="rId6">
            <a:alphaModFix/>
          </a:blip>
          <a:srcRect/>
          <a:stretch/>
        </p:blipFill>
        <p:spPr>
          <a:xfrm rot="-1185502">
            <a:off x="-1434135" y="-1156985"/>
            <a:ext cx="3750108" cy="3745193"/>
          </a:xfrm>
          <a:prstGeom prst="rect">
            <a:avLst/>
          </a:prstGeom>
          <a:noFill/>
          <a:ln>
            <a:noFill/>
          </a:ln>
        </p:spPr>
      </p:pic>
      <p:pic>
        <p:nvPicPr>
          <p:cNvPr id="88" name="Google Shape;88;p1"/>
          <p:cNvPicPr preferRelativeResize="0"/>
          <p:nvPr/>
        </p:nvPicPr>
        <p:blipFill rotWithShape="1">
          <a:blip r:embed="rId7">
            <a:alphaModFix/>
          </a:blip>
          <a:srcRect/>
          <a:stretch/>
        </p:blipFill>
        <p:spPr>
          <a:xfrm rot="6632729">
            <a:off x="16143270" y="-2037213"/>
            <a:ext cx="4881157" cy="4874760"/>
          </a:xfrm>
          <a:prstGeom prst="rect">
            <a:avLst/>
          </a:prstGeom>
          <a:noFill/>
          <a:ln>
            <a:noFill/>
          </a:ln>
        </p:spPr>
      </p:pic>
      <p:pic>
        <p:nvPicPr>
          <p:cNvPr id="89" name="Google Shape;89;p1"/>
          <p:cNvPicPr preferRelativeResize="0"/>
          <p:nvPr/>
        </p:nvPicPr>
        <p:blipFill rotWithShape="1">
          <a:blip r:embed="rId8">
            <a:alphaModFix/>
          </a:blip>
          <a:srcRect/>
          <a:stretch/>
        </p:blipFill>
        <p:spPr>
          <a:xfrm>
            <a:off x="243213" y="715612"/>
            <a:ext cx="7274007" cy="7274007"/>
          </a:xfrm>
          <a:prstGeom prst="rect">
            <a:avLst/>
          </a:prstGeom>
          <a:noFill/>
          <a:ln>
            <a:noFill/>
          </a:ln>
        </p:spPr>
      </p:pic>
      <p:sp>
        <p:nvSpPr>
          <p:cNvPr id="91" name="Google Shape;91;p1"/>
          <p:cNvSpPr txBox="1"/>
          <p:nvPr/>
        </p:nvSpPr>
        <p:spPr>
          <a:xfrm>
            <a:off x="7752212" y="2604752"/>
            <a:ext cx="9010597" cy="4039567"/>
          </a:xfrm>
          <a:prstGeom prst="rect">
            <a:avLst/>
          </a:prstGeom>
          <a:noFill/>
          <a:ln>
            <a:noFill/>
          </a:ln>
        </p:spPr>
        <p:txBody>
          <a:bodyPr spcFirstLastPara="1" wrap="square" lIns="0" tIns="0" rIns="0" bIns="0" anchor="t" anchorCtr="0">
            <a:spAutoFit/>
          </a:bodyPr>
          <a:lstStyle/>
          <a:p>
            <a:pPr>
              <a:lnSpc>
                <a:spcPts val="6300"/>
              </a:lnSpc>
            </a:pPr>
            <a:r>
              <a:rPr lang="bg-BG" sz="4500">
                <a:solidFill>
                  <a:srgbClr val="000000"/>
                </a:solidFill>
                <a:latin typeface="Abhaya Libre Regular"/>
              </a:rPr>
              <a:t>Подпомагане </a:t>
            </a:r>
            <a:r>
              <a:rPr lang="bg-BG" sz="4500" dirty="0">
                <a:solidFill>
                  <a:srgbClr val="000000"/>
                </a:solidFill>
                <a:latin typeface="Abhaya Libre Regular"/>
              </a:rPr>
              <a:t>на регионалното развитие чрез изграждане на капацитет в системата на професионалното</a:t>
            </a:r>
            <a:r>
              <a:rPr lang="ru-RU" sz="4500" dirty="0">
                <a:solidFill>
                  <a:srgbClr val="000000"/>
                </a:solidFill>
                <a:latin typeface="Abhaya Libre Regular"/>
              </a:rPr>
              <a:t> образование и обучение (</a:t>
            </a:r>
            <a:r>
              <a:rPr lang="bg-BG" sz="4500" dirty="0">
                <a:solidFill>
                  <a:srgbClr val="000000"/>
                </a:solidFill>
                <a:latin typeface="Abhaya Libre Regular"/>
              </a:rPr>
              <a:t>ПОО)</a:t>
            </a:r>
            <a:endParaRPr lang="en-US" sz="4500" dirty="0">
              <a:solidFill>
                <a:srgbClr val="000000"/>
              </a:solidFill>
              <a:latin typeface="Abhaya Libre Regular"/>
            </a:endParaRPr>
          </a:p>
        </p:txBody>
      </p:sp>
      <p:pic>
        <p:nvPicPr>
          <p:cNvPr id="2" name="Picture 1">
            <a:extLst>
              <a:ext uri="{FF2B5EF4-FFF2-40B4-BE49-F238E27FC236}">
                <a16:creationId xmlns:a16="http://schemas.microsoft.com/office/drawing/2014/main" id="{2621FA56-D6AE-76EE-F0A5-6043FB5D46A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29600" y="9074207"/>
            <a:ext cx="3418972" cy="7534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49"/>
        <p:cNvGrpSpPr/>
        <p:nvPr/>
      </p:nvGrpSpPr>
      <p:grpSpPr>
        <a:xfrm>
          <a:off x="0" y="0"/>
          <a:ext cx="0" cy="0"/>
          <a:chOff x="0" y="0"/>
          <a:chExt cx="0" cy="0"/>
        </a:xfrm>
      </p:grpSpPr>
      <p:pic>
        <p:nvPicPr>
          <p:cNvPr id="250" name="Google Shape;250;g1c08aab1bd7_0_2"/>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251" name="Google Shape;251;g1c08aab1bd7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52" name="Google Shape;252;g1c08aab1bd7_0_2"/>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253" name="Google Shape;253;g1c08aab1bd7_0_2"/>
          <p:cNvSpPr txBox="1"/>
          <p:nvPr/>
        </p:nvSpPr>
        <p:spPr>
          <a:xfrm>
            <a:off x="488224" y="349505"/>
            <a:ext cx="16824416" cy="170046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ru-RU" sz="6500" dirty="0">
                <a:latin typeface="Abhaya Libre"/>
                <a:ea typeface="Abhaya Libre"/>
                <a:cs typeface="Abhaya Libre"/>
                <a:sym typeface="Abhaya Libre"/>
              </a:rPr>
              <a:t>6-те компонента на дигиталната компетентност</a:t>
            </a:r>
            <a:endParaRPr lang="ru-RU" sz="6500" b="0" i="0" u="none" strike="noStrike" cap="none" dirty="0">
              <a:solidFill>
                <a:srgbClr val="000000"/>
              </a:solidFill>
              <a:latin typeface="Arial"/>
              <a:ea typeface="Arial"/>
              <a:cs typeface="Arial"/>
              <a:sym typeface="Arial"/>
            </a:endParaRPr>
          </a:p>
        </p:txBody>
      </p:sp>
      <p:pic>
        <p:nvPicPr>
          <p:cNvPr id="254" name="Google Shape;254;g1c08aab1bd7_0_2"/>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grpSp>
        <p:nvGrpSpPr>
          <p:cNvPr id="255" name="Google Shape;255;g1c08aab1bd7_0_2"/>
          <p:cNvGrpSpPr/>
          <p:nvPr/>
        </p:nvGrpSpPr>
        <p:grpSpPr>
          <a:xfrm>
            <a:off x="3055497" y="1902568"/>
            <a:ext cx="7045875" cy="7644267"/>
            <a:chOff x="2734514" y="624774"/>
            <a:chExt cx="9394499" cy="10192356"/>
          </a:xfrm>
        </p:grpSpPr>
        <p:sp>
          <p:nvSpPr>
            <p:cNvPr id="256" name="Google Shape;256;g1c08aab1bd7_0_2"/>
            <p:cNvSpPr txBox="1"/>
            <p:nvPr/>
          </p:nvSpPr>
          <p:spPr>
            <a:xfrm>
              <a:off x="2761509" y="624774"/>
              <a:ext cx="9057590" cy="4136518"/>
            </a:xfrm>
            <a:prstGeom prst="rect">
              <a:avLst/>
            </a:prstGeom>
            <a:noFill/>
            <a:ln>
              <a:noFill/>
            </a:ln>
          </p:spPr>
          <p:txBody>
            <a:bodyPr spcFirstLastPara="1" wrap="square" lIns="0" tIns="0" rIns="0" bIns="0" anchor="t" anchorCtr="0">
              <a:spAutoFit/>
            </a:bodyPr>
            <a:lstStyle/>
            <a:p>
              <a:pPr marL="76200" marR="0" lvl="0" algn="just" rtl="0">
                <a:lnSpc>
                  <a:spcPct val="139958"/>
                </a:lnSpc>
                <a:spcBef>
                  <a:spcPts val="0"/>
                </a:spcBef>
                <a:spcAft>
                  <a:spcPts val="0"/>
                </a:spcAft>
                <a:buSzPts val="2400"/>
              </a:pPr>
              <a:r>
                <a:rPr lang="ru-RU" sz="2400" b="1" dirty="0">
                  <a:latin typeface="Abhaya Libre"/>
                  <a:ea typeface="Abhaya Libre"/>
                  <a:cs typeface="Abhaya Libre"/>
                  <a:sym typeface="Abhaya Libre"/>
                </a:rPr>
                <a:t>1. Владеене на ИКТ (Функционални умения)</a:t>
              </a:r>
            </a:p>
            <a:p>
              <a:pPr marL="76200" marR="0" lvl="0" algn="just" rtl="0">
                <a:lnSpc>
                  <a:spcPct val="139958"/>
                </a:lnSpc>
                <a:spcBef>
                  <a:spcPts val="0"/>
                </a:spcBef>
                <a:spcAft>
                  <a:spcPts val="0"/>
                </a:spcAft>
                <a:buSzPts val="2400"/>
              </a:pPr>
              <a:r>
                <a:rPr lang="ru-RU" sz="2400" dirty="0">
                  <a:latin typeface="Abhaya Libre"/>
                  <a:ea typeface="Abhaya Libre"/>
                  <a:cs typeface="Abhaya Libre"/>
                  <a:sym typeface="Abhaya Libre"/>
                </a:rPr>
                <a:t>Използване на базирани на ИКТ устройства, приложения, софтуер и услуги.</a:t>
              </a:r>
            </a:p>
            <a:p>
              <a:pPr marL="76200" marR="0" lvl="0" algn="just" rtl="0">
                <a:lnSpc>
                  <a:spcPct val="139958"/>
                </a:lnSpc>
                <a:spcBef>
                  <a:spcPts val="0"/>
                </a:spcBef>
                <a:spcAft>
                  <a:spcPts val="0"/>
                </a:spcAft>
                <a:buSzPts val="2400"/>
              </a:pPr>
              <a:r>
                <a:rPr lang="ru-RU" sz="2400" dirty="0">
                  <a:latin typeface="Abhaya Libre"/>
                  <a:ea typeface="Abhaya Libre"/>
                  <a:cs typeface="Abhaya Libre"/>
                  <a:sym typeface="Abhaya Libre"/>
                </a:rPr>
                <a:t>Използване на инструменти, базирани на ИКТ за изпълнение на задачи по ефективен, продуктивен и качествен начин.</a:t>
              </a:r>
              <a:endParaRPr sz="2400" dirty="0">
                <a:latin typeface="Abhaya Libre"/>
                <a:ea typeface="Abhaya Libre"/>
                <a:cs typeface="Abhaya Libre"/>
                <a:sym typeface="Abhaya Libre"/>
              </a:endParaRPr>
            </a:p>
          </p:txBody>
        </p:sp>
        <p:sp>
          <p:nvSpPr>
            <p:cNvPr id="258" name="Google Shape;258;g1c08aab1bd7_0_2"/>
            <p:cNvSpPr txBox="1"/>
            <p:nvPr/>
          </p:nvSpPr>
          <p:spPr>
            <a:xfrm>
              <a:off x="2734514" y="4612354"/>
              <a:ext cx="9394499" cy="620477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b="1" dirty="0">
                  <a:latin typeface="Abhaya Libre"/>
                  <a:ea typeface="Abhaya Libre"/>
                  <a:cs typeface="Abhaya Libre"/>
                  <a:sym typeface="Abhaya Libre"/>
                </a:rPr>
                <a:t>2.Грамотност за работа </a:t>
              </a:r>
              <a:r>
                <a:rPr lang="bg-BG" sz="2400" b="1" dirty="0">
                  <a:latin typeface="Abhaya Libre"/>
                  <a:ea typeface="Abhaya Libre"/>
                  <a:cs typeface="Abhaya Libre"/>
                  <a:sym typeface="Abhaya Libre"/>
                </a:rPr>
                <a:t>с </a:t>
              </a:r>
              <a:r>
                <a:rPr lang="ru-RU" sz="2400" b="1" dirty="0">
                  <a:latin typeface="Abhaya Libre"/>
                  <a:ea typeface="Abhaya Libre"/>
                  <a:cs typeface="Abhaya Libre"/>
                  <a:sym typeface="Abhaya Libre"/>
                </a:rPr>
                <a:t>информация, данни и медии (Критично използване)</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Способността да намерите, оцените, управлявате, подредите, организирате и споделите цифрова информация.</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Способността да съберете, управлявате, достъпвате и използвате цифрови данни.</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Способността критично да приемате и отговаряте на съобщения в различни цифрови медии.</a:t>
              </a:r>
              <a:endParaRPr sz="2400" dirty="0">
                <a:latin typeface="Abhaya Libre"/>
                <a:ea typeface="Abhaya Libre"/>
                <a:cs typeface="Abhaya Libre"/>
                <a:sym typeface="Abhaya Libre"/>
              </a:endParaRPr>
            </a:p>
          </p:txBody>
        </p:sp>
      </p:grpSp>
      <p:pic>
        <p:nvPicPr>
          <p:cNvPr id="260" name="Google Shape;260;g1c08aab1bd7_0_2"/>
          <p:cNvPicPr preferRelativeResize="0"/>
          <p:nvPr/>
        </p:nvPicPr>
        <p:blipFill rotWithShape="1">
          <a:blip r:embed="rId7">
            <a:alphaModFix/>
          </a:blip>
          <a:srcRect/>
          <a:stretch/>
        </p:blipFill>
        <p:spPr>
          <a:xfrm>
            <a:off x="509428" y="2387175"/>
            <a:ext cx="2315179" cy="2083661"/>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DDB0E993-C051-7F3C-7562-1D2BF65A92A8}"/>
              </a:ext>
            </a:extLst>
          </p:cNvPr>
          <p:cNvPicPr>
            <a:picLocks noChangeAspect="1"/>
          </p:cNvPicPr>
          <p:nvPr/>
        </p:nvPicPr>
        <p:blipFill>
          <a:blip r:embed="rId8"/>
          <a:stretch>
            <a:fillRect/>
          </a:stretch>
        </p:blipFill>
        <p:spPr>
          <a:xfrm>
            <a:off x="10060126" y="1989666"/>
            <a:ext cx="7739650" cy="7436794"/>
          </a:xfrm>
          <a:prstGeom prst="rect">
            <a:avLst/>
          </a:prstGeom>
        </p:spPr>
      </p:pic>
      <p:pic>
        <p:nvPicPr>
          <p:cNvPr id="2" name="Picture 1">
            <a:extLst>
              <a:ext uri="{FF2B5EF4-FFF2-40B4-BE49-F238E27FC236}">
                <a16:creationId xmlns:a16="http://schemas.microsoft.com/office/drawing/2014/main" id="{4434AA2D-062F-A942-9084-D85F2657B79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30508" y="9467460"/>
            <a:ext cx="3418972" cy="75348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49"/>
        <p:cNvGrpSpPr/>
        <p:nvPr/>
      </p:nvGrpSpPr>
      <p:grpSpPr>
        <a:xfrm>
          <a:off x="0" y="0"/>
          <a:ext cx="0" cy="0"/>
          <a:chOff x="0" y="0"/>
          <a:chExt cx="0" cy="0"/>
        </a:xfrm>
      </p:grpSpPr>
      <p:pic>
        <p:nvPicPr>
          <p:cNvPr id="250" name="Google Shape;250;g1c08aab1bd7_0_2"/>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251" name="Google Shape;251;g1c08aab1bd7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52" name="Google Shape;252;g1c08aab1bd7_0_2"/>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253" name="Google Shape;253;g1c08aab1bd7_0_2"/>
          <p:cNvSpPr txBox="1"/>
          <p:nvPr/>
        </p:nvSpPr>
        <p:spPr>
          <a:xfrm>
            <a:off x="1390102" y="299631"/>
            <a:ext cx="15028606" cy="156966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ru-RU" sz="6000" dirty="0">
                <a:latin typeface="Abhaya Libre"/>
                <a:ea typeface="Abhaya Libre"/>
                <a:cs typeface="Abhaya Libre"/>
                <a:sym typeface="Abhaya Libre"/>
              </a:rPr>
              <a:t>6-те компонента на дигиталната компетентност</a:t>
            </a:r>
            <a:endParaRPr lang="ru-RU" sz="6000" b="0" i="0" u="none" strike="noStrike" cap="none" dirty="0">
              <a:solidFill>
                <a:srgbClr val="000000"/>
              </a:solidFill>
              <a:latin typeface="Arial"/>
              <a:ea typeface="Arial"/>
              <a:cs typeface="Arial"/>
              <a:sym typeface="Arial"/>
            </a:endParaRPr>
          </a:p>
        </p:txBody>
      </p:sp>
      <p:pic>
        <p:nvPicPr>
          <p:cNvPr id="254" name="Google Shape;254;g1c08aab1bd7_0_2"/>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grpSp>
        <p:nvGrpSpPr>
          <p:cNvPr id="255" name="Google Shape;255;g1c08aab1bd7_0_2"/>
          <p:cNvGrpSpPr/>
          <p:nvPr/>
        </p:nvGrpSpPr>
        <p:grpSpPr>
          <a:xfrm>
            <a:off x="1213492" y="2008174"/>
            <a:ext cx="16243809" cy="6963724"/>
            <a:chOff x="278508" y="765582"/>
            <a:chExt cx="21658412" cy="9284965"/>
          </a:xfrm>
        </p:grpSpPr>
        <p:sp>
          <p:nvSpPr>
            <p:cNvPr id="257" name="Google Shape;257;g1c08aab1bd7_0_2"/>
            <p:cNvSpPr txBox="1"/>
            <p:nvPr/>
          </p:nvSpPr>
          <p:spPr>
            <a:xfrm>
              <a:off x="278508" y="765582"/>
              <a:ext cx="9788400" cy="551535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3. </a:t>
              </a:r>
              <a:r>
                <a:rPr lang="ru-RU" sz="2400" b="1" dirty="0">
                  <a:latin typeface="Abhaya Libre"/>
                  <a:ea typeface="Abhaya Libre"/>
                  <a:cs typeface="Abhaya Libre"/>
                  <a:sym typeface="Abhaya Libre"/>
                </a:rPr>
                <a:t>Дигитално създаване, решаване на проблеми и иновации (Творческо производство)</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Способността да проектирате и/или създавате нови цифрови артефакти и материали.</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Способността да използвате цифрови доказателства за решаване на проблеми и отговаряне на въпроси.</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Способността да приемате и развивате нови практики с цифрова технология.</a:t>
              </a:r>
              <a:endParaRPr sz="2400" dirty="0">
                <a:latin typeface="Abhaya Libre"/>
                <a:ea typeface="Abhaya Libre"/>
                <a:cs typeface="Abhaya Libre"/>
                <a:sym typeface="Abhaya Libre"/>
              </a:endParaRPr>
            </a:p>
          </p:txBody>
        </p:sp>
        <p:sp>
          <p:nvSpPr>
            <p:cNvPr id="259" name="Google Shape;259;g1c08aab1bd7_0_2"/>
            <p:cNvSpPr txBox="1"/>
            <p:nvPr/>
          </p:nvSpPr>
          <p:spPr>
            <a:xfrm>
              <a:off x="10896020" y="6603450"/>
              <a:ext cx="11040900" cy="344709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4. </a:t>
              </a:r>
              <a:r>
                <a:rPr lang="ru-RU" sz="2400" b="1" dirty="0">
                  <a:latin typeface="Abhaya Libre"/>
                  <a:ea typeface="Abhaya Libre"/>
                  <a:cs typeface="Abhaya Libre"/>
                  <a:sym typeface="Abhaya Libre"/>
                </a:rPr>
                <a:t>Цифрово учене и развитие (Развитие)</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Способността да участвате и да се възползвате от възможностите за цифрово обучение.</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Способността да подкрепяте и развивате други хора в среди с богато наличие на цифрови технологии.</a:t>
              </a:r>
            </a:p>
          </p:txBody>
        </p:sp>
      </p:grpSp>
      <p:pic>
        <p:nvPicPr>
          <p:cNvPr id="3" name="Picture 2" descr="Text&#10;&#10;Description automatically generated">
            <a:extLst>
              <a:ext uri="{FF2B5EF4-FFF2-40B4-BE49-F238E27FC236}">
                <a16:creationId xmlns:a16="http://schemas.microsoft.com/office/drawing/2014/main" id="{48B8FE6F-5DD2-D70A-6C3D-29EEC2529AE1}"/>
              </a:ext>
            </a:extLst>
          </p:cNvPr>
          <p:cNvPicPr>
            <a:picLocks noChangeAspect="1"/>
          </p:cNvPicPr>
          <p:nvPr/>
        </p:nvPicPr>
        <p:blipFill>
          <a:blip r:embed="rId7"/>
          <a:stretch>
            <a:fillRect/>
          </a:stretch>
        </p:blipFill>
        <p:spPr>
          <a:xfrm>
            <a:off x="10232501" y="2240495"/>
            <a:ext cx="7224800" cy="3434010"/>
          </a:xfrm>
          <a:prstGeom prst="rect">
            <a:avLst/>
          </a:prstGeom>
        </p:spPr>
      </p:pic>
      <p:pic>
        <p:nvPicPr>
          <p:cNvPr id="2" name="Picture 1">
            <a:extLst>
              <a:ext uri="{FF2B5EF4-FFF2-40B4-BE49-F238E27FC236}">
                <a16:creationId xmlns:a16="http://schemas.microsoft.com/office/drawing/2014/main" id="{6FC956B6-58FD-A622-ED09-AB1C2731DE8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4656" y="8971898"/>
            <a:ext cx="3418972" cy="753486"/>
          </a:xfrm>
          <a:prstGeom prst="rect">
            <a:avLst/>
          </a:prstGeom>
        </p:spPr>
      </p:pic>
    </p:spTree>
    <p:extLst>
      <p:ext uri="{BB962C8B-B14F-4D97-AF65-F5344CB8AC3E}">
        <p14:creationId xmlns:p14="http://schemas.microsoft.com/office/powerpoint/2010/main" val="1703611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65"/>
        <p:cNvGrpSpPr/>
        <p:nvPr/>
      </p:nvGrpSpPr>
      <p:grpSpPr>
        <a:xfrm>
          <a:off x="0" y="0"/>
          <a:ext cx="0" cy="0"/>
          <a:chOff x="0" y="0"/>
          <a:chExt cx="0" cy="0"/>
        </a:xfrm>
      </p:grpSpPr>
      <p:pic>
        <p:nvPicPr>
          <p:cNvPr id="266" name="Google Shape;266;g1c0d571eb8a_0_2"/>
          <p:cNvPicPr preferRelativeResize="0"/>
          <p:nvPr/>
        </p:nvPicPr>
        <p:blipFill rotWithShape="1">
          <a:blip r:embed="rId3">
            <a:alphaModFix/>
          </a:blip>
          <a:srcRect/>
          <a:stretch/>
        </p:blipFill>
        <p:spPr>
          <a:xfrm rot="-4196164">
            <a:off x="-5811134" y="7594029"/>
            <a:ext cx="11622267" cy="12388075"/>
          </a:xfrm>
          <a:prstGeom prst="rect">
            <a:avLst/>
          </a:prstGeom>
          <a:noFill/>
          <a:ln>
            <a:noFill/>
          </a:ln>
        </p:spPr>
      </p:pic>
      <p:pic>
        <p:nvPicPr>
          <p:cNvPr id="267" name="Google Shape;267;g1c0d571eb8a_0_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68" name="Google Shape;268;g1c0d571eb8a_0_2"/>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270" name="Google Shape;270;g1c0d571eb8a_0_2"/>
          <p:cNvSpPr/>
          <p:nvPr/>
        </p:nvSpPr>
        <p:spPr>
          <a:xfrm>
            <a:off x="11423000" y="2553050"/>
            <a:ext cx="6307874" cy="6416821"/>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1" name="Google Shape;271;g1c0d571eb8a_0_2"/>
          <p:cNvSpPr txBox="1"/>
          <p:nvPr/>
        </p:nvSpPr>
        <p:spPr>
          <a:xfrm>
            <a:off x="1435215" y="2553050"/>
            <a:ext cx="9308700" cy="620477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5. </a:t>
            </a:r>
            <a:r>
              <a:rPr lang="ru-RU" sz="2400" b="1" dirty="0">
                <a:latin typeface="Abhaya Libre"/>
                <a:ea typeface="Abhaya Libre"/>
                <a:cs typeface="Abhaya Libre"/>
                <a:sym typeface="Abhaya Libre"/>
              </a:rPr>
              <a:t>Цифрова комуникация, сътрудничество и участие (Участие)</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Способността да комуникирате ефективно в цифрови медии и пространства.</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Способността да участвате в цифрови екипи и работни групи.</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Способността да участвате, подкрепяте и изграждате цифрови мрежи.</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en-US" sz="2400" b="1" dirty="0">
                <a:latin typeface="Abhaya Libre"/>
                <a:ea typeface="Abhaya Libre"/>
                <a:cs typeface="Abhaya Libre"/>
                <a:sym typeface="Abhaya Libre"/>
              </a:rPr>
              <a:t>6. </a:t>
            </a:r>
            <a:r>
              <a:rPr lang="ru-RU" sz="2400" b="1" dirty="0">
                <a:latin typeface="Abhaya Libre"/>
                <a:ea typeface="Abhaya Libre"/>
                <a:cs typeface="Abhaya Libre"/>
                <a:sym typeface="Abhaya Libre"/>
              </a:rPr>
              <a:t>Цифрова идентичност и благополучие (Самореализация)</a:t>
            </a:r>
          </a:p>
          <a:p>
            <a:pPr marL="0" marR="0" lvl="0" indent="0" algn="just" rtl="0">
              <a:lnSpc>
                <a:spcPct val="139958"/>
              </a:lnSpc>
              <a:spcBef>
                <a:spcPts val="0"/>
              </a:spcBef>
              <a:spcAft>
                <a:spcPts val="0"/>
              </a:spcAft>
              <a:buNone/>
            </a:pPr>
            <a:r>
              <a:rPr lang="ru-RU" sz="2400" dirty="0">
                <a:latin typeface="Abhaya Libre"/>
                <a:ea typeface="Abhaya Libre"/>
                <a:cs typeface="Abhaya Libre"/>
                <a:sym typeface="Abhaya Libre"/>
              </a:rPr>
              <a:t>Способността да развивате и представяте положителна цифрова идентичност или идентичности и да управлявате цифровата си репутация.</a:t>
            </a:r>
          </a:p>
          <a:p>
            <a:pPr marL="0" marR="0" lvl="0" indent="0" algn="just" rtl="0">
              <a:lnSpc>
                <a:spcPct val="139958"/>
              </a:lnSpc>
              <a:spcBef>
                <a:spcPts val="0"/>
              </a:spcBef>
              <a:spcAft>
                <a:spcPts val="0"/>
              </a:spcAft>
              <a:buNone/>
            </a:pPr>
            <a:r>
              <a:rPr lang="ru-RU" sz="2400" dirty="0">
                <a:latin typeface="Abhaya Libre"/>
                <a:ea typeface="Abhaya Libre"/>
                <a:cs typeface="Abhaya Libre"/>
                <a:sym typeface="Abhaya Libre"/>
              </a:rPr>
              <a:t>Способността да се грижите за личното си здраве, безопасност, отношения и баланс между работа и личен живот в цифрови среди.</a:t>
            </a:r>
            <a:endParaRPr sz="2400" dirty="0">
              <a:latin typeface="Abhaya Libre"/>
              <a:ea typeface="Abhaya Libre"/>
              <a:cs typeface="Abhaya Libre"/>
              <a:sym typeface="Abhaya Libre"/>
            </a:endParaRPr>
          </a:p>
        </p:txBody>
      </p:sp>
      <p:sp>
        <p:nvSpPr>
          <p:cNvPr id="272" name="Google Shape;272;g1c0d571eb8a_0_2"/>
          <p:cNvSpPr txBox="1"/>
          <p:nvPr/>
        </p:nvSpPr>
        <p:spPr>
          <a:xfrm>
            <a:off x="1007019" y="399378"/>
            <a:ext cx="15849175" cy="1569660"/>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ru-RU" sz="6000" dirty="0">
                <a:latin typeface="Abhaya Libre"/>
                <a:ea typeface="Abhaya Libre"/>
                <a:cs typeface="Abhaya Libre"/>
                <a:sym typeface="Abhaya Libre"/>
              </a:rPr>
              <a:t>6-те компонента на дигиталната компетентност</a:t>
            </a:r>
            <a:endParaRPr lang="ru-RU" sz="6000" b="0" i="0" u="none" strike="noStrike" cap="none" dirty="0">
              <a:solidFill>
                <a:srgbClr val="000000"/>
              </a:solidFill>
              <a:latin typeface="Arial"/>
              <a:ea typeface="Arial"/>
              <a:cs typeface="Arial"/>
              <a:sym typeface="Arial"/>
            </a:endParaRPr>
          </a:p>
        </p:txBody>
      </p:sp>
      <p:pic>
        <p:nvPicPr>
          <p:cNvPr id="273" name="Google Shape;273;g1c0d571eb8a_0_2"/>
          <p:cNvPicPr preferRelativeResize="0"/>
          <p:nvPr/>
        </p:nvPicPr>
        <p:blipFill>
          <a:blip r:embed="rId6">
            <a:alphaModFix/>
          </a:blip>
          <a:stretch>
            <a:fillRect/>
          </a:stretch>
        </p:blipFill>
        <p:spPr>
          <a:xfrm>
            <a:off x="11884725" y="3965613"/>
            <a:ext cx="5384425" cy="3591700"/>
          </a:xfrm>
          <a:prstGeom prst="rect">
            <a:avLst/>
          </a:prstGeom>
          <a:noFill/>
          <a:ln w="12700" cap="flat" cmpd="sng">
            <a:solidFill>
              <a:srgbClr val="000000"/>
            </a:solidFill>
            <a:prstDash val="solid"/>
            <a:round/>
            <a:headEnd type="none" w="sm" len="sm"/>
            <a:tailEnd type="none" w="sm" len="sm"/>
          </a:ln>
        </p:spPr>
      </p:pic>
      <p:pic>
        <p:nvPicPr>
          <p:cNvPr id="2" name="Picture 1">
            <a:extLst>
              <a:ext uri="{FF2B5EF4-FFF2-40B4-BE49-F238E27FC236}">
                <a16:creationId xmlns:a16="http://schemas.microsoft.com/office/drawing/2014/main" id="{C693B0C0-D559-C04F-D0CB-461217A6F2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07884" y="9134136"/>
            <a:ext cx="3418972" cy="7534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77"/>
        <p:cNvGrpSpPr/>
        <p:nvPr/>
      </p:nvGrpSpPr>
      <p:grpSpPr>
        <a:xfrm>
          <a:off x="0" y="0"/>
          <a:ext cx="0" cy="0"/>
          <a:chOff x="0" y="0"/>
          <a:chExt cx="0" cy="0"/>
        </a:xfrm>
      </p:grpSpPr>
      <p:pic>
        <p:nvPicPr>
          <p:cNvPr id="278" name="Google Shape;278;g1c0d571eb8a_0_34"/>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279" name="Google Shape;279;g1c0d571eb8a_0_3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80" name="Google Shape;280;g1c0d571eb8a_0_3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282" name="Google Shape;282;g1c0d571eb8a_0_34"/>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283" name="Google Shape;283;g1c0d571eb8a_0_34"/>
          <p:cNvSpPr txBox="1"/>
          <p:nvPr/>
        </p:nvSpPr>
        <p:spPr>
          <a:xfrm>
            <a:off x="2871525" y="711800"/>
            <a:ext cx="11092500" cy="167686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ru-RU" sz="6410" dirty="0">
                <a:latin typeface="Abhaya Libre"/>
                <a:ea typeface="Abhaya Libre"/>
                <a:cs typeface="Abhaya Libre"/>
                <a:sym typeface="Abhaya Libre"/>
              </a:rPr>
              <a:t>4 принципа на дигиталната грамотност</a:t>
            </a:r>
          </a:p>
        </p:txBody>
      </p:sp>
      <p:sp>
        <p:nvSpPr>
          <p:cNvPr id="284" name="Google Shape;284;g1c0d571eb8a_0_34"/>
          <p:cNvSpPr txBox="1"/>
          <p:nvPr/>
        </p:nvSpPr>
        <p:spPr>
          <a:xfrm>
            <a:off x="9144000" y="2492431"/>
            <a:ext cx="8457000" cy="620477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1. </a:t>
            </a:r>
            <a:r>
              <a:rPr lang="ru-RU" sz="2400" b="1" dirty="0">
                <a:latin typeface="Abhaya Libre"/>
                <a:ea typeface="Abhaya Libre"/>
                <a:cs typeface="Abhaya Libre"/>
                <a:sym typeface="Abhaya Libre"/>
              </a:rPr>
              <a:t>Разбиране</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Първият принцип на дигиталната грамотност е просто разбирането - способността да извлечете скрити и явни идеи от медиите.</a:t>
            </a:r>
            <a:endParaRPr sz="2400" i="0" u="none" strike="noStrike" cap="none"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2. </a:t>
            </a:r>
            <a:r>
              <a:rPr lang="ru-RU" sz="2400" b="1" dirty="0">
                <a:latin typeface="Abhaya Libre"/>
                <a:ea typeface="Abhaya Libre"/>
                <a:cs typeface="Abhaya Libre"/>
                <a:sym typeface="Abhaya Libre"/>
              </a:rPr>
              <a:t>Взаимозависимост</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Вторият принцип на дигиталната грамотност е взаимозависимостта - как една форма на медия се свързва с друга, било то потенциално, метафорично, идеално или буквално. Малка част от медиите се създават с цел изолация, а публикуването е по-лесно от всякога. Поради огромното изобилие на медиите, </a:t>
            </a:r>
            <a:r>
              <a:rPr lang="bg-BG" sz="2400" dirty="0">
                <a:latin typeface="Abhaya Libre"/>
                <a:ea typeface="Abhaya Libre"/>
                <a:cs typeface="Abhaya Libre"/>
                <a:sym typeface="Abhaya Libre"/>
              </a:rPr>
              <a:t>не е достатъчно те да съществуват заедно, а трябва да се допълват взаимно. </a:t>
            </a:r>
            <a:endParaRPr sz="2400" i="0" u="none" strike="noStrike" cap="none" dirty="0">
              <a:solidFill>
                <a:srgbClr val="000000"/>
              </a:solidFill>
              <a:latin typeface="Abhaya Libre"/>
              <a:ea typeface="Abhaya Libre"/>
              <a:cs typeface="Abhaya Libre"/>
              <a:sym typeface="Abhaya Libre"/>
            </a:endParaRPr>
          </a:p>
        </p:txBody>
      </p:sp>
      <p:pic>
        <p:nvPicPr>
          <p:cNvPr id="285" name="Google Shape;285;g1c0d571eb8a_0_34"/>
          <p:cNvPicPr preferRelativeResize="0"/>
          <p:nvPr/>
        </p:nvPicPr>
        <p:blipFill>
          <a:blip r:embed="rId7">
            <a:alphaModFix/>
          </a:blip>
          <a:stretch>
            <a:fillRect/>
          </a:stretch>
        </p:blipFill>
        <p:spPr>
          <a:xfrm>
            <a:off x="627937" y="2530566"/>
            <a:ext cx="7888125" cy="5916109"/>
          </a:xfrm>
          <a:prstGeom prst="rect">
            <a:avLst/>
          </a:prstGeom>
          <a:noFill/>
          <a:ln>
            <a:noFill/>
          </a:ln>
        </p:spPr>
      </p:pic>
      <p:pic>
        <p:nvPicPr>
          <p:cNvPr id="2" name="Picture 1">
            <a:extLst>
              <a:ext uri="{FF2B5EF4-FFF2-40B4-BE49-F238E27FC236}">
                <a16:creationId xmlns:a16="http://schemas.microsoft.com/office/drawing/2014/main" id="{FD4DFCE9-F871-7780-DB6C-7748F36FE52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89"/>
        <p:cNvGrpSpPr/>
        <p:nvPr/>
      </p:nvGrpSpPr>
      <p:grpSpPr>
        <a:xfrm>
          <a:off x="0" y="0"/>
          <a:ext cx="0" cy="0"/>
          <a:chOff x="0" y="0"/>
          <a:chExt cx="0" cy="0"/>
        </a:xfrm>
      </p:grpSpPr>
      <p:pic>
        <p:nvPicPr>
          <p:cNvPr id="290" name="Google Shape;290;g1c2baca10de_0_6"/>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291" name="Google Shape;291;g1c2baca10de_0_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92" name="Google Shape;292;g1c2baca10de_0_6"/>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294" name="Google Shape;294;g1c2baca10de_0_6"/>
          <p:cNvSpPr/>
          <p:nvPr/>
        </p:nvSpPr>
        <p:spPr>
          <a:xfrm>
            <a:off x="11423000" y="2553050"/>
            <a:ext cx="6307874" cy="6416821"/>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95" name="Google Shape;295;g1c2baca10de_0_6"/>
          <p:cNvSpPr txBox="1"/>
          <p:nvPr/>
        </p:nvSpPr>
        <p:spPr>
          <a:xfrm>
            <a:off x="1262200" y="2413588"/>
            <a:ext cx="9308700" cy="723890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None/>
            </a:pPr>
            <a:r>
              <a:rPr lang="en-US" sz="2400" b="1" dirty="0">
                <a:latin typeface="Abhaya Libre"/>
                <a:ea typeface="Abhaya Libre"/>
                <a:cs typeface="Abhaya Libre"/>
                <a:sym typeface="Abhaya Libre"/>
              </a:rPr>
              <a:t>3. </a:t>
            </a:r>
            <a:r>
              <a:rPr lang="ru-RU" sz="2400" b="1" dirty="0">
                <a:latin typeface="Abhaya Libre"/>
                <a:ea typeface="Abhaya Libre"/>
                <a:cs typeface="Abhaya Libre"/>
                <a:sym typeface="Abhaya Libre"/>
              </a:rPr>
              <a:t>Социални фактори</a:t>
            </a:r>
          </a:p>
          <a:p>
            <a:pPr marL="0" marR="0" lvl="0" indent="0" algn="just" rtl="0">
              <a:lnSpc>
                <a:spcPct val="139958"/>
              </a:lnSpc>
              <a:spcBef>
                <a:spcPts val="0"/>
              </a:spcBef>
              <a:spcAft>
                <a:spcPts val="0"/>
              </a:spcAft>
              <a:buNone/>
            </a:pPr>
            <a:r>
              <a:rPr lang="ru-RU" sz="2400" dirty="0">
                <a:latin typeface="Abhaya Libre"/>
                <a:ea typeface="Abhaya Libre"/>
                <a:cs typeface="Abhaya Libre"/>
                <a:sym typeface="Abhaya Libre"/>
              </a:rPr>
              <a:t>Споделянето вече не е просто метод за лична идентичност или разпространение, а по-скоро може да създаде собствени послания. Кой на кого какво споделя чрез какви канали не само може да определи дългосрочния успех на медиите, но и може да създаде органични екосистеми за набавяне, споделяне, съхранение и в крайна сметка преработка на медиите.</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None/>
            </a:pPr>
            <a:r>
              <a:rPr lang="en-US" sz="2400" b="1" dirty="0">
                <a:latin typeface="Abhaya Libre"/>
                <a:ea typeface="Abhaya Libre"/>
                <a:cs typeface="Abhaya Libre"/>
                <a:sym typeface="Abhaya Libre"/>
              </a:rPr>
              <a:t>4. </a:t>
            </a:r>
            <a:r>
              <a:rPr lang="ru-RU" sz="2400" b="1" dirty="0">
                <a:latin typeface="Abhaya Libre"/>
                <a:ea typeface="Abhaya Libre"/>
                <a:cs typeface="Abhaya Libre"/>
                <a:sym typeface="Abhaya Libre"/>
              </a:rPr>
              <a:t>Курация</a:t>
            </a:r>
          </a:p>
          <a:p>
            <a:pPr marL="0" marR="0" lvl="0" indent="0" algn="just" rtl="0">
              <a:lnSpc>
                <a:spcPct val="139958"/>
              </a:lnSpc>
              <a:spcBef>
                <a:spcPts val="0"/>
              </a:spcBef>
              <a:spcAft>
                <a:spcPts val="0"/>
              </a:spcAft>
              <a:buNone/>
            </a:pPr>
            <a:r>
              <a:rPr lang="ru-RU" sz="2400" dirty="0">
                <a:latin typeface="Abhaya Libre"/>
                <a:ea typeface="Abhaya Libre"/>
                <a:cs typeface="Abhaya Libre"/>
                <a:sym typeface="Abhaya Libre"/>
              </a:rPr>
              <a:t>Курацията включва организиране, съхранение и запазване на цифрови данни. Тъй като не цялото цифрово съдържание е създадено по еднакъв начин, за обществото е важно да се замисли какво съдържание трябва да се съхранява и защо. Усилията за запазване ще включват подбор на значимо цифрово съдържание за запазване.</a:t>
            </a:r>
            <a:endParaRPr sz="2400" dirty="0">
              <a:latin typeface="Abhaya Libre"/>
              <a:ea typeface="Abhaya Libre"/>
              <a:cs typeface="Abhaya Libre"/>
              <a:sym typeface="Abhaya Libre"/>
            </a:endParaRPr>
          </a:p>
        </p:txBody>
      </p:sp>
      <p:sp>
        <p:nvSpPr>
          <p:cNvPr id="296" name="Google Shape;296;g1c2baca10de_0_6"/>
          <p:cNvSpPr txBox="1"/>
          <p:nvPr/>
        </p:nvSpPr>
        <p:spPr>
          <a:xfrm>
            <a:off x="1262200" y="638243"/>
            <a:ext cx="10981200" cy="185999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ru-RU" sz="6410" dirty="0">
                <a:latin typeface="Abhaya Libre"/>
                <a:ea typeface="Abhaya Libre"/>
                <a:cs typeface="Abhaya Libre"/>
                <a:sym typeface="Abhaya Libre"/>
              </a:rPr>
              <a:t>4 принципа на дигиталната грамотност</a:t>
            </a:r>
          </a:p>
          <a:p>
            <a:pPr marL="0" marR="0" lvl="0" indent="0" algn="l" rtl="0">
              <a:lnSpc>
                <a:spcPct val="85007"/>
              </a:lnSpc>
              <a:spcBef>
                <a:spcPts val="0"/>
              </a:spcBef>
              <a:spcAft>
                <a:spcPts val="0"/>
              </a:spcAft>
              <a:buClr>
                <a:srgbClr val="000000"/>
              </a:buClr>
              <a:buSzPts val="6410"/>
              <a:buFont typeface="Arial"/>
              <a:buNone/>
            </a:pPr>
            <a:endParaRPr sz="1400" b="0" i="0" u="none" strike="noStrike" cap="none" dirty="0">
              <a:solidFill>
                <a:srgbClr val="000000"/>
              </a:solidFill>
              <a:latin typeface="Arial"/>
              <a:ea typeface="Arial"/>
              <a:cs typeface="Arial"/>
              <a:sym typeface="Arial"/>
            </a:endParaRPr>
          </a:p>
        </p:txBody>
      </p:sp>
      <p:pic>
        <p:nvPicPr>
          <p:cNvPr id="297" name="Google Shape;297;g1c2baca10de_0_6"/>
          <p:cNvPicPr preferRelativeResize="0"/>
          <p:nvPr/>
        </p:nvPicPr>
        <p:blipFill>
          <a:blip r:embed="rId6">
            <a:alphaModFix/>
          </a:blip>
          <a:stretch>
            <a:fillRect/>
          </a:stretch>
        </p:blipFill>
        <p:spPr>
          <a:xfrm>
            <a:off x="11863275" y="3734162"/>
            <a:ext cx="5427325" cy="4054599"/>
          </a:xfrm>
          <a:prstGeom prst="rect">
            <a:avLst/>
          </a:prstGeom>
          <a:noFill/>
          <a:ln>
            <a:noFill/>
          </a:ln>
        </p:spPr>
      </p:pic>
      <p:pic>
        <p:nvPicPr>
          <p:cNvPr id="2" name="Picture 1">
            <a:extLst>
              <a:ext uri="{FF2B5EF4-FFF2-40B4-BE49-F238E27FC236}">
                <a16:creationId xmlns:a16="http://schemas.microsoft.com/office/drawing/2014/main" id="{CCE3E601-00F1-67F9-C436-23EC92F2B6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15274" y="9472214"/>
            <a:ext cx="3418972" cy="75348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01"/>
        <p:cNvGrpSpPr/>
        <p:nvPr/>
      </p:nvGrpSpPr>
      <p:grpSpPr>
        <a:xfrm>
          <a:off x="0" y="0"/>
          <a:ext cx="0" cy="0"/>
          <a:chOff x="0" y="0"/>
          <a:chExt cx="0" cy="0"/>
        </a:xfrm>
      </p:grpSpPr>
      <p:pic>
        <p:nvPicPr>
          <p:cNvPr id="302" name="Google Shape;302;g1c0d571eb8a_0_69"/>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303" name="Google Shape;303;g1c0d571eb8a_0_6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04" name="Google Shape;304;g1c0d571eb8a_0_69"/>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306" name="Google Shape;306;g1c0d571eb8a_0_69"/>
          <p:cNvSpPr txBox="1"/>
          <p:nvPr/>
        </p:nvSpPr>
        <p:spPr>
          <a:xfrm>
            <a:off x="757324" y="3106627"/>
            <a:ext cx="16773352" cy="517064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Според </a:t>
            </a:r>
            <a:r>
              <a:rPr lang="en-US" sz="2400" u="sng" dirty="0">
                <a:solidFill>
                  <a:schemeClr val="hlink"/>
                </a:solidFill>
                <a:latin typeface="Abhaya Libre"/>
                <a:ea typeface="Abhaya Libre"/>
                <a:cs typeface="Abhaya Libre"/>
                <a:sym typeface="Abhaya Libre"/>
                <a:hlinkClick r:id="rId6"/>
              </a:rPr>
              <a:t>Solutionpath</a:t>
            </a:r>
            <a:r>
              <a:rPr lang="ru-RU" sz="2400" dirty="0">
                <a:latin typeface="Abhaya Libre"/>
                <a:ea typeface="Abhaya Libre"/>
                <a:cs typeface="Abhaya Libre"/>
                <a:sym typeface="Abhaya Libre"/>
              </a:rPr>
              <a:t>, които са специалисти в областта на цифровото обучение, "институциите вече широко признават, че цифровизацията в образованието е от първостепенно значение за осигуряване на положителен учебен опит и избор за учащите, за стимулиране на бъдещи иновации в практиката и предоставянето на услуги и, разбира се, за оцеляване в новия цифров свят, тъй като достъпът до образование се превръща в глобална услуга." </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Съществуват редица причини, поради които цифровото обучение е от полза както за учениците, така и за образователните институции. </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Ето </a:t>
            </a:r>
            <a:r>
              <a:rPr lang="bg-BG" sz="2400" u="sng" dirty="0">
                <a:solidFill>
                  <a:schemeClr val="hlink"/>
                </a:solidFill>
                <a:latin typeface="Abhaya Libre"/>
                <a:ea typeface="Abhaya Libre"/>
                <a:cs typeface="Abhaya Libre"/>
                <a:sym typeface="Abhaya Libre"/>
                <a:hlinkClick r:id="rId7"/>
              </a:rPr>
              <a:t>топ </a:t>
            </a:r>
            <a:r>
              <a:rPr lang="en-US" sz="2400" u="sng" dirty="0">
                <a:solidFill>
                  <a:schemeClr val="hlink"/>
                </a:solidFill>
                <a:latin typeface="Abhaya Libre"/>
                <a:ea typeface="Abhaya Libre"/>
                <a:cs typeface="Abhaya Libre"/>
                <a:sym typeface="Abhaya Libre"/>
                <a:hlinkClick r:id="rId7"/>
              </a:rPr>
              <a:t>10 </a:t>
            </a:r>
            <a:r>
              <a:rPr lang="ru-RU" sz="2400" dirty="0">
                <a:latin typeface="Abhaya Libre"/>
                <a:ea typeface="Abhaya Libre"/>
                <a:cs typeface="Abhaya Libre"/>
                <a:sym typeface="Abhaya Libre"/>
              </a:rPr>
              <a:t>от тях:</a:t>
            </a:r>
          </a:p>
          <a:p>
            <a:pPr marL="457200" marR="0" lvl="0" indent="-457200" algn="just" rtl="0">
              <a:lnSpc>
                <a:spcPct val="139958"/>
              </a:lnSpc>
              <a:spcBef>
                <a:spcPts val="0"/>
              </a:spcBef>
              <a:spcAft>
                <a:spcPts val="0"/>
              </a:spcAft>
              <a:buClr>
                <a:srgbClr val="000000"/>
              </a:buClr>
              <a:buSzPts val="2400"/>
              <a:buFont typeface="Arial"/>
              <a:buAutoNum type="arabicPeriod"/>
            </a:pPr>
            <a:r>
              <a:rPr lang="ru-RU" sz="2400" dirty="0">
                <a:latin typeface="Abhaya Libre"/>
                <a:ea typeface="Abhaya Libre"/>
                <a:cs typeface="Abhaya Libre"/>
                <a:sym typeface="Abhaya Libre"/>
              </a:rPr>
              <a:t>Пълен достъп до материалите. 2. Улеснява сътрудничеството. 3. Повече ресурси. 4. По-добро включване.</a:t>
            </a: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5. Персонализирано обучение. 6. Улеснява нови стратегии за цифрово обучение. 7. Подготовка за работа. 8. Изграждане на общности от партньори. 9. Повишава отговорността. 10. Следене на напредъка на учениците.</a:t>
            </a:r>
          </a:p>
        </p:txBody>
      </p:sp>
      <p:sp>
        <p:nvSpPr>
          <p:cNvPr id="307" name="Google Shape;307;g1c0d571eb8a_0_69"/>
          <p:cNvSpPr txBox="1"/>
          <p:nvPr/>
        </p:nvSpPr>
        <p:spPr>
          <a:xfrm>
            <a:off x="757324" y="1140075"/>
            <a:ext cx="15473275" cy="786113"/>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010" dirty="0">
                <a:latin typeface="Abhaya Libre"/>
                <a:ea typeface="Abhaya Libre"/>
                <a:cs typeface="Abhaya Libre"/>
                <a:sym typeface="Abhaya Libre"/>
              </a:rPr>
              <a:t>Топ 10 предимства на дигиталното обучение</a:t>
            </a:r>
            <a:endParaRPr sz="1000" b="0" i="0" u="none" strike="noStrike" cap="none" dirty="0">
              <a:solidFill>
                <a:srgbClr val="000000"/>
              </a:solidFill>
              <a:latin typeface="Arial"/>
              <a:ea typeface="Arial"/>
              <a:cs typeface="Arial"/>
              <a:sym typeface="Arial"/>
            </a:endParaRPr>
          </a:p>
        </p:txBody>
      </p:sp>
      <p:sp>
        <p:nvSpPr>
          <p:cNvPr id="308" name="Google Shape;308;g1c0d571eb8a_0_69"/>
          <p:cNvSpPr txBox="1"/>
          <p:nvPr/>
        </p:nvSpPr>
        <p:spPr>
          <a:xfrm>
            <a:off x="757324" y="2180330"/>
            <a:ext cx="9179155"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bg-BG" sz="3900" dirty="0">
                <a:latin typeface="Abhaya Libre"/>
                <a:ea typeface="Abhaya Libre"/>
                <a:cs typeface="Abhaya Libre"/>
                <a:sym typeface="Abhaya Libre"/>
              </a:rPr>
              <a:t>Бъдещето ли е дигиталното </a:t>
            </a:r>
            <a:r>
              <a:rPr lang="ru-RU" sz="3900" dirty="0">
                <a:latin typeface="Abhaya Libre"/>
                <a:ea typeface="Abhaya Libre"/>
                <a:cs typeface="Abhaya Libre"/>
                <a:sym typeface="Abhaya Libre"/>
              </a:rPr>
              <a:t>обучение? </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99E08A28-9B82-5B38-756B-99C71A79D7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12"/>
        <p:cNvGrpSpPr/>
        <p:nvPr/>
      </p:nvGrpSpPr>
      <p:grpSpPr>
        <a:xfrm>
          <a:off x="0" y="0"/>
          <a:ext cx="0" cy="0"/>
          <a:chOff x="0" y="0"/>
          <a:chExt cx="0" cy="0"/>
        </a:xfrm>
      </p:grpSpPr>
      <p:pic>
        <p:nvPicPr>
          <p:cNvPr id="313" name="Google Shape;313;g1c0d571eb8a_0_50"/>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314" name="Google Shape;314;g1c0d571eb8a_0_5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15" name="Google Shape;315;g1c0d571eb8a_0_50"/>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17" name="Google Shape;317;g1c0d571eb8a_0_50"/>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318" name="Google Shape;318;g1c0d571eb8a_0_50"/>
          <p:cNvSpPr txBox="1"/>
          <p:nvPr/>
        </p:nvSpPr>
        <p:spPr>
          <a:xfrm>
            <a:off x="1874218" y="192422"/>
            <a:ext cx="13446000" cy="167686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bg-BG" sz="6300" b="0" i="0" u="none" strike="noStrike" cap="none" dirty="0">
                <a:solidFill>
                  <a:srgbClr val="000000"/>
                </a:solidFill>
                <a:latin typeface="Abhaya Libre"/>
                <a:ea typeface="Abhaya Libre"/>
                <a:cs typeface="Abhaya Libre"/>
                <a:sym typeface="Abhaya Libre"/>
              </a:rPr>
              <a:t>Видео – Какво е дигиталната грамотност – обобщение</a:t>
            </a:r>
            <a:endParaRPr sz="6300" b="0" i="0" u="none" strike="noStrike" cap="none" dirty="0">
              <a:solidFill>
                <a:srgbClr val="000000"/>
              </a:solidFill>
              <a:latin typeface="Arial"/>
              <a:ea typeface="Arial"/>
              <a:cs typeface="Arial"/>
              <a:sym typeface="Arial"/>
            </a:endParaRPr>
          </a:p>
        </p:txBody>
      </p:sp>
      <p:sp>
        <p:nvSpPr>
          <p:cNvPr id="319" name="Google Shape;319;g1c0d571eb8a_0_50"/>
          <p:cNvSpPr txBox="1"/>
          <p:nvPr/>
        </p:nvSpPr>
        <p:spPr>
          <a:xfrm>
            <a:off x="8778240" y="1679619"/>
            <a:ext cx="9311640" cy="723890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 влиянието на социалните медии, уменията за цифрова грамотност включват сега и широк спектър от умения като качване на съдържание в YouTube и споделяне на неща във Facebook.</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Особено в свързания, онлайн свят, в който живеем днес, има някои основни умения за цифрова грамотност, от които се нуждаем, за да постигнем нашите цели и да живеем нашия ежедневен живот.</a:t>
            </a:r>
          </a:p>
          <a:p>
            <a:pPr marL="0" marR="0" lvl="0" indent="0" algn="just" rtl="0">
              <a:lnSpc>
                <a:spcPct val="139958"/>
              </a:lnSpc>
              <a:spcBef>
                <a:spcPts val="0"/>
              </a:spcBef>
              <a:spcAft>
                <a:spcPts val="0"/>
              </a:spcAft>
              <a:buClr>
                <a:srgbClr val="000000"/>
              </a:buClr>
              <a:buSzPts val="2400"/>
              <a:buFont typeface="Arial"/>
              <a:buNone/>
            </a:pPr>
            <a:r>
              <a:rPr lang="ru-RU" sz="2400" b="1" dirty="0">
                <a:latin typeface="Abhaya Libre"/>
                <a:ea typeface="Abhaya Libre"/>
                <a:cs typeface="Abhaya Libre"/>
                <a:sym typeface="Abhaya Libre"/>
              </a:rPr>
              <a:t>Примери за умения за цифрова грамотност:</a:t>
            </a: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ru-RU" sz="2400" dirty="0">
                <a:latin typeface="Abhaya Libre"/>
                <a:ea typeface="Abhaya Libre"/>
                <a:cs typeface="Abhaya Libre"/>
                <a:sym typeface="Abhaya Libre"/>
              </a:rPr>
              <a:t>Използване на телефона си, за да проверите имейли.</a:t>
            </a: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ru-RU" sz="2400" dirty="0">
                <a:latin typeface="Abhaya Libre"/>
                <a:ea typeface="Abhaya Libre"/>
                <a:cs typeface="Abhaya Libre"/>
                <a:sym typeface="Abhaya Libre"/>
              </a:rPr>
              <a:t>Използване на онлайн търсачка, за да намерите отговор на въпрос.</a:t>
            </a: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ru-RU" sz="2400" dirty="0">
                <a:latin typeface="Abhaya Libre"/>
                <a:ea typeface="Abhaya Libre"/>
                <a:cs typeface="Abhaya Libre"/>
                <a:sym typeface="Abhaya Libre"/>
              </a:rPr>
              <a:t>Използване на онлайн търсачка, за да завършите проект за изследване.</a:t>
            </a: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ru-RU" sz="2400" dirty="0">
                <a:latin typeface="Abhaya Libre"/>
                <a:ea typeface="Abhaya Libre"/>
                <a:cs typeface="Abhaya Libre"/>
                <a:sym typeface="Abhaya Libre"/>
              </a:rPr>
              <a:t>Създаване на онлайн профил в социална медия.</a:t>
            </a:r>
          </a:p>
        </p:txBody>
      </p:sp>
      <p:pic>
        <p:nvPicPr>
          <p:cNvPr id="320" name="Google Shape;320;g1c0d571eb8a_0_50" descr="Find out what digital literacy is in the first episode of our Digital Literacy course – part of our 'Go The Distance' course, giving you the skills and knowledge you need to be a top-class distance learner!&#10;&#10;For more information about digital literacy, English language and study skills for distance learners, visit us at http://www.bbc.co.uk/learningenglish/gothedistance.&#10;&#10;To find out more about our partner, The Open University, go to http://www.open.edu/openlearn/tv-radio-events/events/go-the-distance." title="Digital Literacy – What is digital literacy?">
            <a:hlinkClick r:id="rId7"/>
          </p:cNvPr>
          <p:cNvPicPr preferRelativeResize="0"/>
          <p:nvPr/>
        </p:nvPicPr>
        <p:blipFill>
          <a:blip r:embed="rId8">
            <a:alphaModFix/>
          </a:blip>
          <a:stretch>
            <a:fillRect/>
          </a:stretch>
        </p:blipFill>
        <p:spPr>
          <a:xfrm>
            <a:off x="546788" y="2538713"/>
            <a:ext cx="8050430" cy="6037800"/>
          </a:xfrm>
          <a:prstGeom prst="rect">
            <a:avLst/>
          </a:prstGeom>
          <a:noFill/>
          <a:ln>
            <a:noFill/>
          </a:ln>
        </p:spPr>
      </p:pic>
      <p:pic>
        <p:nvPicPr>
          <p:cNvPr id="2" name="Picture 1">
            <a:extLst>
              <a:ext uri="{FF2B5EF4-FFF2-40B4-BE49-F238E27FC236}">
                <a16:creationId xmlns:a16="http://schemas.microsoft.com/office/drawing/2014/main" id="{645BA50C-E040-B2E7-8CC4-C865854A47E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000"/>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24"/>
        <p:cNvGrpSpPr/>
        <p:nvPr/>
      </p:nvGrpSpPr>
      <p:grpSpPr>
        <a:xfrm>
          <a:off x="0" y="0"/>
          <a:ext cx="0" cy="0"/>
          <a:chOff x="0" y="0"/>
          <a:chExt cx="0" cy="0"/>
        </a:xfrm>
      </p:grpSpPr>
      <p:pic>
        <p:nvPicPr>
          <p:cNvPr id="325" name="Google Shape;325;g1c2ba11e0e5_0_4"/>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326" name="Google Shape;326;g1c2ba11e0e5_0_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27" name="Google Shape;327;g1c2ba11e0e5_0_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329" name="Google Shape;329;g1c2ba11e0e5_0_4"/>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330" name="Google Shape;330;g1c2ba11e0e5_0_4"/>
          <p:cNvSpPr/>
          <p:nvPr/>
        </p:nvSpPr>
        <p:spPr>
          <a:xfrm>
            <a:off x="324000" y="1619613"/>
            <a:ext cx="8071972" cy="7385126"/>
          </a:xfrm>
          <a:custGeom>
            <a:avLst/>
            <a:gdLst/>
            <a:ahLst/>
            <a:cxnLst/>
            <a:rect l="l" t="t" r="r" b="b"/>
            <a:pathLst>
              <a:path w="4215129" h="3083560" extrusionOk="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1" name="Google Shape;331;g1c2ba11e0e5_0_4"/>
          <p:cNvSpPr txBox="1"/>
          <p:nvPr/>
        </p:nvSpPr>
        <p:spPr>
          <a:xfrm>
            <a:off x="1546200" y="515250"/>
            <a:ext cx="14515500" cy="157222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bg-BG" sz="6010" dirty="0">
                <a:latin typeface="Abhaya Libre"/>
                <a:ea typeface="Abhaya Libre"/>
                <a:cs typeface="Abhaya Libre"/>
                <a:sym typeface="Abhaya Libre"/>
              </a:rPr>
              <a:t>Технология и образование: </a:t>
            </a:r>
            <a:r>
              <a:rPr lang="en-US" sz="6010" dirty="0">
                <a:latin typeface="Abhaya Libre"/>
                <a:ea typeface="Abhaya Libre"/>
                <a:cs typeface="Abhaya Libre"/>
                <a:sym typeface="Abhaya Libre"/>
              </a:rPr>
              <a:t>Google Classroom</a:t>
            </a:r>
            <a:endParaRPr sz="1000" b="0" i="0" u="none" strike="noStrike" cap="none" dirty="0">
              <a:solidFill>
                <a:srgbClr val="000000"/>
              </a:solidFill>
              <a:latin typeface="Arial"/>
              <a:ea typeface="Arial"/>
              <a:cs typeface="Arial"/>
              <a:sym typeface="Arial"/>
            </a:endParaRPr>
          </a:p>
        </p:txBody>
      </p:sp>
      <p:grpSp>
        <p:nvGrpSpPr>
          <p:cNvPr id="332" name="Google Shape;332;g1c2ba11e0e5_0_4"/>
          <p:cNvGrpSpPr/>
          <p:nvPr/>
        </p:nvGrpSpPr>
        <p:grpSpPr>
          <a:xfrm>
            <a:off x="8752981" y="1869300"/>
            <a:ext cx="8603206" cy="8156060"/>
            <a:chOff x="-81193" y="189934"/>
            <a:chExt cx="11470941" cy="10874747"/>
          </a:xfrm>
        </p:grpSpPr>
        <p:sp>
          <p:nvSpPr>
            <p:cNvPr id="333" name="Google Shape;333;g1c2ba11e0e5_0_4"/>
            <p:cNvSpPr txBox="1"/>
            <p:nvPr/>
          </p:nvSpPr>
          <p:spPr>
            <a:xfrm>
              <a:off x="623470" y="7617584"/>
              <a:ext cx="10762500" cy="3447097"/>
            </a:xfrm>
            <a:prstGeom prst="rect">
              <a:avLst/>
            </a:prstGeom>
            <a:noFill/>
            <a:ln>
              <a:noFill/>
            </a:ln>
          </p:spPr>
          <p:txBody>
            <a:bodyPr spcFirstLastPara="1" wrap="square" lIns="0" tIns="0" rIns="0" bIns="0" anchor="t" anchorCtr="0">
              <a:spAutoFit/>
            </a:bodyPr>
            <a:lstStyle/>
            <a:p>
              <a:pPr marL="419100" marR="0" lvl="0" indent="-342900" algn="just" rtl="0">
                <a:lnSpc>
                  <a:spcPct val="139958"/>
                </a:lnSpc>
                <a:spcBef>
                  <a:spcPts val="0"/>
                </a:spcBef>
                <a:spcAft>
                  <a:spcPts val="0"/>
                </a:spcAft>
                <a:buSzPts val="2400"/>
                <a:buFont typeface="Arial" panose="020B0604020202020204" pitchFamily="34" charset="0"/>
                <a:buChar char="•"/>
              </a:pPr>
              <a:r>
                <a:rPr lang="ru-RU" sz="2400" dirty="0">
                  <a:latin typeface="Abhaya Libre"/>
                  <a:ea typeface="Abhaya Libre"/>
                  <a:cs typeface="Abhaya Libre"/>
                  <a:sym typeface="Abhaya Libre"/>
                </a:rPr>
                <a:t>Да добавяте материали към вашите задания, като видеоклипове от YouTube, анкета от Google Forms и други елементи от Google Drive.</a:t>
              </a:r>
            </a:p>
            <a:p>
              <a:pPr marL="419100" marR="0" lvl="0" indent="-342900" algn="just" rtl="0">
                <a:lnSpc>
                  <a:spcPct val="139958"/>
                </a:lnSpc>
                <a:spcBef>
                  <a:spcPts val="0"/>
                </a:spcBef>
                <a:spcAft>
                  <a:spcPts val="0"/>
                </a:spcAft>
                <a:buSzPts val="2400"/>
                <a:buFont typeface="Arial" panose="020B0604020202020204" pitchFamily="34" charset="0"/>
                <a:buChar char="•"/>
              </a:pPr>
              <a:r>
                <a:rPr lang="ru-RU" sz="2400" dirty="0">
                  <a:latin typeface="Abhaya Libre"/>
                  <a:ea typeface="Abhaya Libre"/>
                  <a:cs typeface="Abhaya Libre"/>
                  <a:sym typeface="Abhaya Libre"/>
                </a:rPr>
                <a:t>Да предоставяте директна в реално време обратна връзка.</a:t>
              </a:r>
              <a:endParaRPr sz="2400" dirty="0">
                <a:latin typeface="Abhaya Libre"/>
                <a:ea typeface="Abhaya Libre"/>
                <a:cs typeface="Abhaya Libre"/>
                <a:sym typeface="Abhaya Libre"/>
              </a:endParaRPr>
            </a:p>
          </p:txBody>
        </p:sp>
        <p:sp>
          <p:nvSpPr>
            <p:cNvPr id="334" name="Google Shape;334;g1c2ba11e0e5_0_4"/>
            <p:cNvSpPr txBox="1"/>
            <p:nvPr/>
          </p:nvSpPr>
          <p:spPr>
            <a:xfrm>
              <a:off x="3436866" y="3903767"/>
              <a:ext cx="7420500" cy="344709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b="1" dirty="0">
                  <a:latin typeface="Abhaya Libre"/>
                  <a:ea typeface="Abhaya Libre"/>
                  <a:cs typeface="Abhaya Libre"/>
                  <a:sym typeface="Abhaya Libre"/>
                </a:rPr>
                <a:t>Какво можете да правите с Classroom?</a:t>
              </a: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ru-RU" sz="2400" dirty="0">
                  <a:latin typeface="Abhaya Libre"/>
                  <a:ea typeface="Abhaya Libre"/>
                  <a:cs typeface="Abhaya Libre"/>
                  <a:sym typeface="Abhaya Libre"/>
                </a:rPr>
                <a:t>Да започнете видеосреща.</a:t>
              </a:r>
            </a:p>
            <a:p>
              <a:pPr marL="342900" marR="0" lvl="0" indent="-342900" algn="just" rtl="0">
                <a:lnSpc>
                  <a:spcPct val="139958"/>
                </a:lnSpc>
                <a:spcBef>
                  <a:spcPts val="0"/>
                </a:spcBef>
                <a:spcAft>
                  <a:spcPts val="0"/>
                </a:spcAft>
                <a:buClr>
                  <a:srgbClr val="000000"/>
                </a:buClr>
                <a:buSzPts val="2400"/>
                <a:buFont typeface="Arial" panose="020B0604020202020204" pitchFamily="34" charset="0"/>
                <a:buChar char="•"/>
              </a:pPr>
              <a:r>
                <a:rPr lang="ru-RU" sz="2400" dirty="0">
                  <a:latin typeface="Abhaya Libre"/>
                  <a:ea typeface="Abhaya Libre"/>
                  <a:cs typeface="Abhaya Libre"/>
                  <a:sym typeface="Abhaya Libre"/>
                </a:rPr>
                <a:t>Да създавате и управлявате класове, задания и оценки онлайн, без да използвате хартия.</a:t>
              </a:r>
              <a:endParaRPr sz="2400" dirty="0">
                <a:latin typeface="Abhaya Libre"/>
                <a:ea typeface="Abhaya Libre"/>
                <a:cs typeface="Abhaya Libre"/>
                <a:sym typeface="Abhaya Libre"/>
              </a:endParaRPr>
            </a:p>
          </p:txBody>
        </p:sp>
        <p:sp>
          <p:nvSpPr>
            <p:cNvPr id="335" name="Google Shape;335;g1c2ba11e0e5_0_4"/>
            <p:cNvSpPr txBox="1"/>
            <p:nvPr/>
          </p:nvSpPr>
          <p:spPr>
            <a:xfrm>
              <a:off x="-81193" y="189934"/>
              <a:ext cx="9169418" cy="344709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b="1" dirty="0">
                  <a:latin typeface="Abhaya Libre"/>
                  <a:ea typeface="Abhaya Libre"/>
                  <a:cs typeface="Abhaya Libre"/>
                  <a:sym typeface="Abhaya Libre"/>
                </a:rPr>
                <a:t>Google Classroom </a:t>
              </a:r>
              <a:r>
                <a:rPr lang="ru-RU" sz="2400" dirty="0">
                  <a:latin typeface="Abhaya Libre"/>
                  <a:ea typeface="Abhaya Libre"/>
                  <a:cs typeface="Abhaya Libre"/>
                  <a:sym typeface="Abhaya Libre"/>
                </a:rPr>
                <a:t>е система за управление на учебния процес (LMS), предлагана от Google за учители. Това приложение осигурява централно място за комуникация с учениците, задаване на въпроси и предоставяне на задания.</a:t>
              </a:r>
              <a:endParaRPr sz="2400" b="0" i="0" u="none" strike="noStrike" cap="none" dirty="0">
                <a:solidFill>
                  <a:srgbClr val="000000"/>
                </a:solidFill>
                <a:latin typeface="Abhaya Libre"/>
                <a:ea typeface="Abhaya Libre"/>
                <a:cs typeface="Abhaya Libre"/>
                <a:sym typeface="Abhaya Libre"/>
              </a:endParaRPr>
            </a:p>
          </p:txBody>
        </p:sp>
        <p:pic>
          <p:nvPicPr>
            <p:cNvPr id="336" name="Google Shape;336;g1c2ba11e0e5_0_4"/>
            <p:cNvPicPr preferRelativeResize="0"/>
            <p:nvPr/>
          </p:nvPicPr>
          <p:blipFill rotWithShape="1">
            <a:blip r:embed="rId7">
              <a:alphaModFix/>
            </a:blip>
            <a:srcRect/>
            <a:stretch/>
          </p:blipFill>
          <p:spPr>
            <a:xfrm>
              <a:off x="9088224" y="513250"/>
              <a:ext cx="2301524" cy="2310187"/>
            </a:xfrm>
            <a:prstGeom prst="rect">
              <a:avLst/>
            </a:prstGeom>
            <a:noFill/>
            <a:ln>
              <a:noFill/>
            </a:ln>
          </p:spPr>
        </p:pic>
        <p:pic>
          <p:nvPicPr>
            <p:cNvPr id="337" name="Google Shape;337;g1c2ba11e0e5_0_4"/>
            <p:cNvPicPr preferRelativeResize="0"/>
            <p:nvPr/>
          </p:nvPicPr>
          <p:blipFill rotWithShape="1">
            <a:blip r:embed="rId8">
              <a:alphaModFix/>
            </a:blip>
            <a:srcRect/>
            <a:stretch/>
          </p:blipFill>
          <p:spPr>
            <a:xfrm>
              <a:off x="-20857" y="4498065"/>
              <a:ext cx="2548822" cy="2405452"/>
            </a:xfrm>
            <a:prstGeom prst="rect">
              <a:avLst/>
            </a:prstGeom>
            <a:noFill/>
            <a:ln>
              <a:noFill/>
            </a:ln>
          </p:spPr>
        </p:pic>
      </p:grpSp>
      <p:pic>
        <p:nvPicPr>
          <p:cNvPr id="338" name="Google Shape;338;g1c2ba11e0e5_0_4"/>
          <p:cNvPicPr preferRelativeResize="0"/>
          <p:nvPr/>
        </p:nvPicPr>
        <p:blipFill>
          <a:blip r:embed="rId9">
            <a:alphaModFix/>
          </a:blip>
          <a:stretch>
            <a:fillRect/>
          </a:stretch>
        </p:blipFill>
        <p:spPr>
          <a:xfrm>
            <a:off x="2100276" y="3429000"/>
            <a:ext cx="4893165" cy="3665150"/>
          </a:xfrm>
          <a:prstGeom prst="rect">
            <a:avLst/>
          </a:prstGeom>
          <a:noFill/>
          <a:ln>
            <a:noFill/>
          </a:ln>
        </p:spPr>
      </p:pic>
      <p:pic>
        <p:nvPicPr>
          <p:cNvPr id="2" name="Picture 1">
            <a:extLst>
              <a:ext uri="{FF2B5EF4-FFF2-40B4-BE49-F238E27FC236}">
                <a16:creationId xmlns:a16="http://schemas.microsoft.com/office/drawing/2014/main" id="{20660D69-82EE-BDDB-BF2A-C5253377D8A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05269" y="9206547"/>
            <a:ext cx="3418972" cy="75348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42"/>
        <p:cNvGrpSpPr/>
        <p:nvPr/>
      </p:nvGrpSpPr>
      <p:grpSpPr>
        <a:xfrm>
          <a:off x="0" y="0"/>
          <a:ext cx="0" cy="0"/>
          <a:chOff x="0" y="0"/>
          <a:chExt cx="0" cy="0"/>
        </a:xfrm>
      </p:grpSpPr>
      <p:sp>
        <p:nvSpPr>
          <p:cNvPr id="343" name="Google Shape;343;p7"/>
          <p:cNvSpPr txBox="1"/>
          <p:nvPr/>
        </p:nvSpPr>
        <p:spPr>
          <a:xfrm>
            <a:off x="396240" y="2916046"/>
            <a:ext cx="17586960" cy="2585323"/>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Не е тайна, че онлайн обучението става все по-популярно, с очаквана стойност на световната индустрия за електронно обучение от 1 трилион долара до 2027 година. Все повече ученици преминават към онлайн платформи за обучение, независимо дали са студенти в магистратура или възрастни учащи, които искат да разширят своите умения и да развият кариерата си. Записванията в онлайн обучението се увеличават последователно всяка година в последното десетилетие и видяха голямо увеличение поради пандемията COVID-19.</a:t>
            </a:r>
            <a:endParaRPr sz="2400" b="0" i="0" u="none" strike="noStrike" cap="none" dirty="0">
              <a:solidFill>
                <a:srgbClr val="000000"/>
              </a:solidFill>
              <a:latin typeface="Abhaya Libre"/>
              <a:ea typeface="Abhaya Libre"/>
              <a:cs typeface="Abhaya Libre"/>
              <a:sym typeface="Abhaya Libre"/>
            </a:endParaRPr>
          </a:p>
        </p:txBody>
      </p:sp>
      <p:pic>
        <p:nvPicPr>
          <p:cNvPr id="344" name="Google Shape;344;p7"/>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45" name="Google Shape;345;p7"/>
          <p:cNvSpPr txBox="1"/>
          <p:nvPr/>
        </p:nvSpPr>
        <p:spPr>
          <a:xfrm>
            <a:off x="1911525" y="847730"/>
            <a:ext cx="12718875" cy="1021562"/>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dirty="0">
                <a:latin typeface="Abhaya Libre"/>
                <a:ea typeface="Abhaya Libre"/>
                <a:cs typeface="Abhaya Libre"/>
                <a:sym typeface="Abhaya Libre"/>
              </a:rPr>
              <a:t>Статистика за онлайн обучението</a:t>
            </a:r>
          </a:p>
          <a:p>
            <a:pPr marL="0" marR="0" lvl="0" indent="0" algn="l" rtl="0">
              <a:lnSpc>
                <a:spcPct val="85007"/>
              </a:lnSpc>
              <a:spcBef>
                <a:spcPts val="0"/>
              </a:spcBef>
              <a:spcAft>
                <a:spcPts val="0"/>
              </a:spcAft>
              <a:buClr>
                <a:srgbClr val="000000"/>
              </a:buClr>
              <a:buSzPts val="6410"/>
              <a:buFont typeface="Arial"/>
              <a:buNone/>
            </a:pPr>
            <a:endParaRPr sz="1400" b="0" i="0" u="none" strike="noStrike" cap="none" dirty="0">
              <a:solidFill>
                <a:srgbClr val="000000"/>
              </a:solidFill>
              <a:latin typeface="Arial"/>
              <a:ea typeface="Arial"/>
              <a:cs typeface="Arial"/>
              <a:sym typeface="Arial"/>
            </a:endParaRPr>
          </a:p>
        </p:txBody>
      </p:sp>
      <p:pic>
        <p:nvPicPr>
          <p:cNvPr id="346" name="Google Shape;346;p7"/>
          <p:cNvPicPr preferRelativeResize="0"/>
          <p:nvPr/>
        </p:nvPicPr>
        <p:blipFill rotWithShape="1">
          <a:blip r:embed="rId4">
            <a:alphaModFix/>
          </a:blip>
          <a:srcRect/>
          <a:stretch/>
        </p:blipFill>
        <p:spPr>
          <a:xfrm>
            <a:off x="16418708" y="0"/>
            <a:ext cx="1869292" cy="1869292"/>
          </a:xfrm>
          <a:prstGeom prst="rect">
            <a:avLst/>
          </a:prstGeom>
          <a:noFill/>
          <a:ln>
            <a:noFill/>
          </a:ln>
        </p:spPr>
      </p:pic>
      <p:sp>
        <p:nvSpPr>
          <p:cNvPr id="347" name="Google Shape;347;p7"/>
          <p:cNvSpPr txBox="1"/>
          <p:nvPr/>
        </p:nvSpPr>
        <p:spPr>
          <a:xfrm>
            <a:off x="1911524" y="1869305"/>
            <a:ext cx="11530156"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ru-RU" sz="3900" dirty="0">
                <a:latin typeface="Abhaya Libre"/>
                <a:ea typeface="Abhaya Libre"/>
                <a:cs typeface="Abhaya Libre"/>
                <a:sym typeface="Abhaya Libre"/>
              </a:rPr>
              <a:t>Най-важните факти и статистики за 2022 година:</a:t>
            </a:r>
            <a:endParaRPr sz="1400" b="0" i="0" u="none" strike="noStrike" cap="none" dirty="0">
              <a:solidFill>
                <a:srgbClr val="000000"/>
              </a:solidFill>
              <a:latin typeface="Arial"/>
              <a:ea typeface="Arial"/>
              <a:cs typeface="Arial"/>
              <a:sym typeface="Arial"/>
            </a:endParaRPr>
          </a:p>
        </p:txBody>
      </p:sp>
      <p:pic>
        <p:nvPicPr>
          <p:cNvPr id="348" name="Google Shape;348;p7"/>
          <p:cNvPicPr preferRelativeResize="0"/>
          <p:nvPr/>
        </p:nvPicPr>
        <p:blipFill>
          <a:blip r:embed="rId5">
            <a:alphaModFix/>
          </a:blip>
          <a:stretch>
            <a:fillRect/>
          </a:stretch>
        </p:blipFill>
        <p:spPr>
          <a:xfrm>
            <a:off x="4126509" y="5707880"/>
            <a:ext cx="10126421" cy="4950533"/>
          </a:xfrm>
          <a:prstGeom prst="rect">
            <a:avLst/>
          </a:prstGeom>
          <a:noFill/>
          <a:ln>
            <a:noFill/>
          </a:ln>
        </p:spPr>
      </p:pic>
      <p:pic>
        <p:nvPicPr>
          <p:cNvPr id="349" name="Google Shape;349;p7"/>
          <p:cNvPicPr preferRelativeResize="0"/>
          <p:nvPr/>
        </p:nvPicPr>
        <p:blipFill rotWithShape="1">
          <a:blip r:embed="rId6">
            <a:alphaModFix/>
          </a:blip>
          <a:srcRect/>
          <a:stretch/>
        </p:blipFill>
        <p:spPr>
          <a:xfrm rot="-4196164">
            <a:off x="-5811133" y="7594029"/>
            <a:ext cx="11622266" cy="12388074"/>
          </a:xfrm>
          <a:prstGeom prst="rect">
            <a:avLst/>
          </a:prstGeom>
          <a:noFill/>
          <a:ln>
            <a:noFill/>
          </a:ln>
        </p:spPr>
      </p:pic>
      <p:pic>
        <p:nvPicPr>
          <p:cNvPr id="2" name="Picture 1">
            <a:extLst>
              <a:ext uri="{FF2B5EF4-FFF2-40B4-BE49-F238E27FC236}">
                <a16:creationId xmlns:a16="http://schemas.microsoft.com/office/drawing/2014/main" id="{76EB1DF7-D6E1-D845-67E7-92A8213AC8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630400" y="9439270"/>
            <a:ext cx="3418972" cy="75348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53"/>
        <p:cNvGrpSpPr/>
        <p:nvPr/>
      </p:nvGrpSpPr>
      <p:grpSpPr>
        <a:xfrm>
          <a:off x="0" y="0"/>
          <a:ext cx="0" cy="0"/>
          <a:chOff x="0" y="0"/>
          <a:chExt cx="0" cy="0"/>
        </a:xfrm>
      </p:grpSpPr>
      <p:sp>
        <p:nvSpPr>
          <p:cNvPr id="354" name="Google Shape;354;g1c0d571eb8a_0_83"/>
          <p:cNvSpPr txBox="1"/>
          <p:nvPr/>
        </p:nvSpPr>
        <p:spPr>
          <a:xfrm>
            <a:off x="1911525" y="2623125"/>
            <a:ext cx="14828400" cy="2585323"/>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Онлайн обучаващата платформа Coursera публикува своя доклад за влиянието за 2021 година, който показва, че повече от 20 милиона нови обучаеми са се записали на курсове през тази година, което се равнява на общия растеж за тригодишния период преди пандемията.</a:t>
            </a:r>
          </a:p>
          <a:p>
            <a:pPr marL="0" marR="0" lvl="0" indent="0" algn="just" rtl="0">
              <a:lnSpc>
                <a:spcPct val="139958"/>
              </a:lnSpc>
              <a:spcBef>
                <a:spcPts val="0"/>
              </a:spcBef>
              <a:spcAft>
                <a:spcPts val="0"/>
              </a:spcAft>
              <a:buClr>
                <a:srgbClr val="000000"/>
              </a:buClr>
              <a:buSzPts val="2400"/>
              <a:buFont typeface="Arial"/>
              <a:buNone/>
            </a:pPr>
            <a:endParaRPr lang="ru-RU"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Този ръст продължава тренда, който започна преди пандемията, но оттогава набира скорост.</a:t>
            </a:r>
            <a:endParaRPr lang="bg-BG" sz="2400" dirty="0">
              <a:latin typeface="Abhaya Libre"/>
              <a:ea typeface="Abhaya Libre"/>
              <a:cs typeface="Abhaya Libre"/>
              <a:sym typeface="Abhaya Libre"/>
            </a:endParaRPr>
          </a:p>
        </p:txBody>
      </p:sp>
      <p:pic>
        <p:nvPicPr>
          <p:cNvPr id="355" name="Google Shape;355;g1c0d571eb8a_0_83"/>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56" name="Google Shape;356;g1c0d571eb8a_0_83"/>
          <p:cNvSpPr txBox="1"/>
          <p:nvPr/>
        </p:nvSpPr>
        <p:spPr>
          <a:xfrm>
            <a:off x="1824675" y="1099739"/>
            <a:ext cx="15002100" cy="167686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ru-RU" sz="6200" dirty="0">
                <a:latin typeface="Abhaya Libre"/>
                <a:ea typeface="Abhaya Libre"/>
                <a:cs typeface="Abhaya Libre"/>
                <a:sym typeface="Abhaya Libre"/>
              </a:rPr>
              <a:t>3 диаграми: глобален растеж на онлайн обучението</a:t>
            </a:r>
            <a:endParaRPr sz="6200" b="0" i="0" u="none" strike="noStrike" cap="none" dirty="0">
              <a:solidFill>
                <a:srgbClr val="000000"/>
              </a:solidFill>
              <a:latin typeface="Arial"/>
              <a:ea typeface="Arial"/>
              <a:cs typeface="Arial"/>
              <a:sym typeface="Arial"/>
            </a:endParaRPr>
          </a:p>
        </p:txBody>
      </p:sp>
      <p:pic>
        <p:nvPicPr>
          <p:cNvPr id="357" name="Google Shape;357;g1c0d571eb8a_0_83"/>
          <p:cNvPicPr preferRelativeResize="0"/>
          <p:nvPr/>
        </p:nvPicPr>
        <p:blipFill rotWithShape="1">
          <a:blip r:embed="rId4">
            <a:alphaModFix/>
          </a:blip>
          <a:srcRect/>
          <a:stretch/>
        </p:blipFill>
        <p:spPr>
          <a:xfrm>
            <a:off x="16418708" y="0"/>
            <a:ext cx="1869291" cy="1869291"/>
          </a:xfrm>
          <a:prstGeom prst="rect">
            <a:avLst/>
          </a:prstGeom>
          <a:noFill/>
          <a:ln>
            <a:noFill/>
          </a:ln>
        </p:spPr>
      </p:pic>
      <p:pic>
        <p:nvPicPr>
          <p:cNvPr id="359" name="Google Shape;359;g1c0d571eb8a_0_83"/>
          <p:cNvPicPr preferRelativeResize="0"/>
          <p:nvPr/>
        </p:nvPicPr>
        <p:blipFill>
          <a:blip r:embed="rId5">
            <a:alphaModFix/>
          </a:blip>
          <a:stretch>
            <a:fillRect/>
          </a:stretch>
        </p:blipFill>
        <p:spPr>
          <a:xfrm>
            <a:off x="2894026" y="5336577"/>
            <a:ext cx="12499950" cy="4523550"/>
          </a:xfrm>
          <a:prstGeom prst="rect">
            <a:avLst/>
          </a:prstGeom>
          <a:noFill/>
          <a:ln>
            <a:noFill/>
          </a:ln>
        </p:spPr>
      </p:pic>
      <p:pic>
        <p:nvPicPr>
          <p:cNvPr id="360" name="Google Shape;360;g1c0d571eb8a_0_83"/>
          <p:cNvPicPr preferRelativeResize="0"/>
          <p:nvPr/>
        </p:nvPicPr>
        <p:blipFill rotWithShape="1">
          <a:blip r:embed="rId6">
            <a:alphaModFix/>
          </a:blip>
          <a:srcRect/>
          <a:stretch/>
        </p:blipFill>
        <p:spPr>
          <a:xfrm rot="-4196164">
            <a:off x="-5811133" y="7594029"/>
            <a:ext cx="11622267" cy="12388075"/>
          </a:xfrm>
          <a:prstGeom prst="rect">
            <a:avLst/>
          </a:prstGeom>
          <a:noFill/>
          <a:ln>
            <a:noFill/>
          </a:ln>
        </p:spPr>
      </p:pic>
      <p:pic>
        <p:nvPicPr>
          <p:cNvPr id="2" name="Picture 1">
            <a:extLst>
              <a:ext uri="{FF2B5EF4-FFF2-40B4-BE49-F238E27FC236}">
                <a16:creationId xmlns:a16="http://schemas.microsoft.com/office/drawing/2014/main" id="{5E6FA39A-3492-3B3C-EABA-D4E69104A0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709222" y="9312268"/>
            <a:ext cx="3418972" cy="75348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3477838"/>
            <a:ext cx="19062365" cy="3230761"/>
            <a:chOff x="0" y="-38100"/>
            <a:chExt cx="5020540" cy="850900"/>
          </a:xfrm>
        </p:grpSpPr>
        <p:sp>
          <p:nvSpPr>
            <p:cNvPr id="97" name="Google Shape;97;p2"/>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98" name="Google Shape;98;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pic>
        <p:nvPicPr>
          <p:cNvPr id="99" name="Google Shape;99;p2"/>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100" name="Google Shape;100;p2"/>
          <p:cNvPicPr preferRelativeResize="0"/>
          <p:nvPr/>
        </p:nvPicPr>
        <p:blipFill rotWithShape="1">
          <a:blip r:embed="rId4">
            <a:alphaModFix/>
          </a:blip>
          <a:srcRect/>
          <a:stretch/>
        </p:blipFill>
        <p:spPr>
          <a:xfrm rot="-9632120">
            <a:off x="-2431639" y="-1705919"/>
            <a:ext cx="5721823" cy="5669807"/>
          </a:xfrm>
          <a:prstGeom prst="rect">
            <a:avLst/>
          </a:prstGeom>
          <a:noFill/>
          <a:ln>
            <a:noFill/>
          </a:ln>
        </p:spPr>
      </p:pic>
      <p:pic>
        <p:nvPicPr>
          <p:cNvPr id="101" name="Google Shape;101;p2"/>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102" name="Google Shape;102;p2"/>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103" name="Google Shape;103;p2"/>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104" name="Google Shape;104;p2"/>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105" name="Google Shape;105;p2"/>
          <p:cNvPicPr preferRelativeResize="0"/>
          <p:nvPr/>
        </p:nvPicPr>
        <p:blipFill rotWithShape="1">
          <a:blip r:embed="rId7">
            <a:alphaModFix/>
          </a:blip>
          <a:srcRect/>
          <a:stretch/>
        </p:blipFill>
        <p:spPr>
          <a:xfrm rot="3420380">
            <a:off x="5570971" y="-4349323"/>
            <a:ext cx="5810576" cy="5802961"/>
          </a:xfrm>
          <a:prstGeom prst="rect">
            <a:avLst/>
          </a:prstGeom>
          <a:noFill/>
          <a:ln>
            <a:noFill/>
          </a:ln>
        </p:spPr>
      </p:pic>
      <p:pic>
        <p:nvPicPr>
          <p:cNvPr id="106" name="Google Shape;106;p2"/>
          <p:cNvPicPr preferRelativeResize="0"/>
          <p:nvPr/>
        </p:nvPicPr>
        <p:blipFill rotWithShape="1">
          <a:blip r:embed="rId7">
            <a:alphaModFix/>
          </a:blip>
          <a:srcRect/>
          <a:stretch/>
        </p:blipFill>
        <p:spPr>
          <a:xfrm rot="-4167270">
            <a:off x="-3176552" y="4860538"/>
            <a:ext cx="4881157" cy="4874760"/>
          </a:xfrm>
          <a:prstGeom prst="rect">
            <a:avLst/>
          </a:prstGeom>
          <a:noFill/>
          <a:ln>
            <a:noFill/>
          </a:ln>
        </p:spPr>
      </p:pic>
      <p:grpSp>
        <p:nvGrpSpPr>
          <p:cNvPr id="107" name="Google Shape;107;p2"/>
          <p:cNvGrpSpPr/>
          <p:nvPr/>
        </p:nvGrpSpPr>
        <p:grpSpPr>
          <a:xfrm rot="10800000">
            <a:off x="1170764" y="8531325"/>
            <a:ext cx="2900572" cy="807706"/>
            <a:chOff x="0" y="0"/>
            <a:chExt cx="3867430" cy="1076940"/>
          </a:xfrm>
        </p:grpSpPr>
        <p:pic>
          <p:nvPicPr>
            <p:cNvPr id="108" name="Google Shape;108;p2"/>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109" name="Google Shape;109;p2"/>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110" name="Google Shape;110;p2"/>
          <p:cNvSpPr txBox="1"/>
          <p:nvPr/>
        </p:nvSpPr>
        <p:spPr>
          <a:xfrm>
            <a:off x="1904437" y="3673191"/>
            <a:ext cx="15821100" cy="2908489"/>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7300"/>
              <a:buFont typeface="Arial"/>
              <a:buNone/>
            </a:pPr>
            <a:r>
              <a:rPr lang="ru-RU" sz="4500" dirty="0">
                <a:solidFill>
                  <a:srgbClr val="04989E"/>
                </a:solidFill>
                <a:latin typeface="Abhaya Libre"/>
                <a:ea typeface="Abhaya Libre"/>
                <a:cs typeface="Abhaya Libre"/>
                <a:sym typeface="Abhaya Libre"/>
              </a:rPr>
              <a:t>Адаптиране към дигиталната комуникация и познаване на дигиталната грамотност, ИТ образованието, изкуствения интелект.</a:t>
            </a:r>
            <a:endParaRPr sz="4500" b="0" i="0" u="none" strike="noStrike" cap="none" dirty="0">
              <a:solidFill>
                <a:srgbClr val="000000"/>
              </a:solidFill>
              <a:latin typeface="Arial"/>
              <a:ea typeface="Arial"/>
              <a:cs typeface="Arial"/>
              <a:sym typeface="Arial"/>
            </a:endParaRPr>
          </a:p>
        </p:txBody>
      </p:sp>
      <p:pic>
        <p:nvPicPr>
          <p:cNvPr id="111" name="Google Shape;111;p2"/>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2" name="Picture 1">
            <a:extLst>
              <a:ext uri="{FF2B5EF4-FFF2-40B4-BE49-F238E27FC236}">
                <a16:creationId xmlns:a16="http://schemas.microsoft.com/office/drawing/2014/main" id="{7977D8AC-3BE6-891F-40B5-B7378D3072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64"/>
        <p:cNvGrpSpPr/>
        <p:nvPr/>
      </p:nvGrpSpPr>
      <p:grpSpPr>
        <a:xfrm>
          <a:off x="0" y="0"/>
          <a:ext cx="0" cy="0"/>
          <a:chOff x="0" y="0"/>
          <a:chExt cx="0" cy="0"/>
        </a:xfrm>
      </p:grpSpPr>
      <p:pic>
        <p:nvPicPr>
          <p:cNvPr id="365" name="Google Shape;365;p8"/>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366" name="Google Shape;366;p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67" name="Google Shape;367;p8"/>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369" name="Google Shape;369;p8"/>
          <p:cNvSpPr/>
          <p:nvPr/>
        </p:nvSpPr>
        <p:spPr>
          <a:xfrm>
            <a:off x="10700448" y="2878289"/>
            <a:ext cx="6694564" cy="593231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70" name="Google Shape;370;p8"/>
          <p:cNvSpPr txBox="1"/>
          <p:nvPr/>
        </p:nvSpPr>
        <p:spPr>
          <a:xfrm>
            <a:off x="1245449" y="2741781"/>
            <a:ext cx="8963400" cy="672184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b="0" i="0" u="none" strike="noStrike" cap="none" dirty="0">
                <a:solidFill>
                  <a:srgbClr val="000000"/>
                </a:solidFill>
                <a:latin typeface="Abhaya Libre"/>
                <a:ea typeface="Abhaya Libre"/>
                <a:cs typeface="Abhaya Libre"/>
                <a:sym typeface="Abhaya Libre"/>
              </a:rPr>
              <a:t>Сега специалистите с нарушения в слуха могат да </a:t>
            </a:r>
            <a:r>
              <a:rPr lang="ru-RU" sz="2400" dirty="0">
                <a:latin typeface="Abhaya Libre"/>
                <a:ea typeface="Abhaya Libre"/>
                <a:cs typeface="Abhaya Libre"/>
                <a:sym typeface="Abhaya Libre"/>
              </a:rPr>
              <a:t>се регистрират за</a:t>
            </a:r>
            <a:r>
              <a:rPr lang="ru-RU" sz="2400" b="0" i="0" u="none" strike="noStrike" cap="none" dirty="0">
                <a:solidFill>
                  <a:srgbClr val="000000"/>
                </a:solidFill>
                <a:latin typeface="Abhaya Libre"/>
                <a:ea typeface="Abhaya Libre"/>
                <a:cs typeface="Abhaya Libre"/>
                <a:sym typeface="Abhaya Libre"/>
              </a:rPr>
              <a:t> тези услуги от разстояние, незабавно, по време на конферентно обаждане или чрез Skype и да плащат само за използваното време. Изведнъж се появява цял нов набор от нови комуникации на работното място, които са интуитивни и достъпни и които могат да помогнат на хората с нарушен слух да си намерят работа и да успеят в работното място. Високотехнологичните услуги, които по-рано бяха недостъпни за повечето хора, сега са достатъчно евтини, за да станат нещо обичайно. В това отношение интернет е голяма демократизираща сила, която разрушава пазарите и открива нови възможности. На работните места в цяла Великобритания глухите хора ще ви кажат: </a:t>
            </a:r>
            <a:r>
              <a:rPr lang="ru-RU" sz="2400" dirty="0">
                <a:latin typeface="Abhaya Libre"/>
                <a:ea typeface="Abhaya Libre"/>
                <a:cs typeface="Abhaya Libre"/>
                <a:sym typeface="Abhaya Libre"/>
              </a:rPr>
              <a:t>«</a:t>
            </a:r>
            <a:r>
              <a:rPr lang="ru-RU" sz="2400" b="0" i="0" u="none" strike="noStrike" cap="none" dirty="0">
                <a:solidFill>
                  <a:srgbClr val="000000"/>
                </a:solidFill>
                <a:latin typeface="Abhaya Libre"/>
                <a:ea typeface="Abhaya Libre"/>
                <a:cs typeface="Abhaya Libre"/>
                <a:sym typeface="Abhaya Libre"/>
              </a:rPr>
              <a:t>тихата революция е в процес.»</a:t>
            </a:r>
          </a:p>
        </p:txBody>
      </p:sp>
      <p:sp>
        <p:nvSpPr>
          <p:cNvPr id="371" name="Google Shape;371;p8"/>
          <p:cNvSpPr txBox="1"/>
          <p:nvPr/>
        </p:nvSpPr>
        <p:spPr>
          <a:xfrm>
            <a:off x="810000" y="817875"/>
            <a:ext cx="15816840" cy="1624547"/>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210"/>
              <a:buFont typeface="Arial"/>
              <a:buNone/>
            </a:pPr>
            <a:r>
              <a:rPr lang="ru-RU" sz="6210" dirty="0">
                <a:latin typeface="Abhaya Libre"/>
                <a:ea typeface="Abhaya Libre"/>
                <a:cs typeface="Abhaya Libre"/>
                <a:sym typeface="Abhaya Libre"/>
              </a:rPr>
              <a:t>Как дигиталната иновация подобрява живота на хората с нарушения на слуха </a:t>
            </a:r>
            <a:endParaRPr sz="1200" b="0" i="0" u="none" strike="noStrike" cap="none" dirty="0">
              <a:solidFill>
                <a:srgbClr val="000000"/>
              </a:solidFill>
              <a:latin typeface="Arial"/>
              <a:ea typeface="Arial"/>
              <a:cs typeface="Arial"/>
              <a:sym typeface="Arial"/>
            </a:endParaRPr>
          </a:p>
        </p:txBody>
      </p:sp>
      <p:pic>
        <p:nvPicPr>
          <p:cNvPr id="372" name="Google Shape;372;p8"/>
          <p:cNvPicPr preferRelativeResize="0"/>
          <p:nvPr/>
        </p:nvPicPr>
        <p:blipFill>
          <a:blip r:embed="rId6">
            <a:alphaModFix/>
          </a:blip>
          <a:stretch>
            <a:fillRect/>
          </a:stretch>
        </p:blipFill>
        <p:spPr>
          <a:xfrm>
            <a:off x="11052900" y="3974950"/>
            <a:ext cx="5989651" cy="3930708"/>
          </a:xfrm>
          <a:prstGeom prst="rect">
            <a:avLst/>
          </a:prstGeom>
          <a:noFill/>
          <a:ln>
            <a:noFill/>
          </a:ln>
        </p:spPr>
      </p:pic>
      <p:pic>
        <p:nvPicPr>
          <p:cNvPr id="2" name="Picture 1">
            <a:extLst>
              <a:ext uri="{FF2B5EF4-FFF2-40B4-BE49-F238E27FC236}">
                <a16:creationId xmlns:a16="http://schemas.microsoft.com/office/drawing/2014/main" id="{F5F84AC7-CBAD-3BC6-46F7-28DD5EEA0F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6736" y="9246466"/>
            <a:ext cx="3418972" cy="75348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76"/>
        <p:cNvGrpSpPr/>
        <p:nvPr/>
      </p:nvGrpSpPr>
      <p:grpSpPr>
        <a:xfrm>
          <a:off x="0" y="0"/>
          <a:ext cx="0" cy="0"/>
          <a:chOff x="0" y="0"/>
          <a:chExt cx="0" cy="0"/>
        </a:xfrm>
      </p:grpSpPr>
      <p:pic>
        <p:nvPicPr>
          <p:cNvPr id="377" name="Google Shape;377;g1c2baca10de_0_3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378" name="Google Shape;378;g1c2baca10de_0_3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79" name="Google Shape;379;g1c2baca10de_0_35"/>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381" name="Google Shape;381;g1c2baca10de_0_35"/>
          <p:cNvSpPr/>
          <p:nvPr/>
        </p:nvSpPr>
        <p:spPr>
          <a:xfrm>
            <a:off x="10700448" y="2878289"/>
            <a:ext cx="6694564" cy="593231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82" name="Google Shape;382;g1c2baca10de_0_35"/>
          <p:cNvSpPr txBox="1"/>
          <p:nvPr/>
        </p:nvSpPr>
        <p:spPr>
          <a:xfrm>
            <a:off x="932329" y="2684591"/>
            <a:ext cx="9374419" cy="517064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bg-BG" sz="2400" dirty="0">
                <a:latin typeface="Abhaya Libre"/>
                <a:ea typeface="Abhaya Libre"/>
                <a:cs typeface="Abhaya Libre"/>
                <a:sym typeface="Abhaya Libre"/>
              </a:rPr>
              <a:t>Матю Джонстън е роден със слухова загуба. Винаги е носил слухови апарати. Но когато открива Ai-Live, решава да се присъедини към малката частна компания като технически директор. Неговата основна задача е да среща с потенциални клиенти и да управлява екип от консултанти. Онлайн субтитрирането бива много важно за него, за да може да поддържа постоянна връзка с тях. В момента той работи за IG, компания за търговия на финансовия пазар, и използва както онлайн, така и офис субтитриране постоянно. Матю казва: "Те ми позволяват да подобря кариерните си възможности и да работя по-уверено</a:t>
            </a:r>
            <a:r>
              <a:rPr lang="ru-RU" sz="2400" dirty="0">
                <a:latin typeface="Abhaya Libre"/>
                <a:ea typeface="Abhaya Libre"/>
                <a:cs typeface="Abhaya Libre"/>
                <a:sym typeface="Abhaya Libre"/>
              </a:rPr>
              <a:t>."</a:t>
            </a:r>
            <a:endParaRPr sz="2400" b="0" i="0" u="none" strike="noStrike" cap="none" dirty="0">
              <a:solidFill>
                <a:srgbClr val="000000"/>
              </a:solidFill>
              <a:latin typeface="Abhaya Libre"/>
              <a:ea typeface="Abhaya Libre"/>
              <a:cs typeface="Abhaya Libre"/>
              <a:sym typeface="Abhaya Libre"/>
            </a:endParaRPr>
          </a:p>
        </p:txBody>
      </p:sp>
      <p:sp>
        <p:nvSpPr>
          <p:cNvPr id="383" name="Google Shape;383;g1c2baca10de_0_35"/>
          <p:cNvSpPr txBox="1"/>
          <p:nvPr/>
        </p:nvSpPr>
        <p:spPr>
          <a:xfrm>
            <a:off x="809999" y="817875"/>
            <a:ext cx="15442723" cy="1624547"/>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210"/>
              <a:buFont typeface="Arial"/>
              <a:buNone/>
            </a:pPr>
            <a:r>
              <a:rPr lang="ru-RU" sz="6210" dirty="0">
                <a:latin typeface="Abhaya Libre"/>
                <a:ea typeface="Abhaya Libre"/>
                <a:cs typeface="Abhaya Libre"/>
                <a:sym typeface="Abhaya Libre"/>
              </a:rPr>
              <a:t>Как дигиталната иновация подобрява живота на хората с нарушения на слуха </a:t>
            </a:r>
            <a:endParaRPr lang="ru-RU" sz="1200" b="0" i="0" u="none" strike="noStrike" cap="none" dirty="0">
              <a:solidFill>
                <a:srgbClr val="000000"/>
              </a:solidFill>
              <a:latin typeface="Arial"/>
              <a:ea typeface="Arial"/>
              <a:cs typeface="Arial"/>
              <a:sym typeface="Arial"/>
            </a:endParaRPr>
          </a:p>
        </p:txBody>
      </p:sp>
      <p:pic>
        <p:nvPicPr>
          <p:cNvPr id="384" name="Google Shape;384;g1c2baca10de_0_35"/>
          <p:cNvPicPr preferRelativeResize="0"/>
          <p:nvPr/>
        </p:nvPicPr>
        <p:blipFill>
          <a:blip r:embed="rId6">
            <a:alphaModFix/>
          </a:blip>
          <a:stretch>
            <a:fillRect/>
          </a:stretch>
        </p:blipFill>
        <p:spPr>
          <a:xfrm>
            <a:off x="11094144" y="3874425"/>
            <a:ext cx="5907169" cy="3940049"/>
          </a:xfrm>
          <a:prstGeom prst="rect">
            <a:avLst/>
          </a:prstGeom>
          <a:noFill/>
          <a:ln>
            <a:noFill/>
          </a:ln>
        </p:spPr>
      </p:pic>
      <p:pic>
        <p:nvPicPr>
          <p:cNvPr id="2" name="Picture 1">
            <a:extLst>
              <a:ext uri="{FF2B5EF4-FFF2-40B4-BE49-F238E27FC236}">
                <a16:creationId xmlns:a16="http://schemas.microsoft.com/office/drawing/2014/main" id="{33C71391-3558-912C-4996-41742B9662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0622" y="9053249"/>
            <a:ext cx="3418972" cy="75348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g1c0d571eb8a_0_108"/>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390" name="Google Shape;390;g1c0d571eb8a_0_108"/>
          <p:cNvSpPr txBox="1"/>
          <p:nvPr/>
        </p:nvSpPr>
        <p:spPr>
          <a:xfrm>
            <a:off x="1322828" y="356133"/>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dirty="0">
                <a:latin typeface="Abhaya Libre"/>
                <a:ea typeface="Abhaya Libre"/>
                <a:cs typeface="Abhaya Libre"/>
                <a:sym typeface="Abhaya Libre"/>
              </a:rPr>
              <a:t>Силата на геймификацията</a:t>
            </a:r>
            <a:endParaRPr lang="bg-BG" sz="1400" b="0" i="0" u="none" strike="noStrike" cap="none" dirty="0">
              <a:solidFill>
                <a:srgbClr val="000000"/>
              </a:solidFill>
              <a:latin typeface="Arial"/>
              <a:ea typeface="Arial"/>
              <a:cs typeface="Arial"/>
              <a:sym typeface="Arial"/>
            </a:endParaRPr>
          </a:p>
        </p:txBody>
      </p:sp>
      <p:sp>
        <p:nvSpPr>
          <p:cNvPr id="391" name="Google Shape;391;g1c0d571eb8a_0_108"/>
          <p:cNvSpPr txBox="1"/>
          <p:nvPr/>
        </p:nvSpPr>
        <p:spPr>
          <a:xfrm>
            <a:off x="532651" y="1209173"/>
            <a:ext cx="8280600" cy="5687711"/>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bg-BG" sz="2400" dirty="0">
                <a:latin typeface="Abhaya Libre"/>
                <a:ea typeface="Abhaya Libre"/>
                <a:cs typeface="Abhaya Libre"/>
                <a:sym typeface="Abhaya Libre"/>
              </a:rPr>
              <a:t>Добра практика: Как Duolingo използва геймификацията, за да увеличи интереса на потребителите</a:t>
            </a:r>
            <a:r>
              <a:rPr lang="ru-RU" sz="2400" dirty="0">
                <a:latin typeface="Abhaya Libre"/>
                <a:ea typeface="Abhaya Libre"/>
                <a:cs typeface="Abhaya Libre"/>
                <a:sym typeface="Abhaya Libre"/>
              </a:rPr>
              <a:t>?</a:t>
            </a: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a:t>
            </a:r>
            <a:r>
              <a:rPr lang="bg-BG" sz="2400" dirty="0">
                <a:latin typeface="Abhaya Libre"/>
                <a:ea typeface="Abhaya Libre"/>
                <a:cs typeface="Abhaya Libre"/>
                <a:sym typeface="Abhaya Libre"/>
              </a:rPr>
              <a:t>Създадохме Duolingo през 2011 г. с мисията да разработим най-доброто обучение в света и да го направим достъпно. Винаги съм смятал, че икономическото неравенство е един от най-големите проблеми, пред които се изправя човечеството и образованието е най-добрият начин да помогнем на повечето хора по света да подобрят живота си. Нашата визия е да създадем свят в който</a:t>
            </a:r>
            <a:r>
              <a:rPr lang="en-US" sz="2400" dirty="0">
                <a:latin typeface="Abhaya Libre"/>
                <a:ea typeface="Abhaya Libre"/>
                <a:cs typeface="Abhaya Libre"/>
                <a:sym typeface="Abhaya Libre"/>
              </a:rPr>
              <a:t> </a:t>
            </a:r>
            <a:r>
              <a:rPr lang="bg-BG" sz="2400" dirty="0">
                <a:latin typeface="Abhaya Libre"/>
                <a:ea typeface="Abhaya Libre"/>
                <a:cs typeface="Abhaya Libre"/>
                <a:sym typeface="Abhaya Libre"/>
              </a:rPr>
              <a:t>с повече пари не можеш да си купиш по-добро образование." - Луис фон Ан, изпълнителен директор</a:t>
            </a:r>
            <a:r>
              <a:rPr lang="en-US" sz="2400" dirty="0">
                <a:latin typeface="Abhaya Libre"/>
                <a:ea typeface="Abhaya Libre"/>
                <a:cs typeface="Abhaya Libre"/>
                <a:sym typeface="Abhaya Libre"/>
              </a:rPr>
              <a:t>.</a:t>
            </a:r>
            <a:endParaRPr lang="en-US" sz="2400" b="0" i="0" u="none" strike="noStrike" cap="none" dirty="0">
              <a:solidFill>
                <a:srgbClr val="000000"/>
              </a:solidFill>
              <a:latin typeface="Abhaya Libre"/>
              <a:ea typeface="Abhaya Libre"/>
              <a:cs typeface="Abhaya Libre"/>
              <a:sym typeface="Abhaya Libre"/>
            </a:endParaRPr>
          </a:p>
        </p:txBody>
      </p:sp>
      <p:pic>
        <p:nvPicPr>
          <p:cNvPr id="392" name="Google Shape;392;g1c0d571eb8a_0_108"/>
          <p:cNvPicPr preferRelativeResize="0"/>
          <p:nvPr/>
        </p:nvPicPr>
        <p:blipFill rotWithShape="1">
          <a:blip r:embed="rId4">
            <a:alphaModFix/>
          </a:blip>
          <a:srcRect/>
          <a:stretch/>
        </p:blipFill>
        <p:spPr>
          <a:xfrm rot="-4196164">
            <a:off x="-6492460" y="7384681"/>
            <a:ext cx="11622267" cy="12388075"/>
          </a:xfrm>
          <a:prstGeom prst="rect">
            <a:avLst/>
          </a:prstGeom>
          <a:noFill/>
          <a:ln>
            <a:noFill/>
          </a:ln>
        </p:spPr>
      </p:pic>
      <p:pic>
        <p:nvPicPr>
          <p:cNvPr id="393" name="Google Shape;393;g1c0d571eb8a_0_108"/>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395" name="Google Shape;395;g1c0d571eb8a_0_108"/>
          <p:cNvSpPr txBox="1"/>
          <p:nvPr/>
        </p:nvSpPr>
        <p:spPr>
          <a:xfrm>
            <a:off x="9624350" y="3620250"/>
            <a:ext cx="8019600" cy="5687711"/>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Duolingo </a:t>
            </a:r>
            <a:r>
              <a:rPr lang="bg-BG" sz="2400" dirty="0">
                <a:latin typeface="Abhaya Libre"/>
                <a:ea typeface="Abhaya Libre"/>
                <a:cs typeface="Abhaya Libre"/>
                <a:sym typeface="Abhaya Libre"/>
              </a:rPr>
              <a:t>има над 500 милиона общи потребители и около 40 милиона активни месечни потребители, представляващи всяка държава в света. Предлагат се 98 курса за 39 различни езика.</a:t>
            </a:r>
          </a:p>
          <a:p>
            <a:pPr marL="0" marR="0" lvl="0" indent="0" algn="just" rtl="0">
              <a:lnSpc>
                <a:spcPct val="139958"/>
              </a:lnSpc>
              <a:spcBef>
                <a:spcPts val="0"/>
              </a:spcBef>
              <a:spcAft>
                <a:spcPts val="0"/>
              </a:spcAft>
              <a:buClr>
                <a:srgbClr val="000000"/>
              </a:buClr>
              <a:buSzPts val="2400"/>
              <a:buFont typeface="Arial"/>
              <a:buNone/>
            </a:pPr>
            <a:r>
              <a:rPr lang="bg-BG" sz="2400" dirty="0">
                <a:latin typeface="Abhaya Libre"/>
                <a:ea typeface="Abhaya Libre"/>
                <a:cs typeface="Abhaya Libre"/>
                <a:sym typeface="Abhaya Libre"/>
              </a:rPr>
              <a:t>Duolingo е познат с постоянното (и почти прекомерно) изпращане на известия. Това дори се превърна в толкова голяма меме сензация, че Duolingo написа статия в своя блог на тема "изкуствения интелект зад мемето".</a:t>
            </a:r>
          </a:p>
          <a:p>
            <a:pPr marL="0" marR="0" lvl="0" indent="0" algn="just" rtl="0">
              <a:lnSpc>
                <a:spcPct val="139958"/>
              </a:lnSpc>
              <a:spcBef>
                <a:spcPts val="0"/>
              </a:spcBef>
              <a:spcAft>
                <a:spcPts val="0"/>
              </a:spcAft>
              <a:buClr>
                <a:srgbClr val="000000"/>
              </a:buClr>
              <a:buSzPts val="2400"/>
              <a:buFont typeface="Arial"/>
              <a:buNone/>
            </a:pPr>
            <a:endParaRPr lang="bg-BG"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bg-BG" sz="2400" dirty="0">
                <a:latin typeface="Abhaya Libre"/>
                <a:ea typeface="Abhaya Libre"/>
                <a:cs typeface="Abhaya Libre"/>
                <a:sym typeface="Abhaya Libre"/>
              </a:rPr>
              <a:t>За някои тези известия може да са досадни, но за други –да ги подтикнат да се върнат към ученето на езика.</a:t>
            </a:r>
          </a:p>
        </p:txBody>
      </p:sp>
      <p:pic>
        <p:nvPicPr>
          <p:cNvPr id="396" name="Google Shape;396;g1c0d571eb8a_0_108"/>
          <p:cNvPicPr preferRelativeResize="0"/>
          <p:nvPr/>
        </p:nvPicPr>
        <p:blipFill>
          <a:blip r:embed="rId6">
            <a:alphaModFix/>
          </a:blip>
          <a:stretch>
            <a:fillRect/>
          </a:stretch>
        </p:blipFill>
        <p:spPr>
          <a:xfrm>
            <a:off x="4572000" y="7291250"/>
            <a:ext cx="4241251" cy="2385700"/>
          </a:xfrm>
          <a:prstGeom prst="rect">
            <a:avLst/>
          </a:prstGeom>
          <a:noFill/>
          <a:ln>
            <a:noFill/>
          </a:ln>
        </p:spPr>
      </p:pic>
      <p:pic>
        <p:nvPicPr>
          <p:cNvPr id="397" name="Google Shape;397;g1c0d571eb8a_0_108"/>
          <p:cNvPicPr preferRelativeResize="0"/>
          <p:nvPr/>
        </p:nvPicPr>
        <p:blipFill>
          <a:blip r:embed="rId7">
            <a:alphaModFix/>
          </a:blip>
          <a:stretch>
            <a:fillRect/>
          </a:stretch>
        </p:blipFill>
        <p:spPr>
          <a:xfrm>
            <a:off x="10470188" y="1234797"/>
            <a:ext cx="1866291" cy="2080655"/>
          </a:xfrm>
          <a:prstGeom prst="rect">
            <a:avLst/>
          </a:prstGeom>
          <a:noFill/>
          <a:ln>
            <a:noFill/>
          </a:ln>
        </p:spPr>
      </p:pic>
      <p:pic>
        <p:nvPicPr>
          <p:cNvPr id="2" name="Picture 1">
            <a:extLst>
              <a:ext uri="{FF2B5EF4-FFF2-40B4-BE49-F238E27FC236}">
                <a16:creationId xmlns:a16="http://schemas.microsoft.com/office/drawing/2014/main" id="{49FE5463-291C-0247-CE23-D793CD00B7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68107" y="532638"/>
            <a:ext cx="3418972" cy="75348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01"/>
        <p:cNvGrpSpPr/>
        <p:nvPr/>
      </p:nvGrpSpPr>
      <p:grpSpPr>
        <a:xfrm>
          <a:off x="0" y="0"/>
          <a:ext cx="0" cy="0"/>
          <a:chOff x="0" y="0"/>
          <a:chExt cx="0" cy="0"/>
        </a:xfrm>
      </p:grpSpPr>
      <p:pic>
        <p:nvPicPr>
          <p:cNvPr id="402" name="Google Shape;402;g1c0d571eb8a_0_143"/>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403" name="Google Shape;403;g1c0d571eb8a_0_14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04" name="Google Shape;404;g1c0d571eb8a_0_143"/>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06" name="Google Shape;406;g1c0d571eb8a_0_143"/>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407" name="Google Shape;407;g1c0d571eb8a_0_143"/>
          <p:cNvSpPr txBox="1"/>
          <p:nvPr/>
        </p:nvSpPr>
        <p:spPr>
          <a:xfrm>
            <a:off x="747618" y="764512"/>
            <a:ext cx="15064500"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bg-BG" sz="6410" b="0" i="0" u="none" strike="noStrike" cap="none" dirty="0">
                <a:solidFill>
                  <a:srgbClr val="000000"/>
                </a:solidFill>
                <a:cs typeface="Abhaya Libre"/>
                <a:sym typeface="Abhaya Libre"/>
              </a:rPr>
              <a:t>Геймификацията: ползи и вреди</a:t>
            </a:r>
            <a:endParaRPr sz="1400" b="0" i="0" u="none" strike="noStrike" cap="none" dirty="0">
              <a:solidFill>
                <a:srgbClr val="000000"/>
              </a:solidFill>
              <a:latin typeface="Arial"/>
              <a:ea typeface="Arial"/>
              <a:cs typeface="Arial"/>
              <a:sym typeface="Arial"/>
            </a:endParaRPr>
          </a:p>
        </p:txBody>
      </p:sp>
      <p:sp>
        <p:nvSpPr>
          <p:cNvPr id="408" name="Google Shape;408;g1c0d571eb8a_0_143"/>
          <p:cNvSpPr txBox="1"/>
          <p:nvPr/>
        </p:nvSpPr>
        <p:spPr>
          <a:xfrm>
            <a:off x="9144000" y="2596445"/>
            <a:ext cx="7668300" cy="5687711"/>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dirty="0">
                <a:latin typeface="Abhaya Libre"/>
                <a:ea typeface="Abhaya Libre"/>
                <a:cs typeface="Abhaya Libre"/>
                <a:sym typeface="Abhaya Libre"/>
              </a:rPr>
              <a:t>Duolingo</a:t>
            </a:r>
            <a:r>
              <a:rPr lang="bg-BG" sz="2400" dirty="0">
                <a:latin typeface="Abhaya Libre"/>
                <a:ea typeface="Abhaya Libre"/>
                <a:cs typeface="Abhaya Libre"/>
                <a:sym typeface="Abhaya Libre"/>
              </a:rPr>
              <a:t> </a:t>
            </a:r>
            <a:r>
              <a:rPr lang="ru-RU" sz="2400" dirty="0">
                <a:latin typeface="Abhaya Libre"/>
                <a:ea typeface="Abhaya Libre"/>
                <a:cs typeface="Abhaya Libre"/>
                <a:sym typeface="Abhaya Libre"/>
              </a:rPr>
              <a:t>успя да изгради доста стабилна основа за създаване на истински ангажиращ дизайн, насочен към ползвателите. Използвайки всичките осем стълба на Octalysis Framework, Duolingo осигурява усещане за цел, предизвикателство, ясна обратна връзка по пътя и създава забавен, доброволен начин на учене за изучаващите езици с по-малко свободно време.</a:t>
            </a:r>
          </a:p>
          <a:p>
            <a:pPr marL="0" marR="0" lvl="0" indent="0" algn="just" rtl="0">
              <a:lnSpc>
                <a:spcPct val="139958"/>
              </a:lnSpc>
              <a:spcBef>
                <a:spcPts val="0"/>
              </a:spcBef>
              <a:spcAft>
                <a:spcPts val="0"/>
              </a:spcAft>
              <a:buClr>
                <a:srgbClr val="000000"/>
              </a:buClr>
              <a:buSzPts val="2400"/>
              <a:buFont typeface="Arial"/>
              <a:buNone/>
            </a:pPr>
            <a:endParaRPr lang="ru-RU"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В това видео ще видите успешни и неуспешни начини за използване на геймификация, включително приложението Duolingo.</a:t>
            </a:r>
            <a:endParaRPr sz="2400" b="0" i="0" u="none" strike="noStrike" cap="none" dirty="0">
              <a:solidFill>
                <a:srgbClr val="000000"/>
              </a:solidFill>
              <a:latin typeface="Abhaya Libre"/>
              <a:ea typeface="Abhaya Libre"/>
              <a:cs typeface="Abhaya Libre"/>
              <a:sym typeface="Abhaya Libre"/>
            </a:endParaRPr>
          </a:p>
        </p:txBody>
      </p:sp>
      <p:pic>
        <p:nvPicPr>
          <p:cNvPr id="409" name="Google Shape;409;g1c0d571eb8a_0_143" descr="Good and bad ways gamification has been used (Volkswagen, eQuoo, Duolingo, Robinhood + more). Check out my resources below.&#10;&#10;0:00 Intro/What is gamification&#10;0:45 The Piano Stairs&#10;1:10 The World's Deepest Bin&#10;2:10 Duolingo/Learning apps&#10;2:27 Boaty McBoatface/Crowdsourcing&#10;3:20 Uber &amp; gamification&#10;3:52 Robinhood &amp; gamification&#10;4:55 Concl.&#10;&#10;Piano Stairs Video: https://www.youtube.com/watch?v=SByymar3bds&#10;The World's Deepest Bin Video: https://www.youtube.com/watch?v=qRgWttqFKu8&amp;t=0m22s&#10;&#10;eQuoo Mental Health App Website: https://www.equoogame.com/&#10;Gamification Mental Health App Research: https://journals.plos.org/plosone/article?id=10.1371/journal.pone.0237220&#10;&#10;Boaty McBoatface Article: https://www.bbc.com/news/uk-36225652&#10;Uber Article: https://www.cnet.com/news/uber-drivers-uses-psychological-tricks-behavioral-science-incentives/&#10;&#10;Robinhood Article: https://www.wsj.com/articles/confetti-free-stocks-does-robinhoods-design-make-trading-too-easy-11597915801#:~:text=Robinhood%20Chief%20Operating%20Officer%20Gretchen,through%20its%20website%2C%20she%20added.&#10;Robinhood Lawsuit Article: https://www.forbes.com/sites/jeffkauflin/2021/02/08/robinhood-hit-with-wrongful-death-suit-from-the-family-of-alex-kearns-alleging-customer-service-failures-and-reckless-practices/?sh=4b8cacbcad6d" title="Gamification: The Good &amp; Bad (Robinhood, Volkswagen, Duolingo + More)">
            <a:hlinkClick r:id="rId7"/>
          </p:cNvPr>
          <p:cNvPicPr preferRelativeResize="0"/>
          <p:nvPr/>
        </p:nvPicPr>
        <p:blipFill>
          <a:blip r:embed="rId8">
            <a:alphaModFix/>
          </a:blip>
          <a:stretch>
            <a:fillRect/>
          </a:stretch>
        </p:blipFill>
        <p:spPr>
          <a:xfrm>
            <a:off x="864126" y="2794725"/>
            <a:ext cx="7415742" cy="5561800"/>
          </a:xfrm>
          <a:prstGeom prst="rect">
            <a:avLst/>
          </a:prstGeom>
          <a:noFill/>
          <a:ln>
            <a:noFill/>
          </a:ln>
        </p:spPr>
      </p:pic>
      <p:pic>
        <p:nvPicPr>
          <p:cNvPr id="2" name="Picture 1">
            <a:extLst>
              <a:ext uri="{FF2B5EF4-FFF2-40B4-BE49-F238E27FC236}">
                <a16:creationId xmlns:a16="http://schemas.microsoft.com/office/drawing/2014/main" id="{495FB169-051F-01C9-B91C-59757E30134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1000"/>
                                        <p:tgtEl>
                                          <p:spTgt spid="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13"/>
        <p:cNvGrpSpPr/>
        <p:nvPr/>
      </p:nvGrpSpPr>
      <p:grpSpPr>
        <a:xfrm>
          <a:off x="0" y="0"/>
          <a:ext cx="0" cy="0"/>
          <a:chOff x="0" y="0"/>
          <a:chExt cx="0" cy="0"/>
        </a:xfrm>
      </p:grpSpPr>
      <p:pic>
        <p:nvPicPr>
          <p:cNvPr id="414" name="Google Shape;414;g1c0d571eb8a_0_155"/>
          <p:cNvPicPr preferRelativeResize="0"/>
          <p:nvPr/>
        </p:nvPicPr>
        <p:blipFill rotWithShape="1">
          <a:blip r:embed="rId3">
            <a:alphaModFix/>
          </a:blip>
          <a:srcRect/>
          <a:stretch/>
        </p:blipFill>
        <p:spPr>
          <a:xfrm rot="-4196164">
            <a:off x="-5974143" y="8370333"/>
            <a:ext cx="10675281" cy="11378690"/>
          </a:xfrm>
          <a:prstGeom prst="rect">
            <a:avLst/>
          </a:prstGeom>
          <a:noFill/>
          <a:ln>
            <a:noFill/>
          </a:ln>
        </p:spPr>
      </p:pic>
      <p:pic>
        <p:nvPicPr>
          <p:cNvPr id="415" name="Google Shape;415;g1c0d571eb8a_0_15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16" name="Google Shape;416;g1c0d571eb8a_0_155"/>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18" name="Google Shape;418;g1c0d571eb8a_0_155"/>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419" name="Google Shape;419;g1c0d571eb8a_0_155"/>
          <p:cNvSpPr txBox="1"/>
          <p:nvPr/>
        </p:nvSpPr>
        <p:spPr>
          <a:xfrm>
            <a:off x="1833485" y="719029"/>
            <a:ext cx="14621030"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bg-BG" sz="6410" dirty="0">
                <a:latin typeface="Abhaya Libre"/>
                <a:ea typeface="Abhaya Libre"/>
                <a:cs typeface="Abhaya Libre"/>
                <a:sym typeface="Abhaya Libre"/>
              </a:rPr>
              <a:t>Още един пример за геймификацията</a:t>
            </a:r>
            <a:endParaRPr sz="1400" b="0" i="0" u="none" strike="noStrike" cap="none" dirty="0">
              <a:solidFill>
                <a:srgbClr val="000000"/>
              </a:solidFill>
              <a:latin typeface="Arial"/>
              <a:ea typeface="Arial"/>
              <a:cs typeface="Arial"/>
              <a:sym typeface="Arial"/>
            </a:endParaRPr>
          </a:p>
        </p:txBody>
      </p:sp>
      <p:sp>
        <p:nvSpPr>
          <p:cNvPr id="420" name="Google Shape;420;g1c0d571eb8a_0_155"/>
          <p:cNvSpPr txBox="1"/>
          <p:nvPr/>
        </p:nvSpPr>
        <p:spPr>
          <a:xfrm>
            <a:off x="6788003" y="1729767"/>
            <a:ext cx="11208773" cy="672184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600"/>
              <a:buFont typeface="Arial"/>
              <a:buNone/>
            </a:pPr>
            <a:r>
              <a:rPr lang="en-US" sz="2600" u="sng" dirty="0" err="1">
                <a:solidFill>
                  <a:schemeClr val="hlink"/>
                </a:solidFill>
                <a:latin typeface="Abhaya Libre"/>
                <a:ea typeface="Abhaya Libre"/>
                <a:cs typeface="Abhaya Libre"/>
                <a:sym typeface="Abhaya Libre"/>
                <a:hlinkClick r:id="rId7"/>
              </a:rPr>
              <a:t>TimeHeroes</a:t>
            </a:r>
            <a:r>
              <a:rPr lang="ru-RU" sz="2600" dirty="0">
                <a:latin typeface="Abhaya Libre"/>
                <a:ea typeface="Abhaya Libre"/>
                <a:cs typeface="Abhaya Libre"/>
                <a:sym typeface="Abhaya Libre"/>
              </a:rPr>
              <a:t> е най-голямата платформа за доброволчество в </a:t>
            </a:r>
            <a:r>
              <a:rPr lang="bg-BG" sz="2600" dirty="0">
                <a:latin typeface="Abhaya Libre"/>
                <a:ea typeface="Abhaya Libre"/>
                <a:cs typeface="Abhaya Libre"/>
                <a:sym typeface="Abhaya Libre"/>
              </a:rPr>
              <a:t>България. Тя съчетава доброволци с каузи, които имат нужда от подкрепа. Можете да намерите всички доброволчески каузи на едно място. Платформата е с висока степен на геймификация, като включва значки, точки и други, което стимулира потребителите да допринесат за значими каузи. Това е отличен пример за използване на технологията за по-висока цел.</a:t>
            </a:r>
          </a:p>
          <a:p>
            <a:pPr marL="0" marR="0" lvl="0" indent="0" algn="just" rtl="0">
              <a:lnSpc>
                <a:spcPct val="139958"/>
              </a:lnSpc>
              <a:spcBef>
                <a:spcPts val="0"/>
              </a:spcBef>
              <a:spcAft>
                <a:spcPts val="0"/>
              </a:spcAft>
              <a:buClr>
                <a:srgbClr val="000000"/>
              </a:buClr>
              <a:buSzPts val="2600"/>
              <a:buFont typeface="Arial"/>
              <a:buNone/>
            </a:pPr>
            <a:endParaRPr lang="bg-BG" sz="26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600"/>
              <a:buFont typeface="Arial"/>
              <a:buNone/>
            </a:pPr>
            <a:r>
              <a:rPr lang="bg-BG" sz="2600" b="1" dirty="0">
                <a:latin typeface="Abhaya Libre"/>
                <a:ea typeface="Abhaya Libre"/>
                <a:cs typeface="Abhaya Libre"/>
                <a:sym typeface="Abhaya Libre"/>
              </a:rPr>
              <a:t>Как работи?</a:t>
            </a:r>
          </a:p>
          <a:p>
            <a:pPr marL="0" marR="0" lvl="0" indent="0" algn="just" rtl="0">
              <a:lnSpc>
                <a:spcPct val="139958"/>
              </a:lnSpc>
              <a:spcBef>
                <a:spcPts val="0"/>
              </a:spcBef>
              <a:spcAft>
                <a:spcPts val="0"/>
              </a:spcAft>
              <a:buClr>
                <a:srgbClr val="000000"/>
              </a:buClr>
              <a:buSzPts val="2600"/>
              <a:buFont typeface="Arial"/>
              <a:buNone/>
            </a:pPr>
            <a:r>
              <a:rPr lang="bg-BG" sz="2600" dirty="0">
                <a:latin typeface="Abhaya Libre"/>
                <a:ea typeface="Abhaya Libre"/>
                <a:cs typeface="Abhaya Libre"/>
                <a:sym typeface="Abhaya Libre"/>
              </a:rPr>
              <a:t>Точки и значки се натрупват според правила с елемент на изненада. Няма да е напразно да подкрепите много мисии, да качвате снимки и истории за това как са преминали (след всяка мисия получавате имейл), да поканите приятели да споделят талантите си на сайта и други. Като истински </a:t>
            </a:r>
            <a:r>
              <a:rPr lang="ru-RU" sz="2600" dirty="0">
                <a:latin typeface="Abhaya Libre"/>
                <a:ea typeface="Abhaya Libre"/>
                <a:cs typeface="Abhaya Libre"/>
                <a:sym typeface="Abhaya Libre"/>
              </a:rPr>
              <a:t>герой.</a:t>
            </a:r>
            <a:endParaRPr sz="2400" b="0" i="0" u="none" strike="noStrike" cap="none" dirty="0">
              <a:solidFill>
                <a:srgbClr val="000000"/>
              </a:solidFill>
              <a:latin typeface="Abhaya Libre"/>
              <a:ea typeface="Abhaya Libre"/>
              <a:cs typeface="Abhaya Libre"/>
              <a:sym typeface="Abhaya Libre"/>
            </a:endParaRPr>
          </a:p>
        </p:txBody>
      </p:sp>
      <p:pic>
        <p:nvPicPr>
          <p:cNvPr id="421" name="Google Shape;421;g1c0d571eb8a_0_155"/>
          <p:cNvPicPr preferRelativeResize="0"/>
          <p:nvPr/>
        </p:nvPicPr>
        <p:blipFill>
          <a:blip r:embed="rId8">
            <a:alphaModFix/>
          </a:blip>
          <a:stretch>
            <a:fillRect/>
          </a:stretch>
        </p:blipFill>
        <p:spPr>
          <a:xfrm>
            <a:off x="565297" y="2854336"/>
            <a:ext cx="6204213" cy="4585702"/>
          </a:xfrm>
          <a:prstGeom prst="rect">
            <a:avLst/>
          </a:prstGeom>
          <a:noFill/>
          <a:ln>
            <a:noFill/>
          </a:ln>
        </p:spPr>
      </p:pic>
      <p:pic>
        <p:nvPicPr>
          <p:cNvPr id="2" name="Picture 1">
            <a:extLst>
              <a:ext uri="{FF2B5EF4-FFF2-40B4-BE49-F238E27FC236}">
                <a16:creationId xmlns:a16="http://schemas.microsoft.com/office/drawing/2014/main" id="{DDE5D8D5-09DA-BB49-3AD4-66BF3A93C35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25"/>
        <p:cNvGrpSpPr/>
        <p:nvPr/>
      </p:nvGrpSpPr>
      <p:grpSpPr>
        <a:xfrm>
          <a:off x="0" y="0"/>
          <a:ext cx="0" cy="0"/>
          <a:chOff x="0" y="0"/>
          <a:chExt cx="0" cy="0"/>
        </a:xfrm>
      </p:grpSpPr>
      <p:pic>
        <p:nvPicPr>
          <p:cNvPr id="426" name="Google Shape;426;g1c0d571eb8a_0_47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27" name="Google Shape;427;g1c0d571eb8a_0_47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28" name="Google Shape;428;g1c0d571eb8a_0_475"/>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430" name="Google Shape;430;g1c0d571eb8a_0_475"/>
          <p:cNvSpPr txBox="1"/>
          <p:nvPr/>
        </p:nvSpPr>
        <p:spPr>
          <a:xfrm>
            <a:off x="1036825" y="1597947"/>
            <a:ext cx="11616900" cy="7432804"/>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bg-BG" sz="2300" dirty="0">
                <a:latin typeface="Abhaya Libre"/>
                <a:ea typeface="Abhaya Libre"/>
                <a:cs typeface="Abhaya Libre"/>
                <a:sym typeface="Abhaya Libre"/>
              </a:rPr>
              <a:t>Дигитална</a:t>
            </a:r>
            <a:r>
              <a:rPr lang="ru-RU" sz="2300" dirty="0">
                <a:latin typeface="Abhaya Libre"/>
                <a:ea typeface="Abhaya Libre"/>
                <a:cs typeface="Abhaya Libre"/>
                <a:sym typeface="Abhaya Libre"/>
              </a:rPr>
              <a:t> </a:t>
            </a:r>
            <a:r>
              <a:rPr lang="bg-BG" sz="2300" dirty="0">
                <a:latin typeface="Abhaya Libre"/>
                <a:ea typeface="Abhaya Libre"/>
                <a:cs typeface="Abhaya Libre"/>
                <a:sym typeface="Abhaya Libre"/>
              </a:rPr>
              <a:t>грамотност се отнася до способността да се възприемат цифровите медии. Това се постига чрез смислени и устойчиви модели на потребление и набиране на информация, които увеличават потенциала на индивида да допринесе за автентична общност. Това включва способността да се анализира, приоритизира и действа спрямо безбройните дигитални медии с които се сблъскват гражданите на 21 век всеки ден.</a:t>
            </a:r>
          </a:p>
          <a:p>
            <a:pPr marL="0" marR="0" lvl="0" indent="0" algn="just" rtl="0">
              <a:lnSpc>
                <a:spcPct val="139958"/>
              </a:lnSpc>
              <a:spcBef>
                <a:spcPts val="0"/>
              </a:spcBef>
              <a:spcAft>
                <a:spcPts val="0"/>
              </a:spcAft>
              <a:buClr>
                <a:srgbClr val="000000"/>
              </a:buClr>
              <a:buSzPts val="2400"/>
              <a:buFont typeface="Arial"/>
              <a:buNone/>
            </a:pPr>
            <a:endParaRPr lang="bg-BG" sz="23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bg-BG" sz="2300" dirty="0">
                <a:latin typeface="Abhaya Libre"/>
                <a:ea typeface="Abhaya Libre"/>
                <a:cs typeface="Abhaya Libre"/>
                <a:sym typeface="Abhaya Libre"/>
              </a:rPr>
              <a:t>Дигиталната грамотност е все по-важен фактор в образованието още от ранна възраст. В образованието учениците трябва да развиват специфични умения за цифрова грамотност като четат и взаимодействат с онлайн съдържание, което може да съдържа вградени ресурси като хипервръзки, аудио клипове, графики или диаграми, които изискват от учениците да вземат решения. Днес на учениците се налага да отидат още една крачка напред, като създават, сътрудничат и споделят цифрово съдържание и да го правят по отговорен начин. Поради тези причини преподавателите трябва да разбират важността на уменията за дигитална грамотност за учениците и да ги преподават в класната стая</a:t>
            </a:r>
            <a:r>
              <a:rPr lang="ru-RU" sz="2300" dirty="0">
                <a:latin typeface="Abhaya Libre"/>
                <a:ea typeface="Abhaya Libre"/>
                <a:cs typeface="Abhaya Libre"/>
                <a:sym typeface="Abhaya Libre"/>
              </a:rPr>
              <a:t>.</a:t>
            </a:r>
          </a:p>
        </p:txBody>
      </p:sp>
      <p:sp>
        <p:nvSpPr>
          <p:cNvPr id="431" name="Google Shape;431;g1c0d571eb8a_0_475"/>
          <p:cNvSpPr txBox="1"/>
          <p:nvPr/>
        </p:nvSpPr>
        <p:spPr>
          <a:xfrm>
            <a:off x="1036825" y="687832"/>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b="0" i="0" u="none" strike="noStrike" cap="none" dirty="0">
                <a:solidFill>
                  <a:srgbClr val="000000"/>
                </a:solidFill>
                <a:latin typeface="Abhaya Libre"/>
                <a:ea typeface="Abhaya Libre"/>
                <a:cs typeface="Abhaya Libre"/>
                <a:sym typeface="Abhaya Libre"/>
              </a:rPr>
              <a:t>Обобщение</a:t>
            </a:r>
            <a:endParaRPr sz="1400" b="0" i="0" u="none" strike="noStrike" cap="none" dirty="0">
              <a:solidFill>
                <a:srgbClr val="000000"/>
              </a:solidFill>
              <a:latin typeface="Arial"/>
              <a:ea typeface="Arial"/>
              <a:cs typeface="Arial"/>
              <a:sym typeface="Arial"/>
            </a:endParaRPr>
          </a:p>
        </p:txBody>
      </p:sp>
      <p:pic>
        <p:nvPicPr>
          <p:cNvPr id="432" name="Google Shape;432;g1c0d571eb8a_0_475"/>
          <p:cNvPicPr preferRelativeResize="0"/>
          <p:nvPr/>
        </p:nvPicPr>
        <p:blipFill>
          <a:blip r:embed="rId6">
            <a:alphaModFix/>
          </a:blip>
          <a:stretch>
            <a:fillRect/>
          </a:stretch>
        </p:blipFill>
        <p:spPr>
          <a:xfrm>
            <a:off x="13279375" y="3428991"/>
            <a:ext cx="4509150" cy="4142782"/>
          </a:xfrm>
          <a:prstGeom prst="rect">
            <a:avLst/>
          </a:prstGeom>
          <a:noFill/>
          <a:ln>
            <a:noFill/>
          </a:ln>
        </p:spPr>
      </p:pic>
      <p:pic>
        <p:nvPicPr>
          <p:cNvPr id="2" name="Picture 1">
            <a:extLst>
              <a:ext uri="{FF2B5EF4-FFF2-40B4-BE49-F238E27FC236}">
                <a16:creationId xmlns:a16="http://schemas.microsoft.com/office/drawing/2014/main" id="{944FE755-92D7-9CB6-C1A1-ABFF6AEF36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73480" y="9222425"/>
            <a:ext cx="3418972" cy="753486"/>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36"/>
        <p:cNvGrpSpPr/>
        <p:nvPr/>
      </p:nvGrpSpPr>
      <p:grpSpPr>
        <a:xfrm>
          <a:off x="0" y="0"/>
          <a:ext cx="0" cy="0"/>
          <a:chOff x="0" y="0"/>
          <a:chExt cx="0" cy="0"/>
        </a:xfrm>
      </p:grpSpPr>
      <p:grpSp>
        <p:nvGrpSpPr>
          <p:cNvPr id="437" name="Google Shape;437;g1c0d571eb8a_0_167"/>
          <p:cNvGrpSpPr/>
          <p:nvPr/>
        </p:nvGrpSpPr>
        <p:grpSpPr>
          <a:xfrm>
            <a:off x="0" y="3553600"/>
            <a:ext cx="19062488" cy="3230782"/>
            <a:chOff x="0" y="-38100"/>
            <a:chExt cx="5020540" cy="850900"/>
          </a:xfrm>
        </p:grpSpPr>
        <p:sp>
          <p:nvSpPr>
            <p:cNvPr id="438" name="Google Shape;438;g1c0d571eb8a_0_167"/>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439" name="Google Shape;439;g1c0d571eb8a_0_167"/>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pic>
        <p:nvPicPr>
          <p:cNvPr id="440" name="Google Shape;440;g1c0d571eb8a_0_167"/>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441" name="Google Shape;441;g1c0d571eb8a_0_167"/>
          <p:cNvPicPr preferRelativeResize="0"/>
          <p:nvPr/>
        </p:nvPicPr>
        <p:blipFill rotWithShape="1">
          <a:blip r:embed="rId4">
            <a:alphaModFix/>
          </a:blip>
          <a:srcRect/>
          <a:stretch/>
        </p:blipFill>
        <p:spPr>
          <a:xfrm rot="-9632120">
            <a:off x="-2431640" y="-1705919"/>
            <a:ext cx="5721823" cy="5669807"/>
          </a:xfrm>
          <a:prstGeom prst="rect">
            <a:avLst/>
          </a:prstGeom>
          <a:noFill/>
          <a:ln>
            <a:noFill/>
          </a:ln>
        </p:spPr>
      </p:pic>
      <p:pic>
        <p:nvPicPr>
          <p:cNvPr id="442" name="Google Shape;442;g1c0d571eb8a_0_167"/>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443" name="Google Shape;443;g1c0d571eb8a_0_167"/>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444" name="Google Shape;444;g1c0d571eb8a_0_167"/>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445" name="Google Shape;445;g1c0d571eb8a_0_167"/>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446" name="Google Shape;446;g1c0d571eb8a_0_167"/>
          <p:cNvPicPr preferRelativeResize="0"/>
          <p:nvPr/>
        </p:nvPicPr>
        <p:blipFill rotWithShape="1">
          <a:blip r:embed="rId7">
            <a:alphaModFix/>
          </a:blip>
          <a:srcRect/>
          <a:stretch/>
        </p:blipFill>
        <p:spPr>
          <a:xfrm rot="3420379">
            <a:off x="5570971" y="-4349324"/>
            <a:ext cx="5810576" cy="5802962"/>
          </a:xfrm>
          <a:prstGeom prst="rect">
            <a:avLst/>
          </a:prstGeom>
          <a:noFill/>
          <a:ln>
            <a:noFill/>
          </a:ln>
        </p:spPr>
      </p:pic>
      <p:pic>
        <p:nvPicPr>
          <p:cNvPr id="447" name="Google Shape;447;g1c0d571eb8a_0_167"/>
          <p:cNvPicPr preferRelativeResize="0"/>
          <p:nvPr/>
        </p:nvPicPr>
        <p:blipFill rotWithShape="1">
          <a:blip r:embed="rId7">
            <a:alphaModFix/>
          </a:blip>
          <a:srcRect/>
          <a:stretch/>
        </p:blipFill>
        <p:spPr>
          <a:xfrm rot="-4167270">
            <a:off x="-3176552" y="4860538"/>
            <a:ext cx="4881157" cy="4874759"/>
          </a:xfrm>
          <a:prstGeom prst="rect">
            <a:avLst/>
          </a:prstGeom>
          <a:noFill/>
          <a:ln>
            <a:noFill/>
          </a:ln>
        </p:spPr>
      </p:pic>
      <p:grpSp>
        <p:nvGrpSpPr>
          <p:cNvPr id="448" name="Google Shape;448;g1c0d571eb8a_0_167"/>
          <p:cNvGrpSpPr/>
          <p:nvPr/>
        </p:nvGrpSpPr>
        <p:grpSpPr>
          <a:xfrm rot="10800000">
            <a:off x="1170763" y="8531326"/>
            <a:ext cx="2900573" cy="807705"/>
            <a:chOff x="0" y="0"/>
            <a:chExt cx="3867430" cy="1076940"/>
          </a:xfrm>
        </p:grpSpPr>
        <p:pic>
          <p:nvPicPr>
            <p:cNvPr id="449" name="Google Shape;449;g1c0d571eb8a_0_167"/>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450" name="Google Shape;450;g1c0d571eb8a_0_167"/>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451" name="Google Shape;451;g1c0d571eb8a_0_167"/>
          <p:cNvSpPr txBox="1"/>
          <p:nvPr/>
        </p:nvSpPr>
        <p:spPr>
          <a:xfrm>
            <a:off x="1942824" y="4382051"/>
            <a:ext cx="15342300" cy="1917448"/>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7300"/>
              <a:buFont typeface="Arial"/>
              <a:buNone/>
            </a:pPr>
            <a:r>
              <a:rPr lang="bg-BG" sz="8900" b="0" i="0" u="none" strike="noStrike" cap="none" dirty="0">
                <a:solidFill>
                  <a:srgbClr val="04989E"/>
                </a:solidFill>
                <a:cs typeface="Abhaya Libre"/>
                <a:sym typeface="Abhaya Libre"/>
              </a:rPr>
              <a:t>Из</a:t>
            </a:r>
            <a:r>
              <a:rPr lang="bg-BG" sz="8900" dirty="0">
                <a:solidFill>
                  <a:srgbClr val="04989E"/>
                </a:solidFill>
                <a:cs typeface="Abhaya Libre"/>
                <a:sym typeface="Abhaya Libre"/>
              </a:rPr>
              <a:t>куствен интелект</a:t>
            </a:r>
            <a:endParaRPr sz="9700" b="0" i="0" u="none" strike="noStrike" cap="none" dirty="0">
              <a:solidFill>
                <a:srgbClr val="000000"/>
              </a:solidFill>
              <a:latin typeface="Arial"/>
              <a:ea typeface="Arial"/>
              <a:cs typeface="Arial"/>
              <a:sym typeface="Arial"/>
            </a:endParaRPr>
          </a:p>
        </p:txBody>
      </p:sp>
      <p:pic>
        <p:nvPicPr>
          <p:cNvPr id="452" name="Google Shape;452;g1c0d571eb8a_0_167"/>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2" name="Picture 1">
            <a:extLst>
              <a:ext uri="{FF2B5EF4-FFF2-40B4-BE49-F238E27FC236}">
                <a16:creationId xmlns:a16="http://schemas.microsoft.com/office/drawing/2014/main" id="{78B1073A-A559-820E-C0F4-BCFF9D5651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57"/>
        <p:cNvGrpSpPr/>
        <p:nvPr/>
      </p:nvGrpSpPr>
      <p:grpSpPr>
        <a:xfrm>
          <a:off x="0" y="0"/>
          <a:ext cx="0" cy="0"/>
          <a:chOff x="0" y="0"/>
          <a:chExt cx="0" cy="0"/>
        </a:xfrm>
      </p:grpSpPr>
      <p:pic>
        <p:nvPicPr>
          <p:cNvPr id="458" name="Google Shape;458;g1c0d571eb8a_0_199"/>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59" name="Google Shape;459;g1c0d571eb8a_0_19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60" name="Google Shape;460;g1c0d571eb8a_0_199"/>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462" name="Google Shape;462;g1c0d571eb8a_0_199"/>
          <p:cNvSpPr/>
          <p:nvPr/>
        </p:nvSpPr>
        <p:spPr>
          <a:xfrm>
            <a:off x="10300118" y="1813870"/>
            <a:ext cx="7129589" cy="6972236"/>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63" name="Google Shape;463;g1c0d571eb8a_0_199"/>
          <p:cNvSpPr txBox="1"/>
          <p:nvPr/>
        </p:nvSpPr>
        <p:spPr>
          <a:xfrm>
            <a:off x="1290293" y="1910260"/>
            <a:ext cx="7995300" cy="723890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bg-BG" sz="2800" dirty="0">
                <a:latin typeface="Abhaya Libre"/>
                <a:ea typeface="Abhaya Libre"/>
                <a:cs typeface="Abhaya Libre"/>
                <a:sym typeface="Abhaya Libre"/>
              </a:rPr>
              <a:t>Изкуственият интелект използва компютри и машини, за да имитира способностите за решаване на проблеми и вземане на решения на човешкия мозък.</a:t>
            </a:r>
          </a:p>
          <a:p>
            <a:pPr marL="0" marR="0" lvl="0" indent="0" algn="just" rtl="0">
              <a:lnSpc>
                <a:spcPct val="139958"/>
              </a:lnSpc>
              <a:spcBef>
                <a:spcPts val="0"/>
              </a:spcBef>
              <a:spcAft>
                <a:spcPts val="0"/>
              </a:spcAft>
              <a:buClr>
                <a:srgbClr val="000000"/>
              </a:buClr>
              <a:buSzPts val="2400"/>
              <a:buFont typeface="Arial"/>
              <a:buNone/>
            </a:pPr>
            <a:endParaRPr lang="bg-BG" sz="28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bg-BG" sz="2800" b="1" dirty="0">
                <a:latin typeface="Abhaya Libre"/>
                <a:ea typeface="Abhaya Libre"/>
                <a:cs typeface="Abhaya Libre"/>
                <a:sym typeface="Abhaya Libre"/>
              </a:rPr>
              <a:t>Кои са основните видове изкуствен интелект?</a:t>
            </a:r>
          </a:p>
          <a:p>
            <a:pPr marL="0" marR="0" lvl="0" indent="0" algn="just" rtl="0">
              <a:lnSpc>
                <a:spcPct val="139958"/>
              </a:lnSpc>
              <a:spcBef>
                <a:spcPts val="0"/>
              </a:spcBef>
              <a:spcAft>
                <a:spcPts val="0"/>
              </a:spcAft>
              <a:buClr>
                <a:srgbClr val="000000"/>
              </a:buClr>
              <a:buSzPts val="2400"/>
              <a:buFont typeface="Arial"/>
              <a:buNone/>
            </a:pPr>
            <a:r>
              <a:rPr lang="bg-BG" sz="2800" dirty="0">
                <a:latin typeface="Abhaya Libre"/>
                <a:ea typeface="Abhaya Libre"/>
                <a:cs typeface="Abhaya Libre"/>
                <a:sym typeface="Abhaya Libre"/>
              </a:rPr>
              <a:t>Изкуственият интелект (</a:t>
            </a:r>
            <a:r>
              <a:rPr lang="en-US" sz="2800" dirty="0">
                <a:latin typeface="Abhaya Libre"/>
                <a:ea typeface="Abhaya Libre"/>
                <a:cs typeface="Abhaya Libre"/>
                <a:sym typeface="Abhaya Libre"/>
              </a:rPr>
              <a:t>AI)</a:t>
            </a:r>
            <a:r>
              <a:rPr lang="bg-BG" sz="2800" dirty="0">
                <a:latin typeface="Abhaya Libre"/>
                <a:ea typeface="Abhaya Libre"/>
                <a:cs typeface="Abhaya Libre"/>
                <a:sym typeface="Abhaya Libre"/>
              </a:rPr>
              <a:t> е симулация на процесите на човешки интелект от машини, особено от компютърни системи. Конкретни приложения на </a:t>
            </a:r>
            <a:r>
              <a:rPr lang="en-US" sz="2800" dirty="0">
                <a:latin typeface="Abhaya Libre"/>
                <a:ea typeface="Abhaya Libre"/>
                <a:cs typeface="Abhaya Libre"/>
                <a:sym typeface="Abhaya Libre"/>
              </a:rPr>
              <a:t>AI</a:t>
            </a:r>
            <a:r>
              <a:rPr lang="bg-BG" sz="2800" dirty="0">
                <a:latin typeface="Abhaya Libre"/>
                <a:ea typeface="Abhaya Libre"/>
                <a:cs typeface="Abhaya Libre"/>
                <a:sym typeface="Abhaya Libre"/>
              </a:rPr>
              <a:t> включват експертни системи, обработка на естествен език, разпознаване на речта и машинно зрение</a:t>
            </a:r>
            <a:r>
              <a:rPr lang="ru-RU" sz="2800" dirty="0">
                <a:latin typeface="Abhaya Libre"/>
                <a:ea typeface="Abhaya Libre"/>
                <a:cs typeface="Abhaya Libre"/>
                <a:sym typeface="Abhaya Libre"/>
              </a:rPr>
              <a:t>.</a:t>
            </a:r>
            <a:endParaRPr sz="2800" dirty="0">
              <a:latin typeface="Abhaya Libre"/>
              <a:ea typeface="Abhaya Libre"/>
              <a:cs typeface="Abhaya Libre"/>
              <a:sym typeface="Abhaya Libre"/>
            </a:endParaRPr>
          </a:p>
        </p:txBody>
      </p:sp>
      <p:sp>
        <p:nvSpPr>
          <p:cNvPr id="464" name="Google Shape;464;g1c0d571eb8a_0_199"/>
          <p:cNvSpPr txBox="1"/>
          <p:nvPr/>
        </p:nvSpPr>
        <p:spPr>
          <a:xfrm>
            <a:off x="1184850" y="975075"/>
            <a:ext cx="12516402"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dirty="0">
                <a:latin typeface="Abhaya Libre"/>
                <a:ea typeface="Abhaya Libre"/>
                <a:cs typeface="Abhaya Libre"/>
                <a:sym typeface="Abhaya Libre"/>
              </a:rPr>
              <a:t>Какво е изкуственият интелект</a:t>
            </a:r>
            <a:r>
              <a:rPr lang="en-US" sz="6410" dirty="0">
                <a:latin typeface="Abhaya Libre"/>
                <a:ea typeface="Abhaya Libre"/>
                <a:cs typeface="Abhaya Libre"/>
                <a:sym typeface="Abhaya Libre"/>
              </a:rPr>
              <a:t>?</a:t>
            </a:r>
            <a:endParaRPr sz="1400" b="0" i="0" u="none" strike="noStrike" cap="none" dirty="0">
              <a:solidFill>
                <a:srgbClr val="000000"/>
              </a:solidFill>
              <a:latin typeface="Arial"/>
              <a:ea typeface="Arial"/>
              <a:cs typeface="Arial"/>
              <a:sym typeface="Arial"/>
            </a:endParaRPr>
          </a:p>
        </p:txBody>
      </p:sp>
      <p:pic>
        <p:nvPicPr>
          <p:cNvPr id="465" name="Google Shape;465;g1c0d571eb8a_0_199"/>
          <p:cNvPicPr preferRelativeResize="0"/>
          <p:nvPr/>
        </p:nvPicPr>
        <p:blipFill>
          <a:blip r:embed="rId6">
            <a:alphaModFix/>
          </a:blip>
          <a:stretch>
            <a:fillRect/>
          </a:stretch>
        </p:blipFill>
        <p:spPr>
          <a:xfrm>
            <a:off x="10732113" y="3342737"/>
            <a:ext cx="6265594" cy="3914500"/>
          </a:xfrm>
          <a:prstGeom prst="rect">
            <a:avLst/>
          </a:prstGeom>
          <a:noFill/>
          <a:ln>
            <a:noFill/>
          </a:ln>
        </p:spPr>
      </p:pic>
      <p:pic>
        <p:nvPicPr>
          <p:cNvPr id="2" name="Picture 1">
            <a:extLst>
              <a:ext uri="{FF2B5EF4-FFF2-40B4-BE49-F238E27FC236}">
                <a16:creationId xmlns:a16="http://schemas.microsoft.com/office/drawing/2014/main" id="{F37DB4F5-42FC-5D28-6B3B-BB615D8496B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5423" y="9245915"/>
            <a:ext cx="3418972" cy="75348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g1c2ba11e0e5_0_84"/>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471" name="Google Shape;471;g1c2ba11e0e5_0_84"/>
          <p:cNvSpPr txBox="1"/>
          <p:nvPr/>
        </p:nvSpPr>
        <p:spPr>
          <a:xfrm>
            <a:off x="559788" y="824650"/>
            <a:ext cx="10987800"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b="0" i="0" u="none" strike="noStrike" cap="none" dirty="0">
                <a:solidFill>
                  <a:srgbClr val="000000"/>
                </a:solidFill>
                <a:cs typeface="Abhaya Libre"/>
                <a:sym typeface="Abhaya Libre"/>
              </a:rPr>
              <a:t>Видове изкуствен инте</a:t>
            </a:r>
            <a:r>
              <a:rPr lang="bg-BG" sz="6410" dirty="0">
                <a:cs typeface="Abhaya Libre"/>
                <a:sym typeface="Abhaya Libre"/>
              </a:rPr>
              <a:t>лект</a:t>
            </a:r>
            <a:endParaRPr sz="1400" b="0" i="0" u="none" strike="noStrike" cap="none" dirty="0">
              <a:solidFill>
                <a:srgbClr val="000000"/>
              </a:solidFill>
              <a:latin typeface="Arial"/>
              <a:ea typeface="Arial"/>
              <a:cs typeface="Arial"/>
              <a:sym typeface="Arial"/>
            </a:endParaRPr>
          </a:p>
        </p:txBody>
      </p:sp>
      <p:sp>
        <p:nvSpPr>
          <p:cNvPr id="472" name="Google Shape;472;g1c2ba11e0e5_0_84"/>
          <p:cNvSpPr txBox="1"/>
          <p:nvPr/>
        </p:nvSpPr>
        <p:spPr>
          <a:xfrm>
            <a:off x="559787" y="2365163"/>
            <a:ext cx="9053135" cy="620477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1. </a:t>
            </a:r>
            <a:r>
              <a:rPr lang="ru-RU" sz="2400" b="1" dirty="0">
                <a:latin typeface="Abhaya Libre"/>
                <a:ea typeface="Abhaya Libre"/>
                <a:cs typeface="Abhaya Libre"/>
                <a:sym typeface="Abhaya Libre"/>
              </a:rPr>
              <a:t>Чисто р</a:t>
            </a:r>
            <a:r>
              <a:rPr lang="bg-BG" sz="2400" b="1" dirty="0">
                <a:latin typeface="Abhaya Libre"/>
                <a:ea typeface="Abhaya Libre"/>
                <a:cs typeface="Abhaya Libre"/>
                <a:sym typeface="Abhaya Libre"/>
              </a:rPr>
              <a:t>еактивни</a:t>
            </a:r>
          </a:p>
          <a:p>
            <a:pPr marL="0" marR="0" lvl="0" indent="0" algn="just" rtl="0">
              <a:lnSpc>
                <a:spcPct val="139958"/>
              </a:lnSpc>
              <a:spcBef>
                <a:spcPts val="0"/>
              </a:spcBef>
              <a:spcAft>
                <a:spcPts val="0"/>
              </a:spcAft>
              <a:buClr>
                <a:srgbClr val="000000"/>
              </a:buClr>
              <a:buSzPts val="2400"/>
              <a:buFont typeface="Arial"/>
              <a:buNone/>
            </a:pPr>
            <a:r>
              <a:rPr lang="bg-BG" sz="2400" dirty="0">
                <a:latin typeface="Abhaya Libre"/>
                <a:ea typeface="Abhaya Libre"/>
                <a:cs typeface="Abhaya Libre"/>
                <a:sym typeface="Abhaya Libre"/>
              </a:rPr>
              <a:t>Тези машини нямат никаква памет или данни с които да работят и се специализират само в една област на работа. Например, в шахматна игра, машината наблюдава ходовете и прави най-доброто възможно решение, за да победи</a:t>
            </a:r>
            <a:r>
              <a:rPr lang="ru-RU" sz="2400" dirty="0">
                <a:latin typeface="Abhaya Libre"/>
                <a:ea typeface="Abhaya Libre"/>
                <a:cs typeface="Abhaya Libre"/>
                <a:sym typeface="Abhaya Libre"/>
              </a:rPr>
              <a:t>.</a:t>
            </a:r>
          </a:p>
          <a:p>
            <a:pPr marL="0" marR="0" lvl="0" indent="0" algn="just" rtl="0">
              <a:lnSpc>
                <a:spcPct val="139958"/>
              </a:lnSpc>
              <a:spcBef>
                <a:spcPts val="0"/>
              </a:spcBef>
              <a:spcAft>
                <a:spcPts val="0"/>
              </a:spcAft>
              <a:buClr>
                <a:srgbClr val="000000"/>
              </a:buClr>
              <a:buSzPts val="2400"/>
              <a:buFont typeface="Arial"/>
              <a:buNone/>
            </a:pPr>
            <a:endParaRPr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2. </a:t>
            </a:r>
            <a:r>
              <a:rPr lang="bg-BG" sz="2400" b="1" dirty="0">
                <a:latin typeface="Abhaya Libre"/>
                <a:ea typeface="Abhaya Libre"/>
                <a:cs typeface="Abhaya Libre"/>
                <a:sym typeface="Abhaya Libre"/>
              </a:rPr>
              <a:t>С </a:t>
            </a:r>
            <a:r>
              <a:rPr lang="ru-RU" sz="2400" b="1" dirty="0">
                <a:latin typeface="Abhaya Libre"/>
                <a:ea typeface="Abhaya Libre"/>
                <a:cs typeface="Abhaya Libre"/>
                <a:sym typeface="Abhaya Libre"/>
              </a:rPr>
              <a:t>ограничена </a:t>
            </a:r>
            <a:r>
              <a:rPr lang="bg-BG" sz="2400" b="1" dirty="0">
                <a:latin typeface="Abhaya Libre"/>
                <a:ea typeface="Abhaya Libre"/>
                <a:cs typeface="Abhaya Libre"/>
                <a:sym typeface="Abhaya Libre"/>
              </a:rPr>
              <a:t>памет</a:t>
            </a:r>
          </a:p>
          <a:p>
            <a:pPr marL="0" marR="0" lvl="0" indent="0" algn="just" rtl="0">
              <a:lnSpc>
                <a:spcPct val="139958"/>
              </a:lnSpc>
              <a:spcBef>
                <a:spcPts val="0"/>
              </a:spcBef>
              <a:spcAft>
                <a:spcPts val="0"/>
              </a:spcAft>
              <a:buClr>
                <a:srgbClr val="000000"/>
              </a:buClr>
              <a:buSzPts val="2400"/>
              <a:buFont typeface="Arial"/>
              <a:buNone/>
            </a:pPr>
            <a:r>
              <a:rPr lang="bg-BG" sz="2400" dirty="0">
                <a:latin typeface="Abhaya Libre"/>
                <a:ea typeface="Abhaya Libre"/>
                <a:cs typeface="Abhaya Libre"/>
                <a:sym typeface="Abhaya Libre"/>
              </a:rPr>
              <a:t>Тези машини събират предишни данни и продължават да ги добавят към паметта си. Те разполагат с достатъчно памет или опит, за да вземат правилни решения, но паметта е минимална. Например, тази машина може да предложи ресторант въз основа на събраните данни за местоположението</a:t>
            </a:r>
            <a:r>
              <a:rPr lang="ru-RU" sz="2400" dirty="0">
                <a:latin typeface="Abhaya Libre"/>
                <a:ea typeface="Abhaya Libre"/>
                <a:cs typeface="Abhaya Libre"/>
                <a:sym typeface="Abhaya Libre"/>
              </a:rPr>
              <a:t>.</a:t>
            </a:r>
            <a:endParaRPr sz="2400" i="0" u="none" strike="noStrike" cap="none" dirty="0">
              <a:solidFill>
                <a:srgbClr val="000000"/>
              </a:solidFill>
              <a:latin typeface="Abhaya Libre"/>
              <a:ea typeface="Abhaya Libre"/>
              <a:cs typeface="Abhaya Libre"/>
              <a:sym typeface="Abhaya Libre"/>
            </a:endParaRPr>
          </a:p>
        </p:txBody>
      </p:sp>
      <p:pic>
        <p:nvPicPr>
          <p:cNvPr id="473" name="Google Shape;473;g1c2ba11e0e5_0_84"/>
          <p:cNvPicPr preferRelativeResize="0"/>
          <p:nvPr/>
        </p:nvPicPr>
        <p:blipFill rotWithShape="1">
          <a:blip r:embed="rId4">
            <a:alphaModFix/>
          </a:blip>
          <a:srcRect/>
          <a:stretch/>
        </p:blipFill>
        <p:spPr>
          <a:xfrm rot="-4196164">
            <a:off x="-6459783" y="7449207"/>
            <a:ext cx="11622267" cy="12388075"/>
          </a:xfrm>
          <a:prstGeom prst="rect">
            <a:avLst/>
          </a:prstGeom>
          <a:noFill/>
          <a:ln>
            <a:noFill/>
          </a:ln>
        </p:spPr>
      </p:pic>
      <p:pic>
        <p:nvPicPr>
          <p:cNvPr id="474" name="Google Shape;474;g1c2ba11e0e5_0_84"/>
          <p:cNvPicPr preferRelativeResize="0"/>
          <p:nvPr/>
        </p:nvPicPr>
        <p:blipFill rotWithShape="1">
          <a:blip r:embed="rId5">
            <a:alphaModFix/>
          </a:blip>
          <a:srcRect/>
          <a:stretch/>
        </p:blipFill>
        <p:spPr>
          <a:xfrm>
            <a:off x="16418708" y="0"/>
            <a:ext cx="1869291" cy="1869291"/>
          </a:xfrm>
          <a:prstGeom prst="rect">
            <a:avLst/>
          </a:prstGeom>
          <a:noFill/>
          <a:ln>
            <a:noFill/>
          </a:ln>
        </p:spPr>
      </p:pic>
      <p:pic>
        <p:nvPicPr>
          <p:cNvPr id="477" name="Google Shape;477;g1c2ba11e0e5_0_84"/>
          <p:cNvPicPr preferRelativeResize="0"/>
          <p:nvPr/>
        </p:nvPicPr>
        <p:blipFill rotWithShape="1">
          <a:blip r:embed="rId6">
            <a:alphaModFix/>
          </a:blip>
          <a:srcRect l="15582" r="9441"/>
          <a:stretch/>
        </p:blipFill>
        <p:spPr>
          <a:xfrm>
            <a:off x="10132210" y="2907229"/>
            <a:ext cx="6855837" cy="5120644"/>
          </a:xfrm>
          <a:prstGeom prst="rect">
            <a:avLst/>
          </a:prstGeom>
          <a:noFill/>
          <a:ln>
            <a:noFill/>
          </a:ln>
        </p:spPr>
      </p:pic>
      <p:pic>
        <p:nvPicPr>
          <p:cNvPr id="2" name="Picture 1">
            <a:extLst>
              <a:ext uri="{FF2B5EF4-FFF2-40B4-BE49-F238E27FC236}">
                <a16:creationId xmlns:a16="http://schemas.microsoft.com/office/drawing/2014/main" id="{24339BA2-D656-B05A-EF22-DD72F1029C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273662" y="490381"/>
            <a:ext cx="3418972" cy="75348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pic>
        <p:nvPicPr>
          <p:cNvPr id="470" name="Google Shape;470;g1c2ba11e0e5_0_84"/>
          <p:cNvPicPr preferRelativeResize="0"/>
          <p:nvPr/>
        </p:nvPicPr>
        <p:blipFill rotWithShape="1">
          <a:blip r:embed="rId3">
            <a:alphaModFix/>
          </a:blip>
          <a:srcRect/>
          <a:stretch/>
        </p:blipFill>
        <p:spPr>
          <a:xfrm rot="1836636">
            <a:off x="0" y="-2006961"/>
            <a:ext cx="3334026" cy="3588482"/>
          </a:xfrm>
          <a:prstGeom prst="rect">
            <a:avLst/>
          </a:prstGeom>
          <a:noFill/>
          <a:ln>
            <a:noFill/>
          </a:ln>
        </p:spPr>
      </p:pic>
      <p:sp>
        <p:nvSpPr>
          <p:cNvPr id="471" name="Google Shape;471;g1c2ba11e0e5_0_84"/>
          <p:cNvSpPr txBox="1"/>
          <p:nvPr/>
        </p:nvSpPr>
        <p:spPr>
          <a:xfrm>
            <a:off x="559788" y="824650"/>
            <a:ext cx="109878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dirty="0">
                <a:latin typeface="Abhaya Libre"/>
                <a:ea typeface="Abhaya Libre"/>
                <a:cs typeface="Abhaya Libre"/>
                <a:sym typeface="Abhaya Libre"/>
              </a:rPr>
              <a:t>Видове изкуствен интелект</a:t>
            </a:r>
            <a:endParaRPr sz="1400" b="0" i="0" u="none" strike="noStrike" cap="none" dirty="0">
              <a:solidFill>
                <a:srgbClr val="000000"/>
              </a:solidFill>
              <a:latin typeface="Arial"/>
              <a:ea typeface="Arial"/>
              <a:cs typeface="Arial"/>
              <a:sym typeface="Arial"/>
            </a:endParaRPr>
          </a:p>
        </p:txBody>
      </p:sp>
      <p:pic>
        <p:nvPicPr>
          <p:cNvPr id="473" name="Google Shape;473;g1c2ba11e0e5_0_84"/>
          <p:cNvPicPr preferRelativeResize="0"/>
          <p:nvPr/>
        </p:nvPicPr>
        <p:blipFill rotWithShape="1">
          <a:blip r:embed="rId4">
            <a:alphaModFix/>
          </a:blip>
          <a:srcRect/>
          <a:stretch/>
        </p:blipFill>
        <p:spPr>
          <a:xfrm rot="-4196164">
            <a:off x="-6459783" y="7449207"/>
            <a:ext cx="11622267" cy="12388075"/>
          </a:xfrm>
          <a:prstGeom prst="rect">
            <a:avLst/>
          </a:prstGeom>
          <a:noFill/>
          <a:ln>
            <a:noFill/>
          </a:ln>
        </p:spPr>
      </p:pic>
      <p:pic>
        <p:nvPicPr>
          <p:cNvPr id="474" name="Google Shape;474;g1c2ba11e0e5_0_84"/>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476" name="Google Shape;476;g1c2ba11e0e5_0_84"/>
          <p:cNvSpPr txBox="1"/>
          <p:nvPr/>
        </p:nvSpPr>
        <p:spPr>
          <a:xfrm>
            <a:off x="864441" y="3231456"/>
            <a:ext cx="8449679" cy="4653582"/>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3. </a:t>
            </a:r>
            <a:r>
              <a:rPr lang="bg-BG" sz="2400" b="1" dirty="0">
                <a:latin typeface="Abhaya Libre"/>
                <a:ea typeface="Abhaya Libre"/>
                <a:cs typeface="Abhaya Libre"/>
                <a:sym typeface="Abhaya Libre"/>
              </a:rPr>
              <a:t>Теория на ума</a:t>
            </a:r>
            <a:endParaRPr lang="en-US" sz="2400" b="1"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Този вид изкуствен интелект може да разбира мислите и емоциите, както и да взаимодейства социално. Все още обаче предстои да бъде създадена машина, базирана на този тип. </a:t>
            </a:r>
          </a:p>
          <a:p>
            <a:pPr marL="0" marR="0" lvl="0" indent="0" algn="just" rtl="0">
              <a:lnSpc>
                <a:spcPct val="139958"/>
              </a:lnSpc>
              <a:spcBef>
                <a:spcPts val="0"/>
              </a:spcBef>
              <a:spcAft>
                <a:spcPts val="0"/>
              </a:spcAft>
              <a:buClr>
                <a:srgbClr val="000000"/>
              </a:buClr>
              <a:buSzPts val="2400"/>
              <a:buFont typeface="Arial"/>
              <a:buNone/>
            </a:pPr>
            <a:endParaRPr lang="ru-RU"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en-US" sz="2400" b="1" dirty="0">
                <a:latin typeface="Abhaya Libre"/>
                <a:ea typeface="Abhaya Libre"/>
                <a:cs typeface="Abhaya Libre"/>
                <a:sym typeface="Abhaya Libre"/>
              </a:rPr>
              <a:t>4. </a:t>
            </a:r>
            <a:r>
              <a:rPr lang="bg-BG" sz="2400" b="1" dirty="0">
                <a:latin typeface="Abhaya Libre"/>
                <a:ea typeface="Abhaya Libre"/>
                <a:cs typeface="Abhaya Libre"/>
                <a:sym typeface="Abhaya Libre"/>
              </a:rPr>
              <a:t>Самосъзнаващ се</a:t>
            </a:r>
          </a:p>
          <a:p>
            <a:pPr marL="0" marR="0" lvl="0" indent="0" algn="just" rtl="0">
              <a:lnSpc>
                <a:spcPct val="139958"/>
              </a:lnSpc>
              <a:spcBef>
                <a:spcPts val="0"/>
              </a:spcBef>
              <a:spcAft>
                <a:spcPts val="0"/>
              </a:spcAft>
              <a:buClr>
                <a:srgbClr val="000000"/>
              </a:buClr>
              <a:buSzPts val="2400"/>
              <a:buFont typeface="Arial"/>
              <a:buNone/>
            </a:pPr>
            <a:r>
              <a:rPr lang="bg-BG" sz="2400" dirty="0">
                <a:latin typeface="Abhaya Libre"/>
                <a:ea typeface="Abhaya Libre"/>
                <a:cs typeface="Abhaya Libre"/>
                <a:sym typeface="Abhaya Libre"/>
              </a:rPr>
              <a:t>Самосъзнаващите се машини са бъдещото поколение на тези </a:t>
            </a:r>
            <a:r>
              <a:rPr lang="bg-BG" sz="2400" u="sng" dirty="0">
                <a:solidFill>
                  <a:schemeClr val="hlink"/>
                </a:solidFill>
                <a:latin typeface="Abhaya Libre"/>
                <a:ea typeface="Abhaya Libre"/>
                <a:cs typeface="Abhaya Libre"/>
                <a:sym typeface="Abhaya Libre"/>
                <a:hlinkClick r:id="rId6"/>
              </a:rPr>
              <a:t>нови технологии</a:t>
            </a:r>
            <a:r>
              <a:rPr lang="bg-BG" sz="2400" dirty="0">
                <a:latin typeface="Abhaya Libre"/>
                <a:ea typeface="Abhaya Libre"/>
                <a:cs typeface="Abhaya Libre"/>
                <a:sym typeface="Abhaya Libre"/>
              </a:rPr>
              <a:t>. </a:t>
            </a:r>
            <a:r>
              <a:rPr lang="ru-RU" sz="2400" dirty="0">
                <a:latin typeface="Abhaya Libre"/>
                <a:ea typeface="Abhaya Libre"/>
                <a:cs typeface="Abhaya Libre"/>
                <a:sym typeface="Abhaya Libre"/>
              </a:rPr>
              <a:t>Те ще бъдат интелигентни, чувстващи и съзнателни.</a:t>
            </a:r>
            <a:endParaRPr sz="2400" dirty="0">
              <a:latin typeface="Abhaya Libre"/>
              <a:ea typeface="Abhaya Libre"/>
              <a:cs typeface="Abhaya Libre"/>
              <a:sym typeface="Abhaya Libre"/>
            </a:endParaRPr>
          </a:p>
        </p:txBody>
      </p:sp>
      <p:pic>
        <p:nvPicPr>
          <p:cNvPr id="3" name="Picture 2" descr="A screenshot of a video game&#10;&#10;Description automatically generated with low confidence">
            <a:extLst>
              <a:ext uri="{FF2B5EF4-FFF2-40B4-BE49-F238E27FC236}">
                <a16:creationId xmlns:a16="http://schemas.microsoft.com/office/drawing/2014/main" id="{1A9F2ADA-1147-AA6F-6E3C-A6AEC229A115}"/>
              </a:ext>
            </a:extLst>
          </p:cNvPr>
          <p:cNvPicPr>
            <a:picLocks noChangeAspect="1"/>
          </p:cNvPicPr>
          <p:nvPr/>
        </p:nvPicPr>
        <p:blipFill>
          <a:blip r:embed="rId7"/>
          <a:stretch>
            <a:fillRect/>
          </a:stretch>
        </p:blipFill>
        <p:spPr>
          <a:xfrm>
            <a:off x="11124910" y="3013715"/>
            <a:ext cx="6464300" cy="4572000"/>
          </a:xfrm>
          <a:prstGeom prst="rect">
            <a:avLst/>
          </a:prstGeom>
        </p:spPr>
      </p:pic>
      <p:pic>
        <p:nvPicPr>
          <p:cNvPr id="2" name="Picture 1">
            <a:extLst>
              <a:ext uri="{FF2B5EF4-FFF2-40B4-BE49-F238E27FC236}">
                <a16:creationId xmlns:a16="http://schemas.microsoft.com/office/drawing/2014/main" id="{31963B61-D1A1-27FF-9B6E-0168816D92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73662" y="804879"/>
            <a:ext cx="3418972" cy="753486"/>
          </a:xfrm>
          <a:prstGeom prst="rect">
            <a:avLst/>
          </a:prstGeom>
        </p:spPr>
      </p:pic>
    </p:spTree>
    <p:extLst>
      <p:ext uri="{BB962C8B-B14F-4D97-AF65-F5344CB8AC3E}">
        <p14:creationId xmlns:p14="http://schemas.microsoft.com/office/powerpoint/2010/main" val="253534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828800" y="2735789"/>
            <a:ext cx="13608325" cy="4310732"/>
          </a:xfrm>
          <a:prstGeom prst="rect">
            <a:avLst/>
          </a:prstGeom>
        </p:spPr>
        <p:txBody>
          <a:bodyPr wrap="square" lIns="0" tIns="0" rIns="0" bIns="0" rtlCol="0" anchor="t">
            <a:spAutoFit/>
          </a:bodyPr>
          <a:lstStyle/>
          <a:p>
            <a:pPr algn="just">
              <a:lnSpc>
                <a:spcPts val="4619"/>
              </a:lnSpc>
            </a:pPr>
            <a:r>
              <a:rPr lang="bg-BG" sz="3299" spc="-49" dirty="0">
                <a:solidFill>
                  <a:srgbClr val="000000"/>
                </a:solidFill>
                <a:latin typeface="Abhaya Libre Regular"/>
              </a:rPr>
              <a:t>Подкрепата на Европейската Комисия за създаването на тази публикация не представлява одобрение на съдържанието, което отразява само гледните точки на авторите. Комисията не носи отговорност </a:t>
            </a:r>
            <a:r>
              <a:rPr lang="ru-RU" sz="3299" spc="-49" dirty="0">
                <a:solidFill>
                  <a:srgbClr val="000000"/>
                </a:solidFill>
                <a:latin typeface="Abhaya Libre Regular"/>
              </a:rPr>
              <a:t>за използването на съдържащата се в нея информация</a:t>
            </a:r>
            <a:r>
              <a:rPr lang="bg-BG" sz="3299" spc="-49" dirty="0">
                <a:solidFill>
                  <a:srgbClr val="000000"/>
                </a:solidFill>
                <a:latin typeface="Abhaya Libre Regular"/>
              </a:rPr>
              <a:t>. </a:t>
            </a:r>
            <a:endParaRPr lang="en-US" sz="3299" spc="-49" dirty="0">
              <a:solidFill>
                <a:srgbClr val="000000"/>
              </a:solidFill>
              <a:latin typeface="Abhaya Libre Regular"/>
            </a:endParaRPr>
          </a:p>
          <a:p>
            <a:pPr algn="just">
              <a:lnSpc>
                <a:spcPts val="2380"/>
              </a:lnSpc>
            </a:pPr>
            <a:endParaRPr lang="en-US" sz="3299" spc="-49" dirty="0">
              <a:solidFill>
                <a:srgbClr val="000000"/>
              </a:solidFill>
              <a:latin typeface="Abhaya Libre Regular"/>
            </a:endParaRPr>
          </a:p>
          <a:p>
            <a:pPr algn="just">
              <a:lnSpc>
                <a:spcPts val="4619"/>
              </a:lnSpc>
            </a:pPr>
            <a:r>
              <a:rPr lang="bg-BG" sz="3299" spc="-49" dirty="0">
                <a:solidFill>
                  <a:srgbClr val="000000"/>
                </a:solidFill>
                <a:latin typeface="Abhaya Libre Regular"/>
              </a:rPr>
              <a:t>Проект</a:t>
            </a:r>
            <a:r>
              <a:rPr lang="en-US" sz="3299" spc="-49" dirty="0">
                <a:solidFill>
                  <a:srgbClr val="000000"/>
                </a:solidFill>
                <a:latin typeface="Abhaya Libre Regular"/>
              </a:rPr>
              <a:t> Nº: 2021-1-RO01-KA220-VET-000028118</a:t>
            </a:r>
          </a:p>
          <a:p>
            <a:pPr algn="just">
              <a:lnSpc>
                <a:spcPts val="4619"/>
              </a:lnSpc>
            </a:pPr>
            <a:endParaRPr lang="en-US" sz="3299" spc="-49" dirty="0">
              <a:solidFill>
                <a:srgbClr val="000000"/>
              </a:solidFill>
              <a:latin typeface="Abhaya Libre Regular"/>
            </a:endParaRPr>
          </a:p>
          <a:p>
            <a:pPr>
              <a:lnSpc>
                <a:spcPts val="3499"/>
              </a:lnSpc>
            </a:pPr>
            <a:endParaRPr lang="en-US" sz="3299" spc="-49" dirty="0">
              <a:solidFill>
                <a:srgbClr val="000000"/>
              </a:solidFill>
              <a:latin typeface="Abhaya Libre Regular"/>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5502">
            <a:off x="-3467133" y="353199"/>
            <a:ext cx="4352147" cy="43464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10"/>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47194">
            <a:off x="13506859" y="7477485"/>
            <a:ext cx="5364129" cy="5364129"/>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632729">
            <a:off x="15049004" y="4145049"/>
            <a:ext cx="4881157" cy="4874760"/>
          </a:xfrm>
          <a:prstGeom prst="rect">
            <a:avLst/>
          </a:prstGeom>
        </p:spPr>
      </p:pic>
      <p:grpSp>
        <p:nvGrpSpPr>
          <p:cNvPr id="12" name="Group 12"/>
          <p:cNvGrpSpPr/>
          <p:nvPr/>
        </p:nvGrpSpPr>
        <p:grpSpPr>
          <a:xfrm>
            <a:off x="13890147" y="6582429"/>
            <a:ext cx="2900572" cy="807705"/>
            <a:chOff x="0" y="0"/>
            <a:chExt cx="3867430" cy="1076939"/>
          </a:xfrm>
        </p:grpSpPr>
        <p:pic>
          <p:nvPicPr>
            <p:cNvPr id="13" name="Picture 1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0" y="0"/>
              <a:ext cx="3867430" cy="618789"/>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0" y="458151"/>
              <a:ext cx="3867430" cy="618789"/>
            </a:xfrm>
            <a:prstGeom prst="rect">
              <a:avLst/>
            </a:prstGeom>
          </p:spPr>
        </p:pic>
      </p:grpSp>
      <p:pic>
        <p:nvPicPr>
          <p:cNvPr id="15" name="Picture 14">
            <a:extLst>
              <a:ext uri="{FF2B5EF4-FFF2-40B4-BE49-F238E27FC236}">
                <a16:creationId xmlns:a16="http://schemas.microsoft.com/office/drawing/2014/main" id="{E6CB89B2-CFF8-C132-3D9E-F9E2047E6298}"/>
              </a:ext>
            </a:extLst>
          </p:cNvPr>
          <p:cNvPicPr>
            <a:picLocks noChangeAspect="1"/>
          </p:cNvPicPr>
          <p:nvPr/>
        </p:nvPicPr>
        <p:blipFill>
          <a:blip r:embed="rId17"/>
          <a:stretch>
            <a:fillRect/>
          </a:stretch>
        </p:blipFill>
        <p:spPr>
          <a:xfrm>
            <a:off x="2021755" y="6512185"/>
            <a:ext cx="7047901" cy="154526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81"/>
        <p:cNvGrpSpPr/>
        <p:nvPr/>
      </p:nvGrpSpPr>
      <p:grpSpPr>
        <a:xfrm>
          <a:off x="0" y="0"/>
          <a:ext cx="0" cy="0"/>
          <a:chOff x="0" y="0"/>
          <a:chExt cx="0" cy="0"/>
        </a:xfrm>
      </p:grpSpPr>
      <p:pic>
        <p:nvPicPr>
          <p:cNvPr id="482" name="Google Shape;482;g1c2ba11e0e5_0_62"/>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83" name="Google Shape;483;g1c2ba11e0e5_0_6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84" name="Google Shape;484;g1c2ba11e0e5_0_62"/>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486" name="Google Shape;486;g1c2ba11e0e5_0_62"/>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87" name="Google Shape;487;g1c2ba11e0e5_0_62"/>
          <p:cNvSpPr txBox="1"/>
          <p:nvPr/>
        </p:nvSpPr>
        <p:spPr>
          <a:xfrm>
            <a:off x="1184850" y="2100701"/>
            <a:ext cx="7114200" cy="6398675"/>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700" dirty="0">
                <a:latin typeface="Abhaya Libre"/>
                <a:ea typeface="Abhaya Libre"/>
                <a:cs typeface="Abhaya Libre"/>
                <a:sym typeface="Abhaya Libre"/>
              </a:rPr>
              <a:t>Казано по-просто, системите с изкуствен интелект работят чрез съчетаване на големи, интелигентни, интерактивни алгоритми за обработка. Това съчетание позволява на изкуствения интелект да учи от модели и характеристики в анализираните данни. Всеки път, когато системата на изкуствения интелект извършва обработка на данни, тя тества и измерва своята </a:t>
            </a:r>
            <a:r>
              <a:rPr lang="bg-BG" sz="2700" dirty="0">
                <a:latin typeface="Abhaya Libre"/>
                <a:ea typeface="Abhaya Libre"/>
                <a:cs typeface="Abhaya Libre"/>
                <a:sym typeface="Abhaya Libre"/>
              </a:rPr>
              <a:t>ефективност</a:t>
            </a:r>
            <a:r>
              <a:rPr lang="ru-RU" sz="2700" dirty="0">
                <a:latin typeface="Abhaya Libre"/>
                <a:ea typeface="Abhaya Libre"/>
                <a:cs typeface="Abhaya Libre"/>
                <a:sym typeface="Abhaya Libre"/>
              </a:rPr>
              <a:t> и използва резултатите, за да развие допълнителна експертиза.</a:t>
            </a:r>
            <a:endParaRPr sz="2700" dirty="0">
              <a:latin typeface="Abhaya Libre"/>
              <a:ea typeface="Abhaya Libre"/>
              <a:cs typeface="Abhaya Libre"/>
              <a:sym typeface="Abhaya Libre"/>
            </a:endParaRPr>
          </a:p>
        </p:txBody>
      </p:sp>
      <p:sp>
        <p:nvSpPr>
          <p:cNvPr id="488" name="Google Shape;488;g1c2ba11e0e5_0_62"/>
          <p:cNvSpPr txBox="1"/>
          <p:nvPr/>
        </p:nvSpPr>
        <p:spPr>
          <a:xfrm>
            <a:off x="1184850" y="799250"/>
            <a:ext cx="137409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dirty="0">
                <a:latin typeface="Abhaya Libre"/>
                <a:ea typeface="Abhaya Libre"/>
                <a:cs typeface="Abhaya Libre"/>
                <a:sym typeface="Abhaya Libre"/>
              </a:rPr>
              <a:t>Как работи изкуственият интелект</a:t>
            </a:r>
            <a:r>
              <a:rPr lang="en-US" sz="6410" dirty="0">
                <a:latin typeface="Abhaya Libre"/>
                <a:ea typeface="Abhaya Libre"/>
                <a:cs typeface="Abhaya Libre"/>
                <a:sym typeface="Abhaya Libre"/>
              </a:rPr>
              <a:t>?</a:t>
            </a:r>
            <a:endParaRPr lang="en-US" sz="1400" b="0" i="0" u="none" strike="noStrike" cap="none" dirty="0">
              <a:solidFill>
                <a:srgbClr val="000000"/>
              </a:solidFill>
              <a:latin typeface="Arial"/>
              <a:ea typeface="Arial"/>
              <a:cs typeface="Arial"/>
              <a:sym typeface="Arial"/>
            </a:endParaRPr>
          </a:p>
        </p:txBody>
      </p:sp>
      <p:pic>
        <p:nvPicPr>
          <p:cNvPr id="489" name="Google Shape;489;g1c2ba11e0e5_0_62"/>
          <p:cNvPicPr preferRelativeResize="0"/>
          <p:nvPr/>
        </p:nvPicPr>
        <p:blipFill>
          <a:blip r:embed="rId6">
            <a:alphaModFix/>
          </a:blip>
          <a:stretch>
            <a:fillRect/>
          </a:stretch>
        </p:blipFill>
        <p:spPr>
          <a:xfrm>
            <a:off x="9778125" y="3834638"/>
            <a:ext cx="7114199" cy="3445940"/>
          </a:xfrm>
          <a:prstGeom prst="rect">
            <a:avLst/>
          </a:prstGeom>
          <a:noFill/>
          <a:ln>
            <a:noFill/>
          </a:ln>
        </p:spPr>
      </p:pic>
      <p:pic>
        <p:nvPicPr>
          <p:cNvPr id="2" name="Picture 1">
            <a:extLst>
              <a:ext uri="{FF2B5EF4-FFF2-40B4-BE49-F238E27FC236}">
                <a16:creationId xmlns:a16="http://schemas.microsoft.com/office/drawing/2014/main" id="{3AE72457-8553-B64C-9C85-512FEE73655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93"/>
        <p:cNvGrpSpPr/>
        <p:nvPr/>
      </p:nvGrpSpPr>
      <p:grpSpPr>
        <a:xfrm>
          <a:off x="0" y="0"/>
          <a:ext cx="0" cy="0"/>
          <a:chOff x="0" y="0"/>
          <a:chExt cx="0" cy="0"/>
        </a:xfrm>
      </p:grpSpPr>
      <p:pic>
        <p:nvPicPr>
          <p:cNvPr id="494" name="Google Shape;494;g1c2ba11e0e5_0_169"/>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495" name="Google Shape;495;g1c2ba11e0e5_0_16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96" name="Google Shape;496;g1c2ba11e0e5_0_169"/>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498" name="Google Shape;498;g1c2ba11e0e5_0_169"/>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99" name="Google Shape;499;g1c2ba11e0e5_0_169"/>
          <p:cNvSpPr txBox="1"/>
          <p:nvPr/>
        </p:nvSpPr>
        <p:spPr>
          <a:xfrm>
            <a:off x="1184850" y="1942247"/>
            <a:ext cx="7114200" cy="7109639"/>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3000" dirty="0">
                <a:latin typeface="Abhaya Libre"/>
                <a:ea typeface="Abhaya Libre"/>
                <a:cs typeface="Abhaya Libre"/>
                <a:sym typeface="Abhaya Libre"/>
              </a:rPr>
              <a:t>Изкуственият интелект (</a:t>
            </a:r>
            <a:r>
              <a:rPr lang="en-US" sz="3000" dirty="0">
                <a:latin typeface="Abhaya Libre"/>
                <a:ea typeface="Abhaya Libre"/>
                <a:cs typeface="Abhaya Libre"/>
                <a:sym typeface="Abhaya Libre"/>
              </a:rPr>
              <a:t>AI</a:t>
            </a:r>
            <a:r>
              <a:rPr lang="ru-RU" sz="3000" dirty="0">
                <a:latin typeface="Abhaya Libre"/>
                <a:ea typeface="Abhaya Libre"/>
                <a:cs typeface="Abhaya Libre"/>
                <a:sym typeface="Abhaya Libre"/>
              </a:rPr>
              <a:t>) се използва в днешно време по много начини. Първо, в професионалния живот той се превърна в безценен инструмент за маркетолози, анализатори, банкери, инженери и други. В личния ни живот </a:t>
            </a:r>
            <a:r>
              <a:rPr lang="en-US" sz="3000" dirty="0">
                <a:latin typeface="Abhaya Libre"/>
                <a:ea typeface="Abhaya Libre"/>
                <a:cs typeface="Abhaya Libre"/>
                <a:sym typeface="Abhaya Libre"/>
              </a:rPr>
              <a:t>AI</a:t>
            </a:r>
            <a:r>
              <a:rPr lang="ru-RU" sz="3000" dirty="0">
                <a:latin typeface="Abhaya Libre"/>
                <a:ea typeface="Abhaya Libre"/>
                <a:cs typeface="Abhaya Libre"/>
                <a:sym typeface="Abhaya Libre"/>
              </a:rPr>
              <a:t> подобряв виртуалните асистенти, които хората имат у дома, променя препоръките, които получаваме при онлайн пазаруване или слушане на музика, и още много други.</a:t>
            </a:r>
            <a:endParaRPr sz="2400" dirty="0">
              <a:latin typeface="Abhaya Libre"/>
              <a:ea typeface="Abhaya Libre"/>
              <a:cs typeface="Abhaya Libre"/>
              <a:sym typeface="Abhaya Libre"/>
            </a:endParaRPr>
          </a:p>
        </p:txBody>
      </p:sp>
      <p:sp>
        <p:nvSpPr>
          <p:cNvPr id="500" name="Google Shape;500;g1c2ba11e0e5_0_169"/>
          <p:cNvSpPr txBox="1"/>
          <p:nvPr/>
        </p:nvSpPr>
        <p:spPr>
          <a:xfrm>
            <a:off x="1184850" y="265378"/>
            <a:ext cx="15233858" cy="1676869"/>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200" b="0" i="0" u="none" strike="noStrike" cap="none" dirty="0">
                <a:solidFill>
                  <a:srgbClr val="000000"/>
                </a:solidFill>
                <a:cs typeface="Abhaya Libre"/>
                <a:sym typeface="Abhaya Libre"/>
              </a:rPr>
              <a:t>Как се използва изкуствения интелект в днешно време?</a:t>
            </a:r>
            <a:endParaRPr sz="6200" b="0" i="0" u="none" strike="noStrike" cap="none" dirty="0">
              <a:solidFill>
                <a:srgbClr val="000000"/>
              </a:solidFill>
              <a:latin typeface="Arial"/>
              <a:ea typeface="Arial"/>
              <a:cs typeface="Arial"/>
              <a:sym typeface="Arial"/>
            </a:endParaRPr>
          </a:p>
        </p:txBody>
      </p:sp>
      <p:pic>
        <p:nvPicPr>
          <p:cNvPr id="501" name="Google Shape;501;g1c2ba11e0e5_0_169"/>
          <p:cNvPicPr preferRelativeResize="0"/>
          <p:nvPr/>
        </p:nvPicPr>
        <p:blipFill>
          <a:blip r:embed="rId6">
            <a:alphaModFix/>
          </a:blip>
          <a:stretch>
            <a:fillRect/>
          </a:stretch>
        </p:blipFill>
        <p:spPr>
          <a:xfrm>
            <a:off x="9640038" y="3073031"/>
            <a:ext cx="7114201" cy="4737919"/>
          </a:xfrm>
          <a:prstGeom prst="rect">
            <a:avLst/>
          </a:prstGeom>
          <a:noFill/>
          <a:ln>
            <a:noFill/>
          </a:ln>
        </p:spPr>
      </p:pic>
      <p:pic>
        <p:nvPicPr>
          <p:cNvPr id="2" name="Picture 1">
            <a:extLst>
              <a:ext uri="{FF2B5EF4-FFF2-40B4-BE49-F238E27FC236}">
                <a16:creationId xmlns:a16="http://schemas.microsoft.com/office/drawing/2014/main" id="{6AFB757C-32AB-FCBA-A842-35AA1098C1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05"/>
        <p:cNvGrpSpPr/>
        <p:nvPr/>
      </p:nvGrpSpPr>
      <p:grpSpPr>
        <a:xfrm>
          <a:off x="0" y="0"/>
          <a:ext cx="0" cy="0"/>
          <a:chOff x="0" y="0"/>
          <a:chExt cx="0" cy="0"/>
        </a:xfrm>
      </p:grpSpPr>
      <p:pic>
        <p:nvPicPr>
          <p:cNvPr id="506" name="Google Shape;506;g1c2ba11e0e5_0_181"/>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07" name="Google Shape;507;g1c2ba11e0e5_0_18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08" name="Google Shape;508;g1c2ba11e0e5_0_181"/>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510" name="Google Shape;510;g1c2ba11e0e5_0_181"/>
          <p:cNvSpPr/>
          <p:nvPr/>
        </p:nvSpPr>
        <p:spPr>
          <a:xfrm>
            <a:off x="8961672" y="2319175"/>
            <a:ext cx="8470919"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11" name="Google Shape;511;g1c2ba11e0e5_0_181"/>
          <p:cNvSpPr txBox="1"/>
          <p:nvPr/>
        </p:nvSpPr>
        <p:spPr>
          <a:xfrm>
            <a:off x="355489" y="1667741"/>
            <a:ext cx="8273844" cy="749743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900" dirty="0">
                <a:latin typeface="Abhaya Libre"/>
                <a:ea typeface="Abhaya Libre"/>
                <a:cs typeface="Abhaya Libre"/>
                <a:sym typeface="Abhaya Libre"/>
              </a:rPr>
              <a:t>Машинното обучение е най-известният вид изкуствен интелект. То се използва във всичко -  от автономни автомобили до софтуер за маркетинг. В основата си, то се свежда до обучение на компютри да се програмират да вземат решения или предприемат действия въз основа на наличните им познания. Няколко приложения за използване на изкуствения интелект в ежедневния живот използват машинно обучение, като например интелигентни термостати Nest и приложения за транспорт като Uber.</a:t>
            </a:r>
            <a:endParaRPr sz="2900" dirty="0">
              <a:latin typeface="Abhaya Libre"/>
              <a:ea typeface="Abhaya Libre"/>
              <a:cs typeface="Abhaya Libre"/>
              <a:sym typeface="Abhaya Libre"/>
            </a:endParaRPr>
          </a:p>
        </p:txBody>
      </p:sp>
      <p:sp>
        <p:nvSpPr>
          <p:cNvPr id="512" name="Google Shape;512;g1c2ba11e0e5_0_181"/>
          <p:cNvSpPr txBox="1"/>
          <p:nvPr/>
        </p:nvSpPr>
        <p:spPr>
          <a:xfrm>
            <a:off x="1273340" y="366290"/>
            <a:ext cx="137409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dirty="0">
                <a:latin typeface="Abhaya Libre"/>
                <a:ea typeface="Abhaya Libre"/>
                <a:cs typeface="Abhaya Libre"/>
                <a:sym typeface="Abhaya Libre"/>
              </a:rPr>
              <a:t>Какво е машинно обучение?</a:t>
            </a:r>
            <a:endParaRPr sz="1400" b="0" i="0" u="none" strike="noStrike" cap="none" dirty="0">
              <a:solidFill>
                <a:srgbClr val="000000"/>
              </a:solidFill>
              <a:latin typeface="Arial"/>
              <a:ea typeface="Arial"/>
              <a:cs typeface="Arial"/>
              <a:sym typeface="Arial"/>
            </a:endParaRPr>
          </a:p>
        </p:txBody>
      </p:sp>
      <p:pic>
        <p:nvPicPr>
          <p:cNvPr id="513" name="Google Shape;513;g1c2ba11e0e5_0_181"/>
          <p:cNvPicPr preferRelativeResize="0"/>
          <p:nvPr/>
        </p:nvPicPr>
        <p:blipFill>
          <a:blip r:embed="rId6">
            <a:alphaModFix/>
          </a:blip>
          <a:stretch>
            <a:fillRect/>
          </a:stretch>
        </p:blipFill>
        <p:spPr>
          <a:xfrm>
            <a:off x="9626350" y="3217237"/>
            <a:ext cx="7114200" cy="4577088"/>
          </a:xfrm>
          <a:prstGeom prst="rect">
            <a:avLst/>
          </a:prstGeom>
          <a:noFill/>
          <a:ln>
            <a:noFill/>
          </a:ln>
        </p:spPr>
      </p:pic>
      <p:pic>
        <p:nvPicPr>
          <p:cNvPr id="2" name="Picture 1">
            <a:extLst>
              <a:ext uri="{FF2B5EF4-FFF2-40B4-BE49-F238E27FC236}">
                <a16:creationId xmlns:a16="http://schemas.microsoft.com/office/drawing/2014/main" id="{D6E0417D-2816-89E1-1A7E-A5319A3EFF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3251" y="9143864"/>
            <a:ext cx="3418972" cy="75348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17"/>
        <p:cNvGrpSpPr/>
        <p:nvPr/>
      </p:nvGrpSpPr>
      <p:grpSpPr>
        <a:xfrm>
          <a:off x="0" y="0"/>
          <a:ext cx="0" cy="0"/>
          <a:chOff x="0" y="0"/>
          <a:chExt cx="0" cy="0"/>
        </a:xfrm>
      </p:grpSpPr>
      <p:pic>
        <p:nvPicPr>
          <p:cNvPr id="518" name="Google Shape;518;g1c2ba11e0e5_0_96"/>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19" name="Google Shape;519;g1c2ba11e0e5_0_9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20" name="Google Shape;520;g1c2ba11e0e5_0_96"/>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522" name="Google Shape;522;g1c2ba11e0e5_0_96"/>
          <p:cNvSpPr/>
          <p:nvPr/>
        </p:nvSpPr>
        <p:spPr>
          <a:xfrm>
            <a:off x="11107426" y="2319176"/>
            <a:ext cx="6319958" cy="6464090"/>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23" name="Google Shape;523;g1c2ba11e0e5_0_96"/>
          <p:cNvSpPr txBox="1"/>
          <p:nvPr/>
        </p:nvSpPr>
        <p:spPr>
          <a:xfrm>
            <a:off x="426482" y="1156171"/>
            <a:ext cx="10189495" cy="8273034"/>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Изкуственият интелект </a:t>
            </a:r>
            <a:r>
              <a:rPr lang="en-GB" sz="2400" dirty="0">
                <a:latin typeface="Abhaya Libre"/>
                <a:ea typeface="Abhaya Libre"/>
                <a:cs typeface="Abhaya Libre"/>
                <a:sym typeface="Abhaya Libre"/>
              </a:rPr>
              <a:t>(</a:t>
            </a:r>
            <a:r>
              <a:rPr lang="en-US" sz="2400" dirty="0">
                <a:latin typeface="Abhaya Libre"/>
                <a:ea typeface="Abhaya Libre"/>
                <a:cs typeface="Abhaya Libre"/>
                <a:sym typeface="Abhaya Libre"/>
              </a:rPr>
              <a:t>AI</a:t>
            </a:r>
            <a:r>
              <a:rPr lang="ru-RU" sz="2400" dirty="0">
                <a:latin typeface="Abhaya Libre"/>
                <a:ea typeface="Abhaya Libre"/>
                <a:cs typeface="Abhaya Libre"/>
                <a:sym typeface="Abhaya Libre"/>
              </a:rPr>
              <a:t>) променя бизнеса така, както го познаваме, но това, за което много хора не осъзнават - или поне не мислят за това - е как </a:t>
            </a:r>
            <a:r>
              <a:rPr lang="en-US" sz="2400" dirty="0">
                <a:latin typeface="Abhaya Libre"/>
                <a:ea typeface="Abhaya Libre"/>
                <a:cs typeface="Abhaya Libre"/>
                <a:sym typeface="Abhaya Libre"/>
              </a:rPr>
              <a:t>AI</a:t>
            </a:r>
            <a:r>
              <a:rPr lang="bg-BG" sz="2400" dirty="0">
                <a:latin typeface="Abhaya Libre"/>
                <a:ea typeface="Abhaya Libre"/>
                <a:cs typeface="Abhaya Libre"/>
                <a:sym typeface="Abhaya Libre"/>
              </a:rPr>
              <a:t> </a:t>
            </a:r>
            <a:r>
              <a:rPr lang="ru-RU" sz="2400" dirty="0">
                <a:latin typeface="Abhaya Libre"/>
                <a:ea typeface="Abhaya Libre"/>
                <a:cs typeface="Abhaya Libre"/>
                <a:sym typeface="Abhaya Libre"/>
              </a:rPr>
              <a:t>оказва влияние и върху нашия живот извън офиса.</a:t>
            </a:r>
          </a:p>
          <a:p>
            <a:pPr marL="0" marR="0" lvl="0" indent="0" algn="just" rtl="0">
              <a:lnSpc>
                <a:spcPct val="139958"/>
              </a:lnSpc>
              <a:spcBef>
                <a:spcPts val="0"/>
              </a:spcBef>
              <a:spcAft>
                <a:spcPts val="0"/>
              </a:spcAft>
              <a:buClr>
                <a:srgbClr val="000000"/>
              </a:buClr>
              <a:buSzPts val="2400"/>
              <a:buFont typeface="Arial"/>
              <a:buNone/>
            </a:pPr>
            <a:endParaRPr lang="ru-RU"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Експертите гледат на изкуствения интелект като на фактор на производството, който има потенциал да въведе нови източници на растеж и да промени начина по който се извършва работата в различни индустрии. Например,</a:t>
            </a:r>
            <a:r>
              <a:rPr lang="en-GB" sz="2400" dirty="0">
                <a:latin typeface="Abhaya Libre"/>
                <a:ea typeface="Abhaya Libre"/>
                <a:cs typeface="Abhaya Libre"/>
                <a:sym typeface="Abhaya Libre"/>
              </a:rPr>
              <a:t> </a:t>
            </a:r>
            <a:r>
              <a:rPr lang="bg-BG" sz="2400" dirty="0">
                <a:latin typeface="Abhaya Libre"/>
                <a:ea typeface="Abhaya Libre"/>
                <a:cs typeface="Abhaya Libre"/>
                <a:sym typeface="Abhaya Libre"/>
              </a:rPr>
              <a:t>според </a:t>
            </a:r>
            <a:r>
              <a:rPr lang="ru-RU" sz="2400" dirty="0">
                <a:latin typeface="Abhaya Libre"/>
                <a:ea typeface="Abhaya Libre"/>
                <a:cs typeface="Abhaya Libre"/>
                <a:sym typeface="Abhaya Libre"/>
              </a:rPr>
              <a:t>статия на PWC до 2035 година </a:t>
            </a:r>
            <a:r>
              <a:rPr lang="en-US" sz="2400" dirty="0">
                <a:latin typeface="Abhaya Libre"/>
                <a:ea typeface="Abhaya Libre"/>
                <a:cs typeface="Abhaya Libre"/>
                <a:sym typeface="Abhaya Libre"/>
              </a:rPr>
              <a:t>AI</a:t>
            </a:r>
            <a:r>
              <a:rPr lang="ru-RU" sz="2400" dirty="0">
                <a:latin typeface="Abhaya Libre"/>
                <a:ea typeface="Abhaya Libre"/>
                <a:cs typeface="Abhaya Libre"/>
                <a:sym typeface="Abhaya Libre"/>
              </a:rPr>
              <a:t> може да допринесе с 15.7 трилиона долара за световната икономика. Китай и Съединените щати са водещите държави, които ще се възползват най-много от предстоящия бум на изкуствения интелект, като поемат около 70% от глобалното въздействие.</a:t>
            </a:r>
          </a:p>
          <a:p>
            <a:pPr marL="0" marR="0" lvl="0" indent="0" algn="just" rtl="0">
              <a:lnSpc>
                <a:spcPct val="139958"/>
              </a:lnSpc>
              <a:spcBef>
                <a:spcPts val="0"/>
              </a:spcBef>
              <a:spcAft>
                <a:spcPts val="0"/>
              </a:spcAft>
              <a:buClr>
                <a:srgbClr val="000000"/>
              </a:buClr>
              <a:buSzPts val="2400"/>
              <a:buFont typeface="Arial"/>
              <a:buNone/>
            </a:pPr>
            <a:endParaRPr lang="ru-RU"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След това разглеждаме някои примери за изкуствен интелект в ежедневния живот, за да можем да видим как технологията оказва влияние върху нашия личен свят всеки ден</a:t>
            </a:r>
            <a:r>
              <a:rPr lang="en-GB" sz="2400" dirty="0">
                <a:latin typeface="Abhaya Libre"/>
                <a:ea typeface="Abhaya Libre"/>
                <a:cs typeface="Abhaya Libre"/>
                <a:sym typeface="Abhaya Libre"/>
              </a:rPr>
              <a:t>.</a:t>
            </a:r>
            <a:endParaRPr sz="2400" dirty="0">
              <a:latin typeface="Abhaya Libre"/>
              <a:ea typeface="Abhaya Libre"/>
              <a:cs typeface="Abhaya Libre"/>
              <a:sym typeface="Abhaya Libre"/>
            </a:endParaRPr>
          </a:p>
        </p:txBody>
      </p:sp>
      <p:sp>
        <p:nvSpPr>
          <p:cNvPr id="524" name="Google Shape;524;g1c2ba11e0e5_0_96"/>
          <p:cNvSpPr txBox="1"/>
          <p:nvPr/>
        </p:nvSpPr>
        <p:spPr>
          <a:xfrm>
            <a:off x="1361831" y="201456"/>
            <a:ext cx="14876144"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dirty="0">
                <a:latin typeface="Abhaya Libre"/>
                <a:ea typeface="Abhaya Libre"/>
                <a:cs typeface="Abhaya Libre"/>
                <a:sym typeface="Abhaya Libre"/>
              </a:rPr>
              <a:t>Какво променя изкуственият интелект?</a:t>
            </a:r>
            <a:endParaRPr sz="1400" b="0" i="0" u="none" strike="noStrike" cap="none" dirty="0">
              <a:solidFill>
                <a:srgbClr val="000000"/>
              </a:solidFill>
              <a:latin typeface="Arial"/>
              <a:ea typeface="Arial"/>
              <a:cs typeface="Arial"/>
              <a:sym typeface="Arial"/>
            </a:endParaRPr>
          </a:p>
        </p:txBody>
      </p:sp>
      <p:pic>
        <p:nvPicPr>
          <p:cNvPr id="525" name="Google Shape;525;g1c2ba11e0e5_0_96"/>
          <p:cNvPicPr preferRelativeResize="0"/>
          <p:nvPr/>
        </p:nvPicPr>
        <p:blipFill>
          <a:blip r:embed="rId6">
            <a:alphaModFix/>
          </a:blip>
          <a:stretch>
            <a:fillRect/>
          </a:stretch>
        </p:blipFill>
        <p:spPr>
          <a:xfrm>
            <a:off x="11628363" y="3795062"/>
            <a:ext cx="5278075" cy="3512325"/>
          </a:xfrm>
          <a:prstGeom prst="rect">
            <a:avLst/>
          </a:prstGeom>
          <a:noFill/>
          <a:ln>
            <a:noFill/>
          </a:ln>
        </p:spPr>
      </p:pic>
      <p:pic>
        <p:nvPicPr>
          <p:cNvPr id="2" name="Picture 1">
            <a:extLst>
              <a:ext uri="{FF2B5EF4-FFF2-40B4-BE49-F238E27FC236}">
                <a16:creationId xmlns:a16="http://schemas.microsoft.com/office/drawing/2014/main" id="{6FD21883-E85A-A5CB-2268-1DCB3E3CE7C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29"/>
        <p:cNvGrpSpPr/>
        <p:nvPr/>
      </p:nvGrpSpPr>
      <p:grpSpPr>
        <a:xfrm>
          <a:off x="0" y="0"/>
          <a:ext cx="0" cy="0"/>
          <a:chOff x="0" y="0"/>
          <a:chExt cx="0" cy="0"/>
        </a:xfrm>
      </p:grpSpPr>
      <p:grpSp>
        <p:nvGrpSpPr>
          <p:cNvPr id="530" name="Google Shape;530;g1c2ba11e0e5_0_42"/>
          <p:cNvGrpSpPr/>
          <p:nvPr/>
        </p:nvGrpSpPr>
        <p:grpSpPr>
          <a:xfrm>
            <a:off x="0" y="3553600"/>
            <a:ext cx="19062488" cy="3230782"/>
            <a:chOff x="0" y="-38100"/>
            <a:chExt cx="5020540" cy="850900"/>
          </a:xfrm>
        </p:grpSpPr>
        <p:sp>
          <p:nvSpPr>
            <p:cNvPr id="531" name="Google Shape;531;g1c2ba11e0e5_0_42"/>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532" name="Google Shape;532;g1c2ba11e0e5_0_42"/>
            <p:cNvSpPr txBox="1"/>
            <p:nvPr/>
          </p:nvSpPr>
          <p:spPr>
            <a:xfrm>
              <a:off x="0" y="-38100"/>
              <a:ext cx="812700" cy="8508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pic>
        <p:nvPicPr>
          <p:cNvPr id="533" name="Google Shape;533;g1c2ba11e0e5_0_42"/>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534" name="Google Shape;534;g1c2ba11e0e5_0_42"/>
          <p:cNvPicPr preferRelativeResize="0"/>
          <p:nvPr/>
        </p:nvPicPr>
        <p:blipFill rotWithShape="1">
          <a:blip r:embed="rId4">
            <a:alphaModFix/>
          </a:blip>
          <a:srcRect/>
          <a:stretch/>
        </p:blipFill>
        <p:spPr>
          <a:xfrm rot="-9632120">
            <a:off x="-2431641" y="-1705919"/>
            <a:ext cx="5721823" cy="5669807"/>
          </a:xfrm>
          <a:prstGeom prst="rect">
            <a:avLst/>
          </a:prstGeom>
          <a:noFill/>
          <a:ln>
            <a:noFill/>
          </a:ln>
        </p:spPr>
      </p:pic>
      <p:pic>
        <p:nvPicPr>
          <p:cNvPr id="535" name="Google Shape;535;g1c2ba11e0e5_0_42"/>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536" name="Google Shape;536;g1c2ba11e0e5_0_42"/>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537" name="Google Shape;537;g1c2ba11e0e5_0_42"/>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538" name="Google Shape;538;g1c2ba11e0e5_0_42"/>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539" name="Google Shape;539;g1c2ba11e0e5_0_42"/>
          <p:cNvPicPr preferRelativeResize="0"/>
          <p:nvPr/>
        </p:nvPicPr>
        <p:blipFill rotWithShape="1">
          <a:blip r:embed="rId7">
            <a:alphaModFix/>
          </a:blip>
          <a:srcRect/>
          <a:stretch/>
        </p:blipFill>
        <p:spPr>
          <a:xfrm rot="3420379">
            <a:off x="5570970" y="-4349324"/>
            <a:ext cx="5810576" cy="5802963"/>
          </a:xfrm>
          <a:prstGeom prst="rect">
            <a:avLst/>
          </a:prstGeom>
          <a:noFill/>
          <a:ln>
            <a:noFill/>
          </a:ln>
        </p:spPr>
      </p:pic>
      <p:pic>
        <p:nvPicPr>
          <p:cNvPr id="540" name="Google Shape;540;g1c2ba11e0e5_0_42"/>
          <p:cNvPicPr preferRelativeResize="0"/>
          <p:nvPr/>
        </p:nvPicPr>
        <p:blipFill rotWithShape="1">
          <a:blip r:embed="rId7">
            <a:alphaModFix/>
          </a:blip>
          <a:srcRect/>
          <a:stretch/>
        </p:blipFill>
        <p:spPr>
          <a:xfrm rot="-4167270">
            <a:off x="-3176552" y="4860538"/>
            <a:ext cx="4881157" cy="4874759"/>
          </a:xfrm>
          <a:prstGeom prst="rect">
            <a:avLst/>
          </a:prstGeom>
          <a:noFill/>
          <a:ln>
            <a:noFill/>
          </a:ln>
        </p:spPr>
      </p:pic>
      <p:grpSp>
        <p:nvGrpSpPr>
          <p:cNvPr id="541" name="Google Shape;541;g1c2ba11e0e5_0_42"/>
          <p:cNvGrpSpPr/>
          <p:nvPr/>
        </p:nvGrpSpPr>
        <p:grpSpPr>
          <a:xfrm rot="10800000">
            <a:off x="1170763" y="8531326"/>
            <a:ext cx="2900573" cy="807705"/>
            <a:chOff x="0" y="0"/>
            <a:chExt cx="3867430" cy="1076940"/>
          </a:xfrm>
        </p:grpSpPr>
        <p:pic>
          <p:nvPicPr>
            <p:cNvPr id="542" name="Google Shape;542;g1c2ba11e0e5_0_42"/>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543" name="Google Shape;543;g1c2ba11e0e5_0_42"/>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544" name="Google Shape;544;g1c2ba11e0e5_0_42"/>
          <p:cNvSpPr txBox="1"/>
          <p:nvPr/>
        </p:nvSpPr>
        <p:spPr>
          <a:xfrm>
            <a:off x="1582900" y="4654875"/>
            <a:ext cx="15896700" cy="1680460"/>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Clr>
                <a:srgbClr val="000000"/>
              </a:buClr>
              <a:buSzPts val="7300"/>
              <a:buFont typeface="Arial"/>
              <a:buNone/>
            </a:pPr>
            <a:r>
              <a:rPr lang="bg-BG" sz="7800" b="0" i="0" u="none" strike="noStrike" cap="none" dirty="0">
                <a:solidFill>
                  <a:srgbClr val="04989E"/>
                </a:solidFill>
                <a:latin typeface="Times New Roman" panose="02020603050405020304" pitchFamily="18" charset="0"/>
                <a:cs typeface="Times New Roman" panose="02020603050405020304" pitchFamily="18" charset="0"/>
                <a:sym typeface="Abhaya Libre"/>
              </a:rPr>
              <a:t>5 примери за </a:t>
            </a:r>
            <a:r>
              <a:rPr lang="en-GB" sz="7800" b="0" i="0" u="none" strike="noStrike" cap="none" dirty="0">
                <a:solidFill>
                  <a:srgbClr val="04989E"/>
                </a:solidFill>
                <a:latin typeface="Times New Roman" panose="02020603050405020304" pitchFamily="18" charset="0"/>
                <a:cs typeface="Times New Roman" panose="02020603050405020304" pitchFamily="18" charset="0"/>
                <a:sym typeface="Abhaya Libre"/>
              </a:rPr>
              <a:t>AI </a:t>
            </a:r>
            <a:r>
              <a:rPr lang="bg-BG" sz="7800" b="0" i="0" u="none" strike="noStrike" cap="none" dirty="0">
                <a:solidFill>
                  <a:srgbClr val="04989E"/>
                </a:solidFill>
                <a:latin typeface="Times New Roman" panose="02020603050405020304" pitchFamily="18" charset="0"/>
                <a:cs typeface="Times New Roman" panose="02020603050405020304" pitchFamily="18" charset="0"/>
                <a:sym typeface="Abhaya Libre"/>
              </a:rPr>
              <a:t>в нашето ежедневие</a:t>
            </a:r>
            <a:endParaRPr sz="7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545" name="Google Shape;545;g1c2ba11e0e5_0_42"/>
          <p:cNvPicPr preferRelativeResize="0"/>
          <p:nvPr/>
        </p:nvPicPr>
        <p:blipFill rotWithShape="1">
          <a:blip r:embed="rId9">
            <a:alphaModFix/>
          </a:blip>
          <a:srcRect/>
          <a:stretch/>
        </p:blipFill>
        <p:spPr>
          <a:xfrm>
            <a:off x="16418708" y="0"/>
            <a:ext cx="1869291" cy="1869291"/>
          </a:xfrm>
          <a:prstGeom prst="rect">
            <a:avLst/>
          </a:prstGeom>
          <a:noFill/>
          <a:ln>
            <a:noFill/>
          </a:ln>
        </p:spPr>
      </p:pic>
      <p:pic>
        <p:nvPicPr>
          <p:cNvPr id="2" name="Picture 1">
            <a:extLst>
              <a:ext uri="{FF2B5EF4-FFF2-40B4-BE49-F238E27FC236}">
                <a16:creationId xmlns:a16="http://schemas.microsoft.com/office/drawing/2014/main" id="{E3708AA3-0737-7244-A817-43E97D6752D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50"/>
        <p:cNvGrpSpPr/>
        <p:nvPr/>
      </p:nvGrpSpPr>
      <p:grpSpPr>
        <a:xfrm>
          <a:off x="0" y="0"/>
          <a:ext cx="0" cy="0"/>
          <a:chOff x="0" y="0"/>
          <a:chExt cx="0" cy="0"/>
        </a:xfrm>
      </p:grpSpPr>
      <p:pic>
        <p:nvPicPr>
          <p:cNvPr id="551" name="Google Shape;551;g1c0d571eb8a_0_220"/>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52" name="Google Shape;552;g1c0d571eb8a_0_22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53" name="Google Shape;553;g1c0d571eb8a_0_220"/>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555" name="Google Shape;555;g1c0d571eb8a_0_220"/>
          <p:cNvSpPr/>
          <p:nvPr/>
        </p:nvSpPr>
        <p:spPr>
          <a:xfrm>
            <a:off x="10192325" y="2997750"/>
            <a:ext cx="7238346" cy="5790502"/>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56" name="Google Shape;556;g1c0d571eb8a_0_220"/>
          <p:cNvSpPr txBox="1"/>
          <p:nvPr/>
        </p:nvSpPr>
        <p:spPr>
          <a:xfrm>
            <a:off x="176982" y="1869291"/>
            <a:ext cx="9910916" cy="6463308"/>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500" dirty="0">
                <a:latin typeface="Abhaya Libre"/>
                <a:ea typeface="Abhaya Libre"/>
                <a:cs typeface="Abhaya Libre"/>
                <a:sym typeface="Abhaya Libre"/>
              </a:rPr>
              <a:t>Автомобилите с автономно управление и паркиране използват дълбоко обучение,</a:t>
            </a:r>
            <a:r>
              <a:rPr lang="en-US" sz="2500" dirty="0">
                <a:latin typeface="Abhaya Libre"/>
                <a:ea typeface="Abhaya Libre"/>
                <a:cs typeface="Abhaya Libre"/>
                <a:sym typeface="Abhaya Libre"/>
              </a:rPr>
              <a:t> </a:t>
            </a:r>
            <a:r>
              <a:rPr lang="bg-BG" sz="2500" dirty="0">
                <a:latin typeface="Abhaya Libre"/>
                <a:ea typeface="Abhaya Libre"/>
                <a:cs typeface="Abhaya Libre"/>
                <a:sym typeface="Abhaya Libre"/>
              </a:rPr>
              <a:t>подвид</a:t>
            </a:r>
            <a:r>
              <a:rPr lang="ru-RU" sz="2500" dirty="0">
                <a:latin typeface="Abhaya Libre"/>
                <a:ea typeface="Abhaya Libre"/>
                <a:cs typeface="Abhaya Libre"/>
                <a:sym typeface="Abhaya Libre"/>
              </a:rPr>
              <a:t> на изкуствения интелект, за да разпознават пространството около превозното средство. Технологичната компания Nvidia използва изкуствения интелект, за да предостави на автомобилите "силата да виждат, мислят и учат, така че да могат да се ориентират в почти безкраен набор от възможни сценарии за шофиране", обяснява Nvidia на своя уебсайт.</a:t>
            </a:r>
          </a:p>
          <a:p>
            <a:pPr marL="0" marR="0" lvl="0" indent="0" algn="just" rtl="0">
              <a:lnSpc>
                <a:spcPct val="139958"/>
              </a:lnSpc>
              <a:spcBef>
                <a:spcPts val="0"/>
              </a:spcBef>
              <a:spcAft>
                <a:spcPts val="0"/>
              </a:spcAft>
              <a:buClr>
                <a:srgbClr val="000000"/>
              </a:buClr>
              <a:buSzPts val="2400"/>
              <a:buFont typeface="Arial"/>
              <a:buNone/>
            </a:pPr>
            <a:r>
              <a:rPr lang="ru-RU" sz="2500" dirty="0">
                <a:latin typeface="Abhaya Libre"/>
                <a:ea typeface="Abhaya Libre"/>
                <a:cs typeface="Abhaya Libre"/>
                <a:sym typeface="Abhaya Libre"/>
              </a:rPr>
              <a:t>Технологията, захранвана от изкуствен интелект на компанията, вече се използва в автомобили, произведени от Toyota, Mercedes-Benz, Audi, Volvo и Tesla  и със сигурност ще революционизира начина по който хората шофират и ще позволи на автомобилите да се движат самостоятелно.</a:t>
            </a:r>
            <a:endParaRPr sz="2500" dirty="0">
              <a:latin typeface="Abhaya Libre"/>
              <a:ea typeface="Abhaya Libre"/>
              <a:cs typeface="Abhaya Libre"/>
              <a:sym typeface="Abhaya Libre"/>
            </a:endParaRPr>
          </a:p>
        </p:txBody>
      </p:sp>
      <p:sp>
        <p:nvSpPr>
          <p:cNvPr id="557" name="Google Shape;557;g1c0d571eb8a_0_220"/>
          <p:cNvSpPr txBox="1"/>
          <p:nvPr/>
        </p:nvSpPr>
        <p:spPr>
          <a:xfrm>
            <a:off x="1184849" y="215915"/>
            <a:ext cx="15233859" cy="1909754"/>
          </a:xfrm>
          <a:prstGeom prst="rect">
            <a:avLst/>
          </a:prstGeom>
          <a:noFill/>
          <a:ln>
            <a:noFill/>
          </a:ln>
        </p:spPr>
        <p:txBody>
          <a:bodyPr spcFirstLastPara="1" wrap="square" lIns="0" tIns="0" rIns="0" bIns="0" anchor="t" anchorCtr="0">
            <a:spAutoFit/>
          </a:bodyPr>
          <a:lstStyle/>
          <a:p>
            <a:pPr>
              <a:lnSpc>
                <a:spcPct val="85007"/>
              </a:lnSpc>
              <a:buSzPts val="6410"/>
            </a:pPr>
            <a:r>
              <a:rPr lang="en-US" sz="6410" dirty="0">
                <a:latin typeface="Abhaya Libre"/>
                <a:ea typeface="Abhaya Libre"/>
                <a:cs typeface="Abhaya Libre"/>
                <a:sym typeface="Abhaya Libre"/>
              </a:rPr>
              <a:t>1. </a:t>
            </a:r>
            <a:r>
              <a:rPr lang="ru-RU" sz="6600" dirty="0">
                <a:latin typeface="Abhaya Libre"/>
                <a:ea typeface="Abhaya Libre"/>
                <a:cs typeface="Abhaya Libre"/>
                <a:sym typeface="Abhaya Libre"/>
              </a:rPr>
              <a:t>Автомобили с автономно управление и паркиране</a:t>
            </a:r>
          </a:p>
          <a:p>
            <a:pPr marL="0" marR="0" lvl="0" indent="0" algn="l" rtl="0">
              <a:lnSpc>
                <a:spcPct val="85007"/>
              </a:lnSpc>
              <a:spcBef>
                <a:spcPts val="0"/>
              </a:spcBef>
              <a:spcAft>
                <a:spcPts val="0"/>
              </a:spcAft>
              <a:buClr>
                <a:srgbClr val="000000"/>
              </a:buClr>
              <a:buSzPts val="6410"/>
              <a:buFont typeface="Arial"/>
              <a:buNone/>
            </a:pPr>
            <a:endParaRPr sz="1400" b="0" i="0" u="none" strike="noStrike" cap="none" dirty="0">
              <a:solidFill>
                <a:srgbClr val="000000"/>
              </a:solidFill>
              <a:latin typeface="Arial"/>
              <a:ea typeface="Arial"/>
              <a:cs typeface="Arial"/>
              <a:sym typeface="Arial"/>
            </a:endParaRPr>
          </a:p>
        </p:txBody>
      </p:sp>
      <p:pic>
        <p:nvPicPr>
          <p:cNvPr id="558" name="Google Shape;558;g1c0d571eb8a_0_220" descr="CES has featured self-driving car demos before but nothing like NVIDIA’s own self-driving car, affectionately known as BB8. More info at http://nvda.ws/2i2VRs4." title="NVIDIA Self-Driving Car Demo at CES 2017">
            <a:hlinkClick r:id="rId6"/>
          </p:cNvPr>
          <p:cNvPicPr preferRelativeResize="0"/>
          <p:nvPr/>
        </p:nvPicPr>
        <p:blipFill>
          <a:blip r:embed="rId7">
            <a:alphaModFix/>
          </a:blip>
          <a:stretch>
            <a:fillRect/>
          </a:stretch>
        </p:blipFill>
        <p:spPr>
          <a:xfrm>
            <a:off x="10935386" y="3735912"/>
            <a:ext cx="5752214" cy="4314175"/>
          </a:xfrm>
          <a:prstGeom prst="rect">
            <a:avLst/>
          </a:prstGeom>
          <a:noFill/>
          <a:ln>
            <a:noFill/>
          </a:ln>
        </p:spPr>
      </p:pic>
      <p:pic>
        <p:nvPicPr>
          <p:cNvPr id="2" name="Picture 1">
            <a:extLst>
              <a:ext uri="{FF2B5EF4-FFF2-40B4-BE49-F238E27FC236}">
                <a16:creationId xmlns:a16="http://schemas.microsoft.com/office/drawing/2014/main" id="{01FAB3E2-052D-09D3-FB81-C4AE01911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10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62"/>
        <p:cNvGrpSpPr/>
        <p:nvPr/>
      </p:nvGrpSpPr>
      <p:grpSpPr>
        <a:xfrm>
          <a:off x="0" y="0"/>
          <a:ext cx="0" cy="0"/>
          <a:chOff x="0" y="0"/>
          <a:chExt cx="0" cy="0"/>
        </a:xfrm>
      </p:grpSpPr>
      <p:pic>
        <p:nvPicPr>
          <p:cNvPr id="563" name="Google Shape;563;g1c2ba11e0e5_0_110"/>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64" name="Google Shape;564;g1c2ba11e0e5_0_11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65" name="Google Shape;565;g1c2ba11e0e5_0_110"/>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567" name="Google Shape;567;g1c2ba11e0e5_0_110"/>
          <p:cNvSpPr/>
          <p:nvPr/>
        </p:nvSpPr>
        <p:spPr>
          <a:xfrm>
            <a:off x="11075875" y="2473275"/>
            <a:ext cx="6791236"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8" name="Google Shape;568;g1c2ba11e0e5_0_110"/>
          <p:cNvSpPr txBox="1"/>
          <p:nvPr/>
        </p:nvSpPr>
        <p:spPr>
          <a:xfrm>
            <a:off x="648929" y="1518035"/>
            <a:ext cx="9859021" cy="700191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500" dirty="0">
                <a:latin typeface="Abhaya Libre"/>
                <a:ea typeface="Abhaya Libre"/>
                <a:cs typeface="Abhaya Libre"/>
                <a:sym typeface="Abhaya Libre"/>
              </a:rPr>
              <a:t>Siri на Apple, Google Now, Alexa на Amazon и Cortana на Microsoft са едни от основните примери за изкуствен интелект в ежедневния живот. Тези цифрови асистенти помагат на потребителите да изпълняват различни задачи - от проверка на графици и търсене на нещо в мрежата до изпращане на команди към други приложения.</a:t>
            </a:r>
          </a:p>
          <a:p>
            <a:pPr marL="0" marR="0" lvl="0" indent="0" algn="just" rtl="0">
              <a:lnSpc>
                <a:spcPct val="139958"/>
              </a:lnSpc>
              <a:spcBef>
                <a:spcPts val="0"/>
              </a:spcBef>
              <a:spcAft>
                <a:spcPts val="0"/>
              </a:spcAft>
              <a:buClr>
                <a:srgbClr val="000000"/>
              </a:buClr>
              <a:buSzPts val="2400"/>
              <a:buFont typeface="Arial"/>
              <a:buNone/>
            </a:pPr>
            <a:endParaRPr lang="ru-RU" sz="25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ru-RU" sz="2500" dirty="0">
                <a:latin typeface="Abhaya Libre"/>
                <a:ea typeface="Abhaya Libre"/>
                <a:cs typeface="Abhaya Libre"/>
                <a:sym typeface="Abhaya Libre"/>
              </a:rPr>
              <a:t>Изкуственият интелект е важна част от начина по който работят тези приложения, защото те учат от всяка потребителска интеракция. Това им позволява да разпознават по-добре речовите модели и да предоставят на потребителите резултати, които са персонализирани спрямо техните предпочитания. Microsoft казва, че Cortana "непрекъснато учи за своя потребител" и че ще дойде време, когато ще предвижда нуждите му.</a:t>
            </a:r>
            <a:endParaRPr sz="2500" dirty="0">
              <a:latin typeface="Abhaya Libre"/>
              <a:ea typeface="Abhaya Libre"/>
              <a:cs typeface="Abhaya Libre"/>
              <a:sym typeface="Abhaya Libre"/>
            </a:endParaRPr>
          </a:p>
        </p:txBody>
      </p:sp>
      <p:sp>
        <p:nvSpPr>
          <p:cNvPr id="569" name="Google Shape;569;g1c2ba11e0e5_0_110"/>
          <p:cNvSpPr txBox="1"/>
          <p:nvPr/>
        </p:nvSpPr>
        <p:spPr>
          <a:xfrm>
            <a:off x="4284450" y="372671"/>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2. </a:t>
            </a:r>
            <a:r>
              <a:rPr lang="bg-BG" sz="6410" dirty="0">
                <a:latin typeface="Abhaya Libre"/>
                <a:ea typeface="Abhaya Libre"/>
                <a:cs typeface="Abhaya Libre"/>
                <a:sym typeface="Abhaya Libre"/>
              </a:rPr>
              <a:t>Дигитални асистенти</a:t>
            </a:r>
            <a:endParaRPr sz="1400" b="0" i="0" u="none" strike="noStrike" cap="none" dirty="0">
              <a:solidFill>
                <a:srgbClr val="000000"/>
              </a:solidFill>
              <a:latin typeface="Arial"/>
              <a:ea typeface="Arial"/>
              <a:cs typeface="Arial"/>
              <a:sym typeface="Arial"/>
            </a:endParaRPr>
          </a:p>
        </p:txBody>
      </p:sp>
      <p:pic>
        <p:nvPicPr>
          <p:cNvPr id="570" name="Google Shape;570;g1c2ba11e0e5_0_110"/>
          <p:cNvPicPr preferRelativeResize="0"/>
          <p:nvPr/>
        </p:nvPicPr>
        <p:blipFill>
          <a:blip r:embed="rId6">
            <a:alphaModFix/>
          </a:blip>
          <a:stretch>
            <a:fillRect/>
          </a:stretch>
        </p:blipFill>
        <p:spPr>
          <a:xfrm>
            <a:off x="11576974" y="3629825"/>
            <a:ext cx="5789039" cy="3855575"/>
          </a:xfrm>
          <a:prstGeom prst="rect">
            <a:avLst/>
          </a:prstGeom>
          <a:noFill/>
          <a:ln w="12700" cap="flat" cmpd="sng">
            <a:solidFill>
              <a:srgbClr val="000000"/>
            </a:solidFill>
            <a:prstDash val="solid"/>
            <a:round/>
            <a:headEnd type="none" w="sm" len="sm"/>
            <a:tailEnd type="none" w="sm" len="sm"/>
          </a:ln>
        </p:spPr>
      </p:pic>
      <p:pic>
        <p:nvPicPr>
          <p:cNvPr id="2" name="Picture 1">
            <a:extLst>
              <a:ext uri="{FF2B5EF4-FFF2-40B4-BE49-F238E27FC236}">
                <a16:creationId xmlns:a16="http://schemas.microsoft.com/office/drawing/2014/main" id="{29CFE139-F25C-DD93-35C0-5C3B51DD5E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74"/>
        <p:cNvGrpSpPr/>
        <p:nvPr/>
      </p:nvGrpSpPr>
      <p:grpSpPr>
        <a:xfrm>
          <a:off x="0" y="0"/>
          <a:ext cx="0" cy="0"/>
          <a:chOff x="0" y="0"/>
          <a:chExt cx="0" cy="0"/>
        </a:xfrm>
      </p:grpSpPr>
      <p:pic>
        <p:nvPicPr>
          <p:cNvPr id="575" name="Google Shape;575;g1c2ba11e0e5_0_133"/>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76" name="Google Shape;576;g1c2ba11e0e5_0_13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77" name="Google Shape;577;g1c2ba11e0e5_0_133"/>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579" name="Google Shape;579;g1c2ba11e0e5_0_133"/>
          <p:cNvSpPr/>
          <p:nvPr/>
        </p:nvSpPr>
        <p:spPr>
          <a:xfrm>
            <a:off x="11075875" y="2473275"/>
            <a:ext cx="6791236"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80" name="Google Shape;580;g1c2ba11e0e5_0_133"/>
          <p:cNvSpPr txBox="1"/>
          <p:nvPr/>
        </p:nvSpPr>
        <p:spPr>
          <a:xfrm>
            <a:off x="861137" y="2717233"/>
            <a:ext cx="9291410" cy="6463308"/>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500" dirty="0">
                <a:latin typeface="Abhaya Libre"/>
                <a:ea typeface="Abhaya Libre"/>
                <a:cs typeface="Abhaya Libre"/>
                <a:sym typeface="Abhaya Libre"/>
              </a:rPr>
              <a:t>Компании като PlateSmart, IntelliVision и Sighthound, наред с другите, използват компютърно зрение - форма на изкуствен интелект, който може да вижда и разбира изображения - заедно с дълбокото обучение, за да превърнат обикновенното наблюдение в мониторинг на превозни средства.</a:t>
            </a:r>
          </a:p>
          <a:p>
            <a:pPr marL="0" marR="0" lvl="0" indent="0" algn="just" rtl="0">
              <a:lnSpc>
                <a:spcPct val="139958"/>
              </a:lnSpc>
              <a:spcBef>
                <a:spcPts val="0"/>
              </a:spcBef>
              <a:spcAft>
                <a:spcPts val="0"/>
              </a:spcAft>
              <a:buClr>
                <a:srgbClr val="000000"/>
              </a:buClr>
              <a:buSzPts val="2400"/>
              <a:buFont typeface="Arial"/>
              <a:buNone/>
            </a:pPr>
            <a:endParaRPr lang="ru-RU" sz="25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ru-RU" sz="2500" dirty="0">
                <a:latin typeface="Abhaya Libre"/>
                <a:ea typeface="Abhaya Libre"/>
                <a:cs typeface="Abhaya Libre"/>
                <a:sym typeface="Abhaya Libre"/>
              </a:rPr>
              <a:t>Това е много важна част от интегрираните системи за управление на трафика и също голяма помощ за органите на реда, тъй като видеозаписите от наблюдение вече е добър инструмент за търсене на конкретни регистрационни номера. Това ще ви накара да се замислите още веднъж преди да минете на червено.</a:t>
            </a:r>
            <a:endParaRPr sz="2500" dirty="0">
              <a:latin typeface="Abhaya Libre"/>
              <a:ea typeface="Abhaya Libre"/>
              <a:cs typeface="Abhaya Libre"/>
              <a:sym typeface="Abhaya Libre"/>
            </a:endParaRPr>
          </a:p>
        </p:txBody>
      </p:sp>
      <p:sp>
        <p:nvSpPr>
          <p:cNvPr id="581" name="Google Shape;581;g1c2ba11e0e5_0_133"/>
          <p:cNvSpPr txBox="1"/>
          <p:nvPr/>
        </p:nvSpPr>
        <p:spPr>
          <a:xfrm>
            <a:off x="861137" y="805457"/>
            <a:ext cx="12447000" cy="1676869"/>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3. </a:t>
            </a:r>
            <a:r>
              <a:rPr lang="bg-BG" sz="6410" dirty="0">
                <a:latin typeface="Abhaya Libre"/>
                <a:ea typeface="Abhaya Libre"/>
                <a:cs typeface="Abhaya Libre"/>
                <a:sym typeface="Abhaya Libre"/>
              </a:rPr>
              <a:t>Идентификация на превозни средства</a:t>
            </a:r>
            <a:endParaRPr sz="1400" b="0" i="0" u="none" strike="noStrike" cap="none" dirty="0">
              <a:solidFill>
                <a:srgbClr val="000000"/>
              </a:solidFill>
              <a:latin typeface="Arial"/>
              <a:ea typeface="Arial"/>
              <a:cs typeface="Arial"/>
              <a:sym typeface="Arial"/>
            </a:endParaRPr>
          </a:p>
        </p:txBody>
      </p:sp>
      <p:pic>
        <p:nvPicPr>
          <p:cNvPr id="582" name="Google Shape;582;g1c2ba11e0e5_0_133"/>
          <p:cNvPicPr preferRelativeResize="0"/>
          <p:nvPr/>
        </p:nvPicPr>
        <p:blipFill>
          <a:blip r:embed="rId6">
            <a:alphaModFix/>
          </a:blip>
          <a:stretch>
            <a:fillRect/>
          </a:stretch>
        </p:blipFill>
        <p:spPr>
          <a:xfrm>
            <a:off x="11516113" y="3958450"/>
            <a:ext cx="5910750" cy="3546450"/>
          </a:xfrm>
          <a:prstGeom prst="rect">
            <a:avLst/>
          </a:prstGeom>
          <a:noFill/>
          <a:ln>
            <a:noFill/>
          </a:ln>
        </p:spPr>
      </p:pic>
      <p:pic>
        <p:nvPicPr>
          <p:cNvPr id="2" name="Picture 1">
            <a:extLst>
              <a:ext uri="{FF2B5EF4-FFF2-40B4-BE49-F238E27FC236}">
                <a16:creationId xmlns:a16="http://schemas.microsoft.com/office/drawing/2014/main" id="{6BA66502-7106-2E2E-7BEC-FD277016F75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86"/>
        <p:cNvGrpSpPr/>
        <p:nvPr/>
      </p:nvGrpSpPr>
      <p:grpSpPr>
        <a:xfrm>
          <a:off x="0" y="0"/>
          <a:ext cx="0" cy="0"/>
          <a:chOff x="0" y="0"/>
          <a:chExt cx="0" cy="0"/>
        </a:xfrm>
      </p:grpSpPr>
      <p:pic>
        <p:nvPicPr>
          <p:cNvPr id="587" name="Google Shape;587;g1c2ba11e0e5_0_145"/>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588" name="Google Shape;588;g1c2ba11e0e5_0_14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89" name="Google Shape;589;g1c2ba11e0e5_0_145"/>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591" name="Google Shape;591;g1c2ba11e0e5_0_145"/>
          <p:cNvSpPr/>
          <p:nvPr/>
        </p:nvSpPr>
        <p:spPr>
          <a:xfrm>
            <a:off x="10886550" y="2473275"/>
            <a:ext cx="6984581"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92" name="Google Shape;592;g1c2ba11e0e5_0_145"/>
          <p:cNvSpPr txBox="1"/>
          <p:nvPr/>
        </p:nvSpPr>
        <p:spPr>
          <a:xfrm>
            <a:off x="1184850" y="2178624"/>
            <a:ext cx="9291410" cy="6463308"/>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500" dirty="0">
                <a:latin typeface="Abhaya Libre"/>
                <a:ea typeface="Abhaya Libre"/>
                <a:cs typeface="Abhaya Libre"/>
                <a:sym typeface="Abhaya Libre"/>
              </a:rPr>
              <a:t>Всички ние трябва да почистваме, нали? Прахосмукачките робот са отличен пример за това как изкуственият интелект влияе на ежедневния живот. Моделът Roomba 980 (този, който почиства пода сам) използва изкуствен интелект, за да сканира големината на жилищното пространство, да търси предмети, които може да пречат, и да запомни най-добрият маршрут за почистване на килима ви.</a:t>
            </a:r>
          </a:p>
          <a:p>
            <a:pPr marL="0" marR="0" lvl="0" indent="0" algn="just" rtl="0">
              <a:lnSpc>
                <a:spcPct val="139958"/>
              </a:lnSpc>
              <a:spcBef>
                <a:spcPts val="0"/>
              </a:spcBef>
              <a:spcAft>
                <a:spcPts val="0"/>
              </a:spcAft>
              <a:buClr>
                <a:srgbClr val="000000"/>
              </a:buClr>
              <a:buSzPts val="2400"/>
              <a:buFont typeface="Arial"/>
              <a:buNone/>
            </a:pPr>
            <a:endParaRPr lang="ru-RU" sz="25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ru-RU" sz="2500" dirty="0">
                <a:latin typeface="Abhaya Libre"/>
                <a:ea typeface="Abhaya Libre"/>
                <a:cs typeface="Abhaya Libre"/>
                <a:sym typeface="Abhaya Libre"/>
              </a:rPr>
              <a:t>Прахосмукачката робот също може да определи колко почистване е необходимо в зависимост от големината на стаята, като повтаря цикъла на почистване три пъти в по-малки стаи или почиства два пъти в стаи със среден размер.</a:t>
            </a:r>
            <a:endParaRPr sz="2500" dirty="0">
              <a:latin typeface="Abhaya Libre"/>
              <a:ea typeface="Abhaya Libre"/>
              <a:cs typeface="Abhaya Libre"/>
              <a:sym typeface="Abhaya Libre"/>
            </a:endParaRPr>
          </a:p>
        </p:txBody>
      </p:sp>
      <p:sp>
        <p:nvSpPr>
          <p:cNvPr id="593" name="Google Shape;593;g1c2ba11e0e5_0_145"/>
          <p:cNvSpPr txBox="1"/>
          <p:nvPr/>
        </p:nvSpPr>
        <p:spPr>
          <a:xfrm>
            <a:off x="1184850" y="1030475"/>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4. </a:t>
            </a:r>
            <a:r>
              <a:rPr lang="bg-BG" sz="6410" dirty="0">
                <a:latin typeface="Abhaya Libre"/>
                <a:ea typeface="Abhaya Libre"/>
                <a:cs typeface="Abhaya Libre"/>
                <a:sym typeface="Abhaya Libre"/>
              </a:rPr>
              <a:t>Прахосмукачка робот</a:t>
            </a:r>
            <a:endParaRPr sz="1400" b="0" i="0" u="none" strike="noStrike" cap="none" dirty="0">
              <a:solidFill>
                <a:srgbClr val="000000"/>
              </a:solidFill>
              <a:latin typeface="Arial"/>
              <a:ea typeface="Arial"/>
              <a:cs typeface="Arial"/>
              <a:sym typeface="Arial"/>
            </a:endParaRPr>
          </a:p>
        </p:txBody>
      </p:sp>
      <p:pic>
        <p:nvPicPr>
          <p:cNvPr id="594" name="Google Shape;594;g1c2ba11e0e5_0_145"/>
          <p:cNvPicPr preferRelativeResize="0"/>
          <p:nvPr/>
        </p:nvPicPr>
        <p:blipFill>
          <a:blip r:embed="rId6">
            <a:alphaModFix/>
          </a:blip>
          <a:stretch>
            <a:fillRect/>
          </a:stretch>
        </p:blipFill>
        <p:spPr>
          <a:xfrm>
            <a:off x="11399200" y="3738623"/>
            <a:ext cx="5959275" cy="3965639"/>
          </a:xfrm>
          <a:prstGeom prst="rect">
            <a:avLst/>
          </a:prstGeom>
          <a:noFill/>
          <a:ln>
            <a:noFill/>
          </a:ln>
        </p:spPr>
      </p:pic>
      <p:pic>
        <p:nvPicPr>
          <p:cNvPr id="2" name="Picture 1">
            <a:extLst>
              <a:ext uri="{FF2B5EF4-FFF2-40B4-BE49-F238E27FC236}">
                <a16:creationId xmlns:a16="http://schemas.microsoft.com/office/drawing/2014/main" id="{57C7A1EE-F695-44DE-5AE5-63DC0DCDEB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98"/>
        <p:cNvGrpSpPr/>
        <p:nvPr/>
      </p:nvGrpSpPr>
      <p:grpSpPr>
        <a:xfrm>
          <a:off x="0" y="0"/>
          <a:ext cx="0" cy="0"/>
          <a:chOff x="0" y="0"/>
          <a:chExt cx="0" cy="0"/>
        </a:xfrm>
      </p:grpSpPr>
      <p:pic>
        <p:nvPicPr>
          <p:cNvPr id="599" name="Google Shape;599;g1c2ba11e0e5_0_157"/>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600" name="Google Shape;600;g1c2ba11e0e5_0_157"/>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01" name="Google Shape;601;g1c2ba11e0e5_0_157"/>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603" name="Google Shape;603;g1c2ba11e0e5_0_157"/>
          <p:cNvSpPr/>
          <p:nvPr/>
        </p:nvSpPr>
        <p:spPr>
          <a:xfrm>
            <a:off x="10476325" y="2473275"/>
            <a:ext cx="7395439" cy="6168657"/>
          </a:xfrm>
          <a:custGeom>
            <a:avLst/>
            <a:gdLst/>
            <a:ahLst/>
            <a:cxnLst/>
            <a:rect l="l" t="t" r="r" b="b"/>
            <a:pathLst>
              <a:path w="4833620" h="4726940" extrusionOk="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604" name="Google Shape;604;g1c2ba11e0e5_0_157"/>
          <p:cNvSpPr txBox="1"/>
          <p:nvPr/>
        </p:nvSpPr>
        <p:spPr>
          <a:xfrm>
            <a:off x="416236" y="2056644"/>
            <a:ext cx="9586814" cy="6463308"/>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500" dirty="0">
                <a:latin typeface="Abhaya Libre"/>
                <a:ea typeface="Abhaya Libre"/>
                <a:cs typeface="Abhaya Libre"/>
                <a:sym typeface="Abhaya Libre"/>
              </a:rPr>
              <a:t>Машинното обучение е още един подвид  на изкуствения интелект.</a:t>
            </a:r>
          </a:p>
          <a:p>
            <a:pPr marL="0" marR="0" lvl="0" indent="0" algn="just" rtl="0">
              <a:lnSpc>
                <a:spcPct val="139958"/>
              </a:lnSpc>
              <a:spcBef>
                <a:spcPts val="0"/>
              </a:spcBef>
              <a:spcAft>
                <a:spcPts val="0"/>
              </a:spcAft>
              <a:buClr>
                <a:srgbClr val="000000"/>
              </a:buClr>
              <a:buSzPts val="2400"/>
              <a:buFont typeface="Arial"/>
              <a:buNone/>
            </a:pPr>
            <a:r>
              <a:rPr lang="ru-RU" sz="2500" dirty="0">
                <a:latin typeface="Abhaya Libre"/>
                <a:ea typeface="Abhaya Libre"/>
                <a:cs typeface="Abhaya Libre"/>
                <a:sym typeface="Abhaya Libre"/>
              </a:rPr>
              <a:t>"Изкуственият интелект и машинното обучение са от съществено значение и вървят ръка за ръка с мисията на Uber да разработва надеждни транспортни решения за всеки, навсякъде", обяснява компанията в техния сайт. "... Използваме машинно обучение, за да осигурим ефективна платформа за споделяне на превозни средства, за да идентифицираме съмнителни или измамнически акаунти, за да предлагаме оптимални точки за качване и слизане, а дори и да подпомагаме по-вкусното доставяне на UberEATS като препоръчваме ресторанти и предвиждаме времето за изчакване, така че храната да пристигне при вас, когато ви е нужна."</a:t>
            </a:r>
            <a:endParaRPr sz="2500" dirty="0">
              <a:latin typeface="Abhaya Libre"/>
              <a:ea typeface="Abhaya Libre"/>
              <a:cs typeface="Abhaya Libre"/>
              <a:sym typeface="Abhaya Libre"/>
            </a:endParaRPr>
          </a:p>
        </p:txBody>
      </p:sp>
      <p:sp>
        <p:nvSpPr>
          <p:cNvPr id="605" name="Google Shape;605;g1c2ba11e0e5_0_157"/>
          <p:cNvSpPr txBox="1"/>
          <p:nvPr/>
        </p:nvSpPr>
        <p:spPr>
          <a:xfrm>
            <a:off x="1588242" y="755741"/>
            <a:ext cx="124470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en-US" sz="6410" dirty="0">
                <a:latin typeface="Abhaya Libre"/>
                <a:ea typeface="Abhaya Libre"/>
                <a:cs typeface="Abhaya Libre"/>
                <a:sym typeface="Abhaya Libre"/>
              </a:rPr>
              <a:t>5. </a:t>
            </a:r>
            <a:r>
              <a:rPr lang="bg-BG" sz="6410" dirty="0">
                <a:latin typeface="Abhaya Libre"/>
                <a:ea typeface="Abhaya Libre"/>
                <a:cs typeface="Abhaya Libre"/>
                <a:sym typeface="Abhaya Libre"/>
              </a:rPr>
              <a:t>Превоз</a:t>
            </a:r>
            <a:endParaRPr sz="1400" b="0" i="0" u="none" strike="noStrike" cap="none" dirty="0">
              <a:solidFill>
                <a:srgbClr val="000000"/>
              </a:solidFill>
              <a:latin typeface="Arial"/>
              <a:ea typeface="Arial"/>
              <a:cs typeface="Arial"/>
              <a:sym typeface="Arial"/>
            </a:endParaRPr>
          </a:p>
        </p:txBody>
      </p:sp>
      <p:pic>
        <p:nvPicPr>
          <p:cNvPr id="606" name="Google Shape;606;g1c2ba11e0e5_0_157"/>
          <p:cNvPicPr preferRelativeResize="0"/>
          <p:nvPr/>
        </p:nvPicPr>
        <p:blipFill>
          <a:blip r:embed="rId6">
            <a:alphaModFix/>
          </a:blip>
          <a:stretch>
            <a:fillRect/>
          </a:stretch>
        </p:blipFill>
        <p:spPr>
          <a:xfrm>
            <a:off x="11052075" y="3606688"/>
            <a:ext cx="6284526" cy="3901850"/>
          </a:xfrm>
          <a:prstGeom prst="rect">
            <a:avLst/>
          </a:prstGeom>
          <a:noFill/>
          <a:ln>
            <a:noFill/>
          </a:ln>
        </p:spPr>
      </p:pic>
      <p:pic>
        <p:nvPicPr>
          <p:cNvPr id="2" name="Picture 1">
            <a:extLst>
              <a:ext uri="{FF2B5EF4-FFF2-40B4-BE49-F238E27FC236}">
                <a16:creationId xmlns:a16="http://schemas.microsoft.com/office/drawing/2014/main" id="{2A3F37EC-AE78-DF16-F876-50077DF18C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33"/>
        <p:cNvGrpSpPr/>
        <p:nvPr/>
      </p:nvGrpSpPr>
      <p:grpSpPr>
        <a:xfrm>
          <a:off x="0" y="0"/>
          <a:ext cx="0" cy="0"/>
          <a:chOff x="0" y="0"/>
          <a:chExt cx="0" cy="0"/>
        </a:xfrm>
      </p:grpSpPr>
      <p:pic>
        <p:nvPicPr>
          <p:cNvPr id="134" name="Google Shape;134;p4"/>
          <p:cNvPicPr preferRelativeResize="0"/>
          <p:nvPr/>
        </p:nvPicPr>
        <p:blipFill rotWithShape="1">
          <a:blip r:embed="rId3">
            <a:alphaModFix/>
          </a:blip>
          <a:srcRect/>
          <a:stretch/>
        </p:blipFill>
        <p:spPr>
          <a:xfrm>
            <a:off x="180155" y="837458"/>
            <a:ext cx="17927690" cy="9636133"/>
          </a:xfrm>
          <a:prstGeom prst="rect">
            <a:avLst/>
          </a:prstGeom>
          <a:noFill/>
          <a:ln>
            <a:noFill/>
          </a:ln>
        </p:spPr>
      </p:pic>
      <p:pic>
        <p:nvPicPr>
          <p:cNvPr id="135" name="Google Shape;135;p4"/>
          <p:cNvPicPr preferRelativeResize="0"/>
          <p:nvPr/>
        </p:nvPicPr>
        <p:blipFill rotWithShape="1">
          <a:blip r:embed="rId4">
            <a:alphaModFix/>
          </a:blip>
          <a:srcRect/>
          <a:stretch/>
        </p:blipFill>
        <p:spPr>
          <a:xfrm rot="1852805">
            <a:off x="6163950" y="-3326906"/>
            <a:ext cx="5364129" cy="5364129"/>
          </a:xfrm>
          <a:prstGeom prst="rect">
            <a:avLst/>
          </a:prstGeom>
          <a:noFill/>
          <a:ln>
            <a:noFill/>
          </a:ln>
        </p:spPr>
      </p:pic>
      <p:pic>
        <p:nvPicPr>
          <p:cNvPr id="136" name="Google Shape;136;p4"/>
          <p:cNvPicPr preferRelativeResize="0"/>
          <p:nvPr/>
        </p:nvPicPr>
        <p:blipFill rotWithShape="1">
          <a:blip r:embed="rId5">
            <a:alphaModFix/>
          </a:blip>
          <a:srcRect/>
          <a:stretch/>
        </p:blipFill>
        <p:spPr>
          <a:xfrm rot="1167879">
            <a:off x="16541943" y="7503474"/>
            <a:ext cx="5721823" cy="5669807"/>
          </a:xfrm>
          <a:prstGeom prst="rect">
            <a:avLst/>
          </a:prstGeom>
          <a:noFill/>
          <a:ln>
            <a:noFill/>
          </a:ln>
        </p:spPr>
      </p:pic>
      <p:pic>
        <p:nvPicPr>
          <p:cNvPr id="137" name="Google Shape;137;p4"/>
          <p:cNvPicPr preferRelativeResize="0"/>
          <p:nvPr/>
        </p:nvPicPr>
        <p:blipFill rotWithShape="1">
          <a:blip r:embed="rId6">
            <a:alphaModFix/>
          </a:blip>
          <a:srcRect/>
          <a:stretch/>
        </p:blipFill>
        <p:spPr>
          <a:xfrm rot="-4196164">
            <a:off x="-5667382" y="8118007"/>
            <a:ext cx="11622266" cy="12388074"/>
          </a:xfrm>
          <a:prstGeom prst="rect">
            <a:avLst/>
          </a:prstGeom>
          <a:noFill/>
          <a:ln>
            <a:noFill/>
          </a:ln>
        </p:spPr>
      </p:pic>
      <p:pic>
        <p:nvPicPr>
          <p:cNvPr id="138" name="Google Shape;138;p4"/>
          <p:cNvPicPr preferRelativeResize="0"/>
          <p:nvPr/>
        </p:nvPicPr>
        <p:blipFill rotWithShape="1">
          <a:blip r:embed="rId7">
            <a:alphaModFix/>
          </a:blip>
          <a:srcRect/>
          <a:stretch/>
        </p:blipFill>
        <p:spPr>
          <a:xfrm>
            <a:off x="-642319" y="-2559782"/>
            <a:ext cx="3334026" cy="3588482"/>
          </a:xfrm>
          <a:prstGeom prst="rect">
            <a:avLst/>
          </a:prstGeom>
          <a:noFill/>
          <a:ln>
            <a:noFill/>
          </a:ln>
        </p:spPr>
      </p:pic>
      <p:pic>
        <p:nvPicPr>
          <p:cNvPr id="139" name="Google Shape;139;p4"/>
          <p:cNvPicPr preferRelativeResize="0"/>
          <p:nvPr/>
        </p:nvPicPr>
        <p:blipFill rotWithShape="1">
          <a:blip r:embed="rId7">
            <a:alphaModFix/>
          </a:blip>
          <a:srcRect/>
          <a:stretch/>
        </p:blipFill>
        <p:spPr>
          <a:xfrm>
            <a:off x="15371492" y="9488339"/>
            <a:ext cx="2556197" cy="2751289"/>
          </a:xfrm>
          <a:prstGeom prst="rect">
            <a:avLst/>
          </a:prstGeom>
          <a:noFill/>
          <a:ln>
            <a:noFill/>
          </a:ln>
        </p:spPr>
      </p:pic>
      <p:pic>
        <p:nvPicPr>
          <p:cNvPr id="140" name="Google Shape;140;p4"/>
          <p:cNvPicPr preferRelativeResize="0"/>
          <p:nvPr/>
        </p:nvPicPr>
        <p:blipFill rotWithShape="1">
          <a:blip r:embed="rId8">
            <a:alphaModFix/>
          </a:blip>
          <a:srcRect/>
          <a:stretch/>
        </p:blipFill>
        <p:spPr>
          <a:xfrm rot="-1185502">
            <a:off x="-3852602" y="189371"/>
            <a:ext cx="4352147" cy="4346443"/>
          </a:xfrm>
          <a:prstGeom prst="rect">
            <a:avLst/>
          </a:prstGeom>
          <a:noFill/>
          <a:ln>
            <a:noFill/>
          </a:ln>
        </p:spPr>
      </p:pic>
      <p:pic>
        <p:nvPicPr>
          <p:cNvPr id="141" name="Google Shape;141;p4"/>
          <p:cNvPicPr preferRelativeResize="0"/>
          <p:nvPr/>
        </p:nvPicPr>
        <p:blipFill rotWithShape="1">
          <a:blip r:embed="rId9">
            <a:alphaModFix/>
          </a:blip>
          <a:srcRect/>
          <a:stretch/>
        </p:blipFill>
        <p:spPr>
          <a:xfrm rot="-7379619">
            <a:off x="2804477" y="10361181"/>
            <a:ext cx="5810576" cy="5802961"/>
          </a:xfrm>
          <a:prstGeom prst="rect">
            <a:avLst/>
          </a:prstGeom>
          <a:noFill/>
          <a:ln>
            <a:noFill/>
          </a:ln>
        </p:spPr>
      </p:pic>
      <p:pic>
        <p:nvPicPr>
          <p:cNvPr id="142" name="Google Shape;142;p4"/>
          <p:cNvPicPr preferRelativeResize="0"/>
          <p:nvPr/>
        </p:nvPicPr>
        <p:blipFill rotWithShape="1">
          <a:blip r:embed="rId10">
            <a:alphaModFix/>
          </a:blip>
          <a:srcRect/>
          <a:stretch/>
        </p:blipFill>
        <p:spPr>
          <a:xfrm rot="6632729">
            <a:off x="18127522" y="1732064"/>
            <a:ext cx="4881157" cy="4874760"/>
          </a:xfrm>
          <a:prstGeom prst="rect">
            <a:avLst/>
          </a:prstGeom>
          <a:noFill/>
          <a:ln>
            <a:noFill/>
          </a:ln>
        </p:spPr>
      </p:pic>
      <p:grpSp>
        <p:nvGrpSpPr>
          <p:cNvPr id="143" name="Google Shape;143;p4"/>
          <p:cNvGrpSpPr/>
          <p:nvPr/>
        </p:nvGrpSpPr>
        <p:grpSpPr>
          <a:xfrm>
            <a:off x="3249428" y="1562854"/>
            <a:ext cx="3086100" cy="2796778"/>
            <a:chOff x="0" y="-38100"/>
            <a:chExt cx="812800" cy="736600"/>
          </a:xfrm>
        </p:grpSpPr>
        <p:sp>
          <p:nvSpPr>
            <p:cNvPr id="144" name="Google Shape;144;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45" name="Google Shape;145;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146" name="Google Shape;146;p4"/>
          <p:cNvGrpSpPr/>
          <p:nvPr/>
        </p:nvGrpSpPr>
        <p:grpSpPr>
          <a:xfrm>
            <a:off x="5709765" y="3007965"/>
            <a:ext cx="3086100" cy="2796778"/>
            <a:chOff x="0" y="-38100"/>
            <a:chExt cx="812800" cy="736600"/>
          </a:xfrm>
        </p:grpSpPr>
        <p:sp>
          <p:nvSpPr>
            <p:cNvPr id="147" name="Google Shape;147;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48" name="Google Shape;148;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149" name="Google Shape;149;p4"/>
          <p:cNvGrpSpPr/>
          <p:nvPr/>
        </p:nvGrpSpPr>
        <p:grpSpPr>
          <a:xfrm>
            <a:off x="2691707" y="4338047"/>
            <a:ext cx="3643821" cy="3302212"/>
            <a:chOff x="0" y="-38100"/>
            <a:chExt cx="812800" cy="736600"/>
          </a:xfrm>
        </p:grpSpPr>
        <p:sp>
          <p:nvSpPr>
            <p:cNvPr id="150" name="Google Shape;150;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1" name="Google Shape;151;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152" name="Google Shape;152;p4"/>
          <p:cNvGrpSpPr/>
          <p:nvPr/>
        </p:nvGrpSpPr>
        <p:grpSpPr>
          <a:xfrm>
            <a:off x="5759915" y="6012507"/>
            <a:ext cx="3086100" cy="2796778"/>
            <a:chOff x="0" y="-38100"/>
            <a:chExt cx="812800" cy="736600"/>
          </a:xfrm>
        </p:grpSpPr>
        <p:sp>
          <p:nvSpPr>
            <p:cNvPr id="153" name="Google Shape;153;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4" name="Google Shape;154;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155" name="Google Shape;155;p4"/>
          <p:cNvGrpSpPr/>
          <p:nvPr/>
        </p:nvGrpSpPr>
        <p:grpSpPr>
          <a:xfrm>
            <a:off x="8182339" y="4334024"/>
            <a:ext cx="3086100" cy="2796778"/>
            <a:chOff x="0" y="-38100"/>
            <a:chExt cx="812800" cy="736600"/>
          </a:xfrm>
        </p:grpSpPr>
        <p:sp>
          <p:nvSpPr>
            <p:cNvPr id="156" name="Google Shape;156;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7" name="Google Shape;157;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158" name="Google Shape;158;p4"/>
          <p:cNvGrpSpPr/>
          <p:nvPr/>
        </p:nvGrpSpPr>
        <p:grpSpPr>
          <a:xfrm>
            <a:off x="10749353" y="3038131"/>
            <a:ext cx="3086100" cy="2796778"/>
            <a:chOff x="0" y="-38100"/>
            <a:chExt cx="812800" cy="736600"/>
          </a:xfrm>
        </p:grpSpPr>
        <p:sp>
          <p:nvSpPr>
            <p:cNvPr id="159" name="Google Shape;159;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0" name="Google Shape;160;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161" name="Google Shape;161;p4"/>
          <p:cNvGrpSpPr/>
          <p:nvPr/>
        </p:nvGrpSpPr>
        <p:grpSpPr>
          <a:xfrm>
            <a:off x="10749353" y="5839467"/>
            <a:ext cx="3086100" cy="2796778"/>
            <a:chOff x="0" y="-38100"/>
            <a:chExt cx="812800" cy="736600"/>
          </a:xfrm>
        </p:grpSpPr>
        <p:sp>
          <p:nvSpPr>
            <p:cNvPr id="162" name="Google Shape;162;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3" name="Google Shape;163;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164" name="Google Shape;164;p4"/>
          <p:cNvGrpSpPr/>
          <p:nvPr/>
        </p:nvGrpSpPr>
        <p:grpSpPr>
          <a:xfrm>
            <a:off x="13225533" y="4364190"/>
            <a:ext cx="3086100" cy="2796778"/>
            <a:chOff x="0" y="-38100"/>
            <a:chExt cx="812800" cy="736600"/>
          </a:xfrm>
        </p:grpSpPr>
        <p:sp>
          <p:nvSpPr>
            <p:cNvPr id="165" name="Google Shape;165;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6" name="Google Shape;166;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pic>
        <p:nvPicPr>
          <p:cNvPr id="167" name="Google Shape;167;p4"/>
          <p:cNvPicPr preferRelativeResize="0"/>
          <p:nvPr/>
        </p:nvPicPr>
        <p:blipFill rotWithShape="1">
          <a:blip r:embed="rId11">
            <a:alphaModFix/>
          </a:blip>
          <a:srcRect/>
          <a:stretch/>
        </p:blipFill>
        <p:spPr>
          <a:xfrm>
            <a:off x="16418708" y="0"/>
            <a:ext cx="1869292" cy="1869292"/>
          </a:xfrm>
          <a:prstGeom prst="rect">
            <a:avLst/>
          </a:prstGeom>
          <a:noFill/>
          <a:ln>
            <a:noFill/>
          </a:ln>
        </p:spPr>
      </p:pic>
      <p:pic>
        <p:nvPicPr>
          <p:cNvPr id="168" name="Google Shape;168;p4"/>
          <p:cNvPicPr preferRelativeResize="0"/>
          <p:nvPr/>
        </p:nvPicPr>
        <p:blipFill rotWithShape="1">
          <a:blip r:embed="rId12">
            <a:alphaModFix/>
          </a:blip>
          <a:srcRect/>
          <a:stretch/>
        </p:blipFill>
        <p:spPr>
          <a:xfrm>
            <a:off x="3687102" y="2559643"/>
            <a:ext cx="2210751" cy="947860"/>
          </a:xfrm>
          <a:prstGeom prst="rect">
            <a:avLst/>
          </a:prstGeom>
          <a:noFill/>
          <a:ln>
            <a:noFill/>
          </a:ln>
        </p:spPr>
      </p:pic>
      <p:pic>
        <p:nvPicPr>
          <p:cNvPr id="169" name="Google Shape;169;p4"/>
          <p:cNvPicPr preferRelativeResize="0"/>
          <p:nvPr/>
        </p:nvPicPr>
        <p:blipFill rotWithShape="1">
          <a:blip r:embed="rId13">
            <a:alphaModFix/>
          </a:blip>
          <a:srcRect/>
          <a:stretch/>
        </p:blipFill>
        <p:spPr>
          <a:xfrm>
            <a:off x="6243886" y="3864404"/>
            <a:ext cx="2017858" cy="1288893"/>
          </a:xfrm>
          <a:prstGeom prst="rect">
            <a:avLst/>
          </a:prstGeom>
          <a:noFill/>
          <a:ln>
            <a:noFill/>
          </a:ln>
        </p:spPr>
      </p:pic>
      <p:pic>
        <p:nvPicPr>
          <p:cNvPr id="170" name="Google Shape;170;p4"/>
          <p:cNvPicPr preferRelativeResize="0"/>
          <p:nvPr/>
        </p:nvPicPr>
        <p:blipFill rotWithShape="1">
          <a:blip r:embed="rId14">
            <a:alphaModFix/>
          </a:blip>
          <a:srcRect/>
          <a:stretch/>
        </p:blipFill>
        <p:spPr>
          <a:xfrm>
            <a:off x="2989668" y="5655524"/>
            <a:ext cx="3047900" cy="793115"/>
          </a:xfrm>
          <a:prstGeom prst="rect">
            <a:avLst/>
          </a:prstGeom>
          <a:noFill/>
          <a:ln>
            <a:noFill/>
          </a:ln>
        </p:spPr>
      </p:pic>
      <p:pic>
        <p:nvPicPr>
          <p:cNvPr id="171" name="Google Shape;171;p4"/>
          <p:cNvPicPr preferRelativeResize="0"/>
          <p:nvPr/>
        </p:nvPicPr>
        <p:blipFill rotWithShape="1">
          <a:blip r:embed="rId15">
            <a:alphaModFix/>
          </a:blip>
          <a:srcRect/>
          <a:stretch/>
        </p:blipFill>
        <p:spPr>
          <a:xfrm>
            <a:off x="8630487" y="5274869"/>
            <a:ext cx="2189806" cy="937237"/>
          </a:xfrm>
          <a:prstGeom prst="rect">
            <a:avLst/>
          </a:prstGeom>
          <a:noFill/>
          <a:ln>
            <a:noFill/>
          </a:ln>
        </p:spPr>
      </p:pic>
      <p:pic>
        <p:nvPicPr>
          <p:cNvPr id="172" name="Google Shape;172;p4"/>
          <p:cNvPicPr preferRelativeResize="0"/>
          <p:nvPr/>
        </p:nvPicPr>
        <p:blipFill rotWithShape="1">
          <a:blip r:embed="rId16">
            <a:alphaModFix/>
          </a:blip>
          <a:srcRect/>
          <a:stretch/>
        </p:blipFill>
        <p:spPr>
          <a:xfrm>
            <a:off x="11121878" y="4169443"/>
            <a:ext cx="2341050" cy="698495"/>
          </a:xfrm>
          <a:prstGeom prst="rect">
            <a:avLst/>
          </a:prstGeom>
          <a:noFill/>
          <a:ln>
            <a:noFill/>
          </a:ln>
        </p:spPr>
      </p:pic>
      <p:pic>
        <p:nvPicPr>
          <p:cNvPr id="173" name="Google Shape;173;p4"/>
          <p:cNvPicPr preferRelativeResize="0"/>
          <p:nvPr/>
        </p:nvPicPr>
        <p:blipFill rotWithShape="1">
          <a:blip r:embed="rId17">
            <a:alphaModFix/>
          </a:blip>
          <a:srcRect/>
          <a:stretch/>
        </p:blipFill>
        <p:spPr>
          <a:xfrm>
            <a:off x="13225533" y="5274869"/>
            <a:ext cx="2941124" cy="1105653"/>
          </a:xfrm>
          <a:prstGeom prst="rect">
            <a:avLst/>
          </a:prstGeom>
          <a:noFill/>
          <a:ln>
            <a:noFill/>
          </a:ln>
        </p:spPr>
      </p:pic>
      <p:pic>
        <p:nvPicPr>
          <p:cNvPr id="174" name="Google Shape;174;p4"/>
          <p:cNvPicPr preferRelativeResize="0"/>
          <p:nvPr/>
        </p:nvPicPr>
        <p:blipFill rotWithShape="1">
          <a:blip r:embed="rId18">
            <a:alphaModFix/>
          </a:blip>
          <a:srcRect/>
          <a:stretch/>
        </p:blipFill>
        <p:spPr>
          <a:xfrm>
            <a:off x="11121878" y="6279508"/>
            <a:ext cx="2425650" cy="2061358"/>
          </a:xfrm>
          <a:prstGeom prst="rect">
            <a:avLst/>
          </a:prstGeom>
          <a:noFill/>
          <a:ln>
            <a:noFill/>
          </a:ln>
        </p:spPr>
      </p:pic>
      <p:pic>
        <p:nvPicPr>
          <p:cNvPr id="175" name="Google Shape;175;p4"/>
          <p:cNvPicPr preferRelativeResize="0"/>
          <p:nvPr/>
        </p:nvPicPr>
        <p:blipFill rotWithShape="1">
          <a:blip r:embed="rId19">
            <a:alphaModFix/>
          </a:blip>
          <a:srcRect/>
          <a:stretch/>
        </p:blipFill>
        <p:spPr>
          <a:xfrm>
            <a:off x="5831152" y="6271468"/>
            <a:ext cx="3014863" cy="2131759"/>
          </a:xfrm>
          <a:prstGeom prst="rect">
            <a:avLst/>
          </a:prstGeom>
          <a:noFill/>
          <a:ln>
            <a:noFill/>
          </a:ln>
        </p:spPr>
      </p:pic>
      <p:sp>
        <p:nvSpPr>
          <p:cNvPr id="176" name="Google Shape;176;p4"/>
          <p:cNvSpPr txBox="1"/>
          <p:nvPr/>
        </p:nvSpPr>
        <p:spPr>
          <a:xfrm>
            <a:off x="6608984" y="1228725"/>
            <a:ext cx="8280738"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b="1" i="0" u="none" strike="noStrike" cap="none" dirty="0">
                <a:solidFill>
                  <a:srgbClr val="000000"/>
                </a:solidFill>
                <a:latin typeface="Abhaya Libre"/>
                <a:ea typeface="Abhaya Libre"/>
                <a:cs typeface="Abhaya Libre"/>
                <a:sym typeface="Abhaya Libre"/>
              </a:rPr>
              <a:t>Консорциум</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7750E0FB-FAFC-C1BD-3058-45D3511F244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10"/>
        <p:cNvGrpSpPr/>
        <p:nvPr/>
      </p:nvGrpSpPr>
      <p:grpSpPr>
        <a:xfrm>
          <a:off x="0" y="0"/>
          <a:ext cx="0" cy="0"/>
          <a:chOff x="0" y="0"/>
          <a:chExt cx="0" cy="0"/>
        </a:xfrm>
      </p:grpSpPr>
      <p:pic>
        <p:nvPicPr>
          <p:cNvPr id="611" name="Google Shape;611;g1c2ba11e0e5_0_193"/>
          <p:cNvPicPr preferRelativeResize="0"/>
          <p:nvPr/>
        </p:nvPicPr>
        <p:blipFill rotWithShape="1">
          <a:blip r:embed="rId3">
            <a:alphaModFix/>
          </a:blip>
          <a:srcRect/>
          <a:stretch/>
        </p:blipFill>
        <p:spPr>
          <a:xfrm rot="-4196164">
            <a:off x="-5811133" y="7594029"/>
            <a:ext cx="11622267" cy="12388075"/>
          </a:xfrm>
          <a:prstGeom prst="rect">
            <a:avLst/>
          </a:prstGeom>
          <a:noFill/>
          <a:ln>
            <a:noFill/>
          </a:ln>
        </p:spPr>
      </p:pic>
      <p:pic>
        <p:nvPicPr>
          <p:cNvPr id="612" name="Google Shape;612;g1c2ba11e0e5_0_19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13" name="Google Shape;613;g1c2ba11e0e5_0_193"/>
          <p:cNvPicPr preferRelativeResize="0"/>
          <p:nvPr/>
        </p:nvPicPr>
        <p:blipFill rotWithShape="1">
          <a:blip r:embed="rId5">
            <a:alphaModFix/>
          </a:blip>
          <a:srcRect/>
          <a:stretch/>
        </p:blipFill>
        <p:spPr>
          <a:xfrm>
            <a:off x="16418708" y="0"/>
            <a:ext cx="1869291" cy="1869291"/>
          </a:xfrm>
          <a:prstGeom prst="rect">
            <a:avLst/>
          </a:prstGeom>
          <a:noFill/>
          <a:ln>
            <a:noFill/>
          </a:ln>
        </p:spPr>
      </p:pic>
      <p:sp>
        <p:nvSpPr>
          <p:cNvPr id="615" name="Google Shape;615;g1c2ba11e0e5_0_193"/>
          <p:cNvSpPr txBox="1"/>
          <p:nvPr/>
        </p:nvSpPr>
        <p:spPr>
          <a:xfrm>
            <a:off x="1184850" y="2473263"/>
            <a:ext cx="8818200" cy="384900"/>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endParaRPr sz="2500" dirty="0">
              <a:latin typeface="Abhaya Libre"/>
              <a:ea typeface="Abhaya Libre"/>
              <a:cs typeface="Abhaya Libre"/>
              <a:sym typeface="Abhaya Libre"/>
            </a:endParaRPr>
          </a:p>
        </p:txBody>
      </p:sp>
      <p:sp>
        <p:nvSpPr>
          <p:cNvPr id="616" name="Google Shape;616;g1c2ba11e0e5_0_193"/>
          <p:cNvSpPr txBox="1"/>
          <p:nvPr/>
        </p:nvSpPr>
        <p:spPr>
          <a:xfrm>
            <a:off x="614967" y="713800"/>
            <a:ext cx="16247744" cy="1624547"/>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ru-RU" sz="5810" dirty="0">
                <a:latin typeface="Abhaya Libre"/>
                <a:ea typeface="Abhaya Libre"/>
                <a:cs typeface="Abhaya Libre"/>
                <a:sym typeface="Abhaya Libre"/>
              </a:rPr>
              <a:t>Бъдещето на изкуствения интелект | Бъдещето на изкуствения интелект 2023</a:t>
            </a:r>
          </a:p>
          <a:p>
            <a:pPr marL="0" marR="0" lvl="0" indent="0" algn="l" rtl="0">
              <a:lnSpc>
                <a:spcPct val="85007"/>
              </a:lnSpc>
              <a:spcBef>
                <a:spcPts val="0"/>
              </a:spcBef>
              <a:spcAft>
                <a:spcPts val="0"/>
              </a:spcAft>
              <a:buClr>
                <a:srgbClr val="000000"/>
              </a:buClr>
              <a:buSzPts val="6410"/>
              <a:buFont typeface="Arial"/>
              <a:buNone/>
            </a:pPr>
            <a:endParaRPr sz="800" b="0" i="0" u="none" strike="noStrike" cap="none" dirty="0">
              <a:solidFill>
                <a:srgbClr val="000000"/>
              </a:solidFill>
              <a:latin typeface="Arial"/>
              <a:ea typeface="Arial"/>
              <a:cs typeface="Arial"/>
              <a:sym typeface="Arial"/>
            </a:endParaRPr>
          </a:p>
        </p:txBody>
      </p:sp>
      <p:sp>
        <p:nvSpPr>
          <p:cNvPr id="617" name="Google Shape;617;g1c2ba11e0e5_0_193"/>
          <p:cNvSpPr/>
          <p:nvPr/>
        </p:nvSpPr>
        <p:spPr>
          <a:xfrm>
            <a:off x="157775" y="2315250"/>
            <a:ext cx="8820157" cy="6406096"/>
          </a:xfrm>
          <a:custGeom>
            <a:avLst/>
            <a:gdLst/>
            <a:ahLst/>
            <a:cxnLst/>
            <a:rect l="l" t="t" r="r" b="b"/>
            <a:pathLst>
              <a:path w="4215129" h="3083560" extrusionOk="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618" name="Google Shape;618;g1c2ba11e0e5_0_193" descr="&quot;In this video, we will be covering the Future of Artificial Intelligence. It comprises the future of AI in the field of healthcare, cybersecurity, e-commerce, agriculture, robotics, education, the military system, finance, gaming, and many more. &#10;&#10;This video covers the following topics:&#10;&#10;1. Introduction - 0:00&#10;This segment will give you idea on what would be the future of Artificial Intelligence&#10;&#10;2. Types of Artificial Intelligence - 1:20&#10;From this part of the video you can learn about Weak AI, Narrow AI and Strong AI and what will be its future.&#10;&#10;3. Applications&#10;This segment has covered on how Artificial Intelligence will take over all the important fields in the near future.&quot;&#10;🔥Explore Our Free Courses With Completion Certificate by SkillUp: https://www.simplilearn.com/skillup-free-online-courses?utm_campaign=FutureofAI&amp;utm_medium=Description&amp;utm_source=youtube   &#10;&#10;✅Subscribe to our Channel to learn more about the top Technologies: https://bit.ly/2VT4WtH&#10;&#10;#FutureofAI #FutureOfArtificialIntelligence #AI #ArtificialIntelligence #IntroductionToArtificialIntelligence #AITutorial #ArtificialIntellegenceTutorial  #Simplilearn&#10;&#10;Artificial Intelligence has become a part of our lives. It is estimated that the global Artificial Intelligence market will reach $267 billion by 2027.AI can be categorized into three types. Firstly, Weak AI performs specific tasks, like Apple's Siri. General AI performs tasks like a human. Super AI is more capable than a human, but both general AI and super AI are hypothetical. Because these technologies are not yet developed, and research is going on.&#10; &#10;Simplilearn is one of the world’s leading certification training providers. We partner with companies and individuals to address their unique needs, providing training and coaching that helps working professionals achieve their career goals. We've helped over 1 million professionals and companies across 150+ countries get trained, acquire certifications, and upskill their employees. Our training courses are designed and updated by 2000+ renowned industry experts. Our blended learning approach combines online classes, instructor-led live virtual classrooms, project work, and 24/7 teaching assistance. &#10;&#10;We provide online training in Machine Learning, AWS, DevOps, Big Data, Hadoop, Data Science, Artificial Intelligence, Cloud Computing, Project Management, Digital Marketing, Cyber Security and Salesforce among others, where technologies and best practices are changing rapidly and demand for qualified candidates significantly exceeds supply.&#10;&#10;Learn more at: https://www.simplilearn.com?utm_campaign=FutureofAI&amp;utm_medium=Description&amp;utm_source=youtube  &#10;&#10;For more information about Simplilearn courses, visit: &#10;- Facebook: https://www.facebook.com/Simplilearn &#10;- Twitter: https://twitter.com/simplilearn &#10;- LinkedIn: https://www.linkedin.com/company/simp...&#10;- Website: https://www.simplilearn.com &#10;- Instagram: https://www.instagram.com/simplilearn...&#10;- Telegram Mobile: https://t.me/simplilearnupdates&#10;- Telegram Desktop: https://web.telegram.org/#/im?p=@simp...&#10;&#10;Get the Simplilearn app: https://simpli.app.link/OlbFAhqMqgb" title="Future of AI | Future of Artificial Intelligence 2023 | AI Technology for Beginners | Simplilearn">
            <a:hlinkClick r:id="rId6"/>
          </p:cNvPr>
          <p:cNvPicPr preferRelativeResize="0"/>
          <p:nvPr/>
        </p:nvPicPr>
        <p:blipFill>
          <a:blip r:embed="rId7">
            <a:alphaModFix/>
          </a:blip>
          <a:stretch>
            <a:fillRect/>
          </a:stretch>
        </p:blipFill>
        <p:spPr>
          <a:xfrm>
            <a:off x="1810426" y="3352443"/>
            <a:ext cx="5775600" cy="4331707"/>
          </a:xfrm>
          <a:prstGeom prst="rect">
            <a:avLst/>
          </a:prstGeom>
          <a:noFill/>
          <a:ln>
            <a:noFill/>
          </a:ln>
        </p:spPr>
      </p:pic>
      <p:sp>
        <p:nvSpPr>
          <p:cNvPr id="619" name="Google Shape;619;g1c2ba11e0e5_0_193"/>
          <p:cNvSpPr txBox="1"/>
          <p:nvPr/>
        </p:nvSpPr>
        <p:spPr>
          <a:xfrm>
            <a:off x="9725389" y="2296757"/>
            <a:ext cx="7947644" cy="646327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bg-BG" sz="2400" b="1" dirty="0">
                <a:latin typeface="Abhaya Libre"/>
                <a:ea typeface="Abhaya Libre"/>
                <a:cs typeface="Abhaya Libre"/>
                <a:sym typeface="Abhaya Libre"/>
              </a:rPr>
              <a:t>Заключение</a:t>
            </a:r>
            <a:endParaRPr sz="2400" b="1" dirty="0">
              <a:latin typeface="Abhaya Libre"/>
              <a:ea typeface="Abhaya Libre"/>
              <a:cs typeface="Abhaya Libre"/>
              <a:sym typeface="Abhaya Libre"/>
            </a:endParaRPr>
          </a:p>
          <a:p>
            <a:pPr marL="0" lvl="0" indent="0" algn="just" rtl="0">
              <a:spcBef>
                <a:spcPts val="0"/>
              </a:spcBef>
              <a:spcAft>
                <a:spcPts val="0"/>
              </a:spcAft>
              <a:buNone/>
            </a:pPr>
            <a:endParaRPr sz="2400" b="1" dirty="0">
              <a:latin typeface="Abhaya Libre"/>
              <a:ea typeface="Abhaya Libre"/>
              <a:cs typeface="Abhaya Libre"/>
              <a:sym typeface="Abhaya Libre"/>
            </a:endParaRPr>
          </a:p>
          <a:p>
            <a:pPr marL="0" lvl="0" indent="0" algn="just" rtl="0">
              <a:spcBef>
                <a:spcPts val="0"/>
              </a:spcBef>
              <a:spcAft>
                <a:spcPts val="0"/>
              </a:spcAft>
              <a:buNone/>
            </a:pPr>
            <a:r>
              <a:rPr lang="ru-RU" sz="2400" dirty="0">
                <a:latin typeface="Abhaya Libre"/>
                <a:ea typeface="Abhaya Libre"/>
                <a:cs typeface="Abhaya Libre"/>
                <a:sym typeface="Abhaya Libre"/>
              </a:rPr>
              <a:t>И така, това е нашето заключение. Въз основа на тези примери на изкуствен интелект, можем да видим, че </a:t>
            </a:r>
            <a:r>
              <a:rPr lang="en-GB" sz="2400" dirty="0">
                <a:latin typeface="Abhaya Libre"/>
                <a:ea typeface="Abhaya Libre"/>
                <a:cs typeface="Abhaya Libre"/>
                <a:sym typeface="Abhaya Libre"/>
              </a:rPr>
              <a:t>AI</a:t>
            </a:r>
            <a:r>
              <a:rPr lang="ru-RU" sz="2400" dirty="0">
                <a:latin typeface="Abhaya Libre"/>
                <a:ea typeface="Abhaya Libre"/>
                <a:cs typeface="Abhaya Libre"/>
                <a:sym typeface="Abhaya Libre"/>
              </a:rPr>
              <a:t> става част от ежедневния живот. Разгледахме как той води разработката на самоуправляващи се автомобили, което може би още не е толкова разпространено в наши дни, но изглежда неизбежна част от бъдещето.</a:t>
            </a:r>
          </a:p>
          <a:p>
            <a:pPr marL="0" lvl="0" indent="0" algn="just" rtl="0">
              <a:spcBef>
                <a:spcPts val="0"/>
              </a:spcBef>
              <a:spcAft>
                <a:spcPts val="0"/>
              </a:spcAft>
              <a:buNone/>
            </a:pPr>
            <a:endParaRPr lang="ru-RU" sz="2400" dirty="0">
              <a:latin typeface="Abhaya Libre"/>
              <a:ea typeface="Abhaya Libre"/>
              <a:cs typeface="Abhaya Libre"/>
              <a:sym typeface="Abhaya Libre"/>
            </a:endParaRPr>
          </a:p>
          <a:p>
            <a:pPr marL="0" lvl="0" indent="0" algn="just" rtl="0">
              <a:spcBef>
                <a:spcPts val="0"/>
              </a:spcBef>
              <a:spcAft>
                <a:spcPts val="0"/>
              </a:spcAft>
              <a:buNone/>
            </a:pPr>
            <a:r>
              <a:rPr lang="ru-RU" sz="2400" dirty="0">
                <a:latin typeface="Abhaya Libre"/>
                <a:ea typeface="Abhaya Libre"/>
                <a:cs typeface="Abhaya Libre"/>
                <a:sym typeface="Abhaya Libre"/>
              </a:rPr>
              <a:t>Изследвахме дигиталните асистенти, които се намират в мощни, компактни говорители - и как изкуственият интелект в тях помага да бъдем информирани, а също и организирани. Видяхме как той ни помага да бъдем по-умни в използването на енергия с термостатите на Nest и формира нашите плейлисти в Spotify. Изглежда, когато става дума за ежедневния живот, изкуственият интелект е тук, за да остане.</a:t>
            </a:r>
            <a:endParaRPr sz="2400" dirty="0">
              <a:latin typeface="Abhaya Libre"/>
              <a:ea typeface="Abhaya Libre"/>
              <a:cs typeface="Abhaya Libre"/>
              <a:sym typeface="Abhaya Libre"/>
            </a:endParaRPr>
          </a:p>
        </p:txBody>
      </p:sp>
      <p:pic>
        <p:nvPicPr>
          <p:cNvPr id="2" name="Picture 1">
            <a:extLst>
              <a:ext uri="{FF2B5EF4-FFF2-40B4-BE49-F238E27FC236}">
                <a16:creationId xmlns:a16="http://schemas.microsoft.com/office/drawing/2014/main" id="{59EC750B-808A-2522-E077-9F83F64A8B4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8"/>
                                        </p:tgtEl>
                                        <p:attrNameLst>
                                          <p:attrName>style.visibility</p:attrName>
                                        </p:attrNameLst>
                                      </p:cBhvr>
                                      <p:to>
                                        <p:strVal val="visible"/>
                                      </p:to>
                                    </p:set>
                                    <p:animEffect transition="in" filter="fade">
                                      <p:cBhvr>
                                        <p:cTn id="7" dur="1000"/>
                                        <p:tgtEl>
                                          <p:spTgt spid="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4" name="Google Shape;624;p15"/>
          <p:cNvPicPr preferRelativeResize="0"/>
          <p:nvPr/>
        </p:nvPicPr>
        <p:blipFill rotWithShape="1">
          <a:blip r:embed="rId3">
            <a:alphaModFix/>
          </a:blip>
          <a:srcRect/>
          <a:stretch/>
        </p:blipFill>
        <p:spPr>
          <a:xfrm rot="1167879">
            <a:off x="15048952" y="6594634"/>
            <a:ext cx="5721823" cy="5669807"/>
          </a:xfrm>
          <a:prstGeom prst="rect">
            <a:avLst/>
          </a:prstGeom>
          <a:noFill/>
          <a:ln>
            <a:noFill/>
          </a:ln>
        </p:spPr>
      </p:pic>
      <p:pic>
        <p:nvPicPr>
          <p:cNvPr id="625" name="Google Shape;625;p15"/>
          <p:cNvPicPr preferRelativeResize="0"/>
          <p:nvPr/>
        </p:nvPicPr>
        <p:blipFill rotWithShape="1">
          <a:blip r:embed="rId4">
            <a:alphaModFix/>
          </a:blip>
          <a:srcRect/>
          <a:stretch/>
        </p:blipFill>
        <p:spPr>
          <a:xfrm rot="2228850">
            <a:off x="-3894162" y="-4468275"/>
            <a:ext cx="6836042" cy="6773896"/>
          </a:xfrm>
          <a:prstGeom prst="rect">
            <a:avLst/>
          </a:prstGeom>
          <a:noFill/>
          <a:ln>
            <a:noFill/>
          </a:ln>
        </p:spPr>
      </p:pic>
      <p:pic>
        <p:nvPicPr>
          <p:cNvPr id="626" name="Google Shape;626;p15"/>
          <p:cNvPicPr preferRelativeResize="0"/>
          <p:nvPr/>
        </p:nvPicPr>
        <p:blipFill rotWithShape="1">
          <a:blip r:embed="rId5">
            <a:alphaModFix/>
          </a:blip>
          <a:srcRect/>
          <a:stretch/>
        </p:blipFill>
        <p:spPr>
          <a:xfrm>
            <a:off x="13878502" y="8579500"/>
            <a:ext cx="2556197" cy="2751289"/>
          </a:xfrm>
          <a:prstGeom prst="rect">
            <a:avLst/>
          </a:prstGeom>
          <a:noFill/>
          <a:ln>
            <a:noFill/>
          </a:ln>
        </p:spPr>
      </p:pic>
      <p:pic>
        <p:nvPicPr>
          <p:cNvPr id="627" name="Google Shape;627;p15"/>
          <p:cNvPicPr preferRelativeResize="0"/>
          <p:nvPr/>
        </p:nvPicPr>
        <p:blipFill rotWithShape="1">
          <a:blip r:embed="rId6">
            <a:alphaModFix/>
          </a:blip>
          <a:srcRect/>
          <a:stretch/>
        </p:blipFill>
        <p:spPr>
          <a:xfrm rot="6632729">
            <a:off x="17605408" y="3001377"/>
            <a:ext cx="4881157" cy="4874760"/>
          </a:xfrm>
          <a:prstGeom prst="rect">
            <a:avLst/>
          </a:prstGeom>
          <a:noFill/>
          <a:ln>
            <a:noFill/>
          </a:ln>
        </p:spPr>
      </p:pic>
      <p:pic>
        <p:nvPicPr>
          <p:cNvPr id="628" name="Google Shape;628;p15"/>
          <p:cNvPicPr preferRelativeResize="0"/>
          <p:nvPr/>
        </p:nvPicPr>
        <p:blipFill rotWithShape="1">
          <a:blip r:embed="rId7">
            <a:alphaModFix/>
          </a:blip>
          <a:srcRect/>
          <a:stretch/>
        </p:blipFill>
        <p:spPr>
          <a:xfrm>
            <a:off x="16418708" y="0"/>
            <a:ext cx="1869292" cy="1869292"/>
          </a:xfrm>
          <a:prstGeom prst="rect">
            <a:avLst/>
          </a:prstGeom>
          <a:noFill/>
          <a:ln>
            <a:noFill/>
          </a:ln>
        </p:spPr>
      </p:pic>
      <p:sp>
        <p:nvSpPr>
          <p:cNvPr id="629" name="Google Shape;629;p15"/>
          <p:cNvSpPr txBox="1"/>
          <p:nvPr/>
        </p:nvSpPr>
        <p:spPr>
          <a:xfrm>
            <a:off x="2216640" y="3721850"/>
            <a:ext cx="10905300" cy="42483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latin typeface="Abhaya Libre"/>
                <a:ea typeface="Abhaya Libre"/>
                <a:cs typeface="Abhaya Libre"/>
                <a:sym typeface="Abhaya Libre"/>
              </a:rPr>
              <a:t>/  </a:t>
            </a:r>
            <a:r>
              <a:rPr lang="en-US" sz="2400" u="sng" dirty="0">
                <a:solidFill>
                  <a:schemeClr val="hlink"/>
                </a:solidFill>
                <a:latin typeface="Abhaya Libre"/>
                <a:ea typeface="Abhaya Libre"/>
                <a:cs typeface="Abhaya Libre"/>
                <a:sym typeface="Abhaya Libre"/>
                <a:hlinkClick r:id="rId8"/>
              </a:rPr>
              <a:t>What is digital literacy?</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latin typeface="Abhaya Libre"/>
                <a:ea typeface="Abhaya Libre"/>
                <a:cs typeface="Abhaya Libre"/>
                <a:sym typeface="Abhaya Libre"/>
              </a:rPr>
              <a:t>/  </a:t>
            </a:r>
            <a:r>
              <a:rPr lang="en-US" sz="2400" u="sng" dirty="0">
                <a:solidFill>
                  <a:schemeClr val="hlink"/>
                </a:solidFill>
                <a:latin typeface="Abhaya Libre"/>
                <a:ea typeface="Abhaya Libre"/>
                <a:cs typeface="Abhaya Libre"/>
                <a:sym typeface="Abhaya Libre"/>
                <a:hlinkClick r:id="rId9"/>
              </a:rPr>
              <a:t>6 elements of digital capability</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latin typeface="Abhaya Libre"/>
                <a:ea typeface="Abhaya Libre"/>
                <a:cs typeface="Abhaya Libre"/>
                <a:sym typeface="Abhaya Libre"/>
              </a:rPr>
              <a:t>/  </a:t>
            </a:r>
            <a:r>
              <a:rPr lang="en-US" sz="2400" u="sng" dirty="0">
                <a:solidFill>
                  <a:schemeClr val="hlink"/>
                </a:solidFill>
                <a:latin typeface="Abhaya Libre"/>
                <a:ea typeface="Abhaya Libre"/>
                <a:cs typeface="Abhaya Libre"/>
                <a:sym typeface="Abhaya Libre"/>
                <a:hlinkClick r:id="rId10"/>
              </a:rPr>
              <a:t>4 Principles Of Digital Literacy</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1"/>
              </a:rPr>
              <a:t>Digital literacy in the classroom</a:t>
            </a:r>
            <a:endParaRPr sz="1400" b="0" i="0" u="none" strike="noStrike" cap="none" dirty="0">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2"/>
              </a:rPr>
              <a:t>Online Learning Statistics</a:t>
            </a:r>
            <a:endParaRPr sz="1400" b="0" i="0" u="none" strike="noStrike" cap="none" dirty="0">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3"/>
              </a:rPr>
              <a:t>3 charts: global growth in online learning</a:t>
            </a:r>
            <a:endParaRPr sz="2400" dirty="0">
              <a:highlight>
                <a:schemeClr val="lt1"/>
              </a:highlight>
              <a:latin typeface="Abhaya Libre"/>
              <a:ea typeface="Abhaya Libre"/>
              <a:cs typeface="Abhaya Libre"/>
              <a:sym typeface="Abhaya Libre"/>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4"/>
              </a:rPr>
              <a:t>The Top 10 Benefits Of Digital Learning</a:t>
            </a:r>
            <a:endParaRPr sz="1400" b="0" i="0" u="none" strike="noStrike" cap="none" dirty="0">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5"/>
              </a:rPr>
              <a:t>How digital innovation is improving the lives of deaf and hard of hearing people</a:t>
            </a:r>
            <a:endParaRPr sz="1400" b="0" i="0" u="none" strike="noStrike" cap="none" dirty="0">
              <a:solidFill>
                <a:srgbClr val="000000"/>
              </a:solidFill>
              <a:highlight>
                <a:schemeClr val="lt1"/>
              </a:highlight>
              <a:latin typeface="Arial"/>
              <a:ea typeface="Arial"/>
              <a:cs typeface="Arial"/>
              <a:sym typeface="Arial"/>
            </a:endParaRPr>
          </a:p>
        </p:txBody>
      </p:sp>
      <p:sp>
        <p:nvSpPr>
          <p:cNvPr id="630" name="Google Shape;630;p15"/>
          <p:cNvSpPr txBox="1"/>
          <p:nvPr/>
        </p:nvSpPr>
        <p:spPr>
          <a:xfrm>
            <a:off x="2216659" y="2282815"/>
            <a:ext cx="8280738"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b="1" i="0" u="none" strike="noStrike" cap="none" dirty="0">
                <a:solidFill>
                  <a:srgbClr val="000000"/>
                </a:solidFill>
                <a:latin typeface="Abhaya Libre"/>
                <a:ea typeface="Abhaya Libre"/>
                <a:cs typeface="Abhaya Libre"/>
                <a:sym typeface="Abhaya Libre"/>
              </a:rPr>
              <a:t>Източници</a:t>
            </a:r>
            <a:endParaRPr sz="1400" b="0" i="0" u="none" strike="noStrike" cap="none" dirty="0">
              <a:solidFill>
                <a:srgbClr val="000000"/>
              </a:solidFill>
              <a:latin typeface="Arial"/>
              <a:ea typeface="Arial"/>
              <a:cs typeface="Arial"/>
              <a:sym typeface="Arial"/>
            </a:endParaRPr>
          </a:p>
        </p:txBody>
      </p:sp>
      <p:grpSp>
        <p:nvGrpSpPr>
          <p:cNvPr id="632" name="Google Shape;632;p15"/>
          <p:cNvGrpSpPr/>
          <p:nvPr/>
        </p:nvGrpSpPr>
        <p:grpSpPr>
          <a:xfrm>
            <a:off x="-906316" y="8854448"/>
            <a:ext cx="2900572" cy="807706"/>
            <a:chOff x="0" y="0"/>
            <a:chExt cx="3867430" cy="1076940"/>
          </a:xfrm>
        </p:grpSpPr>
        <p:pic>
          <p:nvPicPr>
            <p:cNvPr id="633" name="Google Shape;633;p15"/>
            <p:cNvPicPr preferRelativeResize="0"/>
            <p:nvPr/>
          </p:nvPicPr>
          <p:blipFill rotWithShape="1">
            <a:blip r:embed="rId16">
              <a:alphaModFix/>
            </a:blip>
            <a:srcRect/>
            <a:stretch/>
          </p:blipFill>
          <p:spPr>
            <a:xfrm>
              <a:off x="0" y="0"/>
              <a:ext cx="3867430" cy="618789"/>
            </a:xfrm>
            <a:prstGeom prst="rect">
              <a:avLst/>
            </a:prstGeom>
            <a:noFill/>
            <a:ln>
              <a:noFill/>
            </a:ln>
          </p:spPr>
        </p:pic>
        <p:pic>
          <p:nvPicPr>
            <p:cNvPr id="634" name="Google Shape;634;p15"/>
            <p:cNvPicPr preferRelativeResize="0"/>
            <p:nvPr/>
          </p:nvPicPr>
          <p:blipFill rotWithShape="1">
            <a:blip r:embed="rId16">
              <a:alphaModFix/>
            </a:blip>
            <a:srcRect/>
            <a:stretch/>
          </p:blipFill>
          <p:spPr>
            <a:xfrm>
              <a:off x="0" y="458151"/>
              <a:ext cx="3867430" cy="618789"/>
            </a:xfrm>
            <a:prstGeom prst="rect">
              <a:avLst/>
            </a:prstGeom>
            <a:noFill/>
            <a:ln>
              <a:noFill/>
            </a:ln>
          </p:spPr>
        </p:pic>
      </p:grpSp>
      <p:pic>
        <p:nvPicPr>
          <p:cNvPr id="2" name="Picture 1">
            <a:extLst>
              <a:ext uri="{FF2B5EF4-FFF2-40B4-BE49-F238E27FC236}">
                <a16:creationId xmlns:a16="http://schemas.microsoft.com/office/drawing/2014/main" id="{EFB01B0E-21E7-902D-ABEB-424464FAEEA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pic>
        <p:nvPicPr>
          <p:cNvPr id="639" name="Google Shape;639;g1c2baca10de_0_47"/>
          <p:cNvPicPr preferRelativeResize="0"/>
          <p:nvPr/>
        </p:nvPicPr>
        <p:blipFill rotWithShape="1">
          <a:blip r:embed="rId3">
            <a:alphaModFix/>
          </a:blip>
          <a:srcRect/>
          <a:stretch/>
        </p:blipFill>
        <p:spPr>
          <a:xfrm rot="1167879">
            <a:off x="15048952" y="6594634"/>
            <a:ext cx="5721823" cy="5669807"/>
          </a:xfrm>
          <a:prstGeom prst="rect">
            <a:avLst/>
          </a:prstGeom>
          <a:noFill/>
          <a:ln>
            <a:noFill/>
          </a:ln>
        </p:spPr>
      </p:pic>
      <p:pic>
        <p:nvPicPr>
          <p:cNvPr id="640" name="Google Shape;640;g1c2baca10de_0_47"/>
          <p:cNvPicPr preferRelativeResize="0"/>
          <p:nvPr/>
        </p:nvPicPr>
        <p:blipFill rotWithShape="1">
          <a:blip r:embed="rId4">
            <a:alphaModFix/>
          </a:blip>
          <a:srcRect/>
          <a:stretch/>
        </p:blipFill>
        <p:spPr>
          <a:xfrm rot="2228850">
            <a:off x="-3894162" y="-4468275"/>
            <a:ext cx="6836042" cy="6773896"/>
          </a:xfrm>
          <a:prstGeom prst="rect">
            <a:avLst/>
          </a:prstGeom>
          <a:noFill/>
          <a:ln>
            <a:noFill/>
          </a:ln>
        </p:spPr>
      </p:pic>
      <p:pic>
        <p:nvPicPr>
          <p:cNvPr id="641" name="Google Shape;641;g1c2baca10de_0_47"/>
          <p:cNvPicPr preferRelativeResize="0"/>
          <p:nvPr/>
        </p:nvPicPr>
        <p:blipFill rotWithShape="1">
          <a:blip r:embed="rId5">
            <a:alphaModFix/>
          </a:blip>
          <a:srcRect/>
          <a:stretch/>
        </p:blipFill>
        <p:spPr>
          <a:xfrm>
            <a:off x="13878502" y="8579500"/>
            <a:ext cx="2556197" cy="2751289"/>
          </a:xfrm>
          <a:prstGeom prst="rect">
            <a:avLst/>
          </a:prstGeom>
          <a:noFill/>
          <a:ln>
            <a:noFill/>
          </a:ln>
        </p:spPr>
      </p:pic>
      <p:pic>
        <p:nvPicPr>
          <p:cNvPr id="642" name="Google Shape;642;g1c2baca10de_0_47"/>
          <p:cNvPicPr preferRelativeResize="0"/>
          <p:nvPr/>
        </p:nvPicPr>
        <p:blipFill rotWithShape="1">
          <a:blip r:embed="rId6">
            <a:alphaModFix/>
          </a:blip>
          <a:srcRect/>
          <a:stretch/>
        </p:blipFill>
        <p:spPr>
          <a:xfrm rot="6632729">
            <a:off x="17605408" y="3001377"/>
            <a:ext cx="4881156" cy="4874761"/>
          </a:xfrm>
          <a:prstGeom prst="rect">
            <a:avLst/>
          </a:prstGeom>
          <a:noFill/>
          <a:ln>
            <a:noFill/>
          </a:ln>
        </p:spPr>
      </p:pic>
      <p:pic>
        <p:nvPicPr>
          <p:cNvPr id="643" name="Google Shape;643;g1c2baca10de_0_47"/>
          <p:cNvPicPr preferRelativeResize="0"/>
          <p:nvPr/>
        </p:nvPicPr>
        <p:blipFill rotWithShape="1">
          <a:blip r:embed="rId7">
            <a:alphaModFix/>
          </a:blip>
          <a:srcRect/>
          <a:stretch/>
        </p:blipFill>
        <p:spPr>
          <a:xfrm>
            <a:off x="16418708" y="0"/>
            <a:ext cx="1869291" cy="1869291"/>
          </a:xfrm>
          <a:prstGeom prst="rect">
            <a:avLst/>
          </a:prstGeom>
          <a:noFill/>
          <a:ln>
            <a:noFill/>
          </a:ln>
        </p:spPr>
      </p:pic>
      <p:sp>
        <p:nvSpPr>
          <p:cNvPr id="644" name="Google Shape;644;g1c2baca10de_0_47"/>
          <p:cNvSpPr txBox="1"/>
          <p:nvPr/>
        </p:nvSpPr>
        <p:spPr>
          <a:xfrm>
            <a:off x="2216640" y="3721850"/>
            <a:ext cx="10905300" cy="2432100"/>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8"/>
              </a:rPr>
              <a:t>Duolingo and gamification - a case study</a:t>
            </a:r>
            <a:endParaRPr sz="1400" b="0" i="0" u="none" strike="noStrike" cap="none" dirty="0">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a:t>
            </a:r>
            <a:r>
              <a:rPr lang="en-US" sz="2400" dirty="0">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9"/>
              </a:rPr>
              <a:t>TimeHeroes: volunteering made easy… and fun</a:t>
            </a:r>
            <a:endParaRPr sz="1400" b="0" i="0" u="none" strike="noStrike" cap="none" dirty="0">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0"/>
              </a:rPr>
              <a:t>5 Examples of AI In Our Everyday Lives</a:t>
            </a:r>
            <a:endParaRPr sz="1400" b="0" i="0" u="none" strike="noStrike" cap="none" dirty="0">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r>
              <a:rPr lang="en-US" sz="2400" b="0" i="0" u="none" strike="noStrike" cap="none" dirty="0">
                <a:solidFill>
                  <a:srgbClr val="000000"/>
                </a:solidFill>
                <a:highlight>
                  <a:schemeClr val="lt1"/>
                </a:highlight>
                <a:latin typeface="Abhaya Libre"/>
                <a:ea typeface="Abhaya Libre"/>
                <a:cs typeface="Abhaya Libre"/>
                <a:sym typeface="Abhaya Libre"/>
              </a:rPr>
              <a:t>/  </a:t>
            </a:r>
            <a:r>
              <a:rPr lang="en-US" sz="2400" u="sng" dirty="0">
                <a:solidFill>
                  <a:schemeClr val="hlink"/>
                </a:solidFill>
                <a:highlight>
                  <a:schemeClr val="lt1"/>
                </a:highlight>
                <a:latin typeface="Abhaya Libre"/>
                <a:ea typeface="Abhaya Libre"/>
                <a:cs typeface="Abhaya Libre"/>
                <a:sym typeface="Abhaya Libre"/>
                <a:hlinkClick r:id="rId11"/>
              </a:rPr>
              <a:t>What is Artificial Intelligence: Types, History, and Future</a:t>
            </a:r>
            <a:endParaRPr sz="1400" b="0" i="0" u="none" strike="noStrike" cap="none" dirty="0">
              <a:solidFill>
                <a:srgbClr val="000000"/>
              </a:solidFill>
              <a:highlight>
                <a:schemeClr val="lt1"/>
              </a:highlight>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1400" b="0" i="0" u="none" strike="noStrike" cap="none" dirty="0">
              <a:solidFill>
                <a:srgbClr val="000000"/>
              </a:solidFill>
              <a:highlight>
                <a:srgbClr val="FF9900"/>
              </a:highlight>
              <a:latin typeface="Arial"/>
              <a:ea typeface="Arial"/>
              <a:cs typeface="Arial"/>
              <a:sym typeface="Arial"/>
            </a:endParaRPr>
          </a:p>
        </p:txBody>
      </p:sp>
      <p:sp>
        <p:nvSpPr>
          <p:cNvPr id="645" name="Google Shape;645;g1c2baca10de_0_47"/>
          <p:cNvSpPr txBox="1"/>
          <p:nvPr/>
        </p:nvSpPr>
        <p:spPr>
          <a:xfrm>
            <a:off x="2216659" y="2282815"/>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b="1" i="0" u="none" strike="noStrike" cap="none" dirty="0">
                <a:solidFill>
                  <a:srgbClr val="000000"/>
                </a:solidFill>
                <a:latin typeface="Abhaya Libre"/>
                <a:ea typeface="Abhaya Libre"/>
                <a:cs typeface="Abhaya Libre"/>
                <a:sym typeface="Abhaya Libre"/>
              </a:rPr>
              <a:t>Източници</a:t>
            </a:r>
            <a:endParaRPr sz="1400" b="0" i="0" u="none" strike="noStrike" cap="none" dirty="0">
              <a:solidFill>
                <a:srgbClr val="000000"/>
              </a:solidFill>
              <a:latin typeface="Arial"/>
              <a:ea typeface="Arial"/>
              <a:cs typeface="Arial"/>
              <a:sym typeface="Arial"/>
            </a:endParaRPr>
          </a:p>
        </p:txBody>
      </p:sp>
      <p:grpSp>
        <p:nvGrpSpPr>
          <p:cNvPr id="647" name="Google Shape;647;g1c2baca10de_0_47"/>
          <p:cNvGrpSpPr/>
          <p:nvPr/>
        </p:nvGrpSpPr>
        <p:grpSpPr>
          <a:xfrm>
            <a:off x="-906316" y="8854448"/>
            <a:ext cx="2900573" cy="807705"/>
            <a:chOff x="0" y="0"/>
            <a:chExt cx="3867430" cy="1076940"/>
          </a:xfrm>
        </p:grpSpPr>
        <p:pic>
          <p:nvPicPr>
            <p:cNvPr id="648" name="Google Shape;648;g1c2baca10de_0_47"/>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649" name="Google Shape;649;g1c2baca10de_0_47"/>
            <p:cNvPicPr preferRelativeResize="0"/>
            <p:nvPr/>
          </p:nvPicPr>
          <p:blipFill rotWithShape="1">
            <a:blip r:embed="rId12">
              <a:alphaModFix/>
            </a:blip>
            <a:srcRect/>
            <a:stretch/>
          </p:blipFill>
          <p:spPr>
            <a:xfrm>
              <a:off x="0" y="458151"/>
              <a:ext cx="3867430" cy="618789"/>
            </a:xfrm>
            <a:prstGeom prst="rect">
              <a:avLst/>
            </a:prstGeom>
            <a:noFill/>
            <a:ln>
              <a:noFill/>
            </a:ln>
          </p:spPr>
        </p:pic>
      </p:grpSp>
      <p:pic>
        <p:nvPicPr>
          <p:cNvPr id="2" name="Picture 1">
            <a:extLst>
              <a:ext uri="{FF2B5EF4-FFF2-40B4-BE49-F238E27FC236}">
                <a16:creationId xmlns:a16="http://schemas.microsoft.com/office/drawing/2014/main" id="{3AD3653D-80A0-9CD4-A181-7905BDD765EF}"/>
              </a:ext>
            </a:extLst>
          </p:cNvPr>
          <p:cNvPicPr>
            <a:picLocks noChangeAspect="1"/>
          </p:cNvPicPr>
          <p:nvPr/>
        </p:nvPicPr>
        <p:blipFill>
          <a:blip r:embed="rId13"/>
          <a:stretch>
            <a:fillRect/>
          </a:stretch>
        </p:blipFill>
        <p:spPr>
          <a:xfrm>
            <a:off x="7564553" y="8940555"/>
            <a:ext cx="3420152" cy="75597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53"/>
        <p:cNvGrpSpPr/>
        <p:nvPr/>
      </p:nvGrpSpPr>
      <p:grpSpPr>
        <a:xfrm>
          <a:off x="0" y="0"/>
          <a:ext cx="0" cy="0"/>
          <a:chOff x="0" y="0"/>
          <a:chExt cx="0" cy="0"/>
        </a:xfrm>
      </p:grpSpPr>
      <p:sp>
        <p:nvSpPr>
          <p:cNvPr id="654" name="Google Shape;654;p16"/>
          <p:cNvSpPr txBox="1"/>
          <p:nvPr/>
        </p:nvSpPr>
        <p:spPr>
          <a:xfrm>
            <a:off x="2678316" y="4229033"/>
            <a:ext cx="13063273" cy="1921552"/>
          </a:xfrm>
          <a:prstGeom prst="rect">
            <a:avLst/>
          </a:prstGeom>
          <a:noFill/>
          <a:ln>
            <a:noFill/>
          </a:ln>
        </p:spPr>
        <p:txBody>
          <a:bodyPr spcFirstLastPara="1" wrap="square" lIns="0" tIns="0" rIns="0" bIns="0" anchor="t" anchorCtr="0">
            <a:spAutoFit/>
          </a:bodyPr>
          <a:lstStyle/>
          <a:p>
            <a:pPr marL="0" marR="0" lvl="0" indent="0" algn="ctr" rtl="0">
              <a:lnSpc>
                <a:spcPct val="88995"/>
              </a:lnSpc>
              <a:spcBef>
                <a:spcPts val="0"/>
              </a:spcBef>
              <a:spcAft>
                <a:spcPts val="0"/>
              </a:spcAft>
              <a:buClr>
                <a:srgbClr val="000000"/>
              </a:buClr>
              <a:buSzPts val="14030"/>
              <a:buFont typeface="Arial"/>
              <a:buNone/>
            </a:pPr>
            <a:r>
              <a:rPr lang="bg-BG" sz="14030" i="0" u="none" strike="noStrike" cap="none" dirty="0">
                <a:solidFill>
                  <a:srgbClr val="000000"/>
                </a:solidFill>
                <a:latin typeface="Abhaya Libre"/>
                <a:ea typeface="Abhaya Libre"/>
                <a:cs typeface="Abhaya Libre"/>
                <a:sym typeface="Abhaya Libre"/>
              </a:rPr>
              <a:t>Благодарим Ви!</a:t>
            </a:r>
            <a:endParaRPr sz="1400" i="0" u="none" strike="noStrike" cap="none" dirty="0">
              <a:solidFill>
                <a:srgbClr val="000000"/>
              </a:solidFill>
              <a:latin typeface="Arial"/>
              <a:ea typeface="Arial"/>
              <a:cs typeface="Arial"/>
              <a:sym typeface="Arial"/>
            </a:endParaRPr>
          </a:p>
        </p:txBody>
      </p:sp>
      <p:pic>
        <p:nvPicPr>
          <p:cNvPr id="655" name="Google Shape;655;p16"/>
          <p:cNvPicPr preferRelativeResize="0"/>
          <p:nvPr/>
        </p:nvPicPr>
        <p:blipFill rotWithShape="1">
          <a:blip r:embed="rId3">
            <a:alphaModFix/>
          </a:blip>
          <a:srcRect/>
          <a:stretch/>
        </p:blipFill>
        <p:spPr>
          <a:xfrm rot="1852805">
            <a:off x="5778439" y="-2562204"/>
            <a:ext cx="5364129" cy="5364129"/>
          </a:xfrm>
          <a:prstGeom prst="rect">
            <a:avLst/>
          </a:prstGeom>
          <a:noFill/>
          <a:ln>
            <a:noFill/>
          </a:ln>
        </p:spPr>
      </p:pic>
      <p:pic>
        <p:nvPicPr>
          <p:cNvPr id="656" name="Google Shape;656;p16"/>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657" name="Google Shape;657;p16"/>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658" name="Google Shape;658;p16"/>
          <p:cNvPicPr preferRelativeResize="0"/>
          <p:nvPr/>
        </p:nvPicPr>
        <p:blipFill rotWithShape="1">
          <a:blip r:embed="rId6">
            <a:alphaModFix/>
          </a:blip>
          <a:srcRect/>
          <a:stretch/>
        </p:blipFill>
        <p:spPr>
          <a:xfrm rot="2228850">
            <a:off x="14026237" y="-3786037"/>
            <a:ext cx="6836042" cy="6773896"/>
          </a:xfrm>
          <a:prstGeom prst="rect">
            <a:avLst/>
          </a:prstGeom>
          <a:noFill/>
          <a:ln>
            <a:noFill/>
          </a:ln>
        </p:spPr>
      </p:pic>
      <p:pic>
        <p:nvPicPr>
          <p:cNvPr id="659" name="Google Shape;659;p16"/>
          <p:cNvPicPr preferRelativeResize="0"/>
          <p:nvPr/>
        </p:nvPicPr>
        <p:blipFill rotWithShape="1">
          <a:blip r:embed="rId7">
            <a:alphaModFix/>
          </a:blip>
          <a:srcRect/>
          <a:stretch/>
        </p:blipFill>
        <p:spPr>
          <a:xfrm rot="-9014864">
            <a:off x="-336415" y="7596737"/>
            <a:ext cx="5099239" cy="1965525"/>
          </a:xfrm>
          <a:prstGeom prst="rect">
            <a:avLst/>
          </a:prstGeom>
          <a:noFill/>
          <a:ln>
            <a:noFill/>
          </a:ln>
        </p:spPr>
      </p:pic>
      <p:pic>
        <p:nvPicPr>
          <p:cNvPr id="660" name="Google Shape;660;p16"/>
          <p:cNvPicPr preferRelativeResize="0"/>
          <p:nvPr/>
        </p:nvPicPr>
        <p:blipFill rotWithShape="1">
          <a:blip r:embed="rId8">
            <a:alphaModFix/>
          </a:blip>
          <a:srcRect/>
          <a:stretch/>
        </p:blipFill>
        <p:spPr>
          <a:xfrm>
            <a:off x="546191" y="-1794241"/>
            <a:ext cx="3334026" cy="3588482"/>
          </a:xfrm>
          <a:prstGeom prst="rect">
            <a:avLst/>
          </a:prstGeom>
          <a:noFill/>
          <a:ln>
            <a:noFill/>
          </a:ln>
        </p:spPr>
      </p:pic>
      <p:pic>
        <p:nvPicPr>
          <p:cNvPr id="661" name="Google Shape;661;p16"/>
          <p:cNvPicPr preferRelativeResize="0"/>
          <p:nvPr/>
        </p:nvPicPr>
        <p:blipFill rotWithShape="1">
          <a:blip r:embed="rId8">
            <a:alphaModFix/>
          </a:blip>
          <a:srcRect/>
          <a:stretch/>
        </p:blipFill>
        <p:spPr>
          <a:xfrm>
            <a:off x="13878502" y="8579500"/>
            <a:ext cx="2556197" cy="2751289"/>
          </a:xfrm>
          <a:prstGeom prst="rect">
            <a:avLst/>
          </a:prstGeom>
          <a:noFill/>
          <a:ln>
            <a:noFill/>
          </a:ln>
        </p:spPr>
      </p:pic>
      <p:pic>
        <p:nvPicPr>
          <p:cNvPr id="662" name="Google Shape;662;p16"/>
          <p:cNvPicPr preferRelativeResize="0"/>
          <p:nvPr/>
        </p:nvPicPr>
        <p:blipFill rotWithShape="1">
          <a:blip r:embed="rId9">
            <a:alphaModFix/>
          </a:blip>
          <a:srcRect/>
          <a:stretch/>
        </p:blipFill>
        <p:spPr>
          <a:xfrm rot="-1185502">
            <a:off x="-3202910" y="120674"/>
            <a:ext cx="4352147" cy="4346443"/>
          </a:xfrm>
          <a:prstGeom prst="rect">
            <a:avLst/>
          </a:prstGeom>
          <a:noFill/>
          <a:ln>
            <a:noFill/>
          </a:ln>
        </p:spPr>
      </p:pic>
      <p:pic>
        <p:nvPicPr>
          <p:cNvPr id="663" name="Google Shape;663;p16"/>
          <p:cNvPicPr preferRelativeResize="0"/>
          <p:nvPr/>
        </p:nvPicPr>
        <p:blipFill rotWithShape="1">
          <a:blip r:embed="rId10">
            <a:alphaModFix/>
          </a:blip>
          <a:srcRect/>
          <a:stretch/>
        </p:blipFill>
        <p:spPr>
          <a:xfrm rot="-7379619">
            <a:off x="3992986" y="9104884"/>
            <a:ext cx="5810576" cy="5802961"/>
          </a:xfrm>
          <a:prstGeom prst="rect">
            <a:avLst/>
          </a:prstGeom>
          <a:noFill/>
          <a:ln>
            <a:noFill/>
          </a:ln>
        </p:spPr>
      </p:pic>
      <p:pic>
        <p:nvPicPr>
          <p:cNvPr id="664" name="Google Shape;664;p16"/>
          <p:cNvPicPr preferRelativeResize="0"/>
          <p:nvPr/>
        </p:nvPicPr>
        <p:blipFill rotWithShape="1">
          <a:blip r:embed="rId11">
            <a:alphaModFix/>
          </a:blip>
          <a:srcRect/>
          <a:stretch/>
        </p:blipFill>
        <p:spPr>
          <a:xfrm rot="6632729">
            <a:off x="16634531" y="823224"/>
            <a:ext cx="4881157" cy="4874760"/>
          </a:xfrm>
          <a:prstGeom prst="rect">
            <a:avLst/>
          </a:prstGeom>
          <a:noFill/>
          <a:ln>
            <a:noFill/>
          </a:ln>
        </p:spPr>
      </p:pic>
      <p:grpSp>
        <p:nvGrpSpPr>
          <p:cNvPr id="665" name="Google Shape;665;p16"/>
          <p:cNvGrpSpPr/>
          <p:nvPr/>
        </p:nvGrpSpPr>
        <p:grpSpPr>
          <a:xfrm>
            <a:off x="14267800" y="1219491"/>
            <a:ext cx="2900572" cy="807706"/>
            <a:chOff x="0" y="0"/>
            <a:chExt cx="3867430" cy="1076940"/>
          </a:xfrm>
        </p:grpSpPr>
        <p:pic>
          <p:nvPicPr>
            <p:cNvPr id="666" name="Google Shape;666;p16"/>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667" name="Google Shape;667;p16"/>
            <p:cNvPicPr preferRelativeResize="0"/>
            <p:nvPr/>
          </p:nvPicPr>
          <p:blipFill rotWithShape="1">
            <a:blip r:embed="rId12">
              <a:alphaModFix/>
            </a:blip>
            <a:srcRect/>
            <a:stretch/>
          </p:blipFill>
          <p:spPr>
            <a:xfrm>
              <a:off x="0" y="458151"/>
              <a:ext cx="3867430" cy="618789"/>
            </a:xfrm>
            <a:prstGeom prst="rect">
              <a:avLst/>
            </a:prstGeom>
            <a:noFill/>
            <a:ln>
              <a:noFill/>
            </a:ln>
          </p:spPr>
        </p:pic>
      </p:grpSp>
      <p:sp>
        <p:nvSpPr>
          <p:cNvPr id="668" name="Google Shape;668;p16"/>
          <p:cNvSpPr txBox="1"/>
          <p:nvPr/>
        </p:nvSpPr>
        <p:spPr>
          <a:xfrm>
            <a:off x="5273002" y="5611826"/>
            <a:ext cx="7441484" cy="1389755"/>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Clr>
                <a:srgbClr val="000000"/>
              </a:buClr>
              <a:buSzPts val="8068"/>
              <a:buFont typeface="Arial"/>
              <a:buNone/>
            </a:pPr>
            <a:r>
              <a:rPr lang="en-US" sz="8068" b="1" i="0" u="none" strike="noStrike" cap="none" dirty="0">
                <a:solidFill>
                  <a:srgbClr val="04989E"/>
                </a:solidFill>
                <a:latin typeface="Abhaya Libre"/>
                <a:ea typeface="Abhaya Libre"/>
                <a:cs typeface="Abhaya Libre"/>
                <a:sym typeface="Abhaya Libre"/>
              </a:rPr>
              <a:t>@Regio.Digi.Hub</a:t>
            </a:r>
            <a:r>
              <a:rPr lang="en-US" sz="8068" b="0" i="0" u="none" strike="noStrike" cap="none" dirty="0">
                <a:solidFill>
                  <a:srgbClr val="04989E"/>
                </a:solidFill>
                <a:latin typeface="Abhaya Libre"/>
                <a:ea typeface="Abhaya Libre"/>
                <a:cs typeface="Abhaya Libre"/>
                <a:sym typeface="Abhaya Libre"/>
              </a:rPr>
              <a:t> </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D6233D18-8032-7FC6-554C-F754D561150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81"/>
        <p:cNvGrpSpPr/>
        <p:nvPr/>
      </p:nvGrpSpPr>
      <p:grpSpPr>
        <a:xfrm>
          <a:off x="0" y="0"/>
          <a:ext cx="0" cy="0"/>
          <a:chOff x="0" y="0"/>
          <a:chExt cx="0" cy="0"/>
        </a:xfrm>
      </p:grpSpPr>
      <p:sp>
        <p:nvSpPr>
          <p:cNvPr id="182" name="Google Shape;182;p5"/>
          <p:cNvSpPr txBox="1"/>
          <p:nvPr/>
        </p:nvSpPr>
        <p:spPr>
          <a:xfrm>
            <a:off x="8336714" y="2987478"/>
            <a:ext cx="46848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bg-BG" sz="3238" b="0" i="0" u="none" strike="noStrike" cap="none" dirty="0">
                <a:solidFill>
                  <a:srgbClr val="000000"/>
                </a:solidFill>
                <a:latin typeface="Abhaya Libre"/>
                <a:cs typeface="Abhaya Libre"/>
                <a:sym typeface="Abhaya Libre"/>
              </a:rPr>
              <a:t>Дигитална грамотност</a:t>
            </a:r>
            <a:endParaRPr sz="1400" b="0" i="0" u="none" strike="noStrike" cap="none" dirty="0">
              <a:solidFill>
                <a:srgbClr val="000000"/>
              </a:solidFill>
              <a:latin typeface="Arial"/>
              <a:ea typeface="Arial"/>
              <a:cs typeface="Arial"/>
              <a:sym typeface="Arial"/>
            </a:endParaRPr>
          </a:p>
        </p:txBody>
      </p:sp>
      <p:sp>
        <p:nvSpPr>
          <p:cNvPr id="183" name="Google Shape;183;p5"/>
          <p:cNvSpPr txBox="1"/>
          <p:nvPr/>
        </p:nvSpPr>
        <p:spPr>
          <a:xfrm>
            <a:off x="8336729" y="4702600"/>
            <a:ext cx="8081979"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bg-BG" sz="3238" dirty="0">
                <a:latin typeface="Abhaya Libre"/>
                <a:ea typeface="Abhaya Libre"/>
                <a:cs typeface="Abhaya Libre"/>
                <a:sym typeface="Abhaya Libre"/>
              </a:rPr>
              <a:t>4-те принципа на дигиталната грамотност</a:t>
            </a:r>
            <a:r>
              <a:rPr lang="en-US" sz="3238" dirty="0">
                <a:latin typeface="Abhaya Libre"/>
                <a:ea typeface="Abhaya Libre"/>
                <a:cs typeface="Abhaya Libre"/>
                <a:sym typeface="Abhaya Libre"/>
              </a:rPr>
              <a:t> </a:t>
            </a:r>
            <a:endParaRPr lang="en-US" sz="1400" b="0" i="0" u="none" strike="noStrike" cap="none" dirty="0">
              <a:solidFill>
                <a:srgbClr val="000000"/>
              </a:solidFill>
              <a:latin typeface="Arial"/>
              <a:ea typeface="Arial"/>
              <a:cs typeface="Arial"/>
              <a:sym typeface="Arial"/>
            </a:endParaRPr>
          </a:p>
        </p:txBody>
      </p:sp>
      <p:sp>
        <p:nvSpPr>
          <p:cNvPr id="184" name="Google Shape;184;p5"/>
          <p:cNvSpPr txBox="1"/>
          <p:nvPr/>
        </p:nvSpPr>
        <p:spPr>
          <a:xfrm>
            <a:off x="8336714" y="7318340"/>
            <a:ext cx="46848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bg-BG" sz="3238" dirty="0">
                <a:latin typeface="Abhaya Libre"/>
                <a:cs typeface="Abhaya Libre"/>
                <a:sym typeface="Abhaya Libre"/>
              </a:rPr>
              <a:t>Източници</a:t>
            </a:r>
            <a:endParaRPr sz="1400" b="0" i="0" u="none" strike="noStrike" cap="none" dirty="0">
              <a:solidFill>
                <a:srgbClr val="000000"/>
              </a:solidFill>
              <a:latin typeface="Arial"/>
              <a:ea typeface="Arial"/>
              <a:cs typeface="Arial"/>
              <a:sym typeface="Arial"/>
            </a:endParaRPr>
          </a:p>
        </p:txBody>
      </p:sp>
      <p:sp>
        <p:nvSpPr>
          <p:cNvPr id="185" name="Google Shape;185;p5"/>
          <p:cNvSpPr txBox="1"/>
          <p:nvPr/>
        </p:nvSpPr>
        <p:spPr>
          <a:xfrm>
            <a:off x="8336729" y="3824200"/>
            <a:ext cx="9317089"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ru-RU" sz="3238" dirty="0">
                <a:latin typeface="Abhaya Libre"/>
                <a:ea typeface="Abhaya Libre"/>
                <a:cs typeface="Abhaya Libre"/>
                <a:sym typeface="Abhaya Libre"/>
              </a:rPr>
              <a:t>6-те компонента на дигиталната компетентност</a:t>
            </a:r>
            <a:endParaRPr sz="1400" b="0" i="0" u="none" strike="noStrike" cap="none" dirty="0">
              <a:solidFill>
                <a:srgbClr val="000000"/>
              </a:solidFill>
              <a:latin typeface="Arial"/>
              <a:ea typeface="Arial"/>
              <a:cs typeface="Arial"/>
              <a:sym typeface="Arial"/>
            </a:endParaRPr>
          </a:p>
        </p:txBody>
      </p:sp>
      <p:sp>
        <p:nvSpPr>
          <p:cNvPr id="186" name="Google Shape;186;p5"/>
          <p:cNvSpPr txBox="1"/>
          <p:nvPr/>
        </p:nvSpPr>
        <p:spPr>
          <a:xfrm>
            <a:off x="8336729" y="5619475"/>
            <a:ext cx="637830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bg-BG" sz="3238" b="0" i="0" u="none" strike="noStrike" cap="none" dirty="0">
                <a:solidFill>
                  <a:srgbClr val="000000"/>
                </a:solidFill>
                <a:latin typeface="Abhaya Libre"/>
                <a:cs typeface="Abhaya Libre"/>
                <a:sym typeface="Abhaya Libre"/>
              </a:rPr>
              <a:t>Технология </a:t>
            </a:r>
            <a:r>
              <a:rPr lang="bg-BG" sz="3238" dirty="0">
                <a:latin typeface="Abhaya Libre"/>
                <a:cs typeface="Abhaya Libre"/>
                <a:sym typeface="Abhaya Libre"/>
              </a:rPr>
              <a:t>и образование</a:t>
            </a:r>
            <a:endParaRPr sz="1400" b="0" i="0" u="none" strike="noStrike" cap="none" dirty="0">
              <a:solidFill>
                <a:srgbClr val="000000"/>
              </a:solidFill>
              <a:latin typeface="Arial"/>
              <a:ea typeface="Arial"/>
              <a:cs typeface="Arial"/>
              <a:sym typeface="Arial"/>
            </a:endParaRPr>
          </a:p>
        </p:txBody>
      </p:sp>
      <p:pic>
        <p:nvPicPr>
          <p:cNvPr id="187" name="Google Shape;187;p5"/>
          <p:cNvPicPr preferRelativeResize="0"/>
          <p:nvPr/>
        </p:nvPicPr>
        <p:blipFill rotWithShape="1">
          <a:blip r:embed="rId3">
            <a:alphaModFix/>
          </a:blip>
          <a:srcRect/>
          <a:stretch/>
        </p:blipFill>
        <p:spPr>
          <a:xfrm rot="-8947194">
            <a:off x="6660949" y="7876457"/>
            <a:ext cx="5364129" cy="5364129"/>
          </a:xfrm>
          <a:prstGeom prst="rect">
            <a:avLst/>
          </a:prstGeom>
          <a:noFill/>
          <a:ln>
            <a:noFill/>
          </a:ln>
        </p:spPr>
      </p:pic>
      <p:pic>
        <p:nvPicPr>
          <p:cNvPr id="188" name="Google Shape;188;p5"/>
          <p:cNvPicPr preferRelativeResize="0"/>
          <p:nvPr/>
        </p:nvPicPr>
        <p:blipFill rotWithShape="1">
          <a:blip r:embed="rId4">
            <a:alphaModFix/>
          </a:blip>
          <a:srcRect/>
          <a:stretch/>
        </p:blipFill>
        <p:spPr>
          <a:xfrm rot="-9632120">
            <a:off x="-2174154" y="-1705919"/>
            <a:ext cx="5721823" cy="5669807"/>
          </a:xfrm>
          <a:prstGeom prst="rect">
            <a:avLst/>
          </a:prstGeom>
          <a:noFill/>
          <a:ln>
            <a:noFill/>
          </a:ln>
        </p:spPr>
      </p:pic>
      <p:pic>
        <p:nvPicPr>
          <p:cNvPr id="189" name="Google Shape;189;p5"/>
          <p:cNvPicPr preferRelativeResize="0"/>
          <p:nvPr/>
        </p:nvPicPr>
        <p:blipFill rotWithShape="1">
          <a:blip r:embed="rId5">
            <a:alphaModFix/>
          </a:blip>
          <a:srcRect/>
          <a:stretch/>
        </p:blipFill>
        <p:spPr>
          <a:xfrm rot="6603835">
            <a:off x="5295880" y="-10406627"/>
            <a:ext cx="11622266" cy="12388074"/>
          </a:xfrm>
          <a:prstGeom prst="rect">
            <a:avLst/>
          </a:prstGeom>
          <a:noFill/>
          <a:ln>
            <a:noFill/>
          </a:ln>
        </p:spPr>
      </p:pic>
      <p:pic>
        <p:nvPicPr>
          <p:cNvPr id="190" name="Google Shape;190;p5"/>
          <p:cNvPicPr preferRelativeResize="0"/>
          <p:nvPr/>
        </p:nvPicPr>
        <p:blipFill rotWithShape="1">
          <a:blip r:embed="rId6">
            <a:alphaModFix/>
          </a:blip>
          <a:srcRect/>
          <a:stretch/>
        </p:blipFill>
        <p:spPr>
          <a:xfrm rot="10800000">
            <a:off x="15414085" y="8264626"/>
            <a:ext cx="3334026" cy="3588482"/>
          </a:xfrm>
          <a:prstGeom prst="rect">
            <a:avLst/>
          </a:prstGeom>
          <a:noFill/>
          <a:ln>
            <a:noFill/>
          </a:ln>
        </p:spPr>
      </p:pic>
      <p:pic>
        <p:nvPicPr>
          <p:cNvPr id="191" name="Google Shape;191;p5"/>
          <p:cNvPicPr preferRelativeResize="0"/>
          <p:nvPr/>
        </p:nvPicPr>
        <p:blipFill rotWithShape="1">
          <a:blip r:embed="rId7">
            <a:alphaModFix/>
          </a:blip>
          <a:srcRect/>
          <a:stretch/>
        </p:blipFill>
        <p:spPr>
          <a:xfrm rot="10800000">
            <a:off x="2161922" y="-772267"/>
            <a:ext cx="2556197" cy="2751289"/>
          </a:xfrm>
          <a:prstGeom prst="rect">
            <a:avLst/>
          </a:prstGeom>
          <a:noFill/>
          <a:ln>
            <a:noFill/>
          </a:ln>
        </p:spPr>
      </p:pic>
      <p:pic>
        <p:nvPicPr>
          <p:cNvPr id="192" name="Google Shape;192;p5"/>
          <p:cNvPicPr preferRelativeResize="0"/>
          <p:nvPr/>
        </p:nvPicPr>
        <p:blipFill rotWithShape="1">
          <a:blip r:embed="rId8">
            <a:alphaModFix/>
          </a:blip>
          <a:srcRect/>
          <a:stretch/>
        </p:blipFill>
        <p:spPr>
          <a:xfrm rot="9614497">
            <a:off x="17447384" y="6091404"/>
            <a:ext cx="4352147" cy="4346443"/>
          </a:xfrm>
          <a:prstGeom prst="rect">
            <a:avLst/>
          </a:prstGeom>
          <a:noFill/>
          <a:ln>
            <a:noFill/>
          </a:ln>
        </p:spPr>
      </p:pic>
      <p:pic>
        <p:nvPicPr>
          <p:cNvPr id="193" name="Google Shape;193;p5"/>
          <p:cNvPicPr preferRelativeResize="0"/>
          <p:nvPr/>
        </p:nvPicPr>
        <p:blipFill rotWithShape="1">
          <a:blip r:embed="rId9">
            <a:alphaModFix/>
          </a:blip>
          <a:srcRect/>
          <a:stretch/>
        </p:blipFill>
        <p:spPr>
          <a:xfrm rot="3420380">
            <a:off x="5570971" y="-4349323"/>
            <a:ext cx="5810576" cy="5802961"/>
          </a:xfrm>
          <a:prstGeom prst="rect">
            <a:avLst/>
          </a:prstGeom>
          <a:noFill/>
          <a:ln>
            <a:noFill/>
          </a:ln>
        </p:spPr>
      </p:pic>
      <p:sp>
        <p:nvSpPr>
          <p:cNvPr id="194" name="Google Shape;194;p5"/>
          <p:cNvSpPr txBox="1"/>
          <p:nvPr/>
        </p:nvSpPr>
        <p:spPr>
          <a:xfrm>
            <a:off x="1160102" y="5050278"/>
            <a:ext cx="8280600" cy="838800"/>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b="1" i="0" u="none" strike="noStrike" cap="none" dirty="0">
                <a:solidFill>
                  <a:srgbClr val="000000"/>
                </a:solidFill>
                <a:latin typeface="Abhaya Libre"/>
                <a:ea typeface="Abhaya Libre"/>
                <a:cs typeface="Abhaya Libre"/>
                <a:sym typeface="Abhaya Libre"/>
              </a:rPr>
              <a:t>Съдържание</a:t>
            </a:r>
            <a:endParaRPr sz="1400" b="0" i="0" u="none" strike="noStrike" cap="none" dirty="0">
              <a:solidFill>
                <a:srgbClr val="000000"/>
              </a:solidFill>
              <a:latin typeface="Arial"/>
              <a:ea typeface="Arial"/>
              <a:cs typeface="Arial"/>
              <a:sym typeface="Arial"/>
            </a:endParaRPr>
          </a:p>
        </p:txBody>
      </p:sp>
      <p:sp>
        <p:nvSpPr>
          <p:cNvPr id="195" name="Google Shape;195;p5"/>
          <p:cNvSpPr txBox="1"/>
          <p:nvPr/>
        </p:nvSpPr>
        <p:spPr>
          <a:xfrm>
            <a:off x="7008829" y="2855939"/>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dirty="0">
                <a:solidFill>
                  <a:srgbClr val="000000"/>
                </a:solidFill>
                <a:latin typeface="Abhaya Libre"/>
                <a:ea typeface="Abhaya Libre"/>
                <a:cs typeface="Abhaya Libre"/>
                <a:sym typeface="Abhaya Libre"/>
              </a:rPr>
              <a:t>01</a:t>
            </a:r>
            <a:endParaRPr sz="1400" b="0" i="0" u="none" strike="noStrike" cap="none" dirty="0">
              <a:solidFill>
                <a:srgbClr val="000000"/>
              </a:solidFill>
              <a:latin typeface="Arial"/>
              <a:ea typeface="Arial"/>
              <a:cs typeface="Arial"/>
              <a:sym typeface="Arial"/>
            </a:endParaRPr>
          </a:p>
        </p:txBody>
      </p:sp>
      <p:sp>
        <p:nvSpPr>
          <p:cNvPr id="196" name="Google Shape;196;p5"/>
          <p:cNvSpPr txBox="1"/>
          <p:nvPr/>
        </p:nvSpPr>
        <p:spPr>
          <a:xfrm>
            <a:off x="7008829" y="3642267"/>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dirty="0">
                <a:solidFill>
                  <a:srgbClr val="000000"/>
                </a:solidFill>
                <a:latin typeface="Abhaya Libre"/>
                <a:ea typeface="Abhaya Libre"/>
                <a:cs typeface="Abhaya Libre"/>
                <a:sym typeface="Abhaya Libre"/>
              </a:rPr>
              <a:t>02</a:t>
            </a:r>
            <a:endParaRPr sz="1400" b="0" i="0" u="none" strike="noStrike" cap="none" dirty="0">
              <a:solidFill>
                <a:srgbClr val="000000"/>
              </a:solidFill>
              <a:latin typeface="Arial"/>
              <a:ea typeface="Arial"/>
              <a:cs typeface="Arial"/>
              <a:sym typeface="Arial"/>
            </a:endParaRPr>
          </a:p>
        </p:txBody>
      </p:sp>
      <p:sp>
        <p:nvSpPr>
          <p:cNvPr id="197" name="Google Shape;197;p5"/>
          <p:cNvSpPr txBox="1"/>
          <p:nvPr/>
        </p:nvSpPr>
        <p:spPr>
          <a:xfrm>
            <a:off x="7008829" y="4612735"/>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dirty="0">
                <a:solidFill>
                  <a:srgbClr val="000000"/>
                </a:solidFill>
                <a:latin typeface="Abhaya Libre"/>
                <a:ea typeface="Abhaya Libre"/>
                <a:cs typeface="Abhaya Libre"/>
                <a:sym typeface="Abhaya Libre"/>
              </a:rPr>
              <a:t>03</a:t>
            </a:r>
            <a:endParaRPr sz="1400" b="0" i="0" u="none" strike="noStrike" cap="none" dirty="0">
              <a:solidFill>
                <a:srgbClr val="000000"/>
              </a:solidFill>
              <a:latin typeface="Arial"/>
              <a:ea typeface="Arial"/>
              <a:cs typeface="Arial"/>
              <a:sym typeface="Arial"/>
            </a:endParaRPr>
          </a:p>
        </p:txBody>
      </p:sp>
      <p:sp>
        <p:nvSpPr>
          <p:cNvPr id="198" name="Google Shape;198;p5"/>
          <p:cNvSpPr txBox="1"/>
          <p:nvPr/>
        </p:nvSpPr>
        <p:spPr>
          <a:xfrm>
            <a:off x="7008829" y="5586475"/>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dirty="0">
                <a:solidFill>
                  <a:srgbClr val="000000"/>
                </a:solidFill>
                <a:latin typeface="Abhaya Libre"/>
                <a:ea typeface="Abhaya Libre"/>
                <a:cs typeface="Abhaya Libre"/>
                <a:sym typeface="Abhaya Libre"/>
              </a:rPr>
              <a:t>04</a:t>
            </a:r>
            <a:endParaRPr sz="1400" b="0" i="0" u="none" strike="noStrike" cap="none" dirty="0">
              <a:solidFill>
                <a:srgbClr val="000000"/>
              </a:solidFill>
              <a:latin typeface="Arial"/>
              <a:ea typeface="Arial"/>
              <a:cs typeface="Arial"/>
              <a:sym typeface="Arial"/>
            </a:endParaRPr>
          </a:p>
        </p:txBody>
      </p:sp>
      <p:sp>
        <p:nvSpPr>
          <p:cNvPr id="199" name="Google Shape;199;p5"/>
          <p:cNvSpPr txBox="1"/>
          <p:nvPr/>
        </p:nvSpPr>
        <p:spPr>
          <a:xfrm>
            <a:off x="7008829" y="6430809"/>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dirty="0">
                <a:solidFill>
                  <a:srgbClr val="000000"/>
                </a:solidFill>
                <a:latin typeface="Abhaya Libre"/>
                <a:ea typeface="Abhaya Libre"/>
                <a:cs typeface="Abhaya Libre"/>
                <a:sym typeface="Abhaya Libre"/>
              </a:rPr>
              <a:t>05</a:t>
            </a:r>
            <a:endParaRPr sz="1400" b="0" i="0" u="none" strike="noStrike" cap="none" dirty="0">
              <a:solidFill>
                <a:srgbClr val="000000"/>
              </a:solidFill>
              <a:latin typeface="Arial"/>
              <a:ea typeface="Arial"/>
              <a:cs typeface="Arial"/>
              <a:sym typeface="Arial"/>
            </a:endParaRPr>
          </a:p>
        </p:txBody>
      </p:sp>
      <p:pic>
        <p:nvPicPr>
          <p:cNvPr id="200" name="Google Shape;200;p5"/>
          <p:cNvPicPr preferRelativeResize="0"/>
          <p:nvPr/>
        </p:nvPicPr>
        <p:blipFill rotWithShape="1">
          <a:blip r:embed="rId10">
            <a:alphaModFix/>
          </a:blip>
          <a:srcRect/>
          <a:stretch/>
        </p:blipFill>
        <p:spPr>
          <a:xfrm>
            <a:off x="16418708" y="0"/>
            <a:ext cx="1869292" cy="1869292"/>
          </a:xfrm>
          <a:prstGeom prst="rect">
            <a:avLst/>
          </a:prstGeom>
          <a:noFill/>
          <a:ln>
            <a:noFill/>
          </a:ln>
        </p:spPr>
      </p:pic>
      <p:sp>
        <p:nvSpPr>
          <p:cNvPr id="202" name="Google Shape;202;p5"/>
          <p:cNvSpPr txBox="1"/>
          <p:nvPr/>
        </p:nvSpPr>
        <p:spPr>
          <a:xfrm>
            <a:off x="8336723" y="6468913"/>
            <a:ext cx="9317095" cy="646331"/>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Clr>
                <a:srgbClr val="000000"/>
              </a:buClr>
              <a:buSzPts val="3238"/>
              <a:buFont typeface="Arial"/>
              <a:buNone/>
            </a:pPr>
            <a:r>
              <a:rPr lang="bg-BG" sz="3000" dirty="0">
                <a:latin typeface="Abhaya Libre"/>
                <a:ea typeface="Abhaya Libre"/>
                <a:cs typeface="Abhaya Libre"/>
                <a:sym typeface="Abhaya Libre"/>
              </a:rPr>
              <a:t>Изкуствен интелект – примери, предимства, видове</a:t>
            </a:r>
            <a:endParaRPr sz="3000" b="0" i="0" u="none" strike="noStrike" cap="none" dirty="0">
              <a:solidFill>
                <a:srgbClr val="000000"/>
              </a:solidFill>
              <a:latin typeface="Arial"/>
              <a:ea typeface="Arial"/>
              <a:cs typeface="Arial"/>
              <a:sym typeface="Arial"/>
            </a:endParaRPr>
          </a:p>
        </p:txBody>
      </p:sp>
      <p:sp>
        <p:nvSpPr>
          <p:cNvPr id="203" name="Google Shape;203;p5"/>
          <p:cNvSpPr txBox="1"/>
          <p:nvPr/>
        </p:nvSpPr>
        <p:spPr>
          <a:xfrm>
            <a:off x="7008829" y="7256709"/>
            <a:ext cx="1079700" cy="62160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Clr>
                <a:srgbClr val="000000"/>
              </a:buClr>
              <a:buSzPts val="4038"/>
              <a:buFont typeface="Arial"/>
              <a:buNone/>
            </a:pPr>
            <a:r>
              <a:rPr lang="en-US" sz="4038" b="0" i="0" u="none" strike="noStrike" cap="none" dirty="0">
                <a:solidFill>
                  <a:srgbClr val="000000"/>
                </a:solidFill>
                <a:latin typeface="Abhaya Libre"/>
                <a:ea typeface="Abhaya Libre"/>
                <a:cs typeface="Abhaya Libre"/>
                <a:sym typeface="Abhaya Libre"/>
              </a:rPr>
              <a:t>0</a:t>
            </a:r>
            <a:r>
              <a:rPr lang="en-US" sz="4038" dirty="0">
                <a:latin typeface="Abhaya Libre"/>
                <a:ea typeface="Abhaya Libre"/>
                <a:cs typeface="Abhaya Libre"/>
                <a:sym typeface="Abhaya Libre"/>
              </a:rPr>
              <a:t>6</a:t>
            </a:r>
            <a:endParaRPr sz="14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BBF3F97-7DF9-56CD-B11B-CE0A76917F0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6"/>
          <p:cNvSpPr txBox="1"/>
          <p:nvPr/>
        </p:nvSpPr>
        <p:spPr>
          <a:xfrm>
            <a:off x="1659075" y="1331647"/>
            <a:ext cx="12528873"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b="0" i="0" u="none" strike="noStrike" cap="none" dirty="0">
                <a:solidFill>
                  <a:srgbClr val="000000"/>
                </a:solidFill>
                <a:latin typeface="Abhaya Libre"/>
                <a:cs typeface="Abhaya Libre"/>
                <a:sym typeface="Abhaya Libre"/>
              </a:rPr>
              <a:t>Какво е дигиталната грамотност?</a:t>
            </a:r>
            <a:endParaRPr sz="1400" b="0" i="0" u="none" strike="noStrike" cap="none" dirty="0">
              <a:solidFill>
                <a:srgbClr val="000000"/>
              </a:solidFill>
              <a:latin typeface="Arial"/>
              <a:ea typeface="Arial"/>
              <a:cs typeface="Arial"/>
              <a:sym typeface="Arial"/>
            </a:endParaRPr>
          </a:p>
        </p:txBody>
      </p:sp>
      <p:sp>
        <p:nvSpPr>
          <p:cNvPr id="209" name="Google Shape;209;p6"/>
          <p:cNvSpPr txBox="1"/>
          <p:nvPr/>
        </p:nvSpPr>
        <p:spPr>
          <a:xfrm>
            <a:off x="1667013" y="2881289"/>
            <a:ext cx="9631012" cy="5687711"/>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Цифровата грамотност означава да притежавате уменията, които са ви необходими за живот, учене и работа в общество, където комуникацията и достъпът до информация се осъществяват все повече чрез цифрови технологии като интернет платформи, социални медии и мобилни устройства.</a:t>
            </a:r>
          </a:p>
          <a:p>
            <a:pPr marL="0" marR="0" lvl="0" indent="0" algn="just" rtl="0">
              <a:lnSpc>
                <a:spcPct val="139958"/>
              </a:lnSpc>
              <a:spcBef>
                <a:spcPts val="0"/>
              </a:spcBef>
              <a:spcAft>
                <a:spcPts val="0"/>
              </a:spcAft>
              <a:buClr>
                <a:srgbClr val="000000"/>
              </a:buClr>
              <a:buSzPts val="2400"/>
              <a:buFont typeface="Arial"/>
              <a:buNone/>
            </a:pPr>
            <a:endParaRPr lang="ru-RU"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Развитието на </a:t>
            </a:r>
            <a:r>
              <a:rPr lang="bg-BG" sz="2400" u="sng" dirty="0">
                <a:solidFill>
                  <a:schemeClr val="hlink"/>
                </a:solidFill>
                <a:latin typeface="Abhaya Libre"/>
                <a:ea typeface="Abhaya Libre"/>
                <a:cs typeface="Abhaya Libre"/>
                <a:sym typeface="Abhaya Libre"/>
                <a:hlinkClick r:id="rId3"/>
              </a:rPr>
              <a:t>уменията за критично мислене</a:t>
            </a:r>
            <a:r>
              <a:rPr lang="en-US" sz="2400" dirty="0">
                <a:latin typeface="Abhaya Libre"/>
                <a:ea typeface="Abhaya Libre"/>
                <a:cs typeface="Abhaya Libre"/>
                <a:sym typeface="Abhaya Libre"/>
              </a:rPr>
              <a:t> </a:t>
            </a:r>
            <a:r>
              <a:rPr lang="ru-RU" sz="2400" dirty="0">
                <a:latin typeface="Abhaya Libre"/>
                <a:ea typeface="Abhaya Libre"/>
                <a:cs typeface="Abhaya Libre"/>
                <a:sym typeface="Abhaya Libre"/>
              </a:rPr>
              <a:t>е от съществено значение, когато се сблъсквате с толкова много информация в различни формати – търсенето, преценяването, оценяването, прилагането и създаването на информация изискват критично мислене.</a:t>
            </a:r>
            <a:endParaRPr sz="2400" dirty="0">
              <a:latin typeface="Abhaya Libre"/>
              <a:ea typeface="Abhaya Libre"/>
              <a:cs typeface="Abhaya Libre"/>
              <a:sym typeface="Abhaya Libre"/>
            </a:endParaRPr>
          </a:p>
        </p:txBody>
      </p:sp>
      <p:pic>
        <p:nvPicPr>
          <p:cNvPr id="210" name="Google Shape;210;p6"/>
          <p:cNvPicPr preferRelativeResize="0"/>
          <p:nvPr/>
        </p:nvPicPr>
        <p:blipFill rotWithShape="1">
          <a:blip r:embed="rId4">
            <a:alphaModFix/>
          </a:blip>
          <a:srcRect/>
          <a:stretch/>
        </p:blipFill>
        <p:spPr>
          <a:xfrm rot="-4196164">
            <a:off x="-4782433" y="7411957"/>
            <a:ext cx="11622266" cy="12388074"/>
          </a:xfrm>
          <a:prstGeom prst="rect">
            <a:avLst/>
          </a:prstGeom>
          <a:noFill/>
          <a:ln>
            <a:noFill/>
          </a:ln>
        </p:spPr>
      </p:pic>
      <p:sp>
        <p:nvSpPr>
          <p:cNvPr id="212" name="Google Shape;212;p6"/>
          <p:cNvSpPr txBox="1"/>
          <p:nvPr/>
        </p:nvSpPr>
        <p:spPr>
          <a:xfrm>
            <a:off x="1667013" y="2049473"/>
            <a:ext cx="8280600"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bg-BG" sz="3900" b="0" i="0" u="none" strike="noStrike" cap="none" dirty="0">
                <a:solidFill>
                  <a:srgbClr val="000000"/>
                </a:solidFill>
                <a:latin typeface="Abhaya Libre"/>
                <a:cs typeface="Abhaya Libre"/>
                <a:sym typeface="Abhaya Libre"/>
              </a:rPr>
              <a:t>Значение и значимост</a:t>
            </a:r>
            <a:endParaRPr sz="1400" b="0" i="0" u="none" strike="noStrike" cap="none" dirty="0">
              <a:solidFill>
                <a:srgbClr val="000000"/>
              </a:solidFill>
              <a:latin typeface="Arial"/>
              <a:ea typeface="Arial"/>
              <a:cs typeface="Arial"/>
              <a:sym typeface="Arial"/>
            </a:endParaRPr>
          </a:p>
        </p:txBody>
      </p:sp>
      <p:pic>
        <p:nvPicPr>
          <p:cNvPr id="213" name="Google Shape;213;p6"/>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215" name="Google Shape;215;p6"/>
          <p:cNvSpPr/>
          <p:nvPr/>
        </p:nvSpPr>
        <p:spPr>
          <a:xfrm>
            <a:off x="11298025" y="2469588"/>
            <a:ext cx="6668722" cy="5695912"/>
          </a:xfrm>
          <a:custGeom>
            <a:avLst/>
            <a:gdLst/>
            <a:ahLst/>
            <a:cxnLst/>
            <a:rect l="l" t="t" r="r" b="b"/>
            <a:pathLst>
              <a:path w="2377441" h="2009140" extrusionOk="0">
                <a:moveTo>
                  <a:pt x="2376170" y="1778000"/>
                </a:moveTo>
                <a:cubicBezTo>
                  <a:pt x="2374900" y="1276350"/>
                  <a:pt x="2359660" y="598170"/>
                  <a:pt x="2359660" y="97790"/>
                </a:cubicBezTo>
                <a:cubicBezTo>
                  <a:pt x="2359660" y="90170"/>
                  <a:pt x="2360930" y="82550"/>
                  <a:pt x="2360930" y="76200"/>
                </a:cubicBezTo>
                <a:cubicBezTo>
                  <a:pt x="2359660" y="74930"/>
                  <a:pt x="2358390" y="74930"/>
                  <a:pt x="2357120" y="73660"/>
                </a:cubicBezTo>
                <a:cubicBezTo>
                  <a:pt x="2357120" y="73660"/>
                  <a:pt x="2355850" y="74930"/>
                  <a:pt x="2355850" y="76200"/>
                </a:cubicBezTo>
                <a:cubicBezTo>
                  <a:pt x="2353310" y="82550"/>
                  <a:pt x="2348230" y="82550"/>
                  <a:pt x="2343150" y="82550"/>
                </a:cubicBezTo>
                <a:cubicBezTo>
                  <a:pt x="2336800" y="81280"/>
                  <a:pt x="2330450" y="74930"/>
                  <a:pt x="2322830" y="77470"/>
                </a:cubicBezTo>
                <a:cubicBezTo>
                  <a:pt x="2320290" y="78740"/>
                  <a:pt x="2315210" y="76200"/>
                  <a:pt x="2313940" y="73660"/>
                </a:cubicBezTo>
                <a:cubicBezTo>
                  <a:pt x="2310130" y="68580"/>
                  <a:pt x="2305050" y="68580"/>
                  <a:pt x="2299970" y="71120"/>
                </a:cubicBezTo>
                <a:cubicBezTo>
                  <a:pt x="2297430" y="72390"/>
                  <a:pt x="2294890" y="71120"/>
                  <a:pt x="2292350" y="71120"/>
                </a:cubicBezTo>
                <a:cubicBezTo>
                  <a:pt x="2288540" y="71120"/>
                  <a:pt x="2283460" y="69850"/>
                  <a:pt x="2279650" y="68580"/>
                </a:cubicBezTo>
                <a:cubicBezTo>
                  <a:pt x="2278380" y="68580"/>
                  <a:pt x="2275840" y="67310"/>
                  <a:pt x="2274570" y="67310"/>
                </a:cubicBezTo>
                <a:cubicBezTo>
                  <a:pt x="2270760" y="66040"/>
                  <a:pt x="2266950" y="62230"/>
                  <a:pt x="2263140" y="67310"/>
                </a:cubicBezTo>
                <a:cubicBezTo>
                  <a:pt x="2263140" y="67310"/>
                  <a:pt x="2260600" y="67310"/>
                  <a:pt x="2259330" y="66040"/>
                </a:cubicBezTo>
                <a:cubicBezTo>
                  <a:pt x="2258060" y="63500"/>
                  <a:pt x="2256790" y="59690"/>
                  <a:pt x="2255520" y="57150"/>
                </a:cubicBezTo>
                <a:cubicBezTo>
                  <a:pt x="2252980" y="53340"/>
                  <a:pt x="2252980" y="46990"/>
                  <a:pt x="2249170" y="44450"/>
                </a:cubicBezTo>
                <a:cubicBezTo>
                  <a:pt x="2246630" y="43180"/>
                  <a:pt x="2245360" y="41910"/>
                  <a:pt x="2244090" y="39370"/>
                </a:cubicBezTo>
                <a:cubicBezTo>
                  <a:pt x="2244090" y="38100"/>
                  <a:pt x="2241550" y="36830"/>
                  <a:pt x="2241550" y="35560"/>
                </a:cubicBezTo>
                <a:lnTo>
                  <a:pt x="2237740" y="31750"/>
                </a:lnTo>
                <a:cubicBezTo>
                  <a:pt x="2236470" y="29210"/>
                  <a:pt x="2235200" y="25400"/>
                  <a:pt x="2232660" y="24130"/>
                </a:cubicBezTo>
                <a:cubicBezTo>
                  <a:pt x="2227580" y="20320"/>
                  <a:pt x="2226310" y="15240"/>
                  <a:pt x="2228850" y="8890"/>
                </a:cubicBezTo>
                <a:cubicBezTo>
                  <a:pt x="2225040" y="7620"/>
                  <a:pt x="2222500" y="5080"/>
                  <a:pt x="2218690" y="5080"/>
                </a:cubicBezTo>
                <a:cubicBezTo>
                  <a:pt x="2203450" y="6350"/>
                  <a:pt x="2186940" y="8890"/>
                  <a:pt x="2171700" y="10160"/>
                </a:cubicBezTo>
                <a:cubicBezTo>
                  <a:pt x="2169160" y="10160"/>
                  <a:pt x="2165350" y="11430"/>
                  <a:pt x="2164080" y="12700"/>
                </a:cubicBezTo>
                <a:cubicBezTo>
                  <a:pt x="2153920" y="19050"/>
                  <a:pt x="2143760" y="13970"/>
                  <a:pt x="2133600" y="12700"/>
                </a:cubicBezTo>
                <a:cubicBezTo>
                  <a:pt x="2125980" y="12700"/>
                  <a:pt x="2118360" y="8890"/>
                  <a:pt x="2110740" y="7620"/>
                </a:cubicBezTo>
                <a:cubicBezTo>
                  <a:pt x="2101850" y="6350"/>
                  <a:pt x="2094230" y="7620"/>
                  <a:pt x="2085340" y="6350"/>
                </a:cubicBezTo>
                <a:cubicBezTo>
                  <a:pt x="2084070" y="6350"/>
                  <a:pt x="2082800" y="5080"/>
                  <a:pt x="2081530" y="3810"/>
                </a:cubicBezTo>
                <a:cubicBezTo>
                  <a:pt x="2078990" y="0"/>
                  <a:pt x="2073910" y="1270"/>
                  <a:pt x="2071370" y="2540"/>
                </a:cubicBezTo>
                <a:cubicBezTo>
                  <a:pt x="2067560" y="5080"/>
                  <a:pt x="2066290" y="8890"/>
                  <a:pt x="2063750" y="12700"/>
                </a:cubicBezTo>
                <a:cubicBezTo>
                  <a:pt x="2057400" y="13970"/>
                  <a:pt x="2048510" y="15240"/>
                  <a:pt x="2042160" y="19050"/>
                </a:cubicBezTo>
                <a:cubicBezTo>
                  <a:pt x="2037080" y="21590"/>
                  <a:pt x="2034540" y="22860"/>
                  <a:pt x="2030730" y="20320"/>
                </a:cubicBezTo>
                <a:lnTo>
                  <a:pt x="2029460" y="21590"/>
                </a:lnTo>
                <a:cubicBezTo>
                  <a:pt x="2032000" y="24130"/>
                  <a:pt x="2033270" y="27940"/>
                  <a:pt x="2035810" y="30480"/>
                </a:cubicBezTo>
                <a:cubicBezTo>
                  <a:pt x="2032000" y="31750"/>
                  <a:pt x="2026920" y="34290"/>
                  <a:pt x="2024380" y="33020"/>
                </a:cubicBezTo>
                <a:cubicBezTo>
                  <a:pt x="2018030" y="31750"/>
                  <a:pt x="2015490" y="34290"/>
                  <a:pt x="2010410" y="36830"/>
                </a:cubicBezTo>
                <a:cubicBezTo>
                  <a:pt x="2005330" y="40640"/>
                  <a:pt x="1998980" y="43180"/>
                  <a:pt x="1993900" y="45720"/>
                </a:cubicBezTo>
                <a:cubicBezTo>
                  <a:pt x="1992630" y="45720"/>
                  <a:pt x="1991360" y="45720"/>
                  <a:pt x="1990090" y="44450"/>
                </a:cubicBezTo>
                <a:cubicBezTo>
                  <a:pt x="1988820" y="44450"/>
                  <a:pt x="1987550" y="43180"/>
                  <a:pt x="1987550" y="43180"/>
                </a:cubicBezTo>
                <a:cubicBezTo>
                  <a:pt x="1981200" y="45720"/>
                  <a:pt x="1974850" y="48260"/>
                  <a:pt x="1968500" y="45720"/>
                </a:cubicBezTo>
                <a:cubicBezTo>
                  <a:pt x="1967230" y="45720"/>
                  <a:pt x="1967230" y="46990"/>
                  <a:pt x="1965960" y="46990"/>
                </a:cubicBezTo>
                <a:cubicBezTo>
                  <a:pt x="1958340" y="49530"/>
                  <a:pt x="1953260" y="58420"/>
                  <a:pt x="1943100" y="58420"/>
                </a:cubicBezTo>
                <a:cubicBezTo>
                  <a:pt x="1935480" y="58420"/>
                  <a:pt x="1927860" y="64770"/>
                  <a:pt x="1920240" y="64770"/>
                </a:cubicBezTo>
                <a:cubicBezTo>
                  <a:pt x="1911350" y="66040"/>
                  <a:pt x="1903730" y="68580"/>
                  <a:pt x="1896110" y="72390"/>
                </a:cubicBezTo>
                <a:cubicBezTo>
                  <a:pt x="1893570" y="73660"/>
                  <a:pt x="1891030" y="73660"/>
                  <a:pt x="1889760" y="73660"/>
                </a:cubicBezTo>
                <a:cubicBezTo>
                  <a:pt x="1883410" y="71120"/>
                  <a:pt x="1879600" y="74930"/>
                  <a:pt x="1877060" y="78740"/>
                </a:cubicBezTo>
                <a:cubicBezTo>
                  <a:pt x="1870710" y="87630"/>
                  <a:pt x="1860550" y="90170"/>
                  <a:pt x="1851660" y="92710"/>
                </a:cubicBezTo>
                <a:cubicBezTo>
                  <a:pt x="1840230" y="95250"/>
                  <a:pt x="1828800" y="96520"/>
                  <a:pt x="1817370" y="97790"/>
                </a:cubicBezTo>
                <a:cubicBezTo>
                  <a:pt x="1816100" y="97790"/>
                  <a:pt x="1814830" y="101600"/>
                  <a:pt x="1812290" y="102870"/>
                </a:cubicBezTo>
                <a:cubicBezTo>
                  <a:pt x="1811020" y="102870"/>
                  <a:pt x="1809750" y="101600"/>
                  <a:pt x="1809750" y="101600"/>
                </a:cubicBezTo>
                <a:cubicBezTo>
                  <a:pt x="1803400" y="109220"/>
                  <a:pt x="1799590" y="120650"/>
                  <a:pt x="1786890" y="119380"/>
                </a:cubicBezTo>
                <a:lnTo>
                  <a:pt x="1785620" y="119380"/>
                </a:lnTo>
                <a:cubicBezTo>
                  <a:pt x="1775460" y="125730"/>
                  <a:pt x="1765300" y="123190"/>
                  <a:pt x="1756410" y="120650"/>
                </a:cubicBezTo>
                <a:cubicBezTo>
                  <a:pt x="1753870" y="120650"/>
                  <a:pt x="1750060" y="118110"/>
                  <a:pt x="1748790" y="115570"/>
                </a:cubicBezTo>
                <a:cubicBezTo>
                  <a:pt x="1744980" y="107950"/>
                  <a:pt x="1734820" y="105410"/>
                  <a:pt x="1727200" y="107950"/>
                </a:cubicBezTo>
                <a:cubicBezTo>
                  <a:pt x="1720850" y="110490"/>
                  <a:pt x="1714500" y="111760"/>
                  <a:pt x="1708150" y="114300"/>
                </a:cubicBezTo>
                <a:cubicBezTo>
                  <a:pt x="1697990" y="116840"/>
                  <a:pt x="1689100" y="118110"/>
                  <a:pt x="1678940" y="113030"/>
                </a:cubicBezTo>
                <a:cubicBezTo>
                  <a:pt x="1668780" y="107950"/>
                  <a:pt x="1661160" y="111760"/>
                  <a:pt x="1656080" y="123190"/>
                </a:cubicBezTo>
                <a:cubicBezTo>
                  <a:pt x="1652270" y="130810"/>
                  <a:pt x="1642109" y="132080"/>
                  <a:pt x="1635759" y="125730"/>
                </a:cubicBezTo>
                <a:cubicBezTo>
                  <a:pt x="1631949" y="121920"/>
                  <a:pt x="1629409" y="123190"/>
                  <a:pt x="1625599" y="125730"/>
                </a:cubicBezTo>
                <a:lnTo>
                  <a:pt x="1617979" y="133350"/>
                </a:lnTo>
                <a:cubicBezTo>
                  <a:pt x="1616709" y="134620"/>
                  <a:pt x="1614169" y="134620"/>
                  <a:pt x="1612899" y="134620"/>
                </a:cubicBezTo>
                <a:lnTo>
                  <a:pt x="1605279" y="134620"/>
                </a:lnTo>
                <a:cubicBezTo>
                  <a:pt x="1600199" y="134620"/>
                  <a:pt x="1595119" y="133350"/>
                  <a:pt x="1590040" y="132080"/>
                </a:cubicBezTo>
                <a:cubicBezTo>
                  <a:pt x="1583690" y="130810"/>
                  <a:pt x="1578609" y="127000"/>
                  <a:pt x="1572259" y="125730"/>
                </a:cubicBezTo>
                <a:cubicBezTo>
                  <a:pt x="1562099" y="124460"/>
                  <a:pt x="1559559" y="115570"/>
                  <a:pt x="1555749" y="109220"/>
                </a:cubicBezTo>
                <a:cubicBezTo>
                  <a:pt x="1553209" y="105410"/>
                  <a:pt x="1548129" y="100330"/>
                  <a:pt x="1543049" y="101600"/>
                </a:cubicBezTo>
                <a:cubicBezTo>
                  <a:pt x="1537969" y="104140"/>
                  <a:pt x="1532889" y="101600"/>
                  <a:pt x="1529079" y="100330"/>
                </a:cubicBezTo>
                <a:cubicBezTo>
                  <a:pt x="1527809" y="100330"/>
                  <a:pt x="1525269" y="99060"/>
                  <a:pt x="1523999" y="99060"/>
                </a:cubicBezTo>
                <a:cubicBezTo>
                  <a:pt x="1515109" y="96520"/>
                  <a:pt x="1508759" y="101600"/>
                  <a:pt x="1502409" y="107950"/>
                </a:cubicBezTo>
                <a:lnTo>
                  <a:pt x="1497329" y="113030"/>
                </a:lnTo>
                <a:cubicBezTo>
                  <a:pt x="1496059" y="114300"/>
                  <a:pt x="1496059" y="116840"/>
                  <a:pt x="1494790" y="118110"/>
                </a:cubicBezTo>
                <a:cubicBezTo>
                  <a:pt x="1487170" y="124460"/>
                  <a:pt x="1479550" y="121920"/>
                  <a:pt x="1470659" y="118110"/>
                </a:cubicBezTo>
                <a:cubicBezTo>
                  <a:pt x="1463040" y="114300"/>
                  <a:pt x="1454149" y="118110"/>
                  <a:pt x="1451609" y="125730"/>
                </a:cubicBezTo>
                <a:cubicBezTo>
                  <a:pt x="1450340" y="130810"/>
                  <a:pt x="1449070" y="134620"/>
                  <a:pt x="1442720" y="137160"/>
                </a:cubicBezTo>
                <a:cubicBezTo>
                  <a:pt x="1436370" y="140970"/>
                  <a:pt x="1428750" y="143510"/>
                  <a:pt x="1427480" y="152400"/>
                </a:cubicBezTo>
                <a:cubicBezTo>
                  <a:pt x="1427480" y="153670"/>
                  <a:pt x="1426210" y="154940"/>
                  <a:pt x="1424940" y="154940"/>
                </a:cubicBezTo>
                <a:cubicBezTo>
                  <a:pt x="1421130" y="156210"/>
                  <a:pt x="1418590" y="157480"/>
                  <a:pt x="1414780" y="158750"/>
                </a:cubicBezTo>
                <a:lnTo>
                  <a:pt x="1403350" y="158750"/>
                </a:lnTo>
                <a:cubicBezTo>
                  <a:pt x="1395730" y="157480"/>
                  <a:pt x="1388110" y="154940"/>
                  <a:pt x="1380490" y="153670"/>
                </a:cubicBezTo>
                <a:cubicBezTo>
                  <a:pt x="1371600" y="152400"/>
                  <a:pt x="1363979" y="157480"/>
                  <a:pt x="1355090" y="158750"/>
                </a:cubicBezTo>
                <a:lnTo>
                  <a:pt x="1353820" y="160020"/>
                </a:lnTo>
                <a:cubicBezTo>
                  <a:pt x="1351280" y="163830"/>
                  <a:pt x="1347470" y="162560"/>
                  <a:pt x="1344930" y="160020"/>
                </a:cubicBezTo>
                <a:cubicBezTo>
                  <a:pt x="1339850" y="154940"/>
                  <a:pt x="1330960" y="153670"/>
                  <a:pt x="1324610" y="156210"/>
                </a:cubicBezTo>
                <a:cubicBezTo>
                  <a:pt x="1316990" y="160020"/>
                  <a:pt x="1309370" y="162560"/>
                  <a:pt x="1301750" y="165100"/>
                </a:cubicBezTo>
                <a:cubicBezTo>
                  <a:pt x="1299210" y="165100"/>
                  <a:pt x="1296670" y="163830"/>
                  <a:pt x="1295400" y="163830"/>
                </a:cubicBezTo>
                <a:cubicBezTo>
                  <a:pt x="1292860" y="163830"/>
                  <a:pt x="1289050" y="162560"/>
                  <a:pt x="1287780" y="163830"/>
                </a:cubicBezTo>
                <a:cubicBezTo>
                  <a:pt x="1277620" y="171450"/>
                  <a:pt x="1267460" y="168910"/>
                  <a:pt x="1258570" y="163830"/>
                </a:cubicBezTo>
                <a:cubicBezTo>
                  <a:pt x="1253490" y="161290"/>
                  <a:pt x="1245870" y="158750"/>
                  <a:pt x="1243330" y="151130"/>
                </a:cubicBezTo>
                <a:cubicBezTo>
                  <a:pt x="1242060" y="146050"/>
                  <a:pt x="1236980" y="140970"/>
                  <a:pt x="1233170" y="137160"/>
                </a:cubicBezTo>
                <a:cubicBezTo>
                  <a:pt x="1226820" y="130810"/>
                  <a:pt x="1220470" y="121920"/>
                  <a:pt x="1209040" y="121920"/>
                </a:cubicBezTo>
                <a:cubicBezTo>
                  <a:pt x="1206500" y="121920"/>
                  <a:pt x="1203959" y="116840"/>
                  <a:pt x="1202690" y="118110"/>
                </a:cubicBezTo>
                <a:cubicBezTo>
                  <a:pt x="1197609" y="119380"/>
                  <a:pt x="1197609" y="116840"/>
                  <a:pt x="1195070" y="114300"/>
                </a:cubicBezTo>
                <a:cubicBezTo>
                  <a:pt x="1192530" y="111760"/>
                  <a:pt x="1188720" y="109220"/>
                  <a:pt x="1186180" y="105410"/>
                </a:cubicBezTo>
                <a:cubicBezTo>
                  <a:pt x="1182370" y="100330"/>
                  <a:pt x="1178560" y="93980"/>
                  <a:pt x="1174750" y="88900"/>
                </a:cubicBezTo>
                <a:cubicBezTo>
                  <a:pt x="1170940" y="83820"/>
                  <a:pt x="1168400" y="77470"/>
                  <a:pt x="1164590" y="72390"/>
                </a:cubicBezTo>
                <a:cubicBezTo>
                  <a:pt x="1163320" y="71120"/>
                  <a:pt x="1159509" y="69850"/>
                  <a:pt x="1158240" y="71120"/>
                </a:cubicBezTo>
                <a:lnTo>
                  <a:pt x="1143000" y="78740"/>
                </a:lnTo>
                <a:cubicBezTo>
                  <a:pt x="1140460" y="80010"/>
                  <a:pt x="1139190" y="82550"/>
                  <a:pt x="1137920" y="85090"/>
                </a:cubicBezTo>
                <a:lnTo>
                  <a:pt x="1136650" y="83820"/>
                </a:lnTo>
                <a:cubicBezTo>
                  <a:pt x="1137920" y="80010"/>
                  <a:pt x="1139190" y="76200"/>
                  <a:pt x="1140460" y="74930"/>
                </a:cubicBezTo>
                <a:lnTo>
                  <a:pt x="1125220" y="71120"/>
                </a:lnTo>
                <a:cubicBezTo>
                  <a:pt x="1121410" y="69850"/>
                  <a:pt x="1115060" y="69850"/>
                  <a:pt x="1112520" y="69850"/>
                </a:cubicBezTo>
                <a:lnTo>
                  <a:pt x="1092200" y="69850"/>
                </a:lnTo>
                <a:cubicBezTo>
                  <a:pt x="1084580" y="69850"/>
                  <a:pt x="1078230" y="68580"/>
                  <a:pt x="1070610" y="69850"/>
                </a:cubicBezTo>
                <a:cubicBezTo>
                  <a:pt x="1065530" y="71120"/>
                  <a:pt x="1061720" y="68580"/>
                  <a:pt x="1057910" y="66040"/>
                </a:cubicBezTo>
                <a:cubicBezTo>
                  <a:pt x="1047750" y="58420"/>
                  <a:pt x="1037590" y="49530"/>
                  <a:pt x="1023620" y="53340"/>
                </a:cubicBezTo>
                <a:cubicBezTo>
                  <a:pt x="1022350" y="53340"/>
                  <a:pt x="1019810" y="52070"/>
                  <a:pt x="1018540" y="50800"/>
                </a:cubicBezTo>
                <a:cubicBezTo>
                  <a:pt x="1014730" y="49530"/>
                  <a:pt x="1012190" y="46990"/>
                  <a:pt x="1007110" y="44450"/>
                </a:cubicBezTo>
                <a:cubicBezTo>
                  <a:pt x="1007110" y="48260"/>
                  <a:pt x="1007110" y="49530"/>
                  <a:pt x="1008380" y="52070"/>
                </a:cubicBezTo>
                <a:cubicBezTo>
                  <a:pt x="1005840" y="54610"/>
                  <a:pt x="1004570" y="53340"/>
                  <a:pt x="1003300" y="52070"/>
                </a:cubicBezTo>
                <a:cubicBezTo>
                  <a:pt x="1002030" y="53340"/>
                  <a:pt x="1000760" y="55880"/>
                  <a:pt x="999490" y="55880"/>
                </a:cubicBezTo>
                <a:cubicBezTo>
                  <a:pt x="993140" y="58420"/>
                  <a:pt x="986790" y="59690"/>
                  <a:pt x="980440" y="62230"/>
                </a:cubicBezTo>
                <a:cubicBezTo>
                  <a:pt x="977900" y="63500"/>
                  <a:pt x="975360" y="64770"/>
                  <a:pt x="974090" y="66040"/>
                </a:cubicBezTo>
                <a:cubicBezTo>
                  <a:pt x="969010" y="69850"/>
                  <a:pt x="965200" y="76200"/>
                  <a:pt x="956310" y="74930"/>
                </a:cubicBezTo>
                <a:cubicBezTo>
                  <a:pt x="955040" y="74930"/>
                  <a:pt x="952500" y="77470"/>
                  <a:pt x="949960" y="77470"/>
                </a:cubicBezTo>
                <a:cubicBezTo>
                  <a:pt x="947420" y="78740"/>
                  <a:pt x="943610" y="78740"/>
                  <a:pt x="941070" y="80010"/>
                </a:cubicBezTo>
                <a:lnTo>
                  <a:pt x="938530" y="80010"/>
                </a:lnTo>
                <a:cubicBezTo>
                  <a:pt x="930910" y="82550"/>
                  <a:pt x="924560" y="85090"/>
                  <a:pt x="916940" y="86360"/>
                </a:cubicBezTo>
                <a:lnTo>
                  <a:pt x="911860" y="86360"/>
                </a:lnTo>
                <a:cubicBezTo>
                  <a:pt x="905510" y="86360"/>
                  <a:pt x="900430" y="85090"/>
                  <a:pt x="894080" y="85090"/>
                </a:cubicBezTo>
                <a:cubicBezTo>
                  <a:pt x="887730" y="85090"/>
                  <a:pt x="881380" y="87630"/>
                  <a:pt x="875030" y="87630"/>
                </a:cubicBezTo>
                <a:cubicBezTo>
                  <a:pt x="867410" y="87630"/>
                  <a:pt x="858520" y="87630"/>
                  <a:pt x="852170" y="82550"/>
                </a:cubicBezTo>
                <a:cubicBezTo>
                  <a:pt x="850900" y="81280"/>
                  <a:pt x="847090" y="81280"/>
                  <a:pt x="844550" y="82550"/>
                </a:cubicBezTo>
                <a:cubicBezTo>
                  <a:pt x="835660" y="83820"/>
                  <a:pt x="826770" y="85090"/>
                  <a:pt x="819150" y="87630"/>
                </a:cubicBezTo>
                <a:cubicBezTo>
                  <a:pt x="811530" y="90170"/>
                  <a:pt x="807720" y="87630"/>
                  <a:pt x="805180" y="81280"/>
                </a:cubicBezTo>
                <a:cubicBezTo>
                  <a:pt x="803910" y="78740"/>
                  <a:pt x="801370" y="76200"/>
                  <a:pt x="798830" y="73660"/>
                </a:cubicBezTo>
                <a:cubicBezTo>
                  <a:pt x="795020" y="71120"/>
                  <a:pt x="791210" y="67310"/>
                  <a:pt x="787400" y="67310"/>
                </a:cubicBezTo>
                <a:cubicBezTo>
                  <a:pt x="778510" y="67310"/>
                  <a:pt x="773430" y="62230"/>
                  <a:pt x="767080" y="58420"/>
                </a:cubicBezTo>
                <a:cubicBezTo>
                  <a:pt x="756920" y="52070"/>
                  <a:pt x="748030" y="44450"/>
                  <a:pt x="735330" y="45720"/>
                </a:cubicBezTo>
                <a:lnTo>
                  <a:pt x="735330" y="39370"/>
                </a:lnTo>
                <a:cubicBezTo>
                  <a:pt x="737870" y="39370"/>
                  <a:pt x="740410" y="39370"/>
                  <a:pt x="742950" y="38100"/>
                </a:cubicBezTo>
                <a:cubicBezTo>
                  <a:pt x="739140" y="35560"/>
                  <a:pt x="739140" y="31750"/>
                  <a:pt x="736600" y="29210"/>
                </a:cubicBezTo>
                <a:cubicBezTo>
                  <a:pt x="731520" y="25400"/>
                  <a:pt x="726440" y="24130"/>
                  <a:pt x="721360" y="21590"/>
                </a:cubicBezTo>
                <a:cubicBezTo>
                  <a:pt x="717550" y="20320"/>
                  <a:pt x="712470" y="20320"/>
                  <a:pt x="715010" y="26670"/>
                </a:cubicBezTo>
                <a:cubicBezTo>
                  <a:pt x="708660" y="27940"/>
                  <a:pt x="703580" y="27940"/>
                  <a:pt x="701040" y="30480"/>
                </a:cubicBezTo>
                <a:cubicBezTo>
                  <a:pt x="695960" y="34290"/>
                  <a:pt x="690880" y="31750"/>
                  <a:pt x="687070" y="29210"/>
                </a:cubicBezTo>
                <a:cubicBezTo>
                  <a:pt x="684530" y="27940"/>
                  <a:pt x="681990" y="26670"/>
                  <a:pt x="679450" y="27940"/>
                </a:cubicBezTo>
                <a:cubicBezTo>
                  <a:pt x="664210" y="35560"/>
                  <a:pt x="648970" y="31750"/>
                  <a:pt x="633730" y="31750"/>
                </a:cubicBezTo>
                <a:cubicBezTo>
                  <a:pt x="631190" y="31750"/>
                  <a:pt x="628650" y="30480"/>
                  <a:pt x="624840" y="30480"/>
                </a:cubicBezTo>
                <a:cubicBezTo>
                  <a:pt x="619760" y="29210"/>
                  <a:pt x="615950" y="26670"/>
                  <a:pt x="610870" y="25400"/>
                </a:cubicBezTo>
                <a:cubicBezTo>
                  <a:pt x="605790" y="24130"/>
                  <a:pt x="599440" y="22860"/>
                  <a:pt x="594360" y="21590"/>
                </a:cubicBezTo>
                <a:lnTo>
                  <a:pt x="590550" y="21590"/>
                </a:lnTo>
                <a:cubicBezTo>
                  <a:pt x="581660" y="21590"/>
                  <a:pt x="572770" y="22860"/>
                  <a:pt x="565150" y="22860"/>
                </a:cubicBezTo>
                <a:cubicBezTo>
                  <a:pt x="558800" y="22860"/>
                  <a:pt x="552450" y="20320"/>
                  <a:pt x="544830" y="19050"/>
                </a:cubicBezTo>
                <a:cubicBezTo>
                  <a:pt x="543560" y="8890"/>
                  <a:pt x="533400" y="11430"/>
                  <a:pt x="527050" y="6350"/>
                </a:cubicBezTo>
                <a:cubicBezTo>
                  <a:pt x="525780" y="5080"/>
                  <a:pt x="523240" y="6350"/>
                  <a:pt x="521970" y="6350"/>
                </a:cubicBezTo>
                <a:cubicBezTo>
                  <a:pt x="514350" y="5080"/>
                  <a:pt x="509270" y="8890"/>
                  <a:pt x="506730" y="15240"/>
                </a:cubicBezTo>
                <a:cubicBezTo>
                  <a:pt x="502920" y="21590"/>
                  <a:pt x="492760" y="24130"/>
                  <a:pt x="496570" y="34290"/>
                </a:cubicBezTo>
                <a:cubicBezTo>
                  <a:pt x="497840" y="35560"/>
                  <a:pt x="500380" y="36830"/>
                  <a:pt x="501650" y="39370"/>
                </a:cubicBezTo>
                <a:cubicBezTo>
                  <a:pt x="501650" y="43180"/>
                  <a:pt x="500380" y="45720"/>
                  <a:pt x="496570" y="44450"/>
                </a:cubicBezTo>
                <a:cubicBezTo>
                  <a:pt x="495300" y="44450"/>
                  <a:pt x="494030" y="46990"/>
                  <a:pt x="492760" y="48260"/>
                </a:cubicBezTo>
                <a:cubicBezTo>
                  <a:pt x="491490" y="49530"/>
                  <a:pt x="491490" y="52070"/>
                  <a:pt x="490220" y="52070"/>
                </a:cubicBezTo>
                <a:cubicBezTo>
                  <a:pt x="482600" y="54610"/>
                  <a:pt x="477520" y="60960"/>
                  <a:pt x="468630" y="59690"/>
                </a:cubicBezTo>
                <a:lnTo>
                  <a:pt x="466090" y="59690"/>
                </a:lnTo>
                <a:cubicBezTo>
                  <a:pt x="458470" y="66040"/>
                  <a:pt x="450850" y="64770"/>
                  <a:pt x="441960" y="63500"/>
                </a:cubicBezTo>
                <a:cubicBezTo>
                  <a:pt x="438150" y="62230"/>
                  <a:pt x="433070" y="63500"/>
                  <a:pt x="427990" y="63500"/>
                </a:cubicBezTo>
                <a:cubicBezTo>
                  <a:pt x="424180" y="63500"/>
                  <a:pt x="420370" y="63500"/>
                  <a:pt x="416560" y="60960"/>
                </a:cubicBezTo>
                <a:cubicBezTo>
                  <a:pt x="411480" y="58420"/>
                  <a:pt x="406400" y="54610"/>
                  <a:pt x="401320" y="52070"/>
                </a:cubicBezTo>
                <a:cubicBezTo>
                  <a:pt x="396240" y="49530"/>
                  <a:pt x="389890" y="49530"/>
                  <a:pt x="389890" y="40640"/>
                </a:cubicBezTo>
                <a:cubicBezTo>
                  <a:pt x="389890" y="39370"/>
                  <a:pt x="387350" y="38100"/>
                  <a:pt x="387350" y="36830"/>
                </a:cubicBezTo>
                <a:cubicBezTo>
                  <a:pt x="378460" y="44450"/>
                  <a:pt x="370840" y="50800"/>
                  <a:pt x="363220" y="57150"/>
                </a:cubicBezTo>
                <a:cubicBezTo>
                  <a:pt x="359410" y="60960"/>
                  <a:pt x="354330" y="66040"/>
                  <a:pt x="356870" y="72390"/>
                </a:cubicBezTo>
                <a:cubicBezTo>
                  <a:pt x="356870" y="73660"/>
                  <a:pt x="355600" y="74930"/>
                  <a:pt x="355600" y="76200"/>
                </a:cubicBezTo>
                <a:cubicBezTo>
                  <a:pt x="354330" y="78740"/>
                  <a:pt x="353060" y="81280"/>
                  <a:pt x="350520" y="82550"/>
                </a:cubicBezTo>
                <a:cubicBezTo>
                  <a:pt x="347980" y="86360"/>
                  <a:pt x="345440" y="90170"/>
                  <a:pt x="342900" y="95250"/>
                </a:cubicBezTo>
                <a:lnTo>
                  <a:pt x="335280" y="102870"/>
                </a:lnTo>
                <a:cubicBezTo>
                  <a:pt x="332740" y="106680"/>
                  <a:pt x="330200" y="110490"/>
                  <a:pt x="326390" y="113030"/>
                </a:cubicBezTo>
                <a:cubicBezTo>
                  <a:pt x="317500" y="120650"/>
                  <a:pt x="308610" y="128270"/>
                  <a:pt x="298450" y="135890"/>
                </a:cubicBezTo>
                <a:cubicBezTo>
                  <a:pt x="293370" y="140970"/>
                  <a:pt x="287020" y="144780"/>
                  <a:pt x="281940" y="149860"/>
                </a:cubicBezTo>
                <a:cubicBezTo>
                  <a:pt x="273050" y="157480"/>
                  <a:pt x="262890" y="163830"/>
                  <a:pt x="257810" y="175260"/>
                </a:cubicBezTo>
                <a:cubicBezTo>
                  <a:pt x="257810" y="176530"/>
                  <a:pt x="255270" y="177800"/>
                  <a:pt x="254000" y="179070"/>
                </a:cubicBezTo>
                <a:cubicBezTo>
                  <a:pt x="247650" y="184150"/>
                  <a:pt x="237490" y="184150"/>
                  <a:pt x="237490" y="194310"/>
                </a:cubicBezTo>
                <a:cubicBezTo>
                  <a:pt x="227330" y="194310"/>
                  <a:pt x="222250" y="201930"/>
                  <a:pt x="217170" y="208280"/>
                </a:cubicBezTo>
                <a:cubicBezTo>
                  <a:pt x="213360" y="213360"/>
                  <a:pt x="209550" y="219710"/>
                  <a:pt x="204470" y="223520"/>
                </a:cubicBezTo>
                <a:cubicBezTo>
                  <a:pt x="199390" y="226060"/>
                  <a:pt x="193040" y="224790"/>
                  <a:pt x="186690" y="224790"/>
                </a:cubicBezTo>
                <a:cubicBezTo>
                  <a:pt x="184150" y="224790"/>
                  <a:pt x="181610" y="224790"/>
                  <a:pt x="181610" y="226060"/>
                </a:cubicBezTo>
                <a:cubicBezTo>
                  <a:pt x="176530" y="231140"/>
                  <a:pt x="170180" y="234950"/>
                  <a:pt x="166370" y="241300"/>
                </a:cubicBezTo>
                <a:cubicBezTo>
                  <a:pt x="162560" y="247650"/>
                  <a:pt x="158750" y="251460"/>
                  <a:pt x="152400" y="252730"/>
                </a:cubicBezTo>
                <a:cubicBezTo>
                  <a:pt x="146050" y="254000"/>
                  <a:pt x="139700" y="260350"/>
                  <a:pt x="130810" y="256540"/>
                </a:cubicBezTo>
                <a:cubicBezTo>
                  <a:pt x="123190" y="254000"/>
                  <a:pt x="114300" y="256540"/>
                  <a:pt x="109220" y="251460"/>
                </a:cubicBezTo>
                <a:cubicBezTo>
                  <a:pt x="99060" y="252730"/>
                  <a:pt x="91440" y="255270"/>
                  <a:pt x="82550" y="256540"/>
                </a:cubicBezTo>
                <a:cubicBezTo>
                  <a:pt x="72390" y="259080"/>
                  <a:pt x="60960" y="257810"/>
                  <a:pt x="52070" y="265430"/>
                </a:cubicBezTo>
                <a:cubicBezTo>
                  <a:pt x="44450" y="271780"/>
                  <a:pt x="38100" y="278130"/>
                  <a:pt x="26670" y="276860"/>
                </a:cubicBezTo>
                <a:cubicBezTo>
                  <a:pt x="27940" y="284480"/>
                  <a:pt x="29210" y="290830"/>
                  <a:pt x="30480" y="298450"/>
                </a:cubicBezTo>
                <a:cubicBezTo>
                  <a:pt x="33020" y="318770"/>
                  <a:pt x="35560" y="339090"/>
                  <a:pt x="36830" y="359410"/>
                </a:cubicBezTo>
                <a:cubicBezTo>
                  <a:pt x="40640" y="384810"/>
                  <a:pt x="41910" y="408940"/>
                  <a:pt x="39370" y="433070"/>
                </a:cubicBezTo>
                <a:cubicBezTo>
                  <a:pt x="36830" y="467360"/>
                  <a:pt x="25400" y="1640840"/>
                  <a:pt x="13970" y="1672590"/>
                </a:cubicBezTo>
                <a:lnTo>
                  <a:pt x="2540" y="1699260"/>
                </a:lnTo>
                <a:cubicBezTo>
                  <a:pt x="0" y="1705610"/>
                  <a:pt x="3810" y="1709420"/>
                  <a:pt x="10160" y="1710690"/>
                </a:cubicBezTo>
                <a:cubicBezTo>
                  <a:pt x="17780" y="1711960"/>
                  <a:pt x="20320" y="1717040"/>
                  <a:pt x="22860" y="1723390"/>
                </a:cubicBezTo>
                <a:cubicBezTo>
                  <a:pt x="25400" y="1733550"/>
                  <a:pt x="21590" y="1743710"/>
                  <a:pt x="26670" y="1753870"/>
                </a:cubicBezTo>
                <a:cubicBezTo>
                  <a:pt x="29210" y="1758950"/>
                  <a:pt x="26670" y="1767840"/>
                  <a:pt x="25400" y="1775460"/>
                </a:cubicBezTo>
                <a:cubicBezTo>
                  <a:pt x="24130" y="1785620"/>
                  <a:pt x="26670" y="1795780"/>
                  <a:pt x="30480" y="1804670"/>
                </a:cubicBezTo>
                <a:cubicBezTo>
                  <a:pt x="39370" y="1819910"/>
                  <a:pt x="40640" y="1837690"/>
                  <a:pt x="40640" y="1854200"/>
                </a:cubicBezTo>
                <a:cubicBezTo>
                  <a:pt x="40640" y="1858010"/>
                  <a:pt x="41910" y="1861820"/>
                  <a:pt x="43180" y="1864360"/>
                </a:cubicBezTo>
                <a:cubicBezTo>
                  <a:pt x="45720" y="1866900"/>
                  <a:pt x="50800" y="1869440"/>
                  <a:pt x="55880" y="1870710"/>
                </a:cubicBezTo>
                <a:lnTo>
                  <a:pt x="86360" y="1885950"/>
                </a:lnTo>
                <a:cubicBezTo>
                  <a:pt x="100330" y="1893570"/>
                  <a:pt x="111760" y="1892300"/>
                  <a:pt x="124460" y="1883410"/>
                </a:cubicBezTo>
                <a:cubicBezTo>
                  <a:pt x="125730" y="1882140"/>
                  <a:pt x="129540" y="1880870"/>
                  <a:pt x="130810" y="1880870"/>
                </a:cubicBezTo>
                <a:cubicBezTo>
                  <a:pt x="139700" y="1882140"/>
                  <a:pt x="148590" y="1882140"/>
                  <a:pt x="156210" y="1889760"/>
                </a:cubicBezTo>
                <a:cubicBezTo>
                  <a:pt x="165100" y="1897380"/>
                  <a:pt x="177800" y="1902460"/>
                  <a:pt x="187960" y="1908810"/>
                </a:cubicBezTo>
                <a:cubicBezTo>
                  <a:pt x="194310" y="1912620"/>
                  <a:pt x="201930" y="1917700"/>
                  <a:pt x="205740" y="1922780"/>
                </a:cubicBezTo>
                <a:cubicBezTo>
                  <a:pt x="208280" y="1925320"/>
                  <a:pt x="210820" y="1927860"/>
                  <a:pt x="213360" y="1929130"/>
                </a:cubicBezTo>
                <a:cubicBezTo>
                  <a:pt x="227330" y="1934210"/>
                  <a:pt x="234950" y="1946910"/>
                  <a:pt x="243840" y="1957070"/>
                </a:cubicBezTo>
                <a:cubicBezTo>
                  <a:pt x="251460" y="1965960"/>
                  <a:pt x="261620" y="1971040"/>
                  <a:pt x="273050" y="1972310"/>
                </a:cubicBezTo>
                <a:cubicBezTo>
                  <a:pt x="285750" y="1974850"/>
                  <a:pt x="298450" y="1976120"/>
                  <a:pt x="311150" y="1978660"/>
                </a:cubicBezTo>
                <a:cubicBezTo>
                  <a:pt x="316230" y="1979930"/>
                  <a:pt x="322580" y="1981200"/>
                  <a:pt x="327660" y="1983740"/>
                </a:cubicBezTo>
                <a:cubicBezTo>
                  <a:pt x="334010" y="1986280"/>
                  <a:pt x="340360" y="1986280"/>
                  <a:pt x="345440" y="1990090"/>
                </a:cubicBezTo>
                <a:cubicBezTo>
                  <a:pt x="353060" y="1996440"/>
                  <a:pt x="360680" y="2000250"/>
                  <a:pt x="370840" y="1997710"/>
                </a:cubicBezTo>
                <a:cubicBezTo>
                  <a:pt x="374650" y="1996440"/>
                  <a:pt x="379730" y="1998980"/>
                  <a:pt x="383540" y="2000250"/>
                </a:cubicBezTo>
                <a:cubicBezTo>
                  <a:pt x="384810" y="2000250"/>
                  <a:pt x="386080" y="2001520"/>
                  <a:pt x="387350" y="2001520"/>
                </a:cubicBezTo>
                <a:cubicBezTo>
                  <a:pt x="401320" y="2002790"/>
                  <a:pt x="414020" y="2000250"/>
                  <a:pt x="426720" y="1997710"/>
                </a:cubicBezTo>
                <a:cubicBezTo>
                  <a:pt x="431800" y="1996440"/>
                  <a:pt x="436880" y="1995170"/>
                  <a:pt x="441960" y="1992630"/>
                </a:cubicBezTo>
                <a:cubicBezTo>
                  <a:pt x="455930" y="1986280"/>
                  <a:pt x="469900" y="1979930"/>
                  <a:pt x="482600" y="1972310"/>
                </a:cubicBezTo>
                <a:cubicBezTo>
                  <a:pt x="491490" y="1967230"/>
                  <a:pt x="500380" y="1962150"/>
                  <a:pt x="510540" y="1967230"/>
                </a:cubicBezTo>
                <a:lnTo>
                  <a:pt x="515620" y="1967230"/>
                </a:lnTo>
                <a:cubicBezTo>
                  <a:pt x="524510" y="1967230"/>
                  <a:pt x="533400" y="1965960"/>
                  <a:pt x="541020" y="1964690"/>
                </a:cubicBezTo>
                <a:cubicBezTo>
                  <a:pt x="542290" y="1964690"/>
                  <a:pt x="544830" y="1964690"/>
                  <a:pt x="544830" y="1963420"/>
                </a:cubicBezTo>
                <a:cubicBezTo>
                  <a:pt x="548640" y="1958340"/>
                  <a:pt x="554990" y="1958340"/>
                  <a:pt x="561340" y="1957070"/>
                </a:cubicBezTo>
                <a:cubicBezTo>
                  <a:pt x="571500" y="1955800"/>
                  <a:pt x="581660" y="1955800"/>
                  <a:pt x="589280" y="1949450"/>
                </a:cubicBezTo>
                <a:cubicBezTo>
                  <a:pt x="596900" y="1944370"/>
                  <a:pt x="604520" y="1943100"/>
                  <a:pt x="613410" y="1941830"/>
                </a:cubicBezTo>
                <a:cubicBezTo>
                  <a:pt x="614680" y="1941830"/>
                  <a:pt x="617220" y="1940560"/>
                  <a:pt x="618490" y="1940560"/>
                </a:cubicBezTo>
                <a:cubicBezTo>
                  <a:pt x="624840" y="1939290"/>
                  <a:pt x="631190" y="1935480"/>
                  <a:pt x="636270" y="1936750"/>
                </a:cubicBezTo>
                <a:cubicBezTo>
                  <a:pt x="647700" y="1939290"/>
                  <a:pt x="652780" y="1935480"/>
                  <a:pt x="660400" y="1925320"/>
                </a:cubicBezTo>
                <a:cubicBezTo>
                  <a:pt x="661670" y="1922780"/>
                  <a:pt x="665480" y="1921510"/>
                  <a:pt x="668020" y="1920240"/>
                </a:cubicBezTo>
                <a:cubicBezTo>
                  <a:pt x="674370" y="1918970"/>
                  <a:pt x="680720" y="1920240"/>
                  <a:pt x="687070" y="1918970"/>
                </a:cubicBezTo>
                <a:cubicBezTo>
                  <a:pt x="690880" y="1918970"/>
                  <a:pt x="694690" y="1915160"/>
                  <a:pt x="697230" y="1915160"/>
                </a:cubicBezTo>
                <a:cubicBezTo>
                  <a:pt x="707390" y="1916430"/>
                  <a:pt x="718820" y="1912620"/>
                  <a:pt x="727710" y="1918970"/>
                </a:cubicBezTo>
                <a:cubicBezTo>
                  <a:pt x="728980" y="1920240"/>
                  <a:pt x="731520" y="1920240"/>
                  <a:pt x="734060" y="1920240"/>
                </a:cubicBezTo>
                <a:cubicBezTo>
                  <a:pt x="750570" y="1921510"/>
                  <a:pt x="764540" y="1926590"/>
                  <a:pt x="775970" y="1936750"/>
                </a:cubicBezTo>
                <a:cubicBezTo>
                  <a:pt x="779780" y="1940560"/>
                  <a:pt x="784860" y="1943100"/>
                  <a:pt x="788670" y="1945640"/>
                </a:cubicBezTo>
                <a:cubicBezTo>
                  <a:pt x="792480" y="1948180"/>
                  <a:pt x="797560" y="1948180"/>
                  <a:pt x="801370" y="1949450"/>
                </a:cubicBezTo>
                <a:cubicBezTo>
                  <a:pt x="805180" y="1950720"/>
                  <a:pt x="807720" y="1951990"/>
                  <a:pt x="811530" y="1951990"/>
                </a:cubicBezTo>
                <a:cubicBezTo>
                  <a:pt x="817880" y="1951990"/>
                  <a:pt x="822960" y="1954530"/>
                  <a:pt x="826770" y="1959610"/>
                </a:cubicBezTo>
                <a:cubicBezTo>
                  <a:pt x="828040" y="1960880"/>
                  <a:pt x="829310" y="1962150"/>
                  <a:pt x="830580" y="1964690"/>
                </a:cubicBezTo>
                <a:cubicBezTo>
                  <a:pt x="829310" y="1968500"/>
                  <a:pt x="836930" y="1978660"/>
                  <a:pt x="842010" y="1978660"/>
                </a:cubicBezTo>
                <a:cubicBezTo>
                  <a:pt x="850900" y="1978660"/>
                  <a:pt x="859790" y="1981200"/>
                  <a:pt x="867410" y="1987550"/>
                </a:cubicBezTo>
                <a:cubicBezTo>
                  <a:pt x="868680" y="1988820"/>
                  <a:pt x="871220" y="1988820"/>
                  <a:pt x="873760" y="1987550"/>
                </a:cubicBezTo>
                <a:cubicBezTo>
                  <a:pt x="877570" y="1986280"/>
                  <a:pt x="880110" y="1986280"/>
                  <a:pt x="882650" y="1990090"/>
                </a:cubicBezTo>
                <a:cubicBezTo>
                  <a:pt x="883920" y="1991360"/>
                  <a:pt x="889000" y="1991360"/>
                  <a:pt x="891540" y="1991360"/>
                </a:cubicBezTo>
                <a:cubicBezTo>
                  <a:pt x="897890" y="1991360"/>
                  <a:pt x="905510" y="1990090"/>
                  <a:pt x="911860" y="1991360"/>
                </a:cubicBezTo>
                <a:cubicBezTo>
                  <a:pt x="923290" y="1992630"/>
                  <a:pt x="933450" y="1993900"/>
                  <a:pt x="944880" y="1996440"/>
                </a:cubicBezTo>
                <a:cubicBezTo>
                  <a:pt x="947420" y="1996440"/>
                  <a:pt x="949960" y="1997710"/>
                  <a:pt x="951230" y="1998980"/>
                </a:cubicBezTo>
                <a:cubicBezTo>
                  <a:pt x="953770" y="2005330"/>
                  <a:pt x="960120" y="2005330"/>
                  <a:pt x="963930" y="2006600"/>
                </a:cubicBezTo>
                <a:cubicBezTo>
                  <a:pt x="967740" y="2007870"/>
                  <a:pt x="972820" y="2009140"/>
                  <a:pt x="975360" y="2009140"/>
                </a:cubicBezTo>
                <a:cubicBezTo>
                  <a:pt x="976630" y="2007870"/>
                  <a:pt x="979170" y="2006600"/>
                  <a:pt x="981710" y="2004060"/>
                </a:cubicBezTo>
                <a:cubicBezTo>
                  <a:pt x="976630" y="2004060"/>
                  <a:pt x="974090" y="2005330"/>
                  <a:pt x="971550" y="2005330"/>
                </a:cubicBezTo>
                <a:cubicBezTo>
                  <a:pt x="976630" y="1998980"/>
                  <a:pt x="981710" y="1997710"/>
                  <a:pt x="988060" y="2001520"/>
                </a:cubicBezTo>
                <a:cubicBezTo>
                  <a:pt x="995680" y="2007870"/>
                  <a:pt x="1002030" y="2007870"/>
                  <a:pt x="1010920" y="2001520"/>
                </a:cubicBezTo>
                <a:lnTo>
                  <a:pt x="1018540" y="1997710"/>
                </a:lnTo>
                <a:lnTo>
                  <a:pt x="1018540" y="1991360"/>
                </a:lnTo>
                <a:cubicBezTo>
                  <a:pt x="1022350" y="1992630"/>
                  <a:pt x="1026160" y="1995170"/>
                  <a:pt x="1028700" y="1995170"/>
                </a:cubicBezTo>
                <a:cubicBezTo>
                  <a:pt x="1036320" y="1991360"/>
                  <a:pt x="1043940" y="1987550"/>
                  <a:pt x="1050290" y="1982470"/>
                </a:cubicBezTo>
                <a:cubicBezTo>
                  <a:pt x="1057910" y="1977390"/>
                  <a:pt x="1064260" y="1971040"/>
                  <a:pt x="1070610" y="1965960"/>
                </a:cubicBezTo>
                <a:cubicBezTo>
                  <a:pt x="1071880" y="1965960"/>
                  <a:pt x="1071880" y="1964690"/>
                  <a:pt x="1073150" y="1964690"/>
                </a:cubicBezTo>
                <a:cubicBezTo>
                  <a:pt x="1082040" y="1962150"/>
                  <a:pt x="1089660" y="1960880"/>
                  <a:pt x="1098550" y="1958340"/>
                </a:cubicBezTo>
                <a:cubicBezTo>
                  <a:pt x="1103630" y="1957070"/>
                  <a:pt x="1107440" y="1954530"/>
                  <a:pt x="1112520" y="1953260"/>
                </a:cubicBezTo>
                <a:cubicBezTo>
                  <a:pt x="1116330" y="1951990"/>
                  <a:pt x="1118870" y="1951990"/>
                  <a:pt x="1122680" y="1950720"/>
                </a:cubicBezTo>
                <a:lnTo>
                  <a:pt x="1135380" y="1950720"/>
                </a:lnTo>
                <a:cubicBezTo>
                  <a:pt x="1137920" y="1950720"/>
                  <a:pt x="1141730" y="1950720"/>
                  <a:pt x="1144270" y="1949450"/>
                </a:cubicBezTo>
                <a:cubicBezTo>
                  <a:pt x="1145540" y="1946910"/>
                  <a:pt x="1148080" y="1943100"/>
                  <a:pt x="1149350" y="1943100"/>
                </a:cubicBezTo>
                <a:cubicBezTo>
                  <a:pt x="1153160" y="1943100"/>
                  <a:pt x="1155700" y="1945640"/>
                  <a:pt x="1159510" y="1946910"/>
                </a:cubicBezTo>
                <a:cubicBezTo>
                  <a:pt x="1160780" y="1946910"/>
                  <a:pt x="1160780" y="1948180"/>
                  <a:pt x="1160780" y="1949450"/>
                </a:cubicBezTo>
                <a:cubicBezTo>
                  <a:pt x="1165860" y="1954530"/>
                  <a:pt x="1169670" y="1960880"/>
                  <a:pt x="1174750" y="1965960"/>
                </a:cubicBezTo>
                <a:cubicBezTo>
                  <a:pt x="1181100" y="1972310"/>
                  <a:pt x="1187450" y="1972310"/>
                  <a:pt x="1191260" y="1968500"/>
                </a:cubicBezTo>
                <a:cubicBezTo>
                  <a:pt x="1197610" y="1963420"/>
                  <a:pt x="1202690" y="1959610"/>
                  <a:pt x="1211580" y="1962150"/>
                </a:cubicBezTo>
                <a:cubicBezTo>
                  <a:pt x="1212850" y="1962150"/>
                  <a:pt x="1215390" y="1963420"/>
                  <a:pt x="1216660" y="1962150"/>
                </a:cubicBezTo>
                <a:cubicBezTo>
                  <a:pt x="1223010" y="1959610"/>
                  <a:pt x="1230630" y="1957070"/>
                  <a:pt x="1236980" y="1953260"/>
                </a:cubicBezTo>
                <a:cubicBezTo>
                  <a:pt x="1240790" y="1951990"/>
                  <a:pt x="1245870" y="1951990"/>
                  <a:pt x="1247140" y="1949450"/>
                </a:cubicBezTo>
                <a:cubicBezTo>
                  <a:pt x="1250950" y="1941830"/>
                  <a:pt x="1257300" y="1938020"/>
                  <a:pt x="1263650" y="1932940"/>
                </a:cubicBezTo>
                <a:cubicBezTo>
                  <a:pt x="1267460" y="1929130"/>
                  <a:pt x="1271270" y="1924050"/>
                  <a:pt x="1275080" y="1922780"/>
                </a:cubicBezTo>
                <a:cubicBezTo>
                  <a:pt x="1283970" y="1920240"/>
                  <a:pt x="1290320" y="1912620"/>
                  <a:pt x="1297940" y="1907540"/>
                </a:cubicBezTo>
                <a:cubicBezTo>
                  <a:pt x="1304290" y="1903730"/>
                  <a:pt x="1308100" y="1896110"/>
                  <a:pt x="1314450" y="1894840"/>
                </a:cubicBezTo>
                <a:cubicBezTo>
                  <a:pt x="1324610" y="1892300"/>
                  <a:pt x="1332230" y="1885950"/>
                  <a:pt x="1341120" y="1879600"/>
                </a:cubicBezTo>
                <a:cubicBezTo>
                  <a:pt x="1346200" y="1875790"/>
                  <a:pt x="1352550" y="1873250"/>
                  <a:pt x="1358900" y="1874520"/>
                </a:cubicBezTo>
                <a:cubicBezTo>
                  <a:pt x="1362710" y="1875790"/>
                  <a:pt x="1367790" y="1874520"/>
                  <a:pt x="1370330" y="1873250"/>
                </a:cubicBezTo>
                <a:cubicBezTo>
                  <a:pt x="1375410" y="1870710"/>
                  <a:pt x="1380490" y="1866900"/>
                  <a:pt x="1385570" y="1864360"/>
                </a:cubicBezTo>
                <a:cubicBezTo>
                  <a:pt x="1389380" y="1861820"/>
                  <a:pt x="1393190" y="1859280"/>
                  <a:pt x="1397000" y="1859280"/>
                </a:cubicBezTo>
                <a:cubicBezTo>
                  <a:pt x="1409700" y="1858010"/>
                  <a:pt x="1419860" y="1855470"/>
                  <a:pt x="1426210" y="1842770"/>
                </a:cubicBezTo>
                <a:cubicBezTo>
                  <a:pt x="1428750" y="1837690"/>
                  <a:pt x="1441450" y="1831340"/>
                  <a:pt x="1446530" y="1833880"/>
                </a:cubicBezTo>
                <a:cubicBezTo>
                  <a:pt x="1455420" y="1837690"/>
                  <a:pt x="1461770" y="1835150"/>
                  <a:pt x="1466850" y="1827530"/>
                </a:cubicBezTo>
                <a:cubicBezTo>
                  <a:pt x="1470660" y="1823720"/>
                  <a:pt x="1475740" y="1824990"/>
                  <a:pt x="1479550" y="1827530"/>
                </a:cubicBezTo>
                <a:cubicBezTo>
                  <a:pt x="1482090" y="1830070"/>
                  <a:pt x="1484630" y="1831340"/>
                  <a:pt x="1487170" y="1831340"/>
                </a:cubicBezTo>
                <a:cubicBezTo>
                  <a:pt x="1496060" y="1832610"/>
                  <a:pt x="1506220" y="1831340"/>
                  <a:pt x="1515110" y="1832610"/>
                </a:cubicBezTo>
                <a:cubicBezTo>
                  <a:pt x="1522730" y="1833880"/>
                  <a:pt x="1530350" y="1831340"/>
                  <a:pt x="1535430" y="1826260"/>
                </a:cubicBezTo>
                <a:cubicBezTo>
                  <a:pt x="1540510" y="1821180"/>
                  <a:pt x="1544320" y="1821180"/>
                  <a:pt x="1551940" y="1823720"/>
                </a:cubicBezTo>
                <a:cubicBezTo>
                  <a:pt x="1558290" y="1826260"/>
                  <a:pt x="1563370" y="1832610"/>
                  <a:pt x="1572260" y="1831340"/>
                </a:cubicBezTo>
                <a:cubicBezTo>
                  <a:pt x="1579880" y="1830070"/>
                  <a:pt x="1588770" y="1833880"/>
                  <a:pt x="1597660" y="1830070"/>
                </a:cubicBezTo>
                <a:lnTo>
                  <a:pt x="1602740" y="1830070"/>
                </a:lnTo>
                <a:cubicBezTo>
                  <a:pt x="1610360" y="1832610"/>
                  <a:pt x="1617980" y="1833880"/>
                  <a:pt x="1624330" y="1840230"/>
                </a:cubicBezTo>
                <a:cubicBezTo>
                  <a:pt x="1631950" y="1846580"/>
                  <a:pt x="1633220" y="1799590"/>
                  <a:pt x="1640840" y="1804670"/>
                </a:cubicBezTo>
                <a:cubicBezTo>
                  <a:pt x="1652270" y="1812290"/>
                  <a:pt x="1649730" y="1804670"/>
                  <a:pt x="1661160" y="1811020"/>
                </a:cubicBezTo>
                <a:cubicBezTo>
                  <a:pt x="1670050" y="1814830"/>
                  <a:pt x="1666240" y="1800860"/>
                  <a:pt x="1676400" y="1803400"/>
                </a:cubicBezTo>
                <a:cubicBezTo>
                  <a:pt x="1677670" y="1803400"/>
                  <a:pt x="1692910" y="1813560"/>
                  <a:pt x="1692910" y="1812290"/>
                </a:cubicBezTo>
                <a:cubicBezTo>
                  <a:pt x="1699260" y="1808480"/>
                  <a:pt x="1705610" y="1770380"/>
                  <a:pt x="1711960" y="1771650"/>
                </a:cubicBezTo>
                <a:cubicBezTo>
                  <a:pt x="1724660" y="1775460"/>
                  <a:pt x="1736090" y="1772920"/>
                  <a:pt x="1747520" y="1767840"/>
                </a:cubicBezTo>
                <a:cubicBezTo>
                  <a:pt x="1753870" y="1765300"/>
                  <a:pt x="1764030" y="1756410"/>
                  <a:pt x="1769110" y="1760220"/>
                </a:cubicBezTo>
                <a:cubicBezTo>
                  <a:pt x="1778000" y="1766570"/>
                  <a:pt x="1786890" y="1769110"/>
                  <a:pt x="1797050" y="1770380"/>
                </a:cubicBezTo>
                <a:cubicBezTo>
                  <a:pt x="1798320" y="1770380"/>
                  <a:pt x="1799590" y="1771650"/>
                  <a:pt x="1800860" y="1772920"/>
                </a:cubicBezTo>
                <a:cubicBezTo>
                  <a:pt x="1804670" y="1778000"/>
                  <a:pt x="1822450" y="1764030"/>
                  <a:pt x="1826260" y="1769110"/>
                </a:cubicBezTo>
                <a:cubicBezTo>
                  <a:pt x="1831340" y="1776730"/>
                  <a:pt x="1836420" y="1784350"/>
                  <a:pt x="1841500" y="1790700"/>
                </a:cubicBezTo>
                <a:cubicBezTo>
                  <a:pt x="1844040" y="1793240"/>
                  <a:pt x="1847850" y="1794510"/>
                  <a:pt x="1849120" y="1797050"/>
                </a:cubicBezTo>
                <a:cubicBezTo>
                  <a:pt x="1850390" y="1803400"/>
                  <a:pt x="1852930" y="1805940"/>
                  <a:pt x="1859280" y="1805940"/>
                </a:cubicBezTo>
                <a:cubicBezTo>
                  <a:pt x="1863090" y="1805940"/>
                  <a:pt x="1866900" y="1807210"/>
                  <a:pt x="1869440" y="1809750"/>
                </a:cubicBezTo>
                <a:cubicBezTo>
                  <a:pt x="1875790" y="1813560"/>
                  <a:pt x="1880870" y="1817370"/>
                  <a:pt x="1885950" y="1821180"/>
                </a:cubicBezTo>
                <a:cubicBezTo>
                  <a:pt x="1892300" y="1824990"/>
                  <a:pt x="1898650" y="1828800"/>
                  <a:pt x="1901190" y="1835150"/>
                </a:cubicBezTo>
                <a:cubicBezTo>
                  <a:pt x="1902460" y="1837690"/>
                  <a:pt x="1903730" y="1838960"/>
                  <a:pt x="1905000" y="1840230"/>
                </a:cubicBezTo>
                <a:cubicBezTo>
                  <a:pt x="1910080" y="1845310"/>
                  <a:pt x="1915160" y="1849120"/>
                  <a:pt x="1920240" y="1854200"/>
                </a:cubicBezTo>
                <a:cubicBezTo>
                  <a:pt x="1927860" y="1860550"/>
                  <a:pt x="1934210" y="1868170"/>
                  <a:pt x="1941830" y="1874520"/>
                </a:cubicBezTo>
                <a:cubicBezTo>
                  <a:pt x="1944370" y="1875790"/>
                  <a:pt x="1946910" y="1878330"/>
                  <a:pt x="1949450" y="1879600"/>
                </a:cubicBezTo>
                <a:cubicBezTo>
                  <a:pt x="1954530" y="1882140"/>
                  <a:pt x="1959610" y="1884680"/>
                  <a:pt x="1963420" y="1888490"/>
                </a:cubicBezTo>
                <a:cubicBezTo>
                  <a:pt x="1967230" y="1892300"/>
                  <a:pt x="1985010" y="1869440"/>
                  <a:pt x="1987550" y="1874520"/>
                </a:cubicBezTo>
                <a:cubicBezTo>
                  <a:pt x="1987550" y="1875790"/>
                  <a:pt x="1988820" y="1875790"/>
                  <a:pt x="1990090" y="1875790"/>
                </a:cubicBezTo>
                <a:cubicBezTo>
                  <a:pt x="1997710" y="1882140"/>
                  <a:pt x="2005330" y="1879600"/>
                  <a:pt x="2012950" y="1877060"/>
                </a:cubicBezTo>
                <a:cubicBezTo>
                  <a:pt x="2015490" y="1875790"/>
                  <a:pt x="2018030" y="1874520"/>
                  <a:pt x="2019300" y="1875790"/>
                </a:cubicBezTo>
                <a:cubicBezTo>
                  <a:pt x="2028190" y="1879600"/>
                  <a:pt x="2034540" y="1888490"/>
                  <a:pt x="2045970" y="1889760"/>
                </a:cubicBezTo>
                <a:cubicBezTo>
                  <a:pt x="2045970" y="1889760"/>
                  <a:pt x="2047240" y="1889760"/>
                  <a:pt x="2047240" y="1891030"/>
                </a:cubicBezTo>
                <a:cubicBezTo>
                  <a:pt x="2049780" y="1898650"/>
                  <a:pt x="2057400" y="1898650"/>
                  <a:pt x="2063750" y="1899920"/>
                </a:cubicBezTo>
                <a:cubicBezTo>
                  <a:pt x="2067560" y="1899920"/>
                  <a:pt x="2071370" y="1901190"/>
                  <a:pt x="2073910" y="1902460"/>
                </a:cubicBezTo>
                <a:cubicBezTo>
                  <a:pt x="2081530" y="1906270"/>
                  <a:pt x="2089150" y="1911350"/>
                  <a:pt x="2098040" y="1913890"/>
                </a:cubicBezTo>
                <a:cubicBezTo>
                  <a:pt x="2109470" y="1917700"/>
                  <a:pt x="2120900" y="1920240"/>
                  <a:pt x="2129790" y="1926590"/>
                </a:cubicBezTo>
                <a:cubicBezTo>
                  <a:pt x="2131060" y="1926590"/>
                  <a:pt x="2132330" y="1926590"/>
                  <a:pt x="2132330" y="1927860"/>
                </a:cubicBezTo>
                <a:cubicBezTo>
                  <a:pt x="2136140" y="1930400"/>
                  <a:pt x="2142490" y="1931670"/>
                  <a:pt x="2145030" y="1935480"/>
                </a:cubicBezTo>
                <a:cubicBezTo>
                  <a:pt x="2148840" y="1943100"/>
                  <a:pt x="2159000" y="1941830"/>
                  <a:pt x="2164080" y="1948180"/>
                </a:cubicBezTo>
                <a:lnTo>
                  <a:pt x="2165350" y="1948180"/>
                </a:lnTo>
                <a:cubicBezTo>
                  <a:pt x="2170430" y="1948180"/>
                  <a:pt x="2175510" y="1949450"/>
                  <a:pt x="2181860" y="1949450"/>
                </a:cubicBezTo>
                <a:cubicBezTo>
                  <a:pt x="2184400" y="1948180"/>
                  <a:pt x="2188210" y="1945640"/>
                  <a:pt x="2190750" y="1945640"/>
                </a:cubicBezTo>
                <a:cubicBezTo>
                  <a:pt x="2202180" y="1949450"/>
                  <a:pt x="2213610" y="1949450"/>
                  <a:pt x="2221230" y="1939290"/>
                </a:cubicBezTo>
                <a:cubicBezTo>
                  <a:pt x="2222500" y="1938020"/>
                  <a:pt x="2225040" y="1938020"/>
                  <a:pt x="2227580" y="1938020"/>
                </a:cubicBezTo>
                <a:lnTo>
                  <a:pt x="2237740" y="1938020"/>
                </a:lnTo>
                <a:cubicBezTo>
                  <a:pt x="2249170" y="1935480"/>
                  <a:pt x="2259330" y="1932940"/>
                  <a:pt x="2270760" y="1931670"/>
                </a:cubicBezTo>
                <a:cubicBezTo>
                  <a:pt x="2275840" y="1930400"/>
                  <a:pt x="2282190" y="1932940"/>
                  <a:pt x="2287270" y="1934210"/>
                </a:cubicBezTo>
                <a:cubicBezTo>
                  <a:pt x="2292350" y="1935480"/>
                  <a:pt x="2297430" y="1935480"/>
                  <a:pt x="2302510" y="1935480"/>
                </a:cubicBezTo>
                <a:cubicBezTo>
                  <a:pt x="2308860" y="1935480"/>
                  <a:pt x="2313940" y="1932940"/>
                  <a:pt x="2320290" y="1932940"/>
                </a:cubicBezTo>
                <a:cubicBezTo>
                  <a:pt x="2325370" y="1931670"/>
                  <a:pt x="2331720" y="1931670"/>
                  <a:pt x="2336800" y="1930400"/>
                </a:cubicBezTo>
                <a:cubicBezTo>
                  <a:pt x="2348230" y="1927860"/>
                  <a:pt x="2358390" y="1925320"/>
                  <a:pt x="2369820" y="1924050"/>
                </a:cubicBezTo>
                <a:cubicBezTo>
                  <a:pt x="2377440" y="1880870"/>
                  <a:pt x="2376170" y="1830070"/>
                  <a:pt x="2376170" y="1778000"/>
                </a:cubicBezTo>
                <a:close/>
              </a:path>
            </a:pathLst>
          </a:custGeom>
          <a:solidFill>
            <a:srgbClr val="000000">
              <a:alpha val="0"/>
            </a:srgbClr>
          </a:solidFill>
          <a:ln w="127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216" name="Google Shape;216;p6"/>
          <p:cNvPicPr preferRelativeResize="0"/>
          <p:nvPr/>
        </p:nvPicPr>
        <p:blipFill>
          <a:blip r:embed="rId6">
            <a:alphaModFix/>
          </a:blip>
          <a:stretch>
            <a:fillRect/>
          </a:stretch>
        </p:blipFill>
        <p:spPr>
          <a:xfrm>
            <a:off x="11813588" y="3357763"/>
            <a:ext cx="5890050" cy="3919575"/>
          </a:xfrm>
          <a:prstGeom prst="rect">
            <a:avLst/>
          </a:prstGeom>
          <a:noFill/>
          <a:ln>
            <a:noFill/>
          </a:ln>
        </p:spPr>
      </p:pic>
      <p:pic>
        <p:nvPicPr>
          <p:cNvPr id="2" name="Picture 1">
            <a:extLst>
              <a:ext uri="{FF2B5EF4-FFF2-40B4-BE49-F238E27FC236}">
                <a16:creationId xmlns:a16="http://schemas.microsoft.com/office/drawing/2014/main" id="{F57D207A-F587-BECD-9319-D242C638D0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c08aab1bd7_0_26"/>
          <p:cNvSpPr txBox="1"/>
          <p:nvPr/>
        </p:nvSpPr>
        <p:spPr>
          <a:xfrm>
            <a:off x="900360" y="1030855"/>
            <a:ext cx="12525464"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dirty="0">
                <a:latin typeface="Abhaya Libre"/>
                <a:ea typeface="Abhaya Libre"/>
                <a:cs typeface="Abhaya Libre"/>
                <a:sym typeface="Abhaya Libre"/>
              </a:rPr>
              <a:t>Какво е дигиталната грамотност?</a:t>
            </a:r>
            <a:endParaRPr sz="1400" b="0" i="0" u="none" strike="noStrike" cap="none" dirty="0">
              <a:solidFill>
                <a:srgbClr val="000000"/>
              </a:solidFill>
              <a:latin typeface="Arial"/>
              <a:ea typeface="Arial"/>
              <a:cs typeface="Arial"/>
              <a:sym typeface="Arial"/>
            </a:endParaRPr>
          </a:p>
        </p:txBody>
      </p:sp>
      <p:sp>
        <p:nvSpPr>
          <p:cNvPr id="222" name="Google Shape;222;g1c08aab1bd7_0_26"/>
          <p:cNvSpPr txBox="1"/>
          <p:nvPr/>
        </p:nvSpPr>
        <p:spPr>
          <a:xfrm>
            <a:off x="1293775" y="2707725"/>
            <a:ext cx="9443051" cy="620477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Комуникацията е също ключов аспект на цифровата грамотност. При комуникация във виртуални среди, способността да изразите ясно идеите си, да задавате съответни въпроси, да запазите уважение и да изградите доверие е толкова важно, колкото и при комуникация на живо.</a:t>
            </a:r>
          </a:p>
          <a:p>
            <a:pPr marL="0" marR="0" lvl="0" indent="0" algn="just" rtl="0">
              <a:lnSpc>
                <a:spcPct val="139958"/>
              </a:lnSpc>
              <a:spcBef>
                <a:spcPts val="0"/>
              </a:spcBef>
              <a:spcAft>
                <a:spcPts val="0"/>
              </a:spcAft>
              <a:buClr>
                <a:srgbClr val="000000"/>
              </a:buClr>
              <a:buSzPts val="2400"/>
              <a:buFont typeface="Arial"/>
              <a:buNone/>
            </a:pPr>
            <a:endParaRPr lang="ru-RU" sz="2400" dirty="0">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Ще ви бъдат необходими и практически умения за използване на технологии за достъп, управление, манипулиране и създаване на информация по етичен и устойчив начин. Това е непрекъснат процес на учене поради постоянното появяване на нови приложения и актуализации, но вашето бъдещо "аз" ще ви благодари, ако поддържате ред във вашата цифрова грамотност!</a:t>
            </a:r>
            <a:endParaRPr sz="2400" b="0" i="0" u="none" strike="noStrike" cap="none" dirty="0">
              <a:solidFill>
                <a:srgbClr val="000000"/>
              </a:solidFill>
              <a:latin typeface="Abhaya Libre"/>
              <a:ea typeface="Abhaya Libre"/>
              <a:cs typeface="Abhaya Libre"/>
              <a:sym typeface="Abhaya Libre"/>
            </a:endParaRPr>
          </a:p>
        </p:txBody>
      </p:sp>
      <p:pic>
        <p:nvPicPr>
          <p:cNvPr id="223" name="Google Shape;223;g1c08aab1bd7_0_26"/>
          <p:cNvPicPr preferRelativeResize="0"/>
          <p:nvPr/>
        </p:nvPicPr>
        <p:blipFill rotWithShape="1">
          <a:blip r:embed="rId3">
            <a:alphaModFix/>
          </a:blip>
          <a:srcRect/>
          <a:stretch/>
        </p:blipFill>
        <p:spPr>
          <a:xfrm rot="-4196164">
            <a:off x="-6459783" y="7449207"/>
            <a:ext cx="11622267" cy="12388075"/>
          </a:xfrm>
          <a:prstGeom prst="rect">
            <a:avLst/>
          </a:prstGeom>
          <a:noFill/>
          <a:ln>
            <a:noFill/>
          </a:ln>
        </p:spPr>
      </p:pic>
      <p:sp>
        <p:nvSpPr>
          <p:cNvPr id="225" name="Google Shape;225;g1c08aab1bd7_0_26"/>
          <p:cNvSpPr txBox="1"/>
          <p:nvPr/>
        </p:nvSpPr>
        <p:spPr>
          <a:xfrm>
            <a:off x="1293775" y="1869290"/>
            <a:ext cx="8280600" cy="84023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900"/>
              <a:buFont typeface="Arial"/>
              <a:buNone/>
            </a:pPr>
            <a:r>
              <a:rPr lang="bg-BG" sz="3900" b="0" i="0" u="none" strike="noStrike" cap="none" dirty="0">
                <a:solidFill>
                  <a:srgbClr val="000000"/>
                </a:solidFill>
                <a:latin typeface="Abhaya Libre"/>
                <a:cs typeface="Abhaya Libre"/>
                <a:sym typeface="Abhaya Libre"/>
              </a:rPr>
              <a:t>Някои аспекти</a:t>
            </a:r>
            <a:endParaRPr sz="1400" b="0" i="0" u="none" strike="noStrike" cap="none" dirty="0">
              <a:solidFill>
                <a:srgbClr val="000000"/>
              </a:solidFill>
              <a:latin typeface="Arial"/>
              <a:ea typeface="Arial"/>
              <a:cs typeface="Arial"/>
              <a:sym typeface="Arial"/>
            </a:endParaRPr>
          </a:p>
        </p:txBody>
      </p:sp>
      <p:pic>
        <p:nvPicPr>
          <p:cNvPr id="226" name="Google Shape;226;g1c08aab1bd7_0_26"/>
          <p:cNvPicPr preferRelativeResize="0"/>
          <p:nvPr/>
        </p:nvPicPr>
        <p:blipFill rotWithShape="1">
          <a:blip r:embed="rId4">
            <a:alphaModFix/>
          </a:blip>
          <a:srcRect/>
          <a:stretch/>
        </p:blipFill>
        <p:spPr>
          <a:xfrm>
            <a:off x="16418708" y="0"/>
            <a:ext cx="1869291" cy="1869291"/>
          </a:xfrm>
          <a:prstGeom prst="rect">
            <a:avLst/>
          </a:prstGeom>
          <a:noFill/>
          <a:ln>
            <a:noFill/>
          </a:ln>
        </p:spPr>
      </p:pic>
      <p:pic>
        <p:nvPicPr>
          <p:cNvPr id="3" name="Picture 2" descr="Diagram&#10;&#10;Description automatically generated">
            <a:extLst>
              <a:ext uri="{FF2B5EF4-FFF2-40B4-BE49-F238E27FC236}">
                <a16:creationId xmlns:a16="http://schemas.microsoft.com/office/drawing/2014/main" id="{FB4A50A2-170F-DBDA-15EE-1BE14E23FA5D}"/>
              </a:ext>
            </a:extLst>
          </p:cNvPr>
          <p:cNvPicPr>
            <a:picLocks noChangeAspect="1"/>
          </p:cNvPicPr>
          <p:nvPr/>
        </p:nvPicPr>
        <p:blipFill>
          <a:blip r:embed="rId5"/>
          <a:stretch>
            <a:fillRect/>
          </a:stretch>
        </p:blipFill>
        <p:spPr>
          <a:xfrm>
            <a:off x="10958052" y="2520913"/>
            <a:ext cx="7117297" cy="6578400"/>
          </a:xfrm>
          <a:prstGeom prst="rect">
            <a:avLst/>
          </a:prstGeom>
        </p:spPr>
      </p:pic>
      <p:pic>
        <p:nvPicPr>
          <p:cNvPr id="2" name="Picture 1">
            <a:extLst>
              <a:ext uri="{FF2B5EF4-FFF2-40B4-BE49-F238E27FC236}">
                <a16:creationId xmlns:a16="http://schemas.microsoft.com/office/drawing/2014/main" id="{D449FEE9-7937-A6F2-B93A-FA30D432D8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c08aab1bd7_0_26"/>
          <p:cNvSpPr txBox="1"/>
          <p:nvPr/>
        </p:nvSpPr>
        <p:spPr>
          <a:xfrm>
            <a:off x="836574" y="934645"/>
            <a:ext cx="12510715" cy="838435"/>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Clr>
                <a:srgbClr val="000000"/>
              </a:buClr>
              <a:buSzPts val="6410"/>
              <a:buFont typeface="Arial"/>
              <a:buNone/>
            </a:pPr>
            <a:r>
              <a:rPr lang="bg-BG" sz="6410" dirty="0">
                <a:latin typeface="Abhaya Libre"/>
                <a:ea typeface="Abhaya Libre"/>
                <a:cs typeface="Abhaya Libre"/>
                <a:sym typeface="Abhaya Libre"/>
              </a:rPr>
              <a:t>Какво е дигиталната грамотност?</a:t>
            </a:r>
            <a:endParaRPr sz="1400" b="0" i="0" u="none" strike="noStrike" cap="none" dirty="0">
              <a:solidFill>
                <a:srgbClr val="000000"/>
              </a:solidFill>
              <a:latin typeface="Arial"/>
              <a:ea typeface="Arial"/>
              <a:cs typeface="Arial"/>
              <a:sym typeface="Arial"/>
            </a:endParaRPr>
          </a:p>
        </p:txBody>
      </p:sp>
      <p:pic>
        <p:nvPicPr>
          <p:cNvPr id="223" name="Google Shape;223;g1c08aab1bd7_0_26"/>
          <p:cNvPicPr preferRelativeResize="0"/>
          <p:nvPr/>
        </p:nvPicPr>
        <p:blipFill rotWithShape="1">
          <a:blip r:embed="rId3">
            <a:alphaModFix/>
          </a:blip>
          <a:srcRect/>
          <a:stretch/>
        </p:blipFill>
        <p:spPr>
          <a:xfrm rot="-4196164">
            <a:off x="-6459783" y="7449207"/>
            <a:ext cx="11622267" cy="12388075"/>
          </a:xfrm>
          <a:prstGeom prst="rect">
            <a:avLst/>
          </a:prstGeom>
          <a:noFill/>
          <a:ln>
            <a:noFill/>
          </a:ln>
        </p:spPr>
      </p:pic>
      <p:pic>
        <p:nvPicPr>
          <p:cNvPr id="226" name="Google Shape;226;g1c08aab1bd7_0_26"/>
          <p:cNvPicPr preferRelativeResize="0"/>
          <p:nvPr/>
        </p:nvPicPr>
        <p:blipFill rotWithShape="1">
          <a:blip r:embed="rId4">
            <a:alphaModFix/>
          </a:blip>
          <a:srcRect/>
          <a:stretch/>
        </p:blipFill>
        <p:spPr>
          <a:xfrm>
            <a:off x="16418708" y="0"/>
            <a:ext cx="1869291" cy="1869291"/>
          </a:xfrm>
          <a:prstGeom prst="rect">
            <a:avLst/>
          </a:prstGeom>
          <a:noFill/>
          <a:ln>
            <a:noFill/>
          </a:ln>
        </p:spPr>
      </p:pic>
      <p:sp>
        <p:nvSpPr>
          <p:cNvPr id="228" name="Google Shape;228;g1c08aab1bd7_0_26"/>
          <p:cNvSpPr txBox="1"/>
          <p:nvPr/>
        </p:nvSpPr>
        <p:spPr>
          <a:xfrm>
            <a:off x="1061734" y="3075241"/>
            <a:ext cx="8316184" cy="4653582"/>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dirty="0">
                <a:solidFill>
                  <a:schemeClr val="dk1"/>
                </a:solidFill>
                <a:latin typeface="Abhaya Libre"/>
                <a:ea typeface="Abhaya Libre"/>
                <a:cs typeface="Abhaya Libre"/>
                <a:sym typeface="Abhaya Libre"/>
              </a:rPr>
              <a:t>Дигиталната грамотност е наистина важна в 21 век. Тя ще бъде също толкова важна и в бъдеще, когато влезете в професионалния свят. В работната среда ще трябва да взаимодействате с хора в цифрови среди, да използвате информация по подходящ начин и да създавате нови идеи и продукти чрез сътрудничество. Преди всичко, ще трябва да поддържате своята цифрова идентичност и благополучие, тъй като цифровата среда продължава да се променя с бързи темпове.</a:t>
            </a:r>
            <a:endParaRPr sz="2400" b="0" i="0" u="none" strike="noStrike" cap="none" dirty="0">
              <a:solidFill>
                <a:schemeClr val="dk1"/>
              </a:solidFill>
              <a:latin typeface="Abhaya Libre"/>
              <a:ea typeface="Abhaya Libre"/>
              <a:cs typeface="Abhaya Libre"/>
              <a:sym typeface="Abhaya Libre"/>
            </a:endParaRPr>
          </a:p>
        </p:txBody>
      </p:sp>
      <p:pic>
        <p:nvPicPr>
          <p:cNvPr id="3" name="Picture 2" descr="A picture containing diagram&#10;&#10;Description automatically generated">
            <a:extLst>
              <a:ext uri="{FF2B5EF4-FFF2-40B4-BE49-F238E27FC236}">
                <a16:creationId xmlns:a16="http://schemas.microsoft.com/office/drawing/2014/main" id="{73E14805-4200-EA37-CDD8-2CF0FA9668A0}"/>
              </a:ext>
            </a:extLst>
          </p:cNvPr>
          <p:cNvPicPr>
            <a:picLocks noChangeAspect="1"/>
          </p:cNvPicPr>
          <p:nvPr/>
        </p:nvPicPr>
        <p:blipFill>
          <a:blip r:embed="rId5"/>
          <a:stretch>
            <a:fillRect/>
          </a:stretch>
        </p:blipFill>
        <p:spPr>
          <a:xfrm>
            <a:off x="10275778" y="3067978"/>
            <a:ext cx="7331739" cy="4891954"/>
          </a:xfrm>
          <a:prstGeom prst="rect">
            <a:avLst/>
          </a:prstGeom>
        </p:spPr>
      </p:pic>
      <p:pic>
        <p:nvPicPr>
          <p:cNvPr id="2" name="Picture 1">
            <a:extLst>
              <a:ext uri="{FF2B5EF4-FFF2-40B4-BE49-F238E27FC236}">
                <a16:creationId xmlns:a16="http://schemas.microsoft.com/office/drawing/2014/main" id="{49B264DC-1243-3D4F-0F59-905A20240F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3251" y="9339031"/>
            <a:ext cx="3418972" cy="753486"/>
          </a:xfrm>
          <a:prstGeom prst="rect">
            <a:avLst/>
          </a:prstGeom>
        </p:spPr>
      </p:pic>
    </p:spTree>
    <p:extLst>
      <p:ext uri="{BB962C8B-B14F-4D97-AF65-F5344CB8AC3E}">
        <p14:creationId xmlns:p14="http://schemas.microsoft.com/office/powerpoint/2010/main" val="4249023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33"/>
        <p:cNvGrpSpPr/>
        <p:nvPr/>
      </p:nvGrpSpPr>
      <p:grpSpPr>
        <a:xfrm>
          <a:off x="0" y="0"/>
          <a:ext cx="0" cy="0"/>
          <a:chOff x="0" y="0"/>
          <a:chExt cx="0" cy="0"/>
        </a:xfrm>
      </p:grpSpPr>
      <p:pic>
        <p:nvPicPr>
          <p:cNvPr id="234" name="Google Shape;234;p11"/>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235" name="Google Shape;235;p1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36" name="Google Shape;236;p11"/>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238" name="Google Shape;238;p11"/>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239" name="Google Shape;239;p11"/>
          <p:cNvSpPr txBox="1"/>
          <p:nvPr/>
        </p:nvSpPr>
        <p:spPr>
          <a:xfrm>
            <a:off x="1165535" y="448084"/>
            <a:ext cx="15922577" cy="1648143"/>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Clr>
                <a:srgbClr val="000000"/>
              </a:buClr>
              <a:buSzPts val="6410"/>
              <a:buFont typeface="Arial"/>
              <a:buNone/>
            </a:pPr>
            <a:r>
              <a:rPr lang="ru-RU" sz="6300" dirty="0">
                <a:latin typeface="Abhaya Libre"/>
                <a:ea typeface="Abhaya Libre"/>
                <a:cs typeface="Abhaya Libre"/>
                <a:sym typeface="Abhaya Libre"/>
              </a:rPr>
              <a:t>6-те компонента на дигиталната компетентност</a:t>
            </a:r>
            <a:endParaRPr sz="6300" b="0" i="0" u="none" strike="noStrike" cap="none" dirty="0">
              <a:solidFill>
                <a:srgbClr val="000000"/>
              </a:solidFill>
              <a:latin typeface="Arial"/>
              <a:ea typeface="Arial"/>
              <a:cs typeface="Arial"/>
              <a:sym typeface="Arial"/>
            </a:endParaRPr>
          </a:p>
        </p:txBody>
      </p:sp>
      <p:grpSp>
        <p:nvGrpSpPr>
          <p:cNvPr id="240" name="Google Shape;240;p11"/>
          <p:cNvGrpSpPr/>
          <p:nvPr/>
        </p:nvGrpSpPr>
        <p:grpSpPr>
          <a:xfrm>
            <a:off x="6999522" y="2807303"/>
            <a:ext cx="10088590" cy="6896579"/>
            <a:chOff x="-1505956" y="1567815"/>
            <a:chExt cx="13451453" cy="9195438"/>
          </a:xfrm>
        </p:grpSpPr>
        <p:sp>
          <p:nvSpPr>
            <p:cNvPr id="241" name="Google Shape;241;p11"/>
            <p:cNvSpPr txBox="1"/>
            <p:nvPr/>
          </p:nvSpPr>
          <p:spPr>
            <a:xfrm>
              <a:off x="1240387" y="6626736"/>
              <a:ext cx="10066664" cy="4136517"/>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ru-RU" sz="2400" dirty="0">
                  <a:latin typeface="Abhaya Libre"/>
                  <a:ea typeface="Abhaya Libre"/>
                  <a:cs typeface="Abhaya Libre"/>
                  <a:sym typeface="Abhaya Libre"/>
                </a:rPr>
                <a:t>Рамката най-често се използва от лидери в областта на цифровите технологии и служители, които носят цялостна отговорност за развитието на цифровата способност в своята организация. Въпреки това, тя може да бъде използвана от служетели на различни възрасти и от учащи във всяка образователна среда.</a:t>
              </a:r>
              <a:endParaRPr sz="2400" dirty="0">
                <a:latin typeface="Abhaya Libre"/>
                <a:ea typeface="Abhaya Libre"/>
                <a:cs typeface="Abhaya Libre"/>
                <a:sym typeface="Abhaya Libre"/>
              </a:endParaRPr>
            </a:p>
          </p:txBody>
        </p:sp>
        <p:sp>
          <p:nvSpPr>
            <p:cNvPr id="242" name="Google Shape;242;p11"/>
            <p:cNvSpPr txBox="1"/>
            <p:nvPr/>
          </p:nvSpPr>
          <p:spPr>
            <a:xfrm>
              <a:off x="-1505956" y="1567815"/>
              <a:ext cx="11197058" cy="5515356"/>
            </a:xfrm>
            <a:prstGeom prst="rect">
              <a:avLst/>
            </a:prstGeom>
            <a:noFill/>
            <a:ln>
              <a:noFill/>
            </a:ln>
          </p:spPr>
          <p:txBody>
            <a:bodyPr spcFirstLastPara="1" wrap="square" lIns="0" tIns="0" rIns="0" bIns="0" anchor="t" anchorCtr="0">
              <a:spAutoFit/>
            </a:bodyPr>
            <a:lstStyle/>
            <a:p>
              <a:pPr marL="0" marR="0" lvl="0" indent="0" algn="just" rtl="0">
                <a:lnSpc>
                  <a:spcPct val="139958"/>
                </a:lnSpc>
                <a:spcBef>
                  <a:spcPts val="0"/>
                </a:spcBef>
                <a:spcAft>
                  <a:spcPts val="0"/>
                </a:spcAft>
                <a:buClr>
                  <a:srgbClr val="000000"/>
                </a:buClr>
                <a:buSzPts val="2400"/>
                <a:buFont typeface="Arial"/>
                <a:buNone/>
              </a:pPr>
              <a:r>
                <a:rPr lang="bg-BG" sz="2400" u="sng" dirty="0">
                  <a:solidFill>
                    <a:schemeClr val="hlink"/>
                  </a:solidFill>
                  <a:latin typeface="Abhaya Libre"/>
                  <a:ea typeface="Abhaya Libre"/>
                  <a:cs typeface="Abhaya Libre"/>
                  <a:sym typeface="Abhaya Libre"/>
                </a:rPr>
                <a:t>Тук</a:t>
              </a:r>
              <a:r>
                <a:rPr lang="ru-RU" sz="2400" dirty="0">
                  <a:latin typeface="Abhaya Libre"/>
                  <a:ea typeface="Abhaya Libre"/>
                  <a:cs typeface="Abhaya Libre"/>
                  <a:sym typeface="Abhaya Libre"/>
                </a:rPr>
                <a:t> можете да научите повече за шестте компонента на цифровата способност, моделирани от Jisc. Моделът на Jisc, показан по-долу, илюстрира идеята, че владеенето на ИКТ (информационни и комуникационни технологии) е основен елемент, докато другите умения се препокриват и се градят върху тази способност, а основен за всичко е нашата цифрова идентичност и благополучие.</a:t>
              </a:r>
              <a:endParaRPr lang="en-US" sz="2400" b="0" i="0" u="none" strike="noStrike" cap="none" dirty="0">
                <a:solidFill>
                  <a:srgbClr val="000000"/>
                </a:solidFill>
                <a:latin typeface="Abhaya Libre"/>
                <a:ea typeface="Abhaya Libre"/>
                <a:cs typeface="Abhaya Libre"/>
                <a:sym typeface="Abhaya Libre"/>
              </a:endParaRPr>
            </a:p>
            <a:p>
              <a:pPr marL="0" marR="0" lvl="0" indent="0" algn="just" rtl="0">
                <a:lnSpc>
                  <a:spcPct val="139958"/>
                </a:lnSpc>
                <a:spcBef>
                  <a:spcPts val="0"/>
                </a:spcBef>
                <a:spcAft>
                  <a:spcPts val="0"/>
                </a:spcAft>
                <a:buClr>
                  <a:srgbClr val="000000"/>
                </a:buClr>
                <a:buSzPts val="2400"/>
                <a:buFont typeface="Arial"/>
                <a:buNone/>
              </a:pPr>
              <a:endParaRPr lang="en-US" sz="2400" b="0" i="0" u="sng" strike="noStrike" cap="none" dirty="0">
                <a:solidFill>
                  <a:srgbClr val="000000"/>
                </a:solidFill>
                <a:latin typeface="Abhaya Libre"/>
                <a:ea typeface="Abhaya Libre"/>
                <a:cs typeface="Abhaya Libre"/>
                <a:sym typeface="Abhaya Libre"/>
              </a:endParaRPr>
            </a:p>
          </p:txBody>
        </p:sp>
        <p:pic>
          <p:nvPicPr>
            <p:cNvPr id="243" name="Google Shape;243;p11"/>
            <p:cNvPicPr preferRelativeResize="0"/>
            <p:nvPr/>
          </p:nvPicPr>
          <p:blipFill rotWithShape="1">
            <a:blip r:embed="rId7">
              <a:alphaModFix/>
            </a:blip>
            <a:srcRect/>
            <a:stretch/>
          </p:blipFill>
          <p:spPr>
            <a:xfrm>
              <a:off x="-1505944" y="7156400"/>
              <a:ext cx="2301524" cy="2310187"/>
            </a:xfrm>
            <a:prstGeom prst="rect">
              <a:avLst/>
            </a:prstGeom>
            <a:noFill/>
            <a:ln>
              <a:noFill/>
            </a:ln>
          </p:spPr>
        </p:pic>
        <p:pic>
          <p:nvPicPr>
            <p:cNvPr id="244" name="Google Shape;244;p11"/>
            <p:cNvPicPr preferRelativeResize="0"/>
            <p:nvPr/>
          </p:nvPicPr>
          <p:blipFill rotWithShape="1">
            <a:blip r:embed="rId8">
              <a:alphaModFix/>
            </a:blip>
            <a:srcRect/>
            <a:stretch/>
          </p:blipFill>
          <p:spPr>
            <a:xfrm>
              <a:off x="9962586" y="2020848"/>
              <a:ext cx="1982911" cy="1871400"/>
            </a:xfrm>
            <a:prstGeom prst="rect">
              <a:avLst/>
            </a:prstGeom>
            <a:noFill/>
            <a:ln>
              <a:noFill/>
            </a:ln>
          </p:spPr>
        </p:pic>
      </p:grpSp>
      <p:pic>
        <p:nvPicPr>
          <p:cNvPr id="245" name="Google Shape;245;p11"/>
          <p:cNvPicPr preferRelativeResize="0"/>
          <p:nvPr/>
        </p:nvPicPr>
        <p:blipFill>
          <a:blip r:embed="rId9">
            <a:alphaModFix/>
          </a:blip>
          <a:stretch>
            <a:fillRect/>
          </a:stretch>
        </p:blipFill>
        <p:spPr>
          <a:xfrm>
            <a:off x="918975" y="2498950"/>
            <a:ext cx="5619750" cy="5715000"/>
          </a:xfrm>
          <a:prstGeom prst="rect">
            <a:avLst/>
          </a:prstGeom>
          <a:noFill/>
          <a:ln>
            <a:noFill/>
          </a:ln>
        </p:spPr>
      </p:pic>
      <p:pic>
        <p:nvPicPr>
          <p:cNvPr id="2" name="Picture 1">
            <a:extLst>
              <a:ext uri="{FF2B5EF4-FFF2-40B4-BE49-F238E27FC236}">
                <a16:creationId xmlns:a16="http://schemas.microsoft.com/office/drawing/2014/main" id="{F1527B32-729D-29A8-7048-BE383BCB552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64019" y="9217238"/>
            <a:ext cx="3418972" cy="75348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3858</Words>
  <Application>Microsoft Office PowerPoint</Application>
  <PresentationFormat>Custom</PresentationFormat>
  <Paragraphs>192</Paragraphs>
  <Slides>43</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Abhaya Libre</vt:lpstr>
      <vt:lpstr>Abhaya Libre Regular</vt:lpstr>
      <vt:lpstr>Times New Roman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Radimira Radkova-Kireva</cp:lastModifiedBy>
  <cp:revision>21</cp:revision>
  <dcterms:created xsi:type="dcterms:W3CDTF">2006-08-16T00:00:00Z</dcterms:created>
  <dcterms:modified xsi:type="dcterms:W3CDTF">2023-07-06T06:34:47Z</dcterms:modified>
</cp:coreProperties>
</file>