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9" r:id="rId7"/>
    <p:sldId id="312" r:id="rId8"/>
    <p:sldId id="313" r:id="rId9"/>
    <p:sldId id="314" r:id="rId10"/>
    <p:sldId id="370" r:id="rId11"/>
    <p:sldId id="372" r:id="rId12"/>
    <p:sldId id="371" r:id="rId13"/>
    <p:sldId id="364" r:id="rId14"/>
    <p:sldId id="365" r:id="rId15"/>
    <p:sldId id="366" r:id="rId16"/>
    <p:sldId id="367" r:id="rId17"/>
    <p:sldId id="368" r:id="rId18"/>
    <p:sldId id="369" r:id="rId19"/>
    <p:sldId id="263" r:id="rId20"/>
    <p:sldId id="283" r:id="rId21"/>
    <p:sldId id="332" r:id="rId22"/>
    <p:sldId id="333" r:id="rId23"/>
    <p:sldId id="334" r:id="rId24"/>
    <p:sldId id="289" r:id="rId25"/>
    <p:sldId id="335" r:id="rId26"/>
    <p:sldId id="290" r:id="rId27"/>
    <p:sldId id="293" r:id="rId28"/>
    <p:sldId id="342" r:id="rId29"/>
    <p:sldId id="343" r:id="rId30"/>
    <p:sldId id="292" r:id="rId31"/>
    <p:sldId id="344" r:id="rId32"/>
    <p:sldId id="291" r:id="rId33"/>
    <p:sldId id="295" r:id="rId34"/>
    <p:sldId id="346" r:id="rId35"/>
    <p:sldId id="347" r:id="rId36"/>
    <p:sldId id="360" r:id="rId37"/>
    <p:sldId id="361" r:id="rId38"/>
    <p:sldId id="362" r:id="rId39"/>
    <p:sldId id="363" r:id="rId40"/>
    <p:sldId id="270" r:id="rId41"/>
    <p:sldId id="271" r:id="rId42"/>
  </p:sldIdLst>
  <p:sldSz cx="18288000" cy="10287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7523D-2BB3-42EA-9813-FD7D2A710D49}" v="67" dt="2023-08-08T00:04:34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D0B304-EDE7-4B84-999D-7C77BA37A66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83713D-DE37-4F2D-8B7F-478968AD15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E952CC-65F0-479E-86F3-0A0EAD33E5B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CD169D-C326-44B5-A6C8-1DD027E7571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E5F140-075F-4BAC-8DEA-2A8441C3D48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B5934F-4AA0-4799-A510-C84BAA8E5A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CCF0FE-7BC0-4CEE-8327-39471BB9E1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B15C92-B7FE-4CD0-83B4-CAD426A932D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AB8D35-9CEF-4935-8D9E-53A7369F270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7F94FF-EADC-4B9D-95C2-4D3C6832A9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FFCB51-4A9A-41EE-90FD-200A9260F5C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1777174-4B8F-410A-A7F0-55EEB74CF5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AB5A2F-9157-4F39-B2BD-E432EBAF76E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wnload-and-installa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github.com/opf/openproje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the-entire-project-management-life-cycl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www.openproject.org/docs/getting-started/openproject-introduc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#project-definition-and-plann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concept-and-initiatio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#project-performance-and-contro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launch-or-executio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clos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projects/#project-structu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projects/#create-a-new-projec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invite-member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projects/#project-setting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gantt-chart-introduction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work-packages-introdu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agile-bo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ork-packages/create-work-packag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new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meeting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ik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budget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start-page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user-guide/time-and-costs/reportin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time-and-costs/cost-track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time-and-costs/time-tracki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projects/#archive-a-proje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iki/create-edit-wik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hyperlink" Target="https://www.openproject.org/download-and-installation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2"/>
          <a:stretch/>
        </p:blipFill>
        <p:spPr>
          <a:xfrm rot="1852800">
            <a:off x="7890480" y="-21715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/>
          <p:cNvPicPr/>
          <p:nvPr/>
        </p:nvPicPr>
        <p:blipFill>
          <a:blip r:embed="rId3"/>
          <a:stretch/>
        </p:blipFill>
        <p:spPr>
          <a:xfrm rot="17403600">
            <a:off x="-4479120" y="68616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4"/>
          <p:cNvPicPr/>
          <p:nvPr/>
        </p:nvPicPr>
        <p:blipFill>
          <a:blip r:embed="rId4"/>
          <a:stretch/>
        </p:blipFill>
        <p:spPr>
          <a:xfrm>
            <a:off x="16027560" y="845208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5"/>
          <p:cNvPicPr/>
          <p:nvPr/>
        </p:nvPicPr>
        <p:blipFill>
          <a:blip r:embed="rId5"/>
          <a:stretch/>
        </p:blipFill>
        <p:spPr>
          <a:xfrm rot="20414400">
            <a:off x="-1434240" y="-1156680"/>
            <a:ext cx="3749760" cy="374472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6"/>
          <p:cNvPicPr/>
          <p:nvPr/>
        </p:nvPicPr>
        <p:blipFill>
          <a:blip r:embed="rId6"/>
          <a:stretch/>
        </p:blipFill>
        <p:spPr>
          <a:xfrm rot="6633000">
            <a:off x="16143480" y="-2036880"/>
            <a:ext cx="4880880" cy="48744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7"/>
          <p:cNvPicPr/>
          <p:nvPr/>
        </p:nvPicPr>
        <p:blipFill>
          <a:blip r:embed="rId7"/>
          <a:stretch/>
        </p:blipFill>
        <p:spPr>
          <a:xfrm>
            <a:off x="243360" y="715680"/>
            <a:ext cx="7273800" cy="727380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8"/>
          <p:cNvPicPr/>
          <p:nvPr/>
        </p:nvPicPr>
        <p:blipFill>
          <a:blip r:embed="rId8"/>
          <a:stretch/>
        </p:blipFill>
        <p:spPr>
          <a:xfrm>
            <a:off x="7752240" y="92584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7752239" y="3646080"/>
            <a:ext cx="9861204" cy="23696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6301"/>
              </a:lnSpc>
            </a:pP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Spodbujanje</a:t>
            </a:r>
            <a:r>
              <a:rPr lang="en-US" sz="4500" b="0" strike="noStrike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regionalnega</a:t>
            </a:r>
            <a:r>
              <a:rPr lang="en-US" sz="4500" b="0" strike="noStrike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4500" b="0" strike="noStrike" spc="-1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krepitvijo</a:t>
            </a:r>
            <a:r>
              <a:rPr lang="en-US" sz="4500" b="0" strike="noStrike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zmogljivosti</a:t>
            </a:r>
            <a:r>
              <a:rPr lang="en-US" sz="4500" b="0" strike="noStrike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sistema</a:t>
            </a:r>
            <a:r>
              <a:rPr lang="en-US" sz="4500" b="0" strike="noStrike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poklicnega</a:t>
            </a:r>
            <a:r>
              <a:rPr lang="en-US" sz="4500" b="0" strike="noStrike" spc="-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izobraževanja</a:t>
            </a:r>
            <a:r>
              <a:rPr lang="en-US" sz="4500" b="0" strike="noStrike" spc="-1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4500" b="0" strike="noStrike" spc="-1" dirty="0" err="1">
                <a:solidFill>
                  <a:srgbClr val="000000"/>
                </a:solidFill>
                <a:latin typeface="Abhaya Libre Regular"/>
              </a:rPr>
              <a:t>usposabljanja</a:t>
            </a:r>
            <a:endParaRPr lang="en-US" sz="4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4819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sl-SI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60780" y="3930907"/>
            <a:ext cx="15492480" cy="61042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Koraki za izvedbo analize SWOT: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Opredelite cilj: Začnite z jasno opredelitvijo cilja analize SWOT. To je lahko kar koli, od ocene izvedljivosti novega izdelka ali storitve, ocene uspešnosti oddelka ali ekipe ali opredelitve področij za izboljšave v organizaciji.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Zberite informacije: Zberite ustrezne informacije o podjetju, organizaciji ali projektu, ki ga analizirate. To lahko vključuje finančne podatke, povratne informacije strank, tržne raziskave in trende v panogi. Upoštevajte notranje in zunanje dejavnike.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Opredelitev prednosti: Upoštevajte prednosti podjetja ali organizacije. Te lahko vključujejo njeno edinstveno prodajno ponudbo, konkurenčno prednost, usposobljeno delovno silo, uveljavljeno blagovno znamko ali bazo zvestih strank.</a:t>
            </a: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60780" y="15534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715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4819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sl-SI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3261774"/>
            <a:ext cx="15492480" cy="61042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Koraki za izvedbo analize SWOT: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Prepoznajte šibke točke: Upoštevajte slabosti podjetja ali organizacije. Te lahko vključujejo pomanjkanje virov, slab ugled, zastarelo tehnologijo, neučinkovite procese ali neustrezna trženjska prizadevanja.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Opredelite priložnosti: Upoštevajte priložnosti, ki so na voljo podjetju ali organizaciji. Te lahko vključujejo nastajajoče trge, ponudbo novih izdelkov ali storitev, trende v panogi ali spremembe v obnašanju strank.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Prepoznajte nevarnosti: Upoštevajte nevarnosti za podjetje ali organizacijo. Te lahko vključujejo konkurente, spreminjajoče se predpise, gospodarske recesije, tehnološke motnje ali spremembe v preferencah potrošnikov.</a:t>
            </a: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86542" y="15534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2796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4819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sl-SI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3475433"/>
            <a:ext cx="15492480" cy="61042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Koraki za izvedbo analize SWOT: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Analizirajte rezultate: Ko ste opredelili prednosti, slabosti, priložnosti in nevarnosti, analizirajte rezultate, da bi ugotovili trende in vzorce. Poiščite načine, kako izkoristiti prednosti in priložnosti ter hkrati odpraviti slabosti in nevarnosti.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Pripravite akcijski načrt: Na podlagi rezultatov analize pripravite akcijski načrt, v katerem so opisani posebni ukrepi za izboljšanje podjetja ali organizacije. Določite prednostne naloge, dodelite odgovornosti in določite časovne okvire za vsako akcijsko točko.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Redno pregledujte in posodabljajte: Analizo SWOT redno pregledujte in posodabljajte, da zagotovite njeno ustreznost in učinkovitost. Uporabljajte jo kot orodje za stalno strateško načrtovanje in odločanje.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86542" y="15534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6842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54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30521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Strategije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pomenijo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pristop</a:t>
            </a:r>
            <a:r>
              <a:rPr lang="en-US" sz="3200" spc="-1" dirty="0">
                <a:solidFill>
                  <a:srgbClr val="000000"/>
                </a:solidFill>
              </a:rPr>
              <a:t> h </a:t>
            </a:r>
            <a:r>
              <a:rPr lang="en-US" sz="3200" spc="-1" dirty="0" err="1">
                <a:solidFill>
                  <a:srgbClr val="000000"/>
                </a:solidFill>
              </a:rPr>
              <a:t>gospodarskemu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razvoju</a:t>
            </a:r>
            <a:r>
              <a:rPr lang="en-US" sz="3200" spc="-1" dirty="0">
                <a:solidFill>
                  <a:srgbClr val="000000"/>
                </a:solidFill>
              </a:rPr>
              <a:t>, ki se </a:t>
            </a:r>
            <a:r>
              <a:rPr lang="en-US" sz="3200" spc="-1" dirty="0" err="1">
                <a:solidFill>
                  <a:srgbClr val="000000"/>
                </a:solidFill>
              </a:rPr>
              <a:t>osredotoča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prepoznavanje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edinstvenih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zmogljivosti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ter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njihovo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izkoriščanje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ustvarjanje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konkurenčne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 v </a:t>
            </a:r>
            <a:r>
              <a:rPr lang="en-US" sz="3200" spc="-1" dirty="0" err="1">
                <a:solidFill>
                  <a:srgbClr val="000000"/>
                </a:solidFill>
              </a:rPr>
              <a:t>določenih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panogah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ali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sektorjih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Cilj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strategije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spodbujanje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inovacij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produktivnosti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ustvarjanja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delovnih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mest</a:t>
            </a:r>
            <a:r>
              <a:rPr lang="en-US" sz="3200" spc="-1" dirty="0">
                <a:solidFill>
                  <a:srgbClr val="000000"/>
                </a:solidFill>
              </a:rPr>
              <a:t> z </a:t>
            </a:r>
            <a:r>
              <a:rPr lang="en-US" sz="3200" spc="-1" dirty="0" err="1">
                <a:solidFill>
                  <a:srgbClr val="000000"/>
                </a:solidFill>
              </a:rPr>
              <a:t>usmerjanjem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virov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prizadevanj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katerih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ima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največ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možnosti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odličnost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0935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2789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044178"/>
            <a:ext cx="15492480" cy="5232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 so (1/3) :n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AutoNum type="arabicPeriod"/>
            </a:pPr>
            <a:r>
              <a:rPr lang="sl-SI" sz="3200" spc="-1" dirty="0">
                <a:solidFill>
                  <a:srgbClr val="000000"/>
                </a:solidFill>
              </a:rPr>
              <a:t>N</a:t>
            </a:r>
            <a:r>
              <a:rPr lang="en-US" sz="3200" spc="-1" dirty="0" err="1">
                <a:solidFill>
                  <a:srgbClr val="000000"/>
                </a:solidFill>
              </a:rPr>
              <a:t>apredna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proizvodnja</a:t>
            </a:r>
            <a:r>
              <a:rPr lang="en-US" sz="3200" spc="-1" dirty="0">
                <a:solidFill>
                  <a:srgbClr val="000000"/>
                </a:solidFill>
              </a:rPr>
              <a:t>: Ta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osredotoča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izkoriščanje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obstoječega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strokovnega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znanja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proizvodnje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prehod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visokotehnološke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inovativne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proizvodne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procese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vključujejo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tehnologije</a:t>
            </a:r>
            <a:r>
              <a:rPr lang="en-US" sz="3200" spc="-1" dirty="0">
                <a:solidFill>
                  <a:srgbClr val="000000"/>
                </a:solidFill>
              </a:rPr>
              <a:t> 3D </a:t>
            </a:r>
            <a:r>
              <a:rPr lang="en-US" sz="3200" spc="-1" dirty="0" err="1">
                <a:solidFill>
                  <a:srgbClr val="000000"/>
                </a:solidFill>
              </a:rPr>
              <a:t>tiskanja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robotike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interneta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stvari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AutoNum type="arabicPeriod"/>
            </a:pPr>
            <a:r>
              <a:rPr lang="en-US" sz="3200" spc="-1" dirty="0" err="1">
                <a:solidFill>
                  <a:srgbClr val="000000"/>
                </a:solidFill>
              </a:rPr>
              <a:t>Digitalno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gospodarstvo</a:t>
            </a:r>
            <a:r>
              <a:rPr lang="en-US" sz="3200" spc="-1" dirty="0">
                <a:solidFill>
                  <a:srgbClr val="000000"/>
                </a:solidFill>
              </a:rPr>
              <a:t>: Ta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osredotoča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infrastrukture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ekosistema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potrebnih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podporo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digitalnega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gospodarstva</a:t>
            </a:r>
            <a:r>
              <a:rPr lang="en-US" sz="3200" spc="-1" dirty="0">
                <a:solidFill>
                  <a:srgbClr val="000000"/>
                </a:solidFill>
              </a:rPr>
              <a:t>. To </a:t>
            </a:r>
            <a:r>
              <a:rPr lang="en-US" sz="3200" spc="-1" dirty="0" err="1">
                <a:solidFill>
                  <a:srgbClr val="000000"/>
                </a:solidFill>
              </a:rPr>
              <a:t>vključuje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hitrega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dostopa</a:t>
            </a:r>
            <a:r>
              <a:rPr lang="en-US" sz="3200" spc="-1" dirty="0">
                <a:solidFill>
                  <a:srgbClr val="000000"/>
                </a:solidFill>
              </a:rPr>
              <a:t> do </a:t>
            </a:r>
            <a:r>
              <a:rPr lang="en-US" sz="3200" spc="-1" dirty="0" err="1">
                <a:solidFill>
                  <a:srgbClr val="000000"/>
                </a:solidFill>
              </a:rPr>
              <a:t>interneta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vzpostavitev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inkubatorjev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pospeševalnikov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zagonska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podjetja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ter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usposobljene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delovne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sile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področjih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kot</a:t>
            </a:r>
            <a:r>
              <a:rPr lang="en-US" sz="3200" spc="-1" dirty="0">
                <a:solidFill>
                  <a:srgbClr val="000000"/>
                </a:solidFill>
              </a:rPr>
              <a:t> so </a:t>
            </a:r>
            <a:r>
              <a:rPr lang="en-US" sz="3200" spc="-1" dirty="0" err="1">
                <a:solidFill>
                  <a:srgbClr val="000000"/>
                </a:solidFill>
              </a:rPr>
              <a:t>podatkovna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znanost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programske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opreme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kibernetska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varnost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3531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2789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3783981"/>
            <a:ext cx="15492480" cy="47961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 so (2/3) :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3. </a:t>
            </a:r>
            <a:r>
              <a:rPr lang="en-US" sz="3200" spc="-1" dirty="0" err="1">
                <a:solidFill>
                  <a:srgbClr val="000000"/>
                </a:solidFill>
              </a:rPr>
              <a:t>Čista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energija</a:t>
            </a:r>
            <a:r>
              <a:rPr lang="en-US" sz="3200" spc="-1" dirty="0">
                <a:solidFill>
                  <a:srgbClr val="000000"/>
                </a:solidFill>
              </a:rPr>
              <a:t>: Ta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osredotoča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izkoriščanje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naravnih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virov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strokovnega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znanja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obnovljivih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virov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konkurenčne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 v </a:t>
            </a:r>
            <a:r>
              <a:rPr lang="en-US" sz="3200" spc="-1" dirty="0" err="1">
                <a:solidFill>
                  <a:srgbClr val="000000"/>
                </a:solidFill>
              </a:rPr>
              <a:t>sektorju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čiste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vključujejo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vetrne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sončne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ter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tehnologij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shranjevanje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4. </a:t>
            </a:r>
            <a:r>
              <a:rPr lang="en-US" sz="3200" spc="-1" dirty="0" err="1">
                <a:solidFill>
                  <a:srgbClr val="000000"/>
                </a:solidFill>
              </a:rPr>
              <a:t>Znanosti</a:t>
            </a:r>
            <a:r>
              <a:rPr lang="en-US" sz="3200" spc="-1" dirty="0">
                <a:solidFill>
                  <a:srgbClr val="000000"/>
                </a:solidFill>
              </a:rPr>
              <a:t> o </a:t>
            </a:r>
            <a:r>
              <a:rPr lang="en-US" sz="3200" spc="-1" dirty="0" err="1">
                <a:solidFill>
                  <a:srgbClr val="000000"/>
                </a:solidFill>
              </a:rPr>
              <a:t>življenju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zdravstveno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varstvo</a:t>
            </a:r>
            <a:r>
              <a:rPr lang="en-US" sz="3200" spc="-1" dirty="0">
                <a:solidFill>
                  <a:srgbClr val="000000"/>
                </a:solidFill>
              </a:rPr>
              <a:t>: Ta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osredotoča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izkoriščanje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obstoječega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strokovnega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znanja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znanosti</a:t>
            </a:r>
            <a:r>
              <a:rPr lang="en-US" sz="3200" spc="-1" dirty="0">
                <a:solidFill>
                  <a:srgbClr val="000000"/>
                </a:solidFill>
              </a:rPr>
              <a:t> o </a:t>
            </a:r>
            <a:r>
              <a:rPr lang="en-US" sz="3200" spc="-1" dirty="0" err="1">
                <a:solidFill>
                  <a:srgbClr val="000000"/>
                </a:solidFill>
              </a:rPr>
              <a:t>življenju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zdravstvenega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varstva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konkurenčne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področjih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kot</a:t>
            </a:r>
            <a:r>
              <a:rPr lang="en-US" sz="3200" spc="-1" dirty="0">
                <a:solidFill>
                  <a:srgbClr val="000000"/>
                </a:solidFill>
              </a:rPr>
              <a:t> so </a:t>
            </a:r>
            <a:r>
              <a:rPr lang="en-US" sz="3200" spc="-1" dirty="0" err="1">
                <a:solidFill>
                  <a:srgbClr val="000000"/>
                </a:solidFill>
              </a:rPr>
              <a:t>biotehnologija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medicinski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pripomočki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digitalno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zdravje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5267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2789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2180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vključujejo</a:t>
            </a:r>
            <a:r>
              <a:rPr lang="en-US" sz="3200" spc="-1" dirty="0">
                <a:solidFill>
                  <a:srgbClr val="000000"/>
                </a:solidFill>
              </a:rPr>
              <a:t> (3/3): 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5. </a:t>
            </a:r>
            <a:r>
              <a:rPr lang="en-US" sz="3200" spc="-1" dirty="0" err="1">
                <a:solidFill>
                  <a:srgbClr val="000000"/>
                </a:solidFill>
              </a:rPr>
              <a:t>Kulturne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ustvarjalne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industrije</a:t>
            </a:r>
            <a:r>
              <a:rPr lang="en-US" sz="3200" spc="-1" dirty="0">
                <a:solidFill>
                  <a:srgbClr val="000000"/>
                </a:solidFill>
              </a:rPr>
              <a:t>: Ta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se </a:t>
            </a:r>
            <a:r>
              <a:rPr lang="en-US" sz="3200" spc="-1" dirty="0" err="1">
                <a:solidFill>
                  <a:srgbClr val="000000"/>
                </a:solidFill>
              </a:rPr>
              <a:t>osredotoča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izkoriščanje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edinstvenih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kulturnih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dobrin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ustvarjalnih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talentov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regije</a:t>
            </a:r>
            <a:r>
              <a:rPr lang="en-US" sz="3200" spc="-1" dirty="0">
                <a:solidFill>
                  <a:srgbClr val="000000"/>
                </a:solidFill>
              </a:rPr>
              <a:t> za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konkurenčne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področjih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kot</a:t>
            </a:r>
            <a:r>
              <a:rPr lang="en-US" sz="3200" spc="-1" dirty="0">
                <a:solidFill>
                  <a:srgbClr val="000000"/>
                </a:solidFill>
              </a:rPr>
              <a:t> so </a:t>
            </a:r>
            <a:r>
              <a:rPr lang="en-US" sz="3200" spc="-1" dirty="0" err="1">
                <a:solidFill>
                  <a:srgbClr val="000000"/>
                </a:solidFill>
              </a:rPr>
              <a:t>oblikovanje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arhitektura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glasba</a:t>
            </a:r>
            <a:r>
              <a:rPr lang="en-US" sz="3200" spc="-1" dirty="0">
                <a:solidFill>
                  <a:srgbClr val="000000"/>
                </a:solidFill>
              </a:rPr>
              <a:t> in film.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620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2769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54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60779" y="3406467"/>
            <a:ext cx="15797633" cy="47961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uspešnih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 so: (1/2): 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AutoNum type="arabicPeriod"/>
            </a:pPr>
            <a:r>
              <a:rPr lang="en-US" sz="3200" spc="-1" dirty="0" err="1">
                <a:solidFill>
                  <a:srgbClr val="000000"/>
                </a:solidFill>
              </a:rPr>
              <a:t>Katalonija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Španija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Katalonija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razvila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osredotočeno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digitalno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gospodarstvo</a:t>
            </a:r>
            <a:r>
              <a:rPr lang="en-US" sz="3200" spc="-1" dirty="0">
                <a:solidFill>
                  <a:srgbClr val="000000"/>
                </a:solidFill>
              </a:rPr>
              <a:t>, s </a:t>
            </a:r>
            <a:r>
              <a:rPr lang="en-US" sz="3200" spc="-1" dirty="0" err="1">
                <a:solidFill>
                  <a:srgbClr val="000000"/>
                </a:solidFill>
              </a:rPr>
              <a:t>posebnim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poudarkom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industrije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mobilnih</a:t>
            </a:r>
            <a:r>
              <a:rPr lang="en-US" sz="3200" spc="-1" dirty="0">
                <a:solidFill>
                  <a:srgbClr val="000000"/>
                </a:solidFill>
              </a:rPr>
              <a:t> in video </a:t>
            </a:r>
            <a:r>
              <a:rPr lang="en-US" sz="3200" spc="-1" dirty="0" err="1">
                <a:solidFill>
                  <a:srgbClr val="000000"/>
                </a:solidFill>
              </a:rPr>
              <a:t>iger</a:t>
            </a:r>
            <a:r>
              <a:rPr lang="en-US" sz="3200" spc="-1" dirty="0">
                <a:solidFill>
                  <a:srgbClr val="000000"/>
                </a:solidFill>
              </a:rPr>
              <a:t>. Ta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omogočila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nastanek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več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kot</a:t>
            </a:r>
            <a:r>
              <a:rPr lang="en-US" sz="3200" spc="-1" dirty="0">
                <a:solidFill>
                  <a:srgbClr val="000000"/>
                </a:solidFill>
              </a:rPr>
              <a:t> 15 000 </a:t>
            </a:r>
            <a:r>
              <a:rPr lang="en-US" sz="3200" spc="-1" dirty="0" err="1">
                <a:solidFill>
                  <a:srgbClr val="000000"/>
                </a:solidFill>
              </a:rPr>
              <a:t>delovnih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mest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ustanovitev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več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kot</a:t>
            </a:r>
            <a:r>
              <a:rPr lang="en-US" sz="3200" spc="-1" dirty="0">
                <a:solidFill>
                  <a:srgbClr val="000000"/>
                </a:solidFill>
              </a:rPr>
              <a:t> 400 </a:t>
            </a:r>
            <a:r>
              <a:rPr lang="en-US" sz="3200" spc="-1" dirty="0" err="1">
                <a:solidFill>
                  <a:srgbClr val="000000"/>
                </a:solidFill>
              </a:rPr>
              <a:t>zagonskih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podjetij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AutoNum type="arabicPeriod"/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AutoNum type="arabicPeriod"/>
            </a:pPr>
            <a:r>
              <a:rPr lang="en-US" sz="3200" spc="-1" dirty="0" err="1">
                <a:solidFill>
                  <a:srgbClr val="000000"/>
                </a:solidFill>
              </a:rPr>
              <a:t>Saška</a:t>
            </a:r>
            <a:r>
              <a:rPr lang="en-US" sz="3200" spc="-1" dirty="0">
                <a:solidFill>
                  <a:srgbClr val="000000"/>
                </a:solidFill>
              </a:rPr>
              <a:t>-Anhalt, </a:t>
            </a:r>
            <a:r>
              <a:rPr lang="en-US" sz="3200" spc="-1" dirty="0" err="1">
                <a:solidFill>
                  <a:srgbClr val="000000"/>
                </a:solidFill>
              </a:rPr>
              <a:t>Nemčija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Saška</a:t>
            </a:r>
            <a:r>
              <a:rPr lang="en-US" sz="3200" spc="-1" dirty="0">
                <a:solidFill>
                  <a:srgbClr val="000000"/>
                </a:solidFill>
              </a:rPr>
              <a:t>-Anhalt je </a:t>
            </a:r>
            <a:r>
              <a:rPr lang="en-US" sz="3200" spc="-1" dirty="0" err="1">
                <a:solidFill>
                  <a:srgbClr val="000000"/>
                </a:solidFill>
              </a:rPr>
              <a:t>razvila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, ki se </a:t>
            </a:r>
            <a:r>
              <a:rPr lang="en-US" sz="3200" spc="-1" dirty="0" err="1">
                <a:solidFill>
                  <a:srgbClr val="000000"/>
                </a:solidFill>
              </a:rPr>
              <a:t>osredotoča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vodikovega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gospodarstva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izkorišča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obstoječe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strokovno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znanje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kemijskega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inženirstva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obnovljivih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virov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energije</a:t>
            </a:r>
            <a:r>
              <a:rPr lang="en-US" sz="3200" spc="-1" dirty="0">
                <a:solidFill>
                  <a:srgbClr val="000000"/>
                </a:solidFill>
              </a:rPr>
              <a:t>. Ta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privedla</a:t>
            </a:r>
            <a:r>
              <a:rPr lang="en-US" sz="3200" spc="-1" dirty="0">
                <a:solidFill>
                  <a:srgbClr val="000000"/>
                </a:solidFill>
              </a:rPr>
              <a:t> do </a:t>
            </a:r>
            <a:r>
              <a:rPr lang="en-US" sz="3200" spc="-1" dirty="0" err="1">
                <a:solidFill>
                  <a:srgbClr val="000000"/>
                </a:solidFill>
              </a:rPr>
              <a:t>ustanovitve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več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novih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podjetij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več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kot</a:t>
            </a:r>
            <a:r>
              <a:rPr lang="en-US" sz="3200" spc="-1" dirty="0">
                <a:solidFill>
                  <a:srgbClr val="000000"/>
                </a:solidFill>
              </a:rPr>
              <a:t> 5 000 </a:t>
            </a:r>
            <a:r>
              <a:rPr lang="en-US" sz="3200" spc="-1" dirty="0" err="1">
                <a:solidFill>
                  <a:srgbClr val="000000"/>
                </a:solidFill>
              </a:rPr>
              <a:t>delovnih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mest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7450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66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6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30521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-1" dirty="0" err="1">
                <a:solidFill>
                  <a:srgbClr val="000000"/>
                </a:solidFill>
              </a:rPr>
              <a:t>Primeri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uspešnih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 so: (2/2): 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sl-SI" sz="3200" spc="-1" dirty="0">
                <a:solidFill>
                  <a:srgbClr val="000000"/>
                </a:solidFill>
              </a:rPr>
              <a:t>1. </a:t>
            </a:r>
            <a:r>
              <a:rPr lang="en-US" sz="3200" spc="-1" dirty="0" err="1">
                <a:solidFill>
                  <a:srgbClr val="000000"/>
                </a:solidFill>
              </a:rPr>
              <a:t>Severni</a:t>
            </a:r>
            <a:r>
              <a:rPr lang="en-US" sz="3200" spc="-1" dirty="0">
                <a:solidFill>
                  <a:srgbClr val="000000"/>
                </a:solidFill>
              </a:rPr>
              <a:t> Brabant, </a:t>
            </a:r>
            <a:r>
              <a:rPr lang="en-US" sz="3200" spc="-1" dirty="0" err="1">
                <a:solidFill>
                  <a:srgbClr val="000000"/>
                </a:solidFill>
              </a:rPr>
              <a:t>Nizozemska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Severni</a:t>
            </a:r>
            <a:r>
              <a:rPr lang="en-US" sz="3200" spc="-1" dirty="0">
                <a:solidFill>
                  <a:srgbClr val="000000"/>
                </a:solidFill>
              </a:rPr>
              <a:t> Brabant je </a:t>
            </a:r>
            <a:r>
              <a:rPr lang="en-US" sz="3200" spc="-1" dirty="0" err="1">
                <a:solidFill>
                  <a:srgbClr val="000000"/>
                </a:solidFill>
              </a:rPr>
              <a:t>razvil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, ki se </a:t>
            </a:r>
            <a:r>
              <a:rPr lang="en-US" sz="3200" spc="-1" dirty="0" err="1">
                <a:solidFill>
                  <a:srgbClr val="000000"/>
                </a:solidFill>
              </a:rPr>
              <a:t>osredotoča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visokotehnoloških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sistemov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materialov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ter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izkorišča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obstoječe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strokovno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znanje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inženiringa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inovacij</a:t>
            </a:r>
            <a:r>
              <a:rPr lang="en-US" sz="3200" spc="-1" dirty="0">
                <a:solidFill>
                  <a:srgbClr val="000000"/>
                </a:solidFill>
              </a:rPr>
              <a:t>. Ta </a:t>
            </a:r>
            <a:r>
              <a:rPr lang="en-US" sz="3200" spc="-1" dirty="0" err="1">
                <a:solidFill>
                  <a:srgbClr val="000000"/>
                </a:solidFill>
              </a:rPr>
              <a:t>strategija</a:t>
            </a:r>
            <a:r>
              <a:rPr lang="en-US" sz="3200" spc="-1" dirty="0">
                <a:solidFill>
                  <a:srgbClr val="000000"/>
                </a:solidFill>
              </a:rPr>
              <a:t> je </a:t>
            </a:r>
            <a:r>
              <a:rPr lang="en-US" sz="3200" spc="-1" dirty="0" err="1">
                <a:solidFill>
                  <a:srgbClr val="000000"/>
                </a:solidFill>
              </a:rPr>
              <a:t>privedla</a:t>
            </a:r>
            <a:r>
              <a:rPr lang="en-US" sz="3200" spc="-1" dirty="0">
                <a:solidFill>
                  <a:srgbClr val="000000"/>
                </a:solidFill>
              </a:rPr>
              <a:t> do </a:t>
            </a:r>
            <a:r>
              <a:rPr lang="en-US" sz="3200" spc="-1" dirty="0" err="1">
                <a:solidFill>
                  <a:srgbClr val="000000"/>
                </a:solidFill>
              </a:rPr>
              <a:t>ustanovitve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več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novih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podjetij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ustvarila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več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kot</a:t>
            </a:r>
            <a:r>
              <a:rPr lang="en-US" sz="3200" spc="-1" dirty="0">
                <a:solidFill>
                  <a:srgbClr val="000000"/>
                </a:solidFill>
              </a:rPr>
              <a:t> 10 000 </a:t>
            </a:r>
            <a:r>
              <a:rPr lang="en-US" sz="3200" spc="-1" dirty="0" err="1">
                <a:solidFill>
                  <a:srgbClr val="000000"/>
                </a:solidFill>
              </a:rPr>
              <a:t>delovnih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mest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1676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0559409" y="5528825"/>
            <a:ext cx="7134840" cy="2547125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911600" y="3799800"/>
            <a:ext cx="7643880" cy="44319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2400" dirty="0" err="1"/>
              <a:t>OpenProject</a:t>
            </a:r>
            <a:r>
              <a:rPr lang="en-US" sz="2400" dirty="0"/>
              <a:t> is</a:t>
            </a:r>
            <a:r>
              <a:rPr lang="sl-SI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brezplačno</a:t>
            </a:r>
            <a:r>
              <a:rPr lang="en-US" sz="2400" dirty="0"/>
              <a:t> in </a:t>
            </a:r>
            <a:r>
              <a:rPr lang="en-US" sz="2400" dirty="0" err="1"/>
              <a:t>odprtokodno</a:t>
            </a:r>
            <a:r>
              <a:rPr lang="en-US" sz="2400" dirty="0"/>
              <a:t> </a:t>
            </a:r>
            <a:r>
              <a:rPr lang="en-US" sz="2400" dirty="0" err="1"/>
              <a:t>programsko</a:t>
            </a:r>
            <a:r>
              <a:rPr lang="en-US" sz="2400" dirty="0"/>
              <a:t> </a:t>
            </a:r>
            <a:r>
              <a:rPr lang="en-US" sz="2400" dirty="0" err="1"/>
              <a:t>opremo</a:t>
            </a:r>
            <a:r>
              <a:rPr lang="en-US" sz="2400" dirty="0"/>
              <a:t> za </a:t>
            </a:r>
            <a:r>
              <a:rPr lang="en-US" sz="2400" dirty="0" err="1"/>
              <a:t>klasično</a:t>
            </a:r>
            <a:r>
              <a:rPr lang="en-US" sz="2400" dirty="0"/>
              <a:t> in </a:t>
            </a:r>
            <a:r>
              <a:rPr lang="en-US" sz="2400" dirty="0" err="1"/>
              <a:t>agilno</a:t>
            </a:r>
            <a:r>
              <a:rPr lang="en-US" sz="2400" dirty="0"/>
              <a:t> </a:t>
            </a:r>
            <a:r>
              <a:rPr lang="en-US" sz="2400" dirty="0" err="1"/>
              <a:t>vodenje</a:t>
            </a:r>
            <a:r>
              <a:rPr lang="en-US" sz="2400" dirty="0"/>
              <a:t> </a:t>
            </a:r>
            <a:r>
              <a:rPr lang="en-US" sz="2400" dirty="0" err="1"/>
              <a:t>projektov</a:t>
            </a:r>
            <a:r>
              <a:rPr lang="en-US" sz="2400" dirty="0"/>
              <a:t> za </a:t>
            </a:r>
            <a:r>
              <a:rPr lang="en-US" sz="2400" dirty="0" err="1"/>
              <a:t>podporo</a:t>
            </a:r>
            <a:r>
              <a:rPr lang="en-US" sz="2400" dirty="0"/>
              <a:t> </a:t>
            </a:r>
            <a:r>
              <a:rPr lang="en-US" sz="2400" dirty="0" err="1"/>
              <a:t>ekipam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sl-SI" sz="2400" dirty="0">
                <a:hlinkClick r:id="rId6"/>
              </a:rPr>
              <a:t>celotnem življenjskem ciklu projekta</a:t>
            </a:r>
            <a:r>
              <a:rPr lang="sl-SI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voljo</a:t>
            </a:r>
            <a:r>
              <a:rPr lang="en-US" sz="2400" dirty="0"/>
              <a:t> v </a:t>
            </a:r>
            <a:r>
              <a:rPr lang="en-US" sz="2400" dirty="0" err="1"/>
              <a:t>več</a:t>
            </a:r>
            <a:r>
              <a:rPr lang="en-US" sz="2400" dirty="0"/>
              <a:t> </a:t>
            </a:r>
            <a:r>
              <a:rPr lang="en-US" sz="2400" dirty="0" err="1"/>
              <a:t>kot</a:t>
            </a:r>
            <a:r>
              <a:rPr lang="en-US" sz="2400" dirty="0"/>
              <a:t> 30 </a:t>
            </a:r>
            <a:r>
              <a:rPr lang="en-US" sz="2400" dirty="0" err="1"/>
              <a:t>jezikih</a:t>
            </a:r>
            <a:r>
              <a:rPr lang="en-US" sz="2400" dirty="0"/>
              <a:t>;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pod </a:t>
            </a:r>
            <a:r>
              <a:rPr lang="en-US" sz="2400" dirty="0" err="1"/>
              <a:t>licenco</a:t>
            </a:r>
            <a:r>
              <a:rPr lang="en-US" sz="2400" dirty="0"/>
              <a:t> </a:t>
            </a:r>
            <a:r>
              <a:rPr lang="en-US" sz="2400" b="1" dirty="0"/>
              <a:t>GNU GPL V3</a:t>
            </a:r>
            <a:r>
              <a:rPr lang="en-US" sz="2400" dirty="0"/>
              <a:t>. </a:t>
            </a:r>
            <a:r>
              <a:rPr lang="en-US" sz="2400" dirty="0" err="1"/>
              <a:t>Izvorna</a:t>
            </a:r>
            <a:r>
              <a:rPr lang="en-US" sz="2400" dirty="0"/>
              <a:t> </a:t>
            </a:r>
            <a:r>
              <a:rPr lang="en-US" sz="2400" dirty="0" err="1"/>
              <a:t>koda</a:t>
            </a:r>
            <a:r>
              <a:rPr lang="en-US" sz="2400" dirty="0"/>
              <a:t> je </a:t>
            </a:r>
            <a:r>
              <a:rPr lang="en-US" sz="2400" dirty="0" err="1"/>
              <a:t>prosto</a:t>
            </a:r>
            <a:r>
              <a:rPr lang="en-US" sz="2400" dirty="0"/>
              <a:t> </a:t>
            </a:r>
            <a:r>
              <a:rPr lang="en-US" sz="2400" dirty="0" err="1"/>
              <a:t>objavljena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GitHubu</a:t>
            </a:r>
            <a:r>
              <a:rPr lang="sl-SI" sz="2400" dirty="0"/>
              <a:t>:</a:t>
            </a:r>
            <a:r>
              <a:rPr lang="en-US" sz="2400" dirty="0"/>
              <a:t> </a:t>
            </a:r>
            <a:r>
              <a:rPr lang="en-US" sz="2400" dirty="0">
                <a:hlinkClick r:id="rId7"/>
              </a:rPr>
              <a:t>GitHub</a:t>
            </a:r>
            <a:r>
              <a:rPr lang="sl-SI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ponujajo</a:t>
            </a:r>
            <a:r>
              <a:rPr lang="en-US" sz="2400" dirty="0"/>
              <a:t> </a:t>
            </a:r>
            <a:r>
              <a:rPr lang="en-US" sz="2400" dirty="0" err="1"/>
              <a:t>kot</a:t>
            </a:r>
            <a:r>
              <a:rPr lang="en-US" sz="2400" dirty="0"/>
              <a:t> </a:t>
            </a:r>
            <a:r>
              <a:rPr lang="en-US" sz="2400" dirty="0" err="1"/>
              <a:t>plačljive</a:t>
            </a:r>
            <a:r>
              <a:rPr lang="en-US" sz="2400" dirty="0"/>
              <a:t> </a:t>
            </a:r>
            <a:r>
              <a:rPr lang="en-US" sz="2400" dirty="0" err="1"/>
              <a:t>naročnine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različice</a:t>
            </a:r>
            <a:r>
              <a:rPr lang="en-US" sz="2400" dirty="0"/>
              <a:t> Enterprise-on-premise Edition </a:t>
            </a:r>
            <a:r>
              <a:rPr lang="en-US" sz="2400" dirty="0" err="1"/>
              <a:t>ali</a:t>
            </a:r>
            <a:r>
              <a:rPr lang="en-US" sz="2400" dirty="0"/>
              <a:t> Community Edition.</a:t>
            </a:r>
            <a:r>
              <a:rPr lang="sl-SI" sz="2400" dirty="0"/>
              <a:t>(</a:t>
            </a:r>
            <a:r>
              <a:rPr lang="sl-SI" sz="2400" dirty="0">
                <a:hlinkClick r:id="rId8"/>
              </a:rPr>
              <a:t>link</a:t>
            </a:r>
            <a:r>
              <a:rPr lang="sl-SI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se razvija od leta 2011 (</a:t>
            </a:r>
            <a:r>
              <a:rPr lang="sl-SI" sz="2400" dirty="0" err="1"/>
              <a:t>vilica</a:t>
            </a:r>
            <a:r>
              <a:rPr lang="sl-SI" sz="2400" dirty="0"/>
              <a:t> zastarelega </a:t>
            </a:r>
            <a:r>
              <a:rPr lang="sl-SI" sz="2400" dirty="0" err="1"/>
              <a:t>ChiliProjekta</a:t>
            </a:r>
            <a:r>
              <a:rPr lang="sl-SI" sz="2400" dirty="0"/>
              <a:t>, ki je bil </a:t>
            </a:r>
            <a:r>
              <a:rPr lang="sl-SI" sz="2400" dirty="0" err="1"/>
              <a:t>vilica</a:t>
            </a:r>
            <a:r>
              <a:rPr lang="sl-SI" sz="2400" dirty="0"/>
              <a:t> </a:t>
            </a:r>
            <a:r>
              <a:rPr lang="sl-SI" sz="2400" dirty="0" err="1"/>
              <a:t>Redminea</a:t>
            </a:r>
            <a:r>
              <a:rPr lang="sl-SI" sz="2400" dirty="0"/>
              <a:t>)</a:t>
            </a:r>
            <a:r>
              <a:rPr lang="en-US" sz="2400" b="0" strike="noStrike" spc="-38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9"/>
          <p:cNvSpPr/>
          <p:nvPr/>
        </p:nvSpPr>
        <p:spPr>
          <a:xfrm>
            <a:off x="1911600" y="1332949"/>
            <a:ext cx="15782650" cy="13849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2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52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52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5200" spc="-49" dirty="0">
                <a:solidFill>
                  <a:srgbClr val="000000"/>
                </a:solidFill>
                <a:latin typeface="Abhaya Libre Regular"/>
              </a:rPr>
              <a:t>Upravljanje projektov (UP) s programom </a:t>
            </a:r>
            <a:r>
              <a:rPr lang="sl-SI" sz="52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52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8280360" cy="6457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l-SI" sz="4000" dirty="0"/>
              <a:t>Kaj je program </a:t>
            </a:r>
            <a:r>
              <a:rPr lang="sl-SI" sz="4000" dirty="0" err="1"/>
              <a:t>OpenProject</a:t>
            </a:r>
            <a:r>
              <a:rPr lang="sl-SI" sz="4000" dirty="0"/>
              <a:t>?</a:t>
            </a: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2FAEA0-67F0-4B32-A3D2-0520B2F7718C}"/>
              </a:ext>
            </a:extLst>
          </p:cNvPr>
          <p:cNvSpPr/>
          <p:nvPr/>
        </p:nvSpPr>
        <p:spPr>
          <a:xfrm>
            <a:off x="11226627" y="6368022"/>
            <a:ext cx="6467622" cy="1144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2400" dirty="0">
                <a:hlinkClick r:id="rId9"/>
              </a:rPr>
              <a:t>https://www.openproject.org/docs/getting-started/openproject-introduction/</a:t>
            </a:r>
            <a:endParaRPr lang="en-US" sz="2400" dirty="0"/>
          </a:p>
          <a:p>
            <a:pPr algn="just">
              <a:lnSpc>
                <a:spcPts val="3359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/>
          <p:nvPr/>
        </p:nvPicPr>
        <p:blipFill>
          <a:blip r:embed="rId2"/>
          <a:stretch/>
        </p:blipFill>
        <p:spPr>
          <a:xfrm rot="12652800">
            <a:off x="6661080" y="760536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6"/>
          <p:cNvPicPr/>
          <p:nvPr/>
        </p:nvPicPr>
        <p:blipFill>
          <a:blip r:embed="rId3"/>
          <a:stretch/>
        </p:blipFill>
        <p:spPr>
          <a:xfrm rot="11967600">
            <a:off x="-2431440" y="-170496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7"/>
          <p:cNvPicPr/>
          <p:nvPr/>
        </p:nvPicPr>
        <p:blipFill>
          <a:blip r:embed="rId3"/>
          <a:stretch/>
        </p:blipFill>
        <p:spPr>
          <a:xfrm rot="13029000">
            <a:off x="-2522880" y="757080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/>
          <p:cNvPicPr/>
          <p:nvPr/>
        </p:nvPicPr>
        <p:blipFill>
          <a:blip r:embed="rId4"/>
          <a:stretch/>
        </p:blipFill>
        <p:spPr>
          <a:xfrm rot="10800000">
            <a:off x="15157080" y="826488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/>
          <p:cNvPicPr/>
          <p:nvPr/>
        </p:nvPicPr>
        <p:blipFill>
          <a:blip r:embed="rId5"/>
          <a:stretch/>
        </p:blipFill>
        <p:spPr>
          <a:xfrm rot="10800000">
            <a:off x="1904760" y="-77184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/>
          <p:cNvPicPr/>
          <p:nvPr/>
        </p:nvPicPr>
        <p:blipFill>
          <a:blip r:embed="rId6"/>
          <a:stretch/>
        </p:blipFill>
        <p:spPr>
          <a:xfrm rot="9614400">
            <a:off x="17190360" y="60915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/>
          <p:cNvPicPr/>
          <p:nvPr/>
        </p:nvPicPr>
        <p:blipFill>
          <a:blip r:embed="rId6"/>
          <a:stretch/>
        </p:blipFill>
        <p:spPr>
          <a:xfrm rot="3420600">
            <a:off x="5570640" y="-434916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2"/>
          <p:cNvPicPr/>
          <p:nvPr/>
        </p:nvPicPr>
        <p:blipFill>
          <a:blip r:embed="rId6"/>
          <a:stretch/>
        </p:blipFill>
        <p:spPr>
          <a:xfrm rot="17433000">
            <a:off x="-3176280" y="486072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60" name="Group 13"/>
          <p:cNvGrpSpPr/>
          <p:nvPr/>
        </p:nvGrpSpPr>
        <p:grpSpPr>
          <a:xfrm>
            <a:off x="1171080" y="8531640"/>
            <a:ext cx="2900160" cy="807480"/>
            <a:chOff x="1171080" y="8531640"/>
            <a:chExt cx="2900160" cy="807480"/>
          </a:xfrm>
        </p:grpSpPr>
        <p:pic>
          <p:nvPicPr>
            <p:cNvPr id="61" name="Picture 14"/>
            <p:cNvPicPr/>
            <p:nvPr/>
          </p:nvPicPr>
          <p:blipFill>
            <a:blip r:embed="rId7"/>
            <a:stretch/>
          </p:blipFill>
          <p:spPr>
            <a:xfrm rot="10800000">
              <a:off x="1171080" y="887544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" name="Picture 15"/>
            <p:cNvPicPr/>
            <p:nvPr/>
          </p:nvPicPr>
          <p:blipFill>
            <a:blip r:embed="rId7"/>
            <a:stretch/>
          </p:blipFill>
          <p:spPr>
            <a:xfrm rot="10800000">
              <a:off x="1171080" y="853164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4" name="Picture 17"/>
          <p:cNvPicPr/>
          <p:nvPr/>
        </p:nvPicPr>
        <p:blipFill>
          <a:blip r:embed="rId8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8"/>
          <p:cNvPicPr/>
          <p:nvPr/>
        </p:nvPicPr>
        <p:blipFill>
          <a:blip r:embed="rId9"/>
          <a:stretch/>
        </p:blipFill>
        <p:spPr>
          <a:xfrm>
            <a:off x="7758720" y="92584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3A170EC-29BA-42AF-82C5-910C14512764}"/>
              </a:ext>
            </a:extLst>
          </p:cNvPr>
          <p:cNvSpPr/>
          <p:nvPr/>
        </p:nvSpPr>
        <p:spPr>
          <a:xfrm>
            <a:off x="2621160" y="3251734"/>
            <a:ext cx="148975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0" dirty="0"/>
              <a:t>O</a:t>
            </a:r>
            <a:r>
              <a:rPr lang="en-US" sz="6000" dirty="0" err="1"/>
              <a:t>predelitev</a:t>
            </a:r>
            <a:r>
              <a:rPr lang="en-US" sz="6000" dirty="0"/>
              <a:t> </a:t>
            </a:r>
            <a:r>
              <a:rPr lang="en-US" sz="6000" dirty="0" err="1"/>
              <a:t>skupnih</a:t>
            </a:r>
            <a:r>
              <a:rPr lang="en-US" sz="6000" dirty="0"/>
              <a:t> </a:t>
            </a:r>
            <a:r>
              <a:rPr lang="en-US" sz="6000" dirty="0" err="1"/>
              <a:t>elementov</a:t>
            </a:r>
            <a:r>
              <a:rPr lang="en-US" sz="6000" dirty="0"/>
              <a:t> med </a:t>
            </a:r>
            <a:r>
              <a:rPr lang="en-US" sz="6000" dirty="0" err="1"/>
              <a:t>nišami</a:t>
            </a:r>
            <a:r>
              <a:rPr lang="en-US" sz="6000" dirty="0"/>
              <a:t> </a:t>
            </a:r>
            <a:r>
              <a:rPr lang="en-US" sz="6000" dirty="0" err="1"/>
              <a:t>pametne</a:t>
            </a:r>
            <a:r>
              <a:rPr lang="en-US" sz="6000" dirty="0"/>
              <a:t> </a:t>
            </a:r>
            <a:r>
              <a:rPr lang="en-US" sz="6000" dirty="0" err="1"/>
              <a:t>specializacije</a:t>
            </a:r>
            <a:r>
              <a:rPr lang="en-US" sz="6000" dirty="0"/>
              <a:t> </a:t>
            </a:r>
            <a:r>
              <a:rPr lang="en-US" sz="6000" dirty="0" err="1"/>
              <a:t>posameznih</a:t>
            </a:r>
            <a:r>
              <a:rPr lang="en-US" sz="6000" dirty="0"/>
              <a:t> </a:t>
            </a:r>
            <a:r>
              <a:rPr lang="en-US" sz="6000" dirty="0" err="1"/>
              <a:t>sektorjev</a:t>
            </a:r>
            <a:r>
              <a:rPr lang="en-US" sz="6000" dirty="0"/>
              <a:t> in </a:t>
            </a:r>
            <a:r>
              <a:rPr lang="en-US" sz="6000" dirty="0" err="1"/>
              <a:t>glavnimi</a:t>
            </a:r>
            <a:r>
              <a:rPr lang="en-US" sz="6000" dirty="0"/>
              <a:t> </a:t>
            </a:r>
            <a:r>
              <a:rPr lang="en-US" sz="6000" dirty="0" err="1"/>
              <a:t>regionalnimi</a:t>
            </a:r>
            <a:r>
              <a:rPr lang="en-US" sz="6000" dirty="0"/>
              <a:t> </a:t>
            </a:r>
            <a:r>
              <a:rPr lang="en-US" sz="6000" dirty="0" err="1"/>
              <a:t>izzivi</a:t>
            </a:r>
            <a:endParaRPr lang="en-US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0218420" y="3217627"/>
            <a:ext cx="7134840" cy="521544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911600" y="3799800"/>
            <a:ext cx="7643880" cy="2954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2400" dirty="0" err="1"/>
              <a:t>Če</a:t>
            </a:r>
            <a:r>
              <a:rPr lang="en-US" sz="2400" dirty="0"/>
              <a:t> </a:t>
            </a:r>
            <a:r>
              <a:rPr lang="en-US" sz="2400" dirty="0" err="1"/>
              <a:t>želite</a:t>
            </a:r>
            <a:r>
              <a:rPr lang="en-US" sz="2400" dirty="0"/>
              <a:t> </a:t>
            </a:r>
            <a:r>
              <a:rPr lang="en-US" sz="2400" dirty="0" err="1"/>
              <a:t>začeti</a:t>
            </a:r>
            <a:r>
              <a:rPr lang="en-US" sz="2400" dirty="0"/>
              <a:t> </a:t>
            </a:r>
            <a:r>
              <a:rPr lang="en-US" sz="2400" dirty="0" err="1"/>
              <a:t>uporabljati</a:t>
            </a:r>
            <a:r>
              <a:rPr lang="en-US" sz="2400" dirty="0"/>
              <a:t> </a:t>
            </a:r>
            <a:r>
              <a:rPr lang="en-US" sz="2400" dirty="0" err="1"/>
              <a:t>OpenProject</a:t>
            </a:r>
            <a:r>
              <a:rPr lang="en-US" sz="2400" dirty="0"/>
              <a:t>, </a:t>
            </a:r>
            <a:r>
              <a:rPr lang="en-US" sz="2400" dirty="0" err="1"/>
              <a:t>morate</a:t>
            </a:r>
            <a:r>
              <a:rPr lang="en-US" sz="2400" dirty="0"/>
              <a:t> </a:t>
            </a:r>
            <a:r>
              <a:rPr lang="en-US" sz="2400" dirty="0" err="1"/>
              <a:t>slediti</a:t>
            </a:r>
            <a:r>
              <a:rPr lang="en-US" sz="2400" dirty="0"/>
              <a:t> </a:t>
            </a:r>
            <a:r>
              <a:rPr lang="en-US" sz="2400" dirty="0" err="1"/>
              <a:t>nekaj</a:t>
            </a:r>
            <a:r>
              <a:rPr lang="en-US" sz="2400" dirty="0"/>
              <a:t> </a:t>
            </a:r>
            <a:r>
              <a:rPr lang="en-US" sz="2400" dirty="0" err="1"/>
              <a:t>preprostim</a:t>
            </a:r>
            <a:r>
              <a:rPr lang="en-US" sz="2400" dirty="0"/>
              <a:t> </a:t>
            </a:r>
            <a:r>
              <a:rPr lang="en-US" sz="2400" dirty="0" err="1"/>
              <a:t>korakom</a:t>
            </a:r>
            <a:r>
              <a:rPr lang="en-US" sz="2400" dirty="0"/>
              <a:t>:</a:t>
            </a:r>
            <a:endParaRPr lang="sl-SI" sz="2400" dirty="0"/>
          </a:p>
          <a:p>
            <a:endParaRPr lang="sl-SI" sz="2400" dirty="0"/>
          </a:p>
          <a:p>
            <a:pPr marL="457200" indent="-457200">
              <a:buAutoNum type="arabicPeriod"/>
            </a:pPr>
            <a:r>
              <a:rPr lang="en-US" sz="2400" dirty="0" err="1"/>
              <a:t>Pridobite</a:t>
            </a:r>
            <a:r>
              <a:rPr lang="en-US" sz="2400" dirty="0"/>
              <a:t> </a:t>
            </a:r>
            <a:r>
              <a:rPr lang="en-US" sz="2400" dirty="0" err="1"/>
              <a:t>račun</a:t>
            </a:r>
            <a:r>
              <a:rPr lang="en-US" sz="2400" dirty="0"/>
              <a:t> in se </a:t>
            </a:r>
            <a:r>
              <a:rPr lang="en-US" sz="2400" dirty="0" err="1"/>
              <a:t>prijavite</a:t>
            </a:r>
            <a:endParaRPr lang="sl-SI" sz="2400" dirty="0"/>
          </a:p>
          <a:p>
            <a:pPr marL="457200" indent="-457200">
              <a:buAutoNum type="arabicPeriod"/>
            </a:pPr>
            <a:r>
              <a:rPr lang="en-US" sz="2400" dirty="0" err="1"/>
              <a:t>Ustvarite</a:t>
            </a:r>
            <a:r>
              <a:rPr lang="en-US" sz="2400" dirty="0"/>
              <a:t> </a:t>
            </a:r>
            <a:r>
              <a:rPr lang="en-US" sz="2400" dirty="0" err="1"/>
              <a:t>nov</a:t>
            </a:r>
            <a:r>
              <a:rPr lang="en-US" sz="2400" dirty="0"/>
              <a:t> project</a:t>
            </a:r>
            <a:endParaRPr lang="sl-SI" sz="2400" dirty="0"/>
          </a:p>
          <a:p>
            <a:pPr marL="457200" indent="-457200">
              <a:buAutoNum type="arabicPeriod"/>
            </a:pPr>
            <a:r>
              <a:rPr lang="en-US" sz="2400" dirty="0" err="1"/>
              <a:t>Povabite</a:t>
            </a:r>
            <a:r>
              <a:rPr lang="en-US" sz="2400" dirty="0"/>
              <a:t> </a:t>
            </a:r>
            <a:r>
              <a:rPr lang="en-US" sz="2400" dirty="0" err="1"/>
              <a:t>člane</a:t>
            </a:r>
            <a:r>
              <a:rPr lang="en-US" sz="2400" dirty="0"/>
              <a:t> </a:t>
            </a:r>
            <a:r>
              <a:rPr lang="en-US" sz="2400" dirty="0" err="1"/>
              <a:t>ekipe</a:t>
            </a:r>
            <a:r>
              <a:rPr lang="en-US" sz="2400" dirty="0"/>
              <a:t> k </a:t>
            </a:r>
            <a:r>
              <a:rPr lang="en-US" sz="2400" dirty="0" err="1"/>
              <a:t>sodelovanju</a:t>
            </a:r>
            <a:endParaRPr lang="sl-SI" sz="2400" dirty="0"/>
          </a:p>
          <a:p>
            <a:pPr marL="457200" indent="-457200">
              <a:buAutoNum type="arabicPeriod"/>
            </a:pPr>
            <a:r>
              <a:rPr lang="en-US" sz="2400" dirty="0" err="1"/>
              <a:t>Ustvarite</a:t>
            </a:r>
            <a:r>
              <a:rPr lang="en-US" sz="2400" dirty="0"/>
              <a:t> </a:t>
            </a:r>
            <a:r>
              <a:rPr lang="en-US" sz="2400" dirty="0" err="1"/>
              <a:t>delovne</a:t>
            </a:r>
            <a:r>
              <a:rPr lang="en-US" sz="2400" dirty="0"/>
              <a:t> </a:t>
            </a:r>
            <a:r>
              <a:rPr lang="en-US" sz="2400" dirty="0" err="1"/>
              <a:t>pakete</a:t>
            </a:r>
            <a:endParaRPr lang="sl-SI" sz="2400" dirty="0"/>
          </a:p>
          <a:p>
            <a:pPr marL="457200" indent="-457200">
              <a:buAutoNum type="arabicPeriod"/>
            </a:pPr>
            <a:r>
              <a:rPr lang="en-US" sz="2400" dirty="0" err="1"/>
              <a:t>Vzpostavite</a:t>
            </a:r>
            <a:r>
              <a:rPr lang="en-US" sz="2400" dirty="0"/>
              <a:t> </a:t>
            </a:r>
            <a:r>
              <a:rPr lang="en-US" sz="2400" dirty="0" err="1"/>
              <a:t>načrt</a:t>
            </a:r>
            <a:r>
              <a:rPr lang="en-US" sz="2400" dirty="0"/>
              <a:t> </a:t>
            </a:r>
            <a:r>
              <a:rPr lang="en-US" sz="2400" dirty="0" err="1"/>
              <a:t>projekta</a:t>
            </a:r>
            <a:endParaRPr lang="en-US" sz="2400" dirty="0"/>
          </a:p>
        </p:txBody>
      </p:sp>
      <p:sp>
        <p:nvSpPr>
          <p:cNvPr id="181" name="TextBox 9"/>
          <p:cNvSpPr/>
          <p:nvPr/>
        </p:nvSpPr>
        <p:spPr>
          <a:xfrm>
            <a:off x="1911600" y="2052360"/>
            <a:ext cx="12033000" cy="692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2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52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52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52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52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52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828036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r>
              <a:rPr lang="sl-SI" sz="4000" b="1" dirty="0"/>
              <a:t>Prvi koraki za začetek</a:t>
            </a:r>
            <a:endParaRPr lang="en-US" sz="4000" b="1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250E8A9-5EDF-443C-AF83-C45DB1170D9C}"/>
              </a:ext>
            </a:extLst>
          </p:cNvPr>
          <p:cNvSpPr/>
          <p:nvPr/>
        </p:nvSpPr>
        <p:spPr>
          <a:xfrm>
            <a:off x="1765140" y="8111490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B4BABC7-9D20-4D58-B735-79E488D15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8973" y="3647447"/>
            <a:ext cx="64008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60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782368"/>
            <a:ext cx="17238617" cy="5111952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2052360"/>
            <a:ext cx="1433805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599" y="2956320"/>
            <a:ext cx="11534577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v-SE" sz="4000" b="1" dirty="0"/>
              <a:t>Celoten življenjski cikel projektnega vodenja</a:t>
            </a:r>
            <a:endParaRPr lang="en-US" sz="40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5884"/>
              </p:ext>
            </p:extLst>
          </p:nvPr>
        </p:nvGraphicFramePr>
        <p:xfrm>
          <a:off x="1828800" y="3708207"/>
          <a:ext cx="14420850" cy="6014928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r>
                        <a:rPr lang="sl-SI" sz="3200" dirty="0"/>
                        <a:t>Faza projekta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 fazo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Koncept in začetek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Zbiranje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idej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ter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opredelitev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obsega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rezultatov</a:t>
                      </a:r>
                      <a:r>
                        <a:rPr lang="en-US" sz="3200" dirty="0"/>
                        <a:t>: </a:t>
                      </a:r>
                      <a:r>
                        <a:rPr lang="en-US" sz="3200" dirty="0" err="1"/>
                        <a:t>vzpostavitev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dokumentiranje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začetnih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idej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opis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povabilo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članom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483089"/>
                  </a:ext>
                </a:extLst>
              </a:tr>
              <a:tr h="443209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Opredelitev in načrtovanje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Ustvarite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pregled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 s </a:t>
                      </a:r>
                      <a:r>
                        <a:rPr lang="en-US" sz="3200" dirty="0" err="1"/>
                        <a:t>podrobnimi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informacijami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pripravite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načrt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ustvarite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časovni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načrt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041219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66411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7390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7687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765140" y="8111490"/>
            <a:ext cx="813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84567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260985" y="2316539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1316577"/>
            <a:ext cx="1450728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591347"/>
            <a:ext cx="11249764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v-SE" sz="4000" b="1" dirty="0"/>
              <a:t>Celoten življenjski cikel projektnega vodenja</a:t>
            </a:r>
            <a:endParaRPr lang="en-US" sz="40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444113"/>
              </p:ext>
            </p:extLst>
          </p:nvPr>
        </p:nvGraphicFramePr>
        <p:xfrm>
          <a:off x="1837840" y="3363162"/>
          <a:ext cx="14420850" cy="4663440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r>
                        <a:rPr lang="sl-SI" sz="3200" dirty="0"/>
                        <a:t>Faza projekta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 fazo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Začetek ali izvedba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Upravljanje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vseh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projektnih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dejavnosti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kot</a:t>
                      </a:r>
                      <a:r>
                        <a:rPr lang="en-US" sz="3200" dirty="0"/>
                        <a:t> so </a:t>
                      </a:r>
                      <a:r>
                        <a:rPr lang="en-US" sz="3200" dirty="0" err="1"/>
                        <a:t>naloge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rezultati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tveganja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funkcije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napake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zahtevki</a:t>
                      </a:r>
                      <a:r>
                        <a:rPr lang="en-US" sz="3200" dirty="0"/>
                        <a:t> za </a:t>
                      </a:r>
                      <a:r>
                        <a:rPr lang="en-US" sz="3200" dirty="0" err="1"/>
                        <a:t>spremembe</a:t>
                      </a:r>
                      <a:r>
                        <a:rPr lang="en-US" sz="3200" dirty="0"/>
                        <a:t>. Z </a:t>
                      </a:r>
                      <a:r>
                        <a:rPr lang="en-US" sz="3200" dirty="0" err="1"/>
                        <a:t>ekipami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uporabljajte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agilne</a:t>
                      </a:r>
                      <a:r>
                        <a:rPr lang="en-US" sz="3200" dirty="0"/>
                        <a:t> table, </a:t>
                      </a:r>
                      <a:r>
                        <a:rPr lang="en-US" sz="3200" dirty="0" err="1"/>
                        <a:t>dokumentirajte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sestanke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delite</a:t>
                      </a:r>
                      <a:r>
                        <a:rPr lang="en-US" sz="3200" dirty="0"/>
                        <a:t> novice.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66411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Uspešnost in nadzor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Ustvarjanje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upravljanje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proračunov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projektov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spremljanje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ocenjevanje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časa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stroškov</a:t>
                      </a:r>
                      <a:r>
                        <a:rPr lang="en-US" sz="3200" dirty="0"/>
                        <a:t>. Na </a:t>
                      </a:r>
                      <a:r>
                        <a:rPr lang="en-US" sz="3200" dirty="0" err="1"/>
                        <a:t>voljo</a:t>
                      </a:r>
                      <a:r>
                        <a:rPr lang="en-US" sz="3200" dirty="0"/>
                        <a:t> so </a:t>
                      </a:r>
                      <a:r>
                        <a:rPr lang="en-US" sz="3200" dirty="0" err="1"/>
                        <a:t>poročila</a:t>
                      </a:r>
                      <a:r>
                        <a:rPr lang="en-US" sz="3200" dirty="0"/>
                        <a:t> po meri za </a:t>
                      </a:r>
                      <a:r>
                        <a:rPr lang="en-US" sz="3200" dirty="0" err="1"/>
                        <a:t>natančen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aktualen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vpogled</a:t>
                      </a:r>
                      <a:r>
                        <a:rPr lang="en-US" sz="3200" dirty="0"/>
                        <a:t> v </a:t>
                      </a:r>
                      <a:r>
                        <a:rPr lang="en-US" sz="3200" dirty="0" err="1"/>
                        <a:t>uspešnost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dodeljena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sredstva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7390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765140" y="8111490"/>
            <a:ext cx="813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86235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2052360"/>
            <a:ext cx="1397610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599" y="2956320"/>
            <a:ext cx="11324715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v-SE" sz="4000" b="1" dirty="0"/>
              <a:t>Celoten življenjski cikel projektnega vodenja</a:t>
            </a:r>
            <a:endParaRPr lang="en-US" sz="40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47951"/>
              </p:ext>
            </p:extLst>
          </p:nvPr>
        </p:nvGraphicFramePr>
        <p:xfrm>
          <a:off x="1828800" y="3708207"/>
          <a:ext cx="14420850" cy="2621280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r>
                        <a:rPr lang="sl-SI" sz="3200" dirty="0"/>
                        <a:t>Faza projekta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 fazo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Zaključek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Dokumentirajte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dosežke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pridobljene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izkušnje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najboljše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prakse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preprosto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povzemite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glavne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rezultate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. </a:t>
                      </a:r>
                      <a:r>
                        <a:rPr lang="en-US" sz="3200" dirty="0" err="1"/>
                        <a:t>Arhivirajte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projekte</a:t>
                      </a:r>
                      <a:r>
                        <a:rPr lang="en-US" sz="3200" dirty="0"/>
                        <a:t> za </a:t>
                      </a:r>
                      <a:r>
                        <a:rPr lang="en-US" sz="3200" dirty="0" err="1"/>
                        <a:t>poznejše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sklicevanje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pridobivanje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izkušenj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7687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765140" y="8111490"/>
            <a:ext cx="813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60846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90857" y="2180205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27832" y="1018788"/>
            <a:ext cx="13858052" cy="7362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827832" y="2583245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Zasnova in začetek projekta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85E972-C153-4B11-8179-6D8D7D27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933423"/>
              </p:ext>
            </p:extLst>
          </p:nvPr>
        </p:nvGraphicFramePr>
        <p:xfrm>
          <a:off x="1744148" y="4458025"/>
          <a:ext cx="11719560" cy="3688080"/>
        </p:xfrm>
        <a:graphic>
          <a:graphicData uri="http://schemas.openxmlformats.org/drawingml/2006/table">
            <a:tbl>
              <a:tblPr/>
              <a:tblGrid>
                <a:gridCol w="5859780">
                  <a:extLst>
                    <a:ext uri="{9D8B030D-6E8A-4147-A177-3AD203B41FA5}">
                      <a16:colId xmlns:a16="http://schemas.microsoft.com/office/drawing/2014/main" val="2479674383"/>
                    </a:ext>
                  </a:extLst>
                </a:gridCol>
                <a:gridCol w="5859780">
                  <a:extLst>
                    <a:ext uri="{9D8B030D-6E8A-4147-A177-3AD203B41FA5}">
                      <a16:colId xmlns:a16="http://schemas.microsoft.com/office/drawing/2014/main" val="98684462"/>
                    </a:ext>
                  </a:extLst>
                </a:gridCol>
              </a:tblGrid>
              <a:tr h="486193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7320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Ustvarite nov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Ustvarite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nastavite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nov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</a:t>
                      </a:r>
                      <a:r>
                        <a:rPr lang="en-US" sz="3200" dirty="0"/>
                        <a:t> v </a:t>
                      </a:r>
                      <a:r>
                        <a:rPr lang="en-US" sz="3200" dirty="0" err="1"/>
                        <a:t>programu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OpenProject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252555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Vzpostavite projektno strukturo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Ustvarite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hierarhijo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projektov</a:t>
                      </a:r>
                      <a:r>
                        <a:rPr lang="en-US" sz="3200" dirty="0"/>
                        <a:t> za </a:t>
                      </a:r>
                      <a:r>
                        <a:rPr lang="en-US" sz="3200" dirty="0" err="1"/>
                        <a:t>strukturiranje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svojega</a:t>
                      </a:r>
                      <a:r>
                        <a:rPr lang="en-US" sz="3200" dirty="0"/>
                        <a:t> dela v </a:t>
                      </a:r>
                      <a:r>
                        <a:rPr lang="en-US" sz="3200" dirty="0" err="1"/>
                        <a:t>programu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OpenProject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1137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8" y="3656080"/>
            <a:ext cx="15839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 </a:t>
            </a:r>
            <a:r>
              <a:rPr kumimoji="0" lang="sl-SI" altLang="sl-SI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OpenProject</a:t>
            </a: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podpira začetno vzpostavitev in konfiguracijo projektne strukture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72AE04B-CC93-422E-BFD2-CA0F65C088F2}"/>
              </a:ext>
            </a:extLst>
          </p:cNvPr>
          <p:cNvSpPr/>
          <p:nvPr/>
        </p:nvSpPr>
        <p:spPr>
          <a:xfrm>
            <a:off x="1765140" y="8111490"/>
            <a:ext cx="813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46920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599" y="2052360"/>
            <a:ext cx="1463225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Zasnova in začetek projekta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85E972-C153-4B11-8179-6D8D7D27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30381"/>
              </p:ext>
            </p:extLst>
          </p:nvPr>
        </p:nvGraphicFramePr>
        <p:xfrm>
          <a:off x="1744149" y="4587270"/>
          <a:ext cx="11719560" cy="3200400"/>
        </p:xfrm>
        <a:graphic>
          <a:graphicData uri="http://schemas.openxmlformats.org/drawingml/2006/table">
            <a:tbl>
              <a:tblPr/>
              <a:tblGrid>
                <a:gridCol w="5859780">
                  <a:extLst>
                    <a:ext uri="{9D8B030D-6E8A-4147-A177-3AD203B41FA5}">
                      <a16:colId xmlns:a16="http://schemas.microsoft.com/office/drawing/2014/main" val="2479674383"/>
                    </a:ext>
                  </a:extLst>
                </a:gridCol>
                <a:gridCol w="5859780">
                  <a:extLst>
                    <a:ext uri="{9D8B030D-6E8A-4147-A177-3AD203B41FA5}">
                      <a16:colId xmlns:a16="http://schemas.microsoft.com/office/drawing/2014/main" val="98684462"/>
                    </a:ext>
                  </a:extLst>
                </a:gridCol>
              </a:tblGrid>
              <a:tr h="486193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7320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Nastavitve projekta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Ustvarite prve zamisli, naloge, okvirne mejnike.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5055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Dodaj člane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Povabite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svojo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ekipo</a:t>
                      </a:r>
                      <a:r>
                        <a:rPr lang="en-US" sz="3200" dirty="0"/>
                        <a:t> k </a:t>
                      </a:r>
                      <a:r>
                        <a:rPr lang="en-US" sz="3200" dirty="0" err="1"/>
                        <a:t>sodelovanju</a:t>
                      </a:r>
                      <a:r>
                        <a:rPr lang="en-US" sz="3200" dirty="0"/>
                        <a:t> v </a:t>
                      </a:r>
                      <a:r>
                        <a:rPr lang="en-US" sz="3200" dirty="0" err="1"/>
                        <a:t>programu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OpenProject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9213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957" y="3656080"/>
            <a:ext cx="158446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 </a:t>
            </a:r>
            <a:r>
              <a:rPr kumimoji="0" lang="sl-SI" altLang="sl-SI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OpenProject</a:t>
            </a: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podpira začetno vzpostavitev in konfiguracijo projektne strukture</a:t>
            </a: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72AE04B-CC93-422E-BFD2-CA0F65C088F2}"/>
              </a:ext>
            </a:extLst>
          </p:cNvPr>
          <p:cNvSpPr/>
          <p:nvPr/>
        </p:nvSpPr>
        <p:spPr>
          <a:xfrm>
            <a:off x="1765140" y="8111490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290061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60029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599" y="2052360"/>
            <a:ext cx="14507281" cy="7362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12311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4000" b="1" dirty="0"/>
              <a:t>Opredelitev projekta in načrtovanje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9" y="3409859"/>
            <a:ext cx="130217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/>
              <a:t>Ustvarite</a:t>
            </a:r>
            <a:r>
              <a:rPr lang="en-US" sz="3200" dirty="0"/>
              <a:t> </a:t>
            </a:r>
            <a:r>
              <a:rPr lang="en-US" sz="3200" dirty="0" err="1"/>
              <a:t>pregled</a:t>
            </a:r>
            <a:r>
              <a:rPr lang="en-US" sz="3200" dirty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 s </a:t>
            </a:r>
            <a:r>
              <a:rPr lang="en-US" sz="3200" dirty="0" err="1"/>
              <a:t>podrobnejšimi</a:t>
            </a:r>
            <a:r>
              <a:rPr lang="en-US" sz="3200" dirty="0"/>
              <a:t> </a:t>
            </a:r>
            <a:r>
              <a:rPr lang="en-US" sz="3200" dirty="0" err="1"/>
              <a:t>informacijami</a:t>
            </a:r>
            <a:r>
              <a:rPr lang="en-US" sz="3200" dirty="0"/>
              <a:t>, </a:t>
            </a:r>
            <a:r>
              <a:rPr lang="en-US" sz="3200" dirty="0" err="1"/>
              <a:t>pripravite</a:t>
            </a:r>
            <a:r>
              <a:rPr lang="en-US" sz="3200" dirty="0"/>
              <a:t> </a:t>
            </a:r>
            <a:r>
              <a:rPr lang="en-US" sz="3200" dirty="0" err="1"/>
              <a:t>načrt</a:t>
            </a:r>
            <a:r>
              <a:rPr lang="en-US" sz="3200" dirty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, </a:t>
            </a:r>
            <a:r>
              <a:rPr lang="en-US" sz="3200" dirty="0" err="1"/>
              <a:t>strukturirajte</a:t>
            </a:r>
            <a:r>
              <a:rPr lang="en-US" sz="3200" dirty="0"/>
              <a:t> </a:t>
            </a:r>
            <a:r>
              <a:rPr lang="en-US" sz="3200" dirty="0" err="1"/>
              <a:t>svoje</a:t>
            </a:r>
            <a:r>
              <a:rPr lang="en-US" sz="3200" dirty="0"/>
              <a:t> </a:t>
            </a:r>
            <a:r>
              <a:rPr lang="en-US" sz="3200" dirty="0" err="1"/>
              <a:t>delo</a:t>
            </a:r>
            <a:r>
              <a:rPr lang="en-US" sz="3200" dirty="0"/>
              <a:t>, </a:t>
            </a:r>
            <a:r>
              <a:rPr lang="en-US" sz="3200" dirty="0" err="1"/>
              <a:t>ustvarite</a:t>
            </a:r>
            <a:r>
              <a:rPr lang="en-US" sz="3200" dirty="0"/>
              <a:t> </a:t>
            </a:r>
            <a:r>
              <a:rPr lang="en-US" sz="3200" dirty="0" err="1"/>
              <a:t>časovni</a:t>
            </a:r>
            <a:r>
              <a:rPr lang="en-US" sz="3200" dirty="0"/>
              <a:t> </a:t>
            </a:r>
            <a:r>
              <a:rPr lang="en-US" sz="3200" dirty="0" err="1"/>
              <a:t>načrt</a:t>
            </a:r>
            <a:r>
              <a:rPr lang="en-US" sz="3200" dirty="0"/>
              <a:t>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B5DE3F9-3AC8-4645-98AC-971BEDD71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46101"/>
              </p:ext>
            </p:extLst>
          </p:nvPr>
        </p:nvGraphicFramePr>
        <p:xfrm>
          <a:off x="1911600" y="4687396"/>
          <a:ext cx="13978890" cy="3291840"/>
        </p:xfrm>
        <a:graphic>
          <a:graphicData uri="http://schemas.openxmlformats.org/drawingml/2006/table">
            <a:tbl>
              <a:tblPr/>
              <a:tblGrid>
                <a:gridCol w="5977890">
                  <a:extLst>
                    <a:ext uri="{9D8B030D-6E8A-4147-A177-3AD203B41FA5}">
                      <a16:colId xmlns:a16="http://schemas.microsoft.com/office/drawing/2014/main" val="1348054168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387715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91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Pregled globalnih projektov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3200" dirty="0"/>
                        <a:t>Ustvarite pregled projekta s pomembnimi informacijami o projektu.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708477"/>
                  </a:ext>
                </a:extLst>
              </a:tr>
              <a:tr h="305881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Strukturirajte delo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Ustvarjanje delovnih paketov in strukturiranje dela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324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8"/>
                        </a:rPr>
                        <a:t>Časovni načrt izvajanja 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Ustvarite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časovni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načrt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8318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094BA67B-1EBE-459D-A2C8-C6A8E5E31F91}"/>
              </a:ext>
            </a:extLst>
          </p:cNvPr>
          <p:cNvSpPr/>
          <p:nvPr/>
        </p:nvSpPr>
        <p:spPr>
          <a:xfrm>
            <a:off x="1765140" y="8111490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934673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2052360"/>
            <a:ext cx="14253686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Začetek ali izvajanje projekta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557778"/>
            <a:ext cx="133281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Upravljanje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vseh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projektnih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dejavnosti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kot</a:t>
            </a:r>
            <a:r>
              <a:rPr lang="en-US" altLang="sl-SI" sz="3200" dirty="0">
                <a:latin typeface="Arial" panose="020B0604020202020204" pitchFamily="34" charset="0"/>
              </a:rPr>
              <a:t> so </a:t>
            </a:r>
            <a:r>
              <a:rPr lang="en-US" altLang="sl-SI" sz="3200" dirty="0" err="1">
                <a:latin typeface="Arial" panose="020B0604020202020204" pitchFamily="34" charset="0"/>
              </a:rPr>
              <a:t>naloge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rezultati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tveganja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funkcije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napake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zahtevki</a:t>
            </a:r>
            <a:r>
              <a:rPr lang="en-US" altLang="sl-SI" sz="3200" dirty="0">
                <a:latin typeface="Arial" panose="020B0604020202020204" pitchFamily="34" charset="0"/>
              </a:rPr>
              <a:t> za </a:t>
            </a:r>
            <a:r>
              <a:rPr lang="en-US" altLang="sl-SI" sz="3200" dirty="0" err="1">
                <a:latin typeface="Arial" panose="020B0604020202020204" pitchFamily="34" charset="0"/>
              </a:rPr>
              <a:t>spremembe</a:t>
            </a:r>
            <a:r>
              <a:rPr lang="en-US" altLang="sl-SI" sz="3200" dirty="0">
                <a:latin typeface="Arial" panose="020B0604020202020204" pitchFamily="34" charset="0"/>
              </a:rPr>
              <a:t> v </a:t>
            </a:r>
            <a:r>
              <a:rPr lang="en-US" altLang="sl-SI" sz="3200" dirty="0" err="1">
                <a:latin typeface="Arial" panose="020B0604020202020204" pitchFamily="34" charset="0"/>
              </a:rPr>
              <a:t>delovnih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paketih</a:t>
            </a:r>
            <a:r>
              <a:rPr lang="en-US" altLang="sl-SI" sz="3200" dirty="0">
                <a:latin typeface="Arial" panose="020B0604020202020204" pitchFamily="34" charset="0"/>
              </a:rPr>
              <a:t>. Z </a:t>
            </a:r>
            <a:r>
              <a:rPr lang="en-US" altLang="sl-SI" sz="3200" dirty="0" err="1">
                <a:latin typeface="Arial" panose="020B0604020202020204" pitchFamily="34" charset="0"/>
              </a:rPr>
              <a:t>ekipami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uporabljajte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agilne</a:t>
            </a:r>
            <a:r>
              <a:rPr lang="en-US" altLang="sl-SI" sz="3200" dirty="0">
                <a:latin typeface="Arial" panose="020B0604020202020204" pitchFamily="34" charset="0"/>
              </a:rPr>
              <a:t> table. </a:t>
            </a:r>
            <a:r>
              <a:rPr lang="en-US" altLang="sl-SI" sz="3200" dirty="0" err="1">
                <a:latin typeface="Arial" panose="020B0604020202020204" pitchFamily="34" charset="0"/>
              </a:rPr>
              <a:t>Dokumentirajte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sestanke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delite</a:t>
            </a:r>
            <a:r>
              <a:rPr lang="en-US" altLang="sl-SI" sz="3200" dirty="0">
                <a:latin typeface="Arial" panose="020B0604020202020204" pitchFamily="34" charset="0"/>
              </a:rPr>
              <a:t> novice </a:t>
            </a:r>
            <a:r>
              <a:rPr lang="en-US" altLang="sl-SI" sz="3200" dirty="0" err="1">
                <a:latin typeface="Arial" panose="020B0604020202020204" pitchFamily="34" charset="0"/>
              </a:rPr>
              <a:t>itd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548661"/>
              </p:ext>
            </p:extLst>
          </p:nvPr>
        </p:nvGraphicFramePr>
        <p:xfrm>
          <a:off x="1765140" y="5181600"/>
          <a:ext cx="15324651" cy="271272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Delovni paketi 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Ustvarite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upravljajte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vse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projektne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rezultate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naloge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funkcije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tveganja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drugo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78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Table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Upravljajte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svoje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delo</a:t>
                      </a:r>
                      <a:r>
                        <a:rPr lang="en-US" sz="3200" dirty="0"/>
                        <a:t> z </a:t>
                      </a:r>
                      <a:r>
                        <a:rPr lang="en-US" sz="3200" dirty="0" err="1"/>
                        <a:t>agilnim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pristopom</a:t>
                      </a:r>
                      <a:r>
                        <a:rPr lang="en-US" sz="3200" dirty="0"/>
                        <a:t> v </a:t>
                      </a:r>
                      <a:r>
                        <a:rPr lang="en-US" sz="3200" dirty="0" err="1"/>
                        <a:t>prilagodljivem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pogledu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tabel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06150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34838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2052360"/>
            <a:ext cx="14253686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Začetek ali izvajanje projekta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557778"/>
            <a:ext cx="13343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Upravljanje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vseh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projektnih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dejavnosti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kot</a:t>
            </a:r>
            <a:r>
              <a:rPr lang="en-US" altLang="sl-SI" sz="3200" dirty="0">
                <a:latin typeface="Arial" panose="020B0604020202020204" pitchFamily="34" charset="0"/>
              </a:rPr>
              <a:t> so </a:t>
            </a:r>
            <a:r>
              <a:rPr lang="en-US" altLang="sl-SI" sz="3200" dirty="0" err="1">
                <a:latin typeface="Arial" panose="020B0604020202020204" pitchFamily="34" charset="0"/>
              </a:rPr>
              <a:t>naloge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rezultati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tveganja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funkcije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napake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zahtevki</a:t>
            </a:r>
            <a:r>
              <a:rPr lang="en-US" altLang="sl-SI" sz="3200" dirty="0">
                <a:latin typeface="Arial" panose="020B0604020202020204" pitchFamily="34" charset="0"/>
              </a:rPr>
              <a:t> za </a:t>
            </a:r>
            <a:r>
              <a:rPr lang="en-US" altLang="sl-SI" sz="3200" dirty="0" err="1">
                <a:latin typeface="Arial" panose="020B0604020202020204" pitchFamily="34" charset="0"/>
              </a:rPr>
              <a:t>spremembe</a:t>
            </a:r>
            <a:r>
              <a:rPr lang="en-US" altLang="sl-SI" sz="3200" dirty="0">
                <a:latin typeface="Arial" panose="020B0604020202020204" pitchFamily="34" charset="0"/>
              </a:rPr>
              <a:t> v </a:t>
            </a:r>
            <a:r>
              <a:rPr lang="en-US" altLang="sl-SI" sz="3200" dirty="0" err="1">
                <a:latin typeface="Arial" panose="020B0604020202020204" pitchFamily="34" charset="0"/>
              </a:rPr>
              <a:t>delovnih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paketih</a:t>
            </a:r>
            <a:r>
              <a:rPr lang="en-US" altLang="sl-SI" sz="3200" dirty="0">
                <a:latin typeface="Arial" panose="020B0604020202020204" pitchFamily="34" charset="0"/>
              </a:rPr>
              <a:t>. Z </a:t>
            </a:r>
            <a:r>
              <a:rPr lang="en-US" altLang="sl-SI" sz="3200" dirty="0" err="1">
                <a:latin typeface="Arial" panose="020B0604020202020204" pitchFamily="34" charset="0"/>
              </a:rPr>
              <a:t>ekipami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uporabljajte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agilne</a:t>
            </a:r>
            <a:r>
              <a:rPr lang="en-US" altLang="sl-SI" sz="3200" dirty="0">
                <a:latin typeface="Arial" panose="020B0604020202020204" pitchFamily="34" charset="0"/>
              </a:rPr>
              <a:t> table. </a:t>
            </a:r>
            <a:r>
              <a:rPr lang="en-US" altLang="sl-SI" sz="3200" dirty="0" err="1">
                <a:latin typeface="Arial" panose="020B0604020202020204" pitchFamily="34" charset="0"/>
              </a:rPr>
              <a:t>Dokumentirajte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sestanke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delite</a:t>
            </a:r>
            <a:r>
              <a:rPr lang="en-US" altLang="sl-SI" sz="3200" dirty="0">
                <a:latin typeface="Arial" panose="020B0604020202020204" pitchFamily="34" charset="0"/>
              </a:rPr>
              <a:t> novice </a:t>
            </a:r>
            <a:r>
              <a:rPr lang="en-US" altLang="sl-SI" sz="3200" dirty="0" err="1">
                <a:latin typeface="Arial" panose="020B0604020202020204" pitchFamily="34" charset="0"/>
              </a:rPr>
              <a:t>itd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04874"/>
              </p:ext>
            </p:extLst>
          </p:nvPr>
        </p:nvGraphicFramePr>
        <p:xfrm>
          <a:off x="1765140" y="5181600"/>
          <a:ext cx="15324651" cy="222504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Srečanja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Načrtujte in dokumentirajte projektne sestanke ter delite zapisnike z vsemi člani ekipe.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34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Novice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Delite</a:t>
                      </a:r>
                      <a:r>
                        <a:rPr lang="en-US" sz="3200" dirty="0"/>
                        <a:t> novice o </a:t>
                      </a:r>
                      <a:r>
                        <a:rPr lang="en-US" sz="3200" dirty="0" err="1"/>
                        <a:t>projektu</a:t>
                      </a:r>
                      <a:r>
                        <a:rPr lang="en-US" sz="3200" dirty="0"/>
                        <a:t> s </a:t>
                      </a:r>
                      <a:r>
                        <a:rPr lang="en-US" sz="3200" dirty="0" err="1"/>
                        <a:t>svojo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ekipo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21678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60349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2052360"/>
            <a:ext cx="14253686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Začetek ali izvajanje projekta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557778"/>
            <a:ext cx="137928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Upravljanje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vseh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projektnih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dejavnosti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kot</a:t>
            </a:r>
            <a:r>
              <a:rPr lang="en-US" altLang="sl-SI" sz="3200" dirty="0">
                <a:latin typeface="Arial" panose="020B0604020202020204" pitchFamily="34" charset="0"/>
              </a:rPr>
              <a:t> so </a:t>
            </a:r>
            <a:r>
              <a:rPr lang="en-US" altLang="sl-SI" sz="3200" dirty="0" err="1">
                <a:latin typeface="Arial" panose="020B0604020202020204" pitchFamily="34" charset="0"/>
              </a:rPr>
              <a:t>naloge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rezultati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tveganja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funkcije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napake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zahtevki</a:t>
            </a:r>
            <a:r>
              <a:rPr lang="en-US" altLang="sl-SI" sz="3200" dirty="0">
                <a:latin typeface="Arial" panose="020B0604020202020204" pitchFamily="34" charset="0"/>
              </a:rPr>
              <a:t> za </a:t>
            </a:r>
            <a:r>
              <a:rPr lang="en-US" altLang="sl-SI" sz="3200" dirty="0" err="1">
                <a:latin typeface="Arial" panose="020B0604020202020204" pitchFamily="34" charset="0"/>
              </a:rPr>
              <a:t>spremembe</a:t>
            </a:r>
            <a:r>
              <a:rPr lang="en-US" altLang="sl-SI" sz="3200" dirty="0">
                <a:latin typeface="Arial" panose="020B0604020202020204" pitchFamily="34" charset="0"/>
              </a:rPr>
              <a:t> v </a:t>
            </a:r>
            <a:r>
              <a:rPr lang="en-US" altLang="sl-SI" sz="3200" dirty="0" err="1">
                <a:latin typeface="Arial" panose="020B0604020202020204" pitchFamily="34" charset="0"/>
              </a:rPr>
              <a:t>delovnih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paketih</a:t>
            </a:r>
            <a:r>
              <a:rPr lang="en-US" altLang="sl-SI" sz="3200" dirty="0">
                <a:latin typeface="Arial" panose="020B0604020202020204" pitchFamily="34" charset="0"/>
              </a:rPr>
              <a:t>. Z </a:t>
            </a:r>
            <a:r>
              <a:rPr lang="en-US" altLang="sl-SI" sz="3200" dirty="0" err="1">
                <a:latin typeface="Arial" panose="020B0604020202020204" pitchFamily="34" charset="0"/>
              </a:rPr>
              <a:t>ekipami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uporabljajte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agilne</a:t>
            </a:r>
            <a:r>
              <a:rPr lang="en-US" altLang="sl-SI" sz="3200" dirty="0">
                <a:latin typeface="Arial" panose="020B0604020202020204" pitchFamily="34" charset="0"/>
              </a:rPr>
              <a:t> table. </a:t>
            </a:r>
            <a:r>
              <a:rPr lang="en-US" altLang="sl-SI" sz="3200" dirty="0" err="1">
                <a:latin typeface="Arial" panose="020B0604020202020204" pitchFamily="34" charset="0"/>
              </a:rPr>
              <a:t>Dokumentirajte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sestanke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delite</a:t>
            </a:r>
            <a:r>
              <a:rPr lang="en-US" altLang="sl-SI" sz="3200" dirty="0">
                <a:latin typeface="Arial" panose="020B0604020202020204" pitchFamily="34" charset="0"/>
              </a:rPr>
              <a:t> novice </a:t>
            </a:r>
            <a:r>
              <a:rPr lang="en-US" altLang="sl-SI" sz="3200" dirty="0" err="1">
                <a:latin typeface="Arial" panose="020B0604020202020204" pitchFamily="34" charset="0"/>
              </a:rPr>
              <a:t>itd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11230"/>
              </p:ext>
            </p:extLst>
          </p:nvPr>
        </p:nvGraphicFramePr>
        <p:xfrm>
          <a:off x="1911600" y="5656038"/>
          <a:ext cx="15324651" cy="164592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err="1">
                          <a:hlinkClick r:id="rId6"/>
                        </a:rPr>
                        <a:t>Wiki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Dokumentirajte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vse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pomembne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informacije</a:t>
                      </a:r>
                      <a:r>
                        <a:rPr lang="en-US" sz="3200" dirty="0"/>
                        <a:t> o </a:t>
                      </a:r>
                      <a:r>
                        <a:rPr lang="en-US" sz="3200" dirty="0" err="1"/>
                        <a:t>projektu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jih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sproti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posodabljajte</a:t>
                      </a:r>
                      <a:r>
                        <a:rPr lang="en-US" sz="3200" dirty="0"/>
                        <a:t> s </a:t>
                      </a:r>
                      <a:r>
                        <a:rPr lang="en-US" sz="3200" dirty="0" err="1"/>
                        <a:t>svojo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ekipo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158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45785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2"/>
          <p:cNvSpPr/>
          <p:nvPr/>
        </p:nvSpPr>
        <p:spPr>
          <a:xfrm>
            <a:off x="1784160" y="1895040"/>
            <a:ext cx="1010304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410" b="0" strike="noStrike" spc="-1" dirty="0">
                <a:solidFill>
                  <a:srgbClr val="000000"/>
                </a:solidFill>
                <a:latin typeface="Abhaya Libre Regular Bold"/>
              </a:rPr>
              <a:t>Izjava o omejitvi odgovornosti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3"/>
          <p:cNvSpPr/>
          <p:nvPr/>
        </p:nvSpPr>
        <p:spPr>
          <a:xfrm>
            <a:off x="1784160" y="2828880"/>
            <a:ext cx="15741360" cy="37061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ts val="4618"/>
              </a:lnSpc>
            </a:pP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Podpora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Evropske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komisije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pripravo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te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publikacije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pomeni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podpore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vsebini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odraža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le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stališča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avtorjev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, in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ni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odgovorna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kakršno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koli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informacij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ta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publikacija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vsebuje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3300" b="0" strike="noStrike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2381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618"/>
              </a:lnSpc>
            </a:pPr>
            <a:r>
              <a:rPr lang="en-US" sz="3300" b="0" strike="noStrike" spc="-49" dirty="0" err="1">
                <a:solidFill>
                  <a:srgbClr val="000000"/>
                </a:solidFill>
                <a:latin typeface="Abhaya Libre Regular"/>
              </a:rPr>
              <a:t>Proje</a:t>
            </a:r>
            <a:r>
              <a:rPr lang="sl-SI" sz="3300" b="0" strike="noStrike" spc="-49" dirty="0">
                <a:solidFill>
                  <a:srgbClr val="000000"/>
                </a:solidFill>
                <a:latin typeface="Abhaya Libre Regular"/>
              </a:rPr>
              <a:t>k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t Nº: 2021-1-RO01-KA220-VET-000028118</a:t>
            </a: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618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3498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4"/>
          <p:cNvPicPr/>
          <p:nvPr/>
        </p:nvPicPr>
        <p:blipFill>
          <a:blip r:embed="rId2"/>
          <a:stretch/>
        </p:blipFill>
        <p:spPr>
          <a:xfrm rot="17403600">
            <a:off x="-4782600" y="74480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5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6"/>
          <p:cNvPicPr/>
          <p:nvPr/>
        </p:nvPicPr>
        <p:blipFill>
          <a:blip r:embed="rId4"/>
          <a:stretch/>
        </p:blipFill>
        <p:spPr>
          <a:xfrm rot="20414400">
            <a:off x="-3467160" y="3531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7"/>
          <p:cNvPicPr/>
          <p:nvPr/>
        </p:nvPicPr>
        <p:blipFill>
          <a:blip r:embed="rId5"/>
          <a:stretch/>
        </p:blipFill>
        <p:spPr>
          <a:xfrm rot="14220600">
            <a:off x="3147120" y="890712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8"/>
          <p:cNvPicPr/>
          <p:nvPr/>
        </p:nvPicPr>
        <p:blipFill>
          <a:blip r:embed="rId6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9"/>
          <p:cNvPicPr/>
          <p:nvPr/>
        </p:nvPicPr>
        <p:blipFill>
          <a:blip r:embed="rId7"/>
          <a:stretch/>
        </p:blipFill>
        <p:spPr>
          <a:xfrm rot="12652800">
            <a:off x="13507200" y="74779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0"/>
          <p:cNvPicPr/>
          <p:nvPr/>
        </p:nvPicPr>
        <p:blipFill>
          <a:blip r:embed="rId8"/>
          <a:stretch/>
        </p:blipFill>
        <p:spPr>
          <a:xfrm>
            <a:off x="1784160" y="6481080"/>
            <a:ext cx="7870680" cy="165240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11"/>
          <p:cNvPicPr/>
          <p:nvPr/>
        </p:nvPicPr>
        <p:blipFill>
          <a:blip r:embed="rId9"/>
          <a:stretch/>
        </p:blipFill>
        <p:spPr>
          <a:xfrm rot="6633000">
            <a:off x="15049080" y="414468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76" name="Group 12"/>
          <p:cNvGrpSpPr/>
          <p:nvPr/>
        </p:nvGrpSpPr>
        <p:grpSpPr>
          <a:xfrm>
            <a:off x="13890240" y="6582600"/>
            <a:ext cx="2900160" cy="807120"/>
            <a:chOff x="13890240" y="6582600"/>
            <a:chExt cx="2900160" cy="807120"/>
          </a:xfrm>
        </p:grpSpPr>
        <p:pic>
          <p:nvPicPr>
            <p:cNvPr id="77" name="Picture 13"/>
            <p:cNvPicPr/>
            <p:nvPr/>
          </p:nvPicPr>
          <p:blipFill>
            <a:blip r:embed="rId10"/>
            <a:stretch/>
          </p:blipFill>
          <p:spPr>
            <a:xfrm>
              <a:off x="13890240" y="658260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" name="Picture 14"/>
            <p:cNvPicPr/>
            <p:nvPr/>
          </p:nvPicPr>
          <p:blipFill>
            <a:blip r:embed="rId10"/>
            <a:stretch/>
          </p:blipFill>
          <p:spPr>
            <a:xfrm>
              <a:off x="13890240" y="692604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599" y="2052360"/>
            <a:ext cx="14694557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Uspešnost projekta in nadzor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278" y="3552358"/>
            <a:ext cx="144701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l-SI" sz="3200" dirty="0" err="1">
                <a:latin typeface="Arial" panose="020B0604020202020204" pitchFamily="34" charset="0"/>
              </a:rPr>
              <a:t>Ustvarjanje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upravljanje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proračunov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projektov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spremljanje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ocenjevanje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časa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stroškov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en-US" altLang="sl-SI" sz="3200" dirty="0" err="1">
                <a:latin typeface="Arial" panose="020B0604020202020204" pitchFamily="34" charset="0"/>
              </a:rPr>
              <a:t>Uporabite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poročila</a:t>
            </a:r>
            <a:r>
              <a:rPr lang="en-US" altLang="sl-SI" sz="3200" dirty="0">
                <a:latin typeface="Arial" panose="020B0604020202020204" pitchFamily="34" charset="0"/>
              </a:rPr>
              <a:t> po meri za </a:t>
            </a:r>
            <a:r>
              <a:rPr lang="en-US" altLang="sl-SI" sz="3200" dirty="0" err="1">
                <a:latin typeface="Arial" panose="020B0604020202020204" pitchFamily="34" charset="0"/>
              </a:rPr>
              <a:t>natančen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aktualen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vpogled</a:t>
            </a:r>
            <a:r>
              <a:rPr lang="en-US" altLang="sl-SI" sz="3200" dirty="0">
                <a:latin typeface="Arial" panose="020B0604020202020204" pitchFamily="34" charset="0"/>
              </a:rPr>
              <a:t> v </a:t>
            </a:r>
            <a:r>
              <a:rPr lang="en-US" altLang="sl-SI" sz="3200" dirty="0" err="1">
                <a:latin typeface="Arial" panose="020B0604020202020204" pitchFamily="34" charset="0"/>
              </a:rPr>
              <a:t>uspešnost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projekta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dodeljene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vire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2A6D2A-D4C8-430A-B038-553632A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34108"/>
              </p:ext>
            </p:extLst>
          </p:nvPr>
        </p:nvGraphicFramePr>
        <p:xfrm>
          <a:off x="1906278" y="5329474"/>
          <a:ext cx="15267502" cy="2225040"/>
        </p:xfrm>
        <a:graphic>
          <a:graphicData uri="http://schemas.openxmlformats.org/drawingml/2006/table">
            <a:tbl>
              <a:tblPr/>
              <a:tblGrid>
                <a:gridCol w="5875851">
                  <a:extLst>
                    <a:ext uri="{9D8B030D-6E8A-4147-A177-3AD203B41FA5}">
                      <a16:colId xmlns:a16="http://schemas.microsoft.com/office/drawing/2014/main" val="3103915060"/>
                    </a:ext>
                  </a:extLst>
                </a:gridCol>
                <a:gridCol w="9391651">
                  <a:extLst>
                    <a:ext uri="{9D8B030D-6E8A-4147-A177-3AD203B41FA5}">
                      <a16:colId xmlns:a16="http://schemas.microsoft.com/office/drawing/2014/main" val="240269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2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Prikazovalnik stanja 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Vizualizirajte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svoj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napredek</a:t>
                      </a:r>
                      <a:r>
                        <a:rPr lang="en-US" sz="3200" dirty="0"/>
                        <a:t> v </a:t>
                      </a:r>
                      <a:r>
                        <a:rPr lang="en-US" sz="3200" dirty="0" err="1"/>
                        <a:t>okviru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ali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krovnega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8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Proračuni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Oblikovanje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upravljanje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proračunov</a:t>
                      </a:r>
                      <a:r>
                        <a:rPr lang="en-US" sz="3200" dirty="0"/>
                        <a:t> v </a:t>
                      </a:r>
                      <a:r>
                        <a:rPr lang="en-US" sz="3200" dirty="0" err="1"/>
                        <a:t>projektu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614213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672A75-6B93-4D19-A7E2-B57FBF1B89CC}"/>
              </a:ext>
            </a:extLst>
          </p:cNvPr>
          <p:cNvSpPr/>
          <p:nvPr/>
        </p:nvSpPr>
        <p:spPr>
          <a:xfrm>
            <a:off x="1765140" y="8111490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0517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60029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599" y="2052360"/>
            <a:ext cx="14694557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Uspešnost projekta in nadzor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278" y="3552358"/>
            <a:ext cx="144701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>
                <a:latin typeface="Arial" panose="020B0604020202020204" pitchFamily="34" charset="0"/>
              </a:rPr>
              <a:t>Oblikovanje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upravljanje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proračunov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projektov</a:t>
            </a:r>
            <a:r>
              <a:rPr lang="en-US" altLang="sl-SI" sz="3200" dirty="0">
                <a:latin typeface="Arial" panose="020B0604020202020204" pitchFamily="34" charset="0"/>
              </a:rPr>
              <a:t>, </a:t>
            </a:r>
            <a:r>
              <a:rPr lang="en-US" altLang="sl-SI" sz="3200" dirty="0" err="1">
                <a:latin typeface="Arial" panose="020B0604020202020204" pitchFamily="34" charset="0"/>
              </a:rPr>
              <a:t>spremljanje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ocenjevanje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časa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stroškov</a:t>
            </a:r>
            <a:r>
              <a:rPr lang="en-US" altLang="sl-SI" sz="3200" dirty="0">
                <a:latin typeface="Arial" panose="020B0604020202020204" pitchFamily="34" charset="0"/>
              </a:rPr>
              <a:t>. </a:t>
            </a:r>
            <a:r>
              <a:rPr lang="en-US" altLang="sl-SI" sz="3200" dirty="0" err="1">
                <a:latin typeface="Arial" panose="020B0604020202020204" pitchFamily="34" charset="0"/>
              </a:rPr>
              <a:t>Uporabite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poročila</a:t>
            </a:r>
            <a:r>
              <a:rPr lang="en-US" altLang="sl-SI" sz="3200" dirty="0">
                <a:latin typeface="Arial" panose="020B0604020202020204" pitchFamily="34" charset="0"/>
              </a:rPr>
              <a:t> po meri za </a:t>
            </a:r>
            <a:r>
              <a:rPr lang="en-US" altLang="sl-SI" sz="3200" dirty="0" err="1">
                <a:latin typeface="Arial" panose="020B0604020202020204" pitchFamily="34" charset="0"/>
              </a:rPr>
              <a:t>natančen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aktualen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vpogled</a:t>
            </a:r>
            <a:r>
              <a:rPr lang="en-US" altLang="sl-SI" sz="3200" dirty="0">
                <a:latin typeface="Arial" panose="020B0604020202020204" pitchFamily="34" charset="0"/>
              </a:rPr>
              <a:t> v </a:t>
            </a:r>
            <a:r>
              <a:rPr lang="en-US" altLang="sl-SI" sz="3200" dirty="0" err="1">
                <a:latin typeface="Arial" panose="020B0604020202020204" pitchFamily="34" charset="0"/>
              </a:rPr>
              <a:t>uspešnost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projekta</a:t>
            </a:r>
            <a:r>
              <a:rPr lang="en-US" altLang="sl-SI" sz="3200" dirty="0">
                <a:latin typeface="Arial" panose="020B0604020202020204" pitchFamily="34" charset="0"/>
              </a:rPr>
              <a:t> in </a:t>
            </a:r>
            <a:r>
              <a:rPr lang="en-US" altLang="sl-SI" sz="3200" dirty="0" err="1">
                <a:latin typeface="Arial" panose="020B0604020202020204" pitchFamily="34" charset="0"/>
              </a:rPr>
              <a:t>dodeljene</a:t>
            </a:r>
            <a:r>
              <a:rPr lang="en-US" altLang="sl-SI" sz="3200" dirty="0">
                <a:latin typeface="Arial" panose="020B0604020202020204" pitchFamily="34" charset="0"/>
              </a:rPr>
              <a:t> </a:t>
            </a:r>
            <a:r>
              <a:rPr lang="en-US" altLang="sl-SI" sz="3200" dirty="0" err="1">
                <a:latin typeface="Arial" panose="020B0604020202020204" pitchFamily="34" charset="0"/>
              </a:rPr>
              <a:t>vire</a:t>
            </a:r>
            <a:r>
              <a:rPr lang="en-US" altLang="sl-SI" sz="3200" dirty="0">
                <a:latin typeface="Arial" panose="020B0604020202020204" pitchFamily="34" charset="0"/>
              </a:rPr>
              <a:t>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2A6D2A-D4C8-430A-B038-553632A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49644"/>
              </p:ext>
            </p:extLst>
          </p:nvPr>
        </p:nvGraphicFramePr>
        <p:xfrm>
          <a:off x="1906278" y="5329474"/>
          <a:ext cx="15267502" cy="2804160"/>
        </p:xfrm>
        <a:graphic>
          <a:graphicData uri="http://schemas.openxmlformats.org/drawingml/2006/table">
            <a:tbl>
              <a:tblPr/>
              <a:tblGrid>
                <a:gridCol w="5875851">
                  <a:extLst>
                    <a:ext uri="{9D8B030D-6E8A-4147-A177-3AD203B41FA5}">
                      <a16:colId xmlns:a16="http://schemas.microsoft.com/office/drawing/2014/main" val="3103915060"/>
                    </a:ext>
                  </a:extLst>
                </a:gridCol>
                <a:gridCol w="9391651">
                  <a:extLst>
                    <a:ext uri="{9D8B030D-6E8A-4147-A177-3AD203B41FA5}">
                      <a16:colId xmlns:a16="http://schemas.microsoft.com/office/drawing/2014/main" val="2402692565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29636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6"/>
                        </a:rPr>
                        <a:t>Spremljanje porabe časa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3200" dirty="0"/>
                        <a:t>Spremljajte čas za vsako delo v projektu.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408684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Spremljanje stroškov na enoto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3200" dirty="0"/>
                        <a:t>Spremljajte stroške na enoto za svoj projekt.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403323"/>
                  </a:ext>
                </a:extLst>
              </a:tr>
              <a:tr h="1058376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8"/>
                        </a:rPr>
                        <a:t>Poročanje o porabi časa in stroških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Natančna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podrobna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poročila</a:t>
                      </a:r>
                      <a:r>
                        <a:rPr lang="en-US" sz="3200" dirty="0"/>
                        <a:t> o </a:t>
                      </a:r>
                      <a:r>
                        <a:rPr lang="en-US" sz="3200" dirty="0" err="1"/>
                        <a:t>trenutno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porabljenem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času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stroških</a:t>
                      </a:r>
                      <a:r>
                        <a:rPr lang="en-US" sz="3200" dirty="0"/>
                        <a:t> v </a:t>
                      </a:r>
                      <a:r>
                        <a:rPr lang="en-US" sz="3200" dirty="0" err="1"/>
                        <a:t>okviru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projekta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96732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672A75-6B93-4D19-A7E2-B57FBF1B89CC}"/>
              </a:ext>
            </a:extLst>
          </p:cNvPr>
          <p:cNvSpPr/>
          <p:nvPr/>
        </p:nvSpPr>
        <p:spPr>
          <a:xfrm>
            <a:off x="1765140" y="8111490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66139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914648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599" y="2052360"/>
            <a:ext cx="14262788" cy="7362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Zaključek projekta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599" y="3722657"/>
            <a:ext cx="130217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/>
              <a:t>Dokumentirajte</a:t>
            </a:r>
            <a:r>
              <a:rPr lang="en-US" sz="3200" dirty="0"/>
              <a:t> </a:t>
            </a:r>
            <a:r>
              <a:rPr lang="en-US" sz="3200" dirty="0" err="1"/>
              <a:t>dosežke</a:t>
            </a:r>
            <a:r>
              <a:rPr lang="en-US" sz="3200" dirty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, </a:t>
            </a:r>
            <a:r>
              <a:rPr lang="en-US" sz="3200" dirty="0" err="1"/>
              <a:t>pridobljene</a:t>
            </a:r>
            <a:r>
              <a:rPr lang="en-US" sz="3200" dirty="0"/>
              <a:t> </a:t>
            </a:r>
            <a:r>
              <a:rPr lang="en-US" sz="3200" dirty="0" err="1"/>
              <a:t>izkušnje</a:t>
            </a:r>
            <a:r>
              <a:rPr lang="en-US" sz="3200" dirty="0"/>
              <a:t>, </a:t>
            </a:r>
            <a:r>
              <a:rPr lang="en-US" sz="3200" dirty="0" err="1"/>
              <a:t>najboljše</a:t>
            </a:r>
            <a:r>
              <a:rPr lang="en-US" sz="3200" dirty="0"/>
              <a:t> </a:t>
            </a:r>
            <a:r>
              <a:rPr lang="en-US" sz="3200" dirty="0" err="1"/>
              <a:t>prakse</a:t>
            </a:r>
            <a:r>
              <a:rPr lang="en-US" sz="3200" dirty="0"/>
              <a:t> in </a:t>
            </a:r>
            <a:r>
              <a:rPr lang="en-US" sz="3200" dirty="0" err="1"/>
              <a:t>preprosto</a:t>
            </a:r>
            <a:r>
              <a:rPr lang="en-US" sz="3200" dirty="0"/>
              <a:t> </a:t>
            </a:r>
            <a:r>
              <a:rPr lang="en-US" sz="3200" dirty="0" err="1"/>
              <a:t>povzemite</a:t>
            </a:r>
            <a:r>
              <a:rPr lang="en-US" sz="3200" dirty="0"/>
              <a:t> </a:t>
            </a:r>
            <a:r>
              <a:rPr lang="en-US" sz="3200" dirty="0" err="1"/>
              <a:t>glavne</a:t>
            </a:r>
            <a:r>
              <a:rPr lang="en-US" sz="3200" dirty="0"/>
              <a:t> </a:t>
            </a:r>
            <a:r>
              <a:rPr lang="en-US" sz="3200" dirty="0" err="1"/>
              <a:t>rezultate</a:t>
            </a:r>
            <a:r>
              <a:rPr lang="en-US" sz="3200" dirty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. </a:t>
            </a:r>
            <a:r>
              <a:rPr lang="en-US" sz="3200" dirty="0" err="1"/>
              <a:t>Arhivirajte</a:t>
            </a:r>
            <a:r>
              <a:rPr lang="en-US" sz="3200" dirty="0"/>
              <a:t> </a:t>
            </a:r>
            <a:r>
              <a:rPr lang="en-US" sz="3200" dirty="0" err="1"/>
              <a:t>projekte</a:t>
            </a:r>
            <a:r>
              <a:rPr lang="en-US" sz="3200" dirty="0"/>
              <a:t> za </a:t>
            </a:r>
            <a:r>
              <a:rPr lang="en-US" sz="3200" dirty="0" err="1"/>
              <a:t>poznejše</a:t>
            </a:r>
            <a:r>
              <a:rPr lang="en-US" sz="3200" dirty="0"/>
              <a:t> </a:t>
            </a:r>
            <a:r>
              <a:rPr lang="en-US" sz="3200" dirty="0" err="1"/>
              <a:t>sklicevanje</a:t>
            </a:r>
            <a:r>
              <a:rPr lang="en-US" sz="3200" dirty="0"/>
              <a:t> in </a:t>
            </a:r>
            <a:r>
              <a:rPr lang="en-US" sz="3200" dirty="0" err="1"/>
              <a:t>pridobivanje</a:t>
            </a:r>
            <a:r>
              <a:rPr lang="en-US" sz="3200" dirty="0"/>
              <a:t> </a:t>
            </a:r>
            <a:r>
              <a:rPr lang="en-US" sz="3200" dirty="0" err="1"/>
              <a:t>izkušenj</a:t>
            </a:r>
            <a:r>
              <a:rPr lang="en-US" sz="3200" dirty="0"/>
              <a:t>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8FDBE9-55EE-47BD-B21E-2A3E90988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1430"/>
              </p:ext>
            </p:extLst>
          </p:nvPr>
        </p:nvGraphicFramePr>
        <p:xfrm>
          <a:off x="1911599" y="5348589"/>
          <a:ext cx="14757720" cy="3200400"/>
        </p:xfrm>
        <a:graphic>
          <a:graphicData uri="http://schemas.openxmlformats.org/drawingml/2006/table">
            <a:tbl>
              <a:tblPr/>
              <a:tblGrid>
                <a:gridCol w="6073140">
                  <a:extLst>
                    <a:ext uri="{9D8B030D-6E8A-4147-A177-3AD203B41FA5}">
                      <a16:colId xmlns:a16="http://schemas.microsoft.com/office/drawing/2014/main" val="602057072"/>
                    </a:ext>
                  </a:extLst>
                </a:gridCol>
                <a:gridCol w="8684580">
                  <a:extLst>
                    <a:ext uri="{9D8B030D-6E8A-4147-A177-3AD203B41FA5}">
                      <a16:colId xmlns:a16="http://schemas.microsoft.com/office/drawing/2014/main" val="2598487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3200" dirty="0"/>
                        <a:t>Značilnosti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/>
                        <a:t>Dokumentacija zanjo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075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>
                          <a:hlinkClick r:id="rId6"/>
                        </a:rPr>
                        <a:t>Wiki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Dokumentirajte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vse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pomembne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informacije</a:t>
                      </a:r>
                      <a:r>
                        <a:rPr lang="en-US" sz="3200" dirty="0"/>
                        <a:t> o </a:t>
                      </a:r>
                      <a:r>
                        <a:rPr lang="en-US" sz="3200" dirty="0" err="1"/>
                        <a:t>projektu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pridobljene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izkušnje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najboljše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prakse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rezultate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drugo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455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7"/>
                        </a:rPr>
                        <a:t>Projektni arhiv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Arhivirajte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svoj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projekt</a:t>
                      </a:r>
                      <a:r>
                        <a:rPr lang="en-US" sz="3200" dirty="0"/>
                        <a:t> za </a:t>
                      </a:r>
                      <a:r>
                        <a:rPr lang="en-US" sz="3200" dirty="0" err="1"/>
                        <a:t>nadaljnje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sklicevanje</a:t>
                      </a:r>
                      <a:r>
                        <a:rPr lang="en-US" sz="3200" dirty="0"/>
                        <a:t> in </a:t>
                      </a:r>
                      <a:r>
                        <a:rPr lang="en-US" sz="3200" dirty="0" err="1"/>
                        <a:t>dokumentacijo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997290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045F083D-7896-4531-BAE5-4359AA3C418A}"/>
              </a:ext>
            </a:extLst>
          </p:cNvPr>
          <p:cNvSpPr/>
          <p:nvPr/>
        </p:nvSpPr>
        <p:spPr>
          <a:xfrm>
            <a:off x="1956613" y="8586524"/>
            <a:ext cx="813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85776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599" y="2052360"/>
            <a:ext cx="1430267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spc="-1" dirty="0">
                <a:solidFill>
                  <a:srgbClr val="000000"/>
                </a:solidFill>
                <a:latin typeface="Abhaya Libre Regular"/>
              </a:rPr>
              <a:t>Poglavje</a:t>
            </a: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 2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sl-SI" sz="6600" spc="-49" dirty="0">
                <a:solidFill>
                  <a:srgbClr val="000000"/>
                </a:solidFill>
                <a:latin typeface="Abhaya Libre Regular"/>
              </a:rPr>
              <a:t>UP s programom </a:t>
            </a:r>
            <a:r>
              <a:rPr lang="sl-SI" sz="660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3220320"/>
            <a:ext cx="15176250" cy="12311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4000" dirty="0"/>
              <a:t>Program </a:t>
            </a:r>
            <a:r>
              <a:rPr lang="en-US" sz="4000" dirty="0" err="1"/>
              <a:t>OpenProject</a:t>
            </a:r>
            <a:r>
              <a:rPr lang="en-US" sz="4000" dirty="0"/>
              <a:t> se </a:t>
            </a:r>
            <a:r>
              <a:rPr lang="en-US" sz="4000" dirty="0" err="1"/>
              <a:t>lahko</a:t>
            </a:r>
            <a:r>
              <a:rPr lang="en-US" sz="4000" dirty="0"/>
              <a:t> </a:t>
            </a:r>
            <a:r>
              <a:rPr lang="en-US" sz="4000" dirty="0" err="1"/>
              <a:t>uporablja</a:t>
            </a:r>
            <a:r>
              <a:rPr lang="en-US" sz="4000" dirty="0"/>
              <a:t> v </a:t>
            </a:r>
            <a:r>
              <a:rPr lang="en-US" sz="4000" dirty="0" err="1"/>
              <a:t>treh</a:t>
            </a:r>
            <a:r>
              <a:rPr lang="en-US" sz="4000" dirty="0"/>
              <a:t> </a:t>
            </a:r>
            <a:r>
              <a:rPr lang="en-US" sz="4000" dirty="0" err="1"/>
              <a:t>različnih</a:t>
            </a:r>
            <a:r>
              <a:rPr lang="en-US" sz="4000" dirty="0"/>
              <a:t> </a:t>
            </a:r>
            <a:r>
              <a:rPr lang="en-US" sz="4000" dirty="0" err="1"/>
              <a:t>izdajah</a:t>
            </a:r>
            <a:r>
              <a:rPr lang="en-US" sz="4000" dirty="0"/>
              <a:t>, in </a:t>
            </a:r>
            <a:r>
              <a:rPr lang="en-US" sz="4000" dirty="0" err="1"/>
              <a:t>sicer</a:t>
            </a:r>
            <a:r>
              <a:rPr lang="en-US" sz="4000" dirty="0"/>
              <a:t> </a:t>
            </a:r>
            <a:r>
              <a:rPr lang="en-US" sz="4000" dirty="0" err="1"/>
              <a:t>lokalno</a:t>
            </a:r>
            <a:r>
              <a:rPr lang="en-US" sz="4000" dirty="0"/>
              <a:t> </a:t>
            </a:r>
            <a:r>
              <a:rPr lang="en-US" sz="4000" dirty="0" err="1"/>
              <a:t>ali</a:t>
            </a:r>
            <a:r>
              <a:rPr lang="en-US" sz="4000" dirty="0"/>
              <a:t> </a:t>
            </a:r>
            <a:r>
              <a:rPr lang="en-US" sz="4000" dirty="0" err="1"/>
              <a:t>kot</a:t>
            </a:r>
            <a:r>
              <a:rPr lang="en-US" sz="4000" dirty="0"/>
              <a:t> </a:t>
            </a:r>
            <a:r>
              <a:rPr lang="en-US" sz="4000" dirty="0" err="1"/>
              <a:t>programska</a:t>
            </a:r>
            <a:r>
              <a:rPr lang="en-US" sz="4000" dirty="0"/>
              <a:t> </a:t>
            </a:r>
            <a:r>
              <a:rPr lang="en-US" sz="4000" dirty="0" err="1"/>
              <a:t>oprema</a:t>
            </a:r>
            <a:r>
              <a:rPr lang="en-US" sz="4000" dirty="0"/>
              <a:t> </a:t>
            </a:r>
            <a:r>
              <a:rPr lang="en-US" sz="4000" dirty="0" err="1"/>
              <a:t>kot</a:t>
            </a:r>
            <a:r>
              <a:rPr lang="en-US" sz="4000" dirty="0"/>
              <a:t> </a:t>
            </a:r>
            <a:r>
              <a:rPr lang="en-US" sz="4000" dirty="0" err="1"/>
              <a:t>storitev</a:t>
            </a:r>
            <a:r>
              <a:rPr lang="en-US" sz="4000" dirty="0"/>
              <a:t>.</a:t>
            </a:r>
            <a:endParaRPr lang="sl-SI" sz="4000" b="1" dirty="0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CB1F6C3E-9EAE-401B-ABB8-9D16C93DC9F5}"/>
              </a:ext>
            </a:extLst>
          </p:cNvPr>
          <p:cNvSpPr/>
          <p:nvPr/>
        </p:nvSpPr>
        <p:spPr>
          <a:xfrm>
            <a:off x="1765140" y="8111490"/>
            <a:ext cx="813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https://www.openproject.org/docs/getting-started/openproject-introduction/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87D14A-477A-45B2-AA3E-EF976267D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600" y="4535670"/>
            <a:ext cx="12649200" cy="29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4411136" y="9398931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206506" y="2906486"/>
            <a:ext cx="8460007" cy="428689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77189" y="1205816"/>
            <a:ext cx="14988472" cy="27839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410" b="0" strike="noStrike" spc="-1" dirty="0">
                <a:solidFill>
                  <a:srgbClr val="000000"/>
                </a:solidFill>
                <a:latin typeface="Abhaya Libre Regular"/>
              </a:rPr>
              <a:t>Poglavje 3</a:t>
            </a:r>
            <a:r>
              <a:rPr lang="en-US" sz="641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nl-NL" sz="6600" spc="-49" dirty="0">
                <a:solidFill>
                  <a:srgbClr val="000000"/>
                </a:solidFill>
                <a:latin typeface="Abhaya Libre Regular"/>
              </a:rPr>
              <a:t>Praktično vodenje projektov s programom 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2135846" y="3892026"/>
            <a:ext cx="7849075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Ustvarite nov </a:t>
            </a:r>
            <a:r>
              <a:rPr lang="sl-SI" sz="4000" b="1" dirty="0" err="1"/>
              <a:t>projekt:Veliki</a:t>
            </a:r>
            <a:r>
              <a:rPr lang="sl-SI" sz="4000" b="1" dirty="0"/>
              <a:t> regionalni projekt bo imel tri podprojekte.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D50A69-C478-49ED-BADC-F9E27671E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754" y="2241518"/>
            <a:ext cx="7532174" cy="7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66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4411136" y="9398931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 rot="19902991">
            <a:off x="1085869" y="5245092"/>
            <a:ext cx="6076037" cy="159661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000" b="0" strike="noStrike" spc="-1" dirty="0">
                <a:solidFill>
                  <a:srgbClr val="000000"/>
                </a:solidFill>
                <a:latin typeface="Abhaya Libre Regular"/>
              </a:rPr>
              <a:t>Poglavje 3</a:t>
            </a:r>
            <a:r>
              <a:rPr lang="en-US" sz="60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nl-NL" sz="6000" spc="-49" dirty="0">
                <a:solidFill>
                  <a:srgbClr val="000000"/>
                </a:solidFill>
                <a:latin typeface="Abhaya Libre Regular"/>
              </a:rPr>
              <a:t>Praktično vodenje projektov s programom OpenProject</a:t>
            </a:r>
            <a:endParaRPr lang="en-US" sz="60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 rot="19920374">
            <a:off x="1641012" y="5120071"/>
            <a:ext cx="7849075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Nov projekt je ustvarjen:</a:t>
            </a:r>
          </a:p>
          <a:p>
            <a:endParaRPr lang="sl-SI" sz="4000" b="1" dirty="0"/>
          </a:p>
          <a:p>
            <a:endParaRPr lang="sl-SI" sz="4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B63957-A547-48D3-ABD5-79E471104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272" y="2752043"/>
            <a:ext cx="10398708" cy="66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57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64987" y="388695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200169" y="2509099"/>
            <a:ext cx="6076037" cy="159661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000" b="0" strike="noStrike" spc="-1" dirty="0">
                <a:solidFill>
                  <a:srgbClr val="000000"/>
                </a:solidFill>
                <a:latin typeface="Abhaya Libre Regular"/>
              </a:rPr>
              <a:t>Poglavje 3</a:t>
            </a:r>
            <a:r>
              <a:rPr lang="en-US" sz="60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nl-NL" sz="6000" spc="-49" dirty="0">
                <a:solidFill>
                  <a:srgbClr val="000000"/>
                </a:solidFill>
                <a:latin typeface="Abhaya Libre Regular"/>
              </a:rPr>
              <a:t>Praktično vodenje projektov s programom OpenProject</a:t>
            </a:r>
            <a:endParaRPr lang="en-US" sz="60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877189" y="2755888"/>
            <a:ext cx="7849075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Vzorčni WBS</a:t>
            </a:r>
          </a:p>
          <a:p>
            <a:endParaRPr lang="sl-SI" sz="4000" b="1" dirty="0"/>
          </a:p>
          <a:p>
            <a:endParaRPr lang="sl-SI" sz="40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F451BC-854C-490B-8098-4EC23B7AC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405" y="3511370"/>
            <a:ext cx="14988472" cy="64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4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000" b="0" strike="noStrike" spc="-1" dirty="0">
                <a:solidFill>
                  <a:srgbClr val="000000"/>
                </a:solidFill>
                <a:latin typeface="Abhaya Libre Regular"/>
              </a:rPr>
              <a:t>Poglavje 3</a:t>
            </a:r>
            <a:r>
              <a:rPr lang="en-US" sz="60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nl-NL" sz="6000" spc="-49" dirty="0">
                <a:solidFill>
                  <a:srgbClr val="000000"/>
                </a:solidFill>
                <a:latin typeface="Abhaya Libre Regular"/>
              </a:rPr>
              <a:t>Praktično vodenje projektov s programom OpenProject</a:t>
            </a:r>
            <a:endParaRPr lang="en-US" sz="60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3463450-A088-4A75-B2F2-C6024058D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386022"/>
            <a:ext cx="11822482" cy="656909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755888"/>
            <a:ext cx="7849075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Vzorčni projektni člani</a:t>
            </a:r>
          </a:p>
          <a:p>
            <a:endParaRPr lang="sl-SI" sz="4000" b="1" dirty="0"/>
          </a:p>
          <a:p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3616896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600" b="0" strike="noStrike" spc="-1" dirty="0">
                <a:solidFill>
                  <a:srgbClr val="000000"/>
                </a:solidFill>
                <a:latin typeface="Abhaya Libre Regular"/>
              </a:rPr>
              <a:t>Poglavje 3</a:t>
            </a:r>
            <a:r>
              <a:rPr lang="en-US" sz="66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nl-NL" sz="6600" spc="-49" dirty="0">
                <a:solidFill>
                  <a:srgbClr val="000000"/>
                </a:solidFill>
                <a:latin typeface="Abhaya Libre Regular"/>
              </a:rPr>
              <a:t>Praktično vodenje projektov s programom 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755888"/>
            <a:ext cx="7849075" cy="2462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Vzorčna srečanja in sestanek </a:t>
            </a:r>
            <a:r>
              <a:rPr lang="sl-SI" sz="4000" b="1" dirty="0" err="1"/>
              <a:t>minutes</a:t>
            </a:r>
            <a:r>
              <a:rPr lang="sl-SI" sz="4000" b="1" dirty="0"/>
              <a:t> </a:t>
            </a:r>
            <a:r>
              <a:rPr lang="sl-SI" sz="4000" b="1" dirty="0" err="1"/>
              <a:t>members</a:t>
            </a:r>
            <a:endParaRPr lang="sl-SI" sz="4000" b="1" dirty="0"/>
          </a:p>
          <a:p>
            <a:endParaRPr lang="sl-SI" sz="4000" b="1" dirty="0"/>
          </a:p>
          <a:p>
            <a:endParaRPr lang="sl-SI" sz="4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1BC67A-0734-4A55-9733-74D7FF76C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411437"/>
            <a:ext cx="120777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80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000" b="0" strike="noStrike" spc="-1" dirty="0">
                <a:solidFill>
                  <a:srgbClr val="000000"/>
                </a:solidFill>
                <a:latin typeface="Abhaya Libre Regular"/>
              </a:rPr>
              <a:t>Poglavje 3</a:t>
            </a:r>
            <a:r>
              <a:rPr lang="en-US" sz="6000" b="0" strike="noStrike" spc="-1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nl-NL" sz="6000" spc="-49" dirty="0">
                <a:solidFill>
                  <a:srgbClr val="000000"/>
                </a:solidFill>
                <a:latin typeface="Abhaya Libre Regular"/>
              </a:rPr>
              <a:t>Praktično vodenje projektov s programom OpenProject</a:t>
            </a:r>
            <a:endParaRPr lang="en-US" sz="60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681733"/>
            <a:ext cx="7849075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4000" b="1" dirty="0"/>
              <a:t>Nastavitve vzorčnega projekta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AC2E1F-6446-425B-A9BB-801235C88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386022"/>
            <a:ext cx="10695811" cy="65891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198128-2F55-3A06-A542-F03F2F9B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9E65EE-3F49-4001-2538-C13EC581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8245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4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/>
          <p:nvPr/>
        </p:nvPicPr>
        <p:blipFill>
          <a:blip r:embed="rId2"/>
          <a:stretch/>
        </p:blipFill>
        <p:spPr>
          <a:xfrm>
            <a:off x="180000" y="837360"/>
            <a:ext cx="17927280" cy="96357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3"/>
          <p:cNvPicPr/>
          <p:nvPr/>
        </p:nvPicPr>
        <p:blipFill>
          <a:blip r:embed="rId3"/>
          <a:stretch/>
        </p:blipFill>
        <p:spPr>
          <a:xfrm rot="1852800">
            <a:off x="6163920" y="-332676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4"/>
          <p:cNvPicPr/>
          <p:nvPr/>
        </p:nvPicPr>
        <p:blipFill>
          <a:blip r:embed="rId4"/>
          <a:stretch/>
        </p:blipFill>
        <p:spPr>
          <a:xfrm rot="1167600">
            <a:off x="16542000" y="7503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5"/>
          <p:cNvPicPr/>
          <p:nvPr/>
        </p:nvPicPr>
        <p:blipFill>
          <a:blip r:embed="rId5"/>
          <a:stretch/>
        </p:blipFill>
        <p:spPr>
          <a:xfrm rot="17403600">
            <a:off x="-5667480" y="81176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6"/>
          <p:cNvPicPr/>
          <p:nvPr/>
        </p:nvPicPr>
        <p:blipFill>
          <a:blip r:embed="rId6"/>
          <a:stretch/>
        </p:blipFill>
        <p:spPr>
          <a:xfrm>
            <a:off x="-642240" y="-255996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7"/>
          <p:cNvPicPr/>
          <p:nvPr/>
        </p:nvPicPr>
        <p:blipFill>
          <a:blip r:embed="rId6"/>
          <a:stretch/>
        </p:blipFill>
        <p:spPr>
          <a:xfrm>
            <a:off x="15371640" y="948816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8"/>
          <p:cNvPicPr/>
          <p:nvPr/>
        </p:nvPicPr>
        <p:blipFill>
          <a:blip r:embed="rId7"/>
          <a:stretch/>
        </p:blipFill>
        <p:spPr>
          <a:xfrm rot="20414400">
            <a:off x="-3852720" y="1893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9"/>
          <p:cNvPicPr/>
          <p:nvPr/>
        </p:nvPicPr>
        <p:blipFill>
          <a:blip r:embed="rId8"/>
          <a:stretch/>
        </p:blipFill>
        <p:spPr>
          <a:xfrm rot="14220600">
            <a:off x="2804760" y="1036152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10"/>
          <p:cNvPicPr/>
          <p:nvPr/>
        </p:nvPicPr>
        <p:blipFill>
          <a:blip r:embed="rId9"/>
          <a:stretch/>
        </p:blipFill>
        <p:spPr>
          <a:xfrm rot="6633000">
            <a:off x="18127800" y="173196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88" name="Group 11"/>
          <p:cNvGrpSpPr/>
          <p:nvPr/>
        </p:nvGrpSpPr>
        <p:grpSpPr>
          <a:xfrm>
            <a:off x="3249360" y="1562760"/>
            <a:ext cx="3085920" cy="2796480"/>
            <a:chOff x="3249360" y="1562760"/>
            <a:chExt cx="3085920" cy="2796480"/>
          </a:xfrm>
        </p:grpSpPr>
        <p:sp>
          <p:nvSpPr>
            <p:cNvPr id="89" name="Freeform 12"/>
            <p:cNvSpPr/>
            <p:nvPr/>
          </p:nvSpPr>
          <p:spPr>
            <a:xfrm>
              <a:off x="3249360" y="17074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TextBox 13"/>
            <p:cNvSpPr/>
            <p:nvPr/>
          </p:nvSpPr>
          <p:spPr>
            <a:xfrm>
              <a:off x="3683520" y="15627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5709600" y="3007800"/>
            <a:ext cx="3085920" cy="2796480"/>
            <a:chOff x="5709600" y="3007800"/>
            <a:chExt cx="3085920" cy="2796480"/>
          </a:xfrm>
        </p:grpSpPr>
        <p:sp>
          <p:nvSpPr>
            <p:cNvPr id="92" name="Freeform 15"/>
            <p:cNvSpPr/>
            <p:nvPr/>
          </p:nvSpPr>
          <p:spPr>
            <a:xfrm>
              <a:off x="5709600" y="315252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TextBox 16"/>
            <p:cNvSpPr/>
            <p:nvPr/>
          </p:nvSpPr>
          <p:spPr>
            <a:xfrm>
              <a:off x="6143760" y="300780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4" name="Group 17"/>
          <p:cNvGrpSpPr/>
          <p:nvPr/>
        </p:nvGrpSpPr>
        <p:grpSpPr>
          <a:xfrm>
            <a:off x="2691720" y="4338000"/>
            <a:ext cx="3643560" cy="3301920"/>
            <a:chOff x="2691720" y="4338000"/>
            <a:chExt cx="3643560" cy="3301920"/>
          </a:xfrm>
        </p:grpSpPr>
        <p:sp>
          <p:nvSpPr>
            <p:cNvPr id="95" name="Freeform 18"/>
            <p:cNvSpPr/>
            <p:nvPr/>
          </p:nvSpPr>
          <p:spPr>
            <a:xfrm>
              <a:off x="2691720" y="4509000"/>
              <a:ext cx="3643560" cy="3130920"/>
            </a:xfrm>
            <a:custGeom>
              <a:avLst/>
              <a:gdLst>
                <a:gd name="textAreaLeft" fmla="*/ 0 w 3643560"/>
                <a:gd name="textAreaRight" fmla="*/ 3643920 w 3643560"/>
                <a:gd name="textAreaTop" fmla="*/ 0 h 3130920"/>
                <a:gd name="textAreaBottom" fmla="*/ 3131280 h 313092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TextBox 19"/>
            <p:cNvSpPr/>
            <p:nvPr/>
          </p:nvSpPr>
          <p:spPr>
            <a:xfrm>
              <a:off x="3204000" y="4338000"/>
              <a:ext cx="2618640" cy="330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7" name="Group 20"/>
          <p:cNvGrpSpPr/>
          <p:nvPr/>
        </p:nvGrpSpPr>
        <p:grpSpPr>
          <a:xfrm>
            <a:off x="5760000" y="6012360"/>
            <a:ext cx="3085920" cy="2796480"/>
            <a:chOff x="5760000" y="6012360"/>
            <a:chExt cx="3085920" cy="2796480"/>
          </a:xfrm>
        </p:grpSpPr>
        <p:sp>
          <p:nvSpPr>
            <p:cNvPr id="98" name="Freeform 21"/>
            <p:cNvSpPr/>
            <p:nvPr/>
          </p:nvSpPr>
          <p:spPr>
            <a:xfrm>
              <a:off x="5760000" y="61570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TextBox 22"/>
            <p:cNvSpPr/>
            <p:nvPr/>
          </p:nvSpPr>
          <p:spPr>
            <a:xfrm>
              <a:off x="6193800" y="60123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0" name="Group 23"/>
          <p:cNvGrpSpPr/>
          <p:nvPr/>
        </p:nvGrpSpPr>
        <p:grpSpPr>
          <a:xfrm>
            <a:off x="8182440" y="4334040"/>
            <a:ext cx="3085920" cy="2796480"/>
            <a:chOff x="8182440" y="4334040"/>
            <a:chExt cx="3085920" cy="2796480"/>
          </a:xfrm>
        </p:grpSpPr>
        <p:sp>
          <p:nvSpPr>
            <p:cNvPr id="101" name="Freeform 24"/>
            <p:cNvSpPr/>
            <p:nvPr/>
          </p:nvSpPr>
          <p:spPr>
            <a:xfrm>
              <a:off x="8182440" y="447876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TextBox 25"/>
            <p:cNvSpPr/>
            <p:nvPr/>
          </p:nvSpPr>
          <p:spPr>
            <a:xfrm>
              <a:off x="8616240" y="433404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3" name="Group 26"/>
          <p:cNvGrpSpPr/>
          <p:nvPr/>
        </p:nvGrpSpPr>
        <p:grpSpPr>
          <a:xfrm>
            <a:off x="10749240" y="3038040"/>
            <a:ext cx="3085920" cy="2796480"/>
            <a:chOff x="10749240" y="3038040"/>
            <a:chExt cx="3085920" cy="2796480"/>
          </a:xfrm>
        </p:grpSpPr>
        <p:sp>
          <p:nvSpPr>
            <p:cNvPr id="104" name="Freeform 27"/>
            <p:cNvSpPr/>
            <p:nvPr/>
          </p:nvSpPr>
          <p:spPr>
            <a:xfrm>
              <a:off x="10749240" y="318276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TextBox 28"/>
            <p:cNvSpPr/>
            <p:nvPr/>
          </p:nvSpPr>
          <p:spPr>
            <a:xfrm>
              <a:off x="11183400" y="303804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6" name="Group 29"/>
          <p:cNvGrpSpPr/>
          <p:nvPr/>
        </p:nvGrpSpPr>
        <p:grpSpPr>
          <a:xfrm>
            <a:off x="10749240" y="5839560"/>
            <a:ext cx="3085920" cy="2796480"/>
            <a:chOff x="10749240" y="5839560"/>
            <a:chExt cx="3085920" cy="2796480"/>
          </a:xfrm>
        </p:grpSpPr>
        <p:sp>
          <p:nvSpPr>
            <p:cNvPr id="107" name="Freeform 30"/>
            <p:cNvSpPr/>
            <p:nvPr/>
          </p:nvSpPr>
          <p:spPr>
            <a:xfrm>
              <a:off x="10749240" y="59842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TextBox 31"/>
            <p:cNvSpPr/>
            <p:nvPr/>
          </p:nvSpPr>
          <p:spPr>
            <a:xfrm>
              <a:off x="11183400" y="58395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9" name="Group 32"/>
          <p:cNvGrpSpPr/>
          <p:nvPr/>
        </p:nvGrpSpPr>
        <p:grpSpPr>
          <a:xfrm>
            <a:off x="13225680" y="4364280"/>
            <a:ext cx="3085920" cy="2796480"/>
            <a:chOff x="13225680" y="4364280"/>
            <a:chExt cx="3085920" cy="2796480"/>
          </a:xfrm>
        </p:grpSpPr>
        <p:sp>
          <p:nvSpPr>
            <p:cNvPr id="110" name="Freeform 33"/>
            <p:cNvSpPr/>
            <p:nvPr/>
          </p:nvSpPr>
          <p:spPr>
            <a:xfrm>
              <a:off x="13225680" y="450900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TextBox 34"/>
            <p:cNvSpPr/>
            <p:nvPr/>
          </p:nvSpPr>
          <p:spPr>
            <a:xfrm>
              <a:off x="13659480" y="436428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12" name="Picture 35"/>
          <p:cNvPicPr/>
          <p:nvPr/>
        </p:nvPicPr>
        <p:blipFill>
          <a:blip r:embed="rId10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36"/>
          <p:cNvPicPr/>
          <p:nvPr/>
        </p:nvPicPr>
        <p:blipFill>
          <a:blip r:embed="rId11"/>
          <a:stretch/>
        </p:blipFill>
        <p:spPr>
          <a:xfrm>
            <a:off x="3687120" y="2559600"/>
            <a:ext cx="2210400" cy="9475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37"/>
          <p:cNvPicPr/>
          <p:nvPr/>
        </p:nvPicPr>
        <p:blipFill>
          <a:blip r:embed="rId12"/>
          <a:stretch/>
        </p:blipFill>
        <p:spPr>
          <a:xfrm>
            <a:off x="6243840" y="3864240"/>
            <a:ext cx="2017440" cy="128844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38"/>
          <p:cNvPicPr/>
          <p:nvPr/>
        </p:nvPicPr>
        <p:blipFill>
          <a:blip r:embed="rId13"/>
          <a:stretch/>
        </p:blipFill>
        <p:spPr>
          <a:xfrm>
            <a:off x="2989800" y="5655600"/>
            <a:ext cx="3047400" cy="79272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39"/>
          <p:cNvPicPr/>
          <p:nvPr/>
        </p:nvPicPr>
        <p:blipFill>
          <a:blip r:embed="rId14"/>
          <a:stretch/>
        </p:blipFill>
        <p:spPr>
          <a:xfrm>
            <a:off x="8630640" y="5274720"/>
            <a:ext cx="2189520" cy="93672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40"/>
          <p:cNvPicPr/>
          <p:nvPr/>
        </p:nvPicPr>
        <p:blipFill>
          <a:blip r:embed="rId15"/>
          <a:stretch/>
        </p:blipFill>
        <p:spPr>
          <a:xfrm>
            <a:off x="11121840" y="4169520"/>
            <a:ext cx="2340720" cy="69804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1"/>
          <p:cNvPicPr/>
          <p:nvPr/>
        </p:nvPicPr>
        <p:blipFill>
          <a:blip r:embed="rId16"/>
          <a:stretch/>
        </p:blipFill>
        <p:spPr>
          <a:xfrm>
            <a:off x="13225680" y="5274720"/>
            <a:ext cx="2940840" cy="11052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42"/>
          <p:cNvPicPr/>
          <p:nvPr/>
        </p:nvPicPr>
        <p:blipFill>
          <a:blip r:embed="rId17"/>
          <a:stretch/>
        </p:blipFill>
        <p:spPr>
          <a:xfrm>
            <a:off x="11121840" y="6279480"/>
            <a:ext cx="2425320" cy="206100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43"/>
          <p:cNvPicPr/>
          <p:nvPr/>
        </p:nvPicPr>
        <p:blipFill>
          <a:blip r:embed="rId18"/>
          <a:stretch/>
        </p:blipFill>
        <p:spPr>
          <a:xfrm>
            <a:off x="5831280" y="6271560"/>
            <a:ext cx="3014640" cy="2131560"/>
          </a:xfrm>
          <a:prstGeom prst="rect">
            <a:avLst/>
          </a:prstGeom>
          <a:ln w="0">
            <a:noFill/>
          </a:ln>
        </p:spPr>
      </p:pic>
      <p:sp>
        <p:nvSpPr>
          <p:cNvPr id="121" name="TextBox 44"/>
          <p:cNvSpPr/>
          <p:nvPr/>
        </p:nvSpPr>
        <p:spPr>
          <a:xfrm>
            <a:off x="6608880" y="1228680"/>
            <a:ext cx="828036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410" b="0" strike="noStrike" spc="-1" dirty="0">
                <a:solidFill>
                  <a:srgbClr val="000000"/>
                </a:solidFill>
                <a:latin typeface="Abhaya Libre Regular Bold"/>
              </a:rPr>
              <a:t>Partnerski konzorcij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45"/>
          <p:cNvPicPr/>
          <p:nvPr/>
        </p:nvPicPr>
        <p:blipFill>
          <a:blip r:embed="rId19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/>
          <p:cNvPicPr/>
          <p:nvPr/>
        </p:nvPicPr>
        <p:blipFill>
          <a:blip r:embed="rId2"/>
          <a:stretch/>
        </p:blipFill>
        <p:spPr>
          <a:xfrm rot="1167600">
            <a:off x="15049080" y="6594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3"/>
          <p:cNvPicPr/>
          <p:nvPr/>
        </p:nvPicPr>
        <p:blipFill>
          <a:blip r:embed="rId3"/>
          <a:stretch/>
        </p:blipFill>
        <p:spPr>
          <a:xfrm rot="2229000">
            <a:off x="-3893760" y="-446796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4"/>
          <p:cNvPicPr/>
          <p:nvPr/>
        </p:nvPicPr>
        <p:blipFill>
          <a:blip r:embed="rId4"/>
          <a:stretch/>
        </p:blipFill>
        <p:spPr>
          <a:xfrm>
            <a:off x="13878360" y="857952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5"/>
          <p:cNvPicPr/>
          <p:nvPr/>
        </p:nvPicPr>
        <p:blipFill>
          <a:blip r:embed="rId5"/>
          <a:stretch/>
        </p:blipFill>
        <p:spPr>
          <a:xfrm rot="6633000">
            <a:off x="17605440" y="3001320"/>
            <a:ext cx="4880880" cy="48744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6"/>
          <p:cNvPicPr/>
          <p:nvPr/>
        </p:nvPicPr>
        <p:blipFill>
          <a:blip r:embed="rId6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81" name="TextBox 7"/>
          <p:cNvSpPr/>
          <p:nvPr/>
        </p:nvSpPr>
        <p:spPr>
          <a:xfrm>
            <a:off x="2216519" y="3721680"/>
            <a:ext cx="14690593" cy="8779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sl-SI" sz="3200" dirty="0" err="1"/>
              <a:t>OpenProject</a:t>
            </a:r>
            <a:r>
              <a:rPr lang="sl-SI" sz="3200" dirty="0"/>
              <a:t>, </a:t>
            </a:r>
            <a:r>
              <a:rPr lang="sl-SI" sz="3200" dirty="0">
                <a:hlinkClick r:id="rId7"/>
              </a:rPr>
              <a:t>https://www.openproject.org</a:t>
            </a:r>
            <a:endParaRPr lang="sl-SI" sz="3200" dirty="0"/>
          </a:p>
          <a:p>
            <a:pPr>
              <a:lnSpc>
                <a:spcPts val="3600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Box 8"/>
          <p:cNvSpPr/>
          <p:nvPr/>
        </p:nvSpPr>
        <p:spPr>
          <a:xfrm>
            <a:off x="2216520" y="2282760"/>
            <a:ext cx="828036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en-US" sz="6410" b="0" strike="noStrike" spc="-1" dirty="0">
                <a:solidFill>
                  <a:srgbClr val="000000"/>
                </a:solidFill>
                <a:latin typeface="Abhaya Libre Regular Bold"/>
              </a:rPr>
              <a:t>Reference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Picture 9"/>
          <p:cNvPicPr/>
          <p:nvPr/>
        </p:nvPicPr>
        <p:blipFill>
          <a:blip r:embed="rId8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284" name="Group 10"/>
          <p:cNvGrpSpPr/>
          <p:nvPr/>
        </p:nvGrpSpPr>
        <p:grpSpPr>
          <a:xfrm>
            <a:off x="-906480" y="8854560"/>
            <a:ext cx="2900160" cy="807120"/>
            <a:chOff x="-906480" y="8854560"/>
            <a:chExt cx="2900160" cy="807120"/>
          </a:xfrm>
        </p:grpSpPr>
        <p:pic>
          <p:nvPicPr>
            <p:cNvPr id="285" name="Picture 11"/>
            <p:cNvPicPr/>
            <p:nvPr/>
          </p:nvPicPr>
          <p:blipFill>
            <a:blip r:embed="rId9"/>
            <a:stretch/>
          </p:blipFill>
          <p:spPr>
            <a:xfrm>
              <a:off x="-906480" y="885456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Picture 12"/>
            <p:cNvPicPr/>
            <p:nvPr/>
          </p:nvPicPr>
          <p:blipFill>
            <a:blip r:embed="rId9"/>
            <a:stretch/>
          </p:blipFill>
          <p:spPr>
            <a:xfrm>
              <a:off x="-906480" y="919800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2"/>
          <p:cNvSpPr/>
          <p:nvPr/>
        </p:nvSpPr>
        <p:spPr>
          <a:xfrm>
            <a:off x="2831040" y="4005000"/>
            <a:ext cx="12325320" cy="1663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2487"/>
              </a:lnSpc>
            </a:pPr>
            <a:r>
              <a:rPr lang="sl-SI" sz="14030" b="0" strike="noStrike" spc="-1" dirty="0">
                <a:solidFill>
                  <a:srgbClr val="000000"/>
                </a:solidFill>
                <a:latin typeface="Abhaya Libre Regular Bold Italics"/>
              </a:rPr>
              <a:t>Hvala</a:t>
            </a:r>
            <a:r>
              <a:rPr lang="en-US" sz="14030" b="0" strike="noStrike" spc="-1" dirty="0">
                <a:solidFill>
                  <a:srgbClr val="000000"/>
                </a:solidFill>
                <a:latin typeface="Abhaya Libre Regular Bold Italics"/>
              </a:rPr>
              <a:t>!</a:t>
            </a:r>
            <a:endParaRPr lang="en-US" sz="1403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Picture 3"/>
          <p:cNvPicPr/>
          <p:nvPr/>
        </p:nvPicPr>
        <p:blipFill>
          <a:blip r:embed="rId2"/>
          <a:stretch/>
        </p:blipFill>
        <p:spPr>
          <a:xfrm rot="1852800">
            <a:off x="5778360" y="-25621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4"/>
          <p:cNvPicPr/>
          <p:nvPr/>
        </p:nvPicPr>
        <p:blipFill>
          <a:blip r:embed="rId3"/>
          <a:stretch/>
        </p:blipFill>
        <p:spPr>
          <a:xfrm rot="1167600">
            <a:off x="15049080" y="6594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5"/>
          <p:cNvPicPr/>
          <p:nvPr/>
        </p:nvPicPr>
        <p:blipFill>
          <a:blip r:embed="rId4"/>
          <a:stretch/>
        </p:blipFill>
        <p:spPr>
          <a:xfrm rot="17403600">
            <a:off x="-4479120" y="68616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6"/>
          <p:cNvPicPr/>
          <p:nvPr/>
        </p:nvPicPr>
        <p:blipFill>
          <a:blip r:embed="rId5"/>
          <a:stretch/>
        </p:blipFill>
        <p:spPr>
          <a:xfrm rot="2229000">
            <a:off x="14026320" y="-378576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/>
          <p:cNvPicPr/>
          <p:nvPr/>
        </p:nvPicPr>
        <p:blipFill>
          <a:blip r:embed="rId6"/>
          <a:stretch/>
        </p:blipFill>
        <p:spPr>
          <a:xfrm rot="12585000">
            <a:off x="-336240" y="7597080"/>
            <a:ext cx="5099040" cy="1965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/>
          <p:cNvPicPr/>
          <p:nvPr/>
        </p:nvPicPr>
        <p:blipFill>
          <a:blip r:embed="rId7"/>
          <a:stretch/>
        </p:blipFill>
        <p:spPr>
          <a:xfrm>
            <a:off x="546120" y="-17942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/>
          <p:cNvPicPr/>
          <p:nvPr/>
        </p:nvPicPr>
        <p:blipFill>
          <a:blip r:embed="rId7"/>
          <a:stretch/>
        </p:blipFill>
        <p:spPr>
          <a:xfrm>
            <a:off x="13878360" y="857952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/>
          <p:cNvPicPr/>
          <p:nvPr/>
        </p:nvPicPr>
        <p:blipFill>
          <a:blip r:embed="rId8"/>
          <a:stretch/>
        </p:blipFill>
        <p:spPr>
          <a:xfrm rot="20414400">
            <a:off x="-3202920" y="12060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/>
          <p:cNvPicPr/>
          <p:nvPr/>
        </p:nvPicPr>
        <p:blipFill>
          <a:blip r:embed="rId9"/>
          <a:stretch/>
        </p:blipFill>
        <p:spPr>
          <a:xfrm rot="14220600">
            <a:off x="3993480" y="910548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2"/>
          <p:cNvPicPr/>
          <p:nvPr/>
        </p:nvPicPr>
        <p:blipFill>
          <a:blip r:embed="rId10"/>
          <a:stretch/>
        </p:blipFill>
        <p:spPr>
          <a:xfrm rot="6633000">
            <a:off x="16634880" y="82296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298" name="Group 13"/>
          <p:cNvGrpSpPr/>
          <p:nvPr/>
        </p:nvGrpSpPr>
        <p:grpSpPr>
          <a:xfrm>
            <a:off x="14267880" y="1219320"/>
            <a:ext cx="2900160" cy="807480"/>
            <a:chOff x="14267880" y="1219320"/>
            <a:chExt cx="2900160" cy="807480"/>
          </a:xfrm>
        </p:grpSpPr>
        <p:pic>
          <p:nvPicPr>
            <p:cNvPr id="299" name="Picture 14"/>
            <p:cNvPicPr/>
            <p:nvPr/>
          </p:nvPicPr>
          <p:blipFill>
            <a:blip r:embed="rId11"/>
            <a:stretch/>
          </p:blipFill>
          <p:spPr>
            <a:xfrm>
              <a:off x="14267880" y="121932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0" name="Picture 15"/>
            <p:cNvPicPr/>
            <p:nvPr/>
          </p:nvPicPr>
          <p:blipFill>
            <a:blip r:embed="rId11"/>
            <a:stretch/>
          </p:blipFill>
          <p:spPr>
            <a:xfrm>
              <a:off x="14267880" y="156312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1" name="TextBox 16"/>
          <p:cNvSpPr/>
          <p:nvPr/>
        </p:nvSpPr>
        <p:spPr>
          <a:xfrm>
            <a:off x="5272920" y="5611680"/>
            <a:ext cx="7441200" cy="286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1296"/>
              </a:lnSpc>
            </a:pPr>
            <a:r>
              <a:rPr lang="en-US" sz="8069" b="0" strike="noStrike" spc="-1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9" b="0" strike="noStrike" spc="-1">
                <a:solidFill>
                  <a:srgbClr val="04989E"/>
                </a:solidFill>
                <a:latin typeface="Abhaya Libre Regular"/>
              </a:rPr>
              <a:t> </a:t>
            </a:r>
            <a:endParaRPr lang="en-US" sz="8069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Picture 17"/>
          <p:cNvPicPr/>
          <p:nvPr/>
        </p:nvPicPr>
        <p:blipFill>
          <a:blip r:embed="rId12"/>
          <a:stretch/>
        </p:blipFill>
        <p:spPr>
          <a:xfrm>
            <a:off x="7555680" y="9258480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2"/>
          <p:cNvSpPr/>
          <p:nvPr/>
        </p:nvSpPr>
        <p:spPr>
          <a:xfrm>
            <a:off x="8336880" y="2945879"/>
            <a:ext cx="8504364" cy="1693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324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324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sp>
        <p:nvSpPr>
          <p:cNvPr id="124" name="TextBox 3"/>
          <p:cNvSpPr/>
          <p:nvPr/>
        </p:nvSpPr>
        <p:spPr>
          <a:xfrm>
            <a:off x="8336880" y="5827407"/>
            <a:ext cx="8931789" cy="539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nl-NL" sz="3240" spc="-49" dirty="0">
                <a:solidFill>
                  <a:srgbClr val="000000"/>
                </a:solidFill>
                <a:latin typeface="Abhaya Libre Regular"/>
              </a:rPr>
              <a:t>Praktično vodenje projektov s programom OpenProject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sp>
        <p:nvSpPr>
          <p:cNvPr id="126" name="TextBox 5"/>
          <p:cNvSpPr/>
          <p:nvPr/>
        </p:nvSpPr>
        <p:spPr>
          <a:xfrm>
            <a:off x="8336879" y="4893236"/>
            <a:ext cx="9250080" cy="539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sl-SI" sz="3240" spc="-49" dirty="0">
                <a:solidFill>
                  <a:srgbClr val="000000"/>
                </a:solidFill>
                <a:latin typeface="Abhaya Libre Regular"/>
              </a:rPr>
              <a:t>Upravljanje projektov s programom </a:t>
            </a:r>
            <a:r>
              <a:rPr lang="sl-SI" sz="324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pic>
        <p:nvPicPr>
          <p:cNvPr id="129" name="Picture 8"/>
          <p:cNvPicPr/>
          <p:nvPr/>
        </p:nvPicPr>
        <p:blipFill>
          <a:blip r:embed="rId2"/>
          <a:stretch/>
        </p:blipFill>
        <p:spPr>
          <a:xfrm rot="12652800">
            <a:off x="7774974" y="8297152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9"/>
          <p:cNvPicPr/>
          <p:nvPr/>
        </p:nvPicPr>
        <p:blipFill>
          <a:blip r:embed="rId3"/>
          <a:stretch/>
        </p:blipFill>
        <p:spPr>
          <a:xfrm rot="11967600">
            <a:off x="-2174040" y="-170496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0"/>
          <p:cNvPicPr/>
          <p:nvPr/>
        </p:nvPicPr>
        <p:blipFill>
          <a:blip r:embed="rId4"/>
          <a:stretch/>
        </p:blipFill>
        <p:spPr>
          <a:xfrm rot="6603600">
            <a:off x="5296320" y="-104058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1"/>
          <p:cNvPicPr/>
          <p:nvPr/>
        </p:nvPicPr>
        <p:blipFill>
          <a:blip r:embed="rId5"/>
          <a:stretch/>
        </p:blipFill>
        <p:spPr>
          <a:xfrm rot="10800000">
            <a:off x="15414480" y="826488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2"/>
          <p:cNvPicPr/>
          <p:nvPr/>
        </p:nvPicPr>
        <p:blipFill>
          <a:blip r:embed="rId6"/>
          <a:stretch/>
        </p:blipFill>
        <p:spPr>
          <a:xfrm rot="10800000">
            <a:off x="2162160" y="-77184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13"/>
          <p:cNvPicPr/>
          <p:nvPr/>
        </p:nvPicPr>
        <p:blipFill>
          <a:blip r:embed="rId7"/>
          <a:stretch/>
        </p:blipFill>
        <p:spPr>
          <a:xfrm rot="9614400">
            <a:off x="17447760" y="60915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4"/>
          <p:cNvPicPr/>
          <p:nvPr/>
        </p:nvPicPr>
        <p:blipFill>
          <a:blip r:embed="rId8"/>
          <a:stretch/>
        </p:blipFill>
        <p:spPr>
          <a:xfrm rot="3420600">
            <a:off x="5570640" y="-4349160"/>
            <a:ext cx="5810040" cy="5802480"/>
          </a:xfrm>
          <a:prstGeom prst="rect">
            <a:avLst/>
          </a:prstGeom>
          <a:ln w="0">
            <a:noFill/>
          </a:ln>
        </p:spPr>
      </p:pic>
      <p:sp>
        <p:nvSpPr>
          <p:cNvPr id="136" name="TextBox 15"/>
          <p:cNvSpPr/>
          <p:nvPr/>
        </p:nvSpPr>
        <p:spPr>
          <a:xfrm>
            <a:off x="787176" y="4705073"/>
            <a:ext cx="828036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6410" b="0" strike="noStrike" spc="-1" dirty="0">
                <a:solidFill>
                  <a:srgbClr val="000000"/>
                </a:solidFill>
                <a:latin typeface="Abhaya Libre Regular Bold"/>
              </a:rPr>
              <a:t>Vsebine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16"/>
          <p:cNvSpPr/>
          <p:nvPr/>
        </p:nvSpPr>
        <p:spPr>
          <a:xfrm>
            <a:off x="7008840" y="2855880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>
                <a:solidFill>
                  <a:srgbClr val="000000"/>
                </a:solidFill>
                <a:latin typeface="Abhaya Libre Regular"/>
              </a:rPr>
              <a:t>01</a:t>
            </a:r>
            <a:endParaRPr lang="en-US" sz="40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7"/>
          <p:cNvSpPr/>
          <p:nvPr/>
        </p:nvSpPr>
        <p:spPr>
          <a:xfrm>
            <a:off x="7008840" y="4755441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 dirty="0">
                <a:solidFill>
                  <a:srgbClr val="000000"/>
                </a:solidFill>
                <a:latin typeface="Abhaya Libre Regular"/>
              </a:rPr>
              <a:t>02</a:t>
            </a:r>
            <a:endParaRPr lang="en-US" sz="404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8"/>
          <p:cNvSpPr/>
          <p:nvPr/>
        </p:nvSpPr>
        <p:spPr>
          <a:xfrm>
            <a:off x="7008840" y="5729334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 dirty="0">
                <a:solidFill>
                  <a:srgbClr val="000000"/>
                </a:solidFill>
                <a:latin typeface="Abhaya Libre Regular"/>
              </a:rPr>
              <a:t>03</a:t>
            </a:r>
            <a:endParaRPr lang="en-US" sz="404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22"/>
          <p:cNvPicPr/>
          <p:nvPr/>
        </p:nvPicPr>
        <p:blipFill>
          <a:blip r:embed="rId9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23"/>
          <p:cNvPicPr/>
          <p:nvPr/>
        </p:nvPicPr>
        <p:blipFill>
          <a:blip r:embed="rId10"/>
          <a:stretch/>
        </p:blipFill>
        <p:spPr>
          <a:xfrm>
            <a:off x="787176" y="9312049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20817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64432"/>
            <a:ext cx="15492480" cy="2405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/>
            <a:r>
              <a:rPr lang="en-US" sz="3200" dirty="0" err="1"/>
              <a:t>Ugotavljanje</a:t>
            </a:r>
            <a:r>
              <a:rPr lang="en-US" sz="3200" dirty="0"/>
              <a:t> </a:t>
            </a:r>
            <a:r>
              <a:rPr lang="en-US" sz="3200" dirty="0" err="1"/>
              <a:t>skupnih</a:t>
            </a:r>
            <a:r>
              <a:rPr lang="en-US" sz="3200" dirty="0"/>
              <a:t> </a:t>
            </a:r>
            <a:r>
              <a:rPr lang="en-US" sz="3200" dirty="0" err="1"/>
              <a:t>elementov</a:t>
            </a:r>
            <a:r>
              <a:rPr lang="en-US" sz="3200" dirty="0"/>
              <a:t> med </a:t>
            </a:r>
            <a:r>
              <a:rPr lang="en-US" sz="3200" dirty="0" err="1"/>
              <a:t>nišami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specializacije</a:t>
            </a:r>
            <a:r>
              <a:rPr lang="en-US" sz="3200" dirty="0"/>
              <a:t> </a:t>
            </a:r>
            <a:r>
              <a:rPr lang="en-US" sz="3200" dirty="0" err="1"/>
              <a:t>vsakega</a:t>
            </a:r>
            <a:r>
              <a:rPr lang="en-US" sz="3200" dirty="0"/>
              <a:t> </a:t>
            </a:r>
            <a:r>
              <a:rPr lang="en-US" sz="3200" dirty="0" err="1"/>
              <a:t>sektorja</a:t>
            </a:r>
            <a:r>
              <a:rPr lang="en-US" sz="3200" dirty="0"/>
              <a:t> in </a:t>
            </a:r>
            <a:r>
              <a:rPr lang="en-US" sz="3200" dirty="0" err="1"/>
              <a:t>glavnimi</a:t>
            </a:r>
            <a:r>
              <a:rPr lang="en-US" sz="3200" dirty="0"/>
              <a:t> </a:t>
            </a:r>
            <a:r>
              <a:rPr lang="en-US" sz="3200" dirty="0" err="1"/>
              <a:t>regionalnimi</a:t>
            </a:r>
            <a:r>
              <a:rPr lang="en-US" sz="3200" dirty="0"/>
              <a:t> </a:t>
            </a:r>
            <a:r>
              <a:rPr lang="en-US" sz="3200" dirty="0" err="1"/>
              <a:t>izzivi</a:t>
            </a:r>
            <a:r>
              <a:rPr lang="en-US" sz="3200" dirty="0"/>
              <a:t> </a:t>
            </a:r>
            <a:r>
              <a:rPr lang="en-US" sz="3200" dirty="0" err="1"/>
              <a:t>zahteva</a:t>
            </a:r>
            <a:r>
              <a:rPr lang="en-US" sz="3200" dirty="0"/>
              <a:t> </a:t>
            </a:r>
            <a:r>
              <a:rPr lang="en-US" sz="3200" dirty="0" err="1"/>
              <a:t>sistematično</a:t>
            </a:r>
            <a:r>
              <a:rPr lang="en-US" sz="3200" dirty="0"/>
              <a:t> </a:t>
            </a:r>
            <a:r>
              <a:rPr lang="en-US" sz="3200" dirty="0" err="1"/>
              <a:t>analizo</a:t>
            </a:r>
            <a:r>
              <a:rPr lang="en-US" sz="3200" dirty="0"/>
              <a:t> </a:t>
            </a:r>
            <a:r>
              <a:rPr lang="en-US" sz="3200" dirty="0" err="1"/>
              <a:t>obstoječih</a:t>
            </a:r>
            <a:r>
              <a:rPr lang="en-US" sz="3200" dirty="0"/>
              <a:t> </a:t>
            </a:r>
            <a:r>
              <a:rPr lang="en-US" sz="3200" dirty="0" err="1"/>
              <a:t>podatkov</a:t>
            </a:r>
            <a:r>
              <a:rPr lang="en-US" sz="3200" dirty="0"/>
              <a:t> in </a:t>
            </a:r>
            <a:r>
              <a:rPr lang="en-US" sz="3200" dirty="0" err="1"/>
              <a:t>sodelovanje</a:t>
            </a:r>
            <a:r>
              <a:rPr lang="en-US" sz="3200" dirty="0"/>
              <a:t> </a:t>
            </a:r>
            <a:r>
              <a:rPr lang="en-US" sz="3200" dirty="0" err="1"/>
              <a:t>zainteresiranih</a:t>
            </a:r>
            <a:r>
              <a:rPr lang="en-US" sz="3200" dirty="0"/>
              <a:t> </a:t>
            </a:r>
            <a:r>
              <a:rPr lang="en-US" sz="3200" dirty="0" err="1"/>
              <a:t>strani</a:t>
            </a:r>
            <a:r>
              <a:rPr lang="en-US" sz="3200" dirty="0"/>
              <a:t>. V </a:t>
            </a:r>
            <a:r>
              <a:rPr lang="en-US" sz="3200" dirty="0" err="1"/>
              <a:t>nadaljevanju</a:t>
            </a:r>
            <a:r>
              <a:rPr lang="en-US" sz="3200" dirty="0"/>
              <a:t> je </a:t>
            </a:r>
            <a:r>
              <a:rPr lang="en-US" sz="3200" dirty="0" err="1"/>
              <a:t>navedenih</a:t>
            </a:r>
            <a:r>
              <a:rPr lang="en-US" sz="3200" dirty="0"/>
              <a:t> </a:t>
            </a:r>
            <a:r>
              <a:rPr lang="en-US" sz="3200" dirty="0" err="1"/>
              <a:t>nekaj</a:t>
            </a:r>
            <a:r>
              <a:rPr lang="en-US" sz="3200" dirty="0"/>
              <a:t> </a:t>
            </a:r>
            <a:r>
              <a:rPr lang="en-US" sz="3200" dirty="0" err="1"/>
              <a:t>korakov</a:t>
            </a:r>
            <a:r>
              <a:rPr lang="en-US" sz="3200" dirty="0"/>
              <a:t>, ki </a:t>
            </a:r>
            <a:r>
              <a:rPr lang="en-US" sz="3200" dirty="0" err="1"/>
              <a:t>jih</a:t>
            </a:r>
            <a:r>
              <a:rPr lang="en-US" sz="3200" dirty="0"/>
              <a:t> </a:t>
            </a:r>
            <a:r>
              <a:rPr lang="en-US" sz="3200" dirty="0" err="1"/>
              <a:t>lahko</a:t>
            </a:r>
            <a:r>
              <a:rPr lang="en-US" sz="3200" dirty="0"/>
              <a:t> </a:t>
            </a:r>
            <a:r>
              <a:rPr lang="en-US" sz="3200" dirty="0" err="1"/>
              <a:t>naredite</a:t>
            </a:r>
            <a:r>
              <a:rPr lang="en-US" sz="3200" dirty="0"/>
              <a:t> za </a:t>
            </a:r>
            <a:r>
              <a:rPr lang="en-US" sz="3200" dirty="0" err="1"/>
              <a:t>prepoznavanje</a:t>
            </a:r>
            <a:r>
              <a:rPr lang="en-US" sz="3200" dirty="0"/>
              <a:t> </a:t>
            </a:r>
            <a:r>
              <a:rPr lang="en-US" sz="3200" dirty="0" err="1"/>
              <a:t>teh</a:t>
            </a:r>
            <a:r>
              <a:rPr lang="en-US" sz="3200" dirty="0"/>
              <a:t> </a:t>
            </a:r>
            <a:r>
              <a:rPr lang="en-US" sz="3200" dirty="0" err="1"/>
              <a:t>skupnih</a:t>
            </a:r>
            <a:r>
              <a:rPr lang="en-US" sz="3200" dirty="0"/>
              <a:t> </a:t>
            </a:r>
            <a:r>
              <a:rPr lang="en-US" sz="3200" dirty="0" err="1"/>
              <a:t>značilnosti</a:t>
            </a:r>
            <a:r>
              <a:rPr lang="en-US" sz="3200" dirty="0"/>
              <a:t>: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434714" y="-1377991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6060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2789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28836"/>
            <a:ext cx="15492480" cy="57964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err="1"/>
              <a:t>Pregled</a:t>
            </a:r>
            <a:r>
              <a:rPr lang="en-US" sz="3200" dirty="0"/>
              <a:t> </a:t>
            </a:r>
            <a:r>
              <a:rPr lang="en-US" sz="3200" dirty="0" err="1"/>
              <a:t>strategij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specializacije</a:t>
            </a:r>
            <a:r>
              <a:rPr lang="en-US" sz="3200" dirty="0"/>
              <a:t> in </a:t>
            </a:r>
            <a:r>
              <a:rPr lang="en-US" sz="3200" dirty="0" err="1"/>
              <a:t>regionalnih</a:t>
            </a:r>
            <a:r>
              <a:rPr lang="en-US" sz="3200" dirty="0"/>
              <a:t> </a:t>
            </a:r>
            <a:r>
              <a:rPr lang="en-US" sz="3200" dirty="0" err="1"/>
              <a:t>razvojnih</a:t>
            </a:r>
            <a:r>
              <a:rPr lang="en-US" sz="3200" dirty="0"/>
              <a:t> </a:t>
            </a:r>
            <a:r>
              <a:rPr lang="en-US" sz="3200" dirty="0" err="1"/>
              <a:t>načrtov</a:t>
            </a:r>
            <a:r>
              <a:rPr lang="en-US" sz="3200" dirty="0"/>
              <a:t>: </a:t>
            </a:r>
            <a:r>
              <a:rPr lang="en-US" sz="3200" dirty="0" err="1"/>
              <a:t>Pregled</a:t>
            </a:r>
            <a:r>
              <a:rPr lang="en-US" sz="3200" dirty="0"/>
              <a:t> </a:t>
            </a:r>
            <a:r>
              <a:rPr lang="en-US" sz="3200" dirty="0" err="1"/>
              <a:t>strategij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specializacije</a:t>
            </a:r>
            <a:r>
              <a:rPr lang="en-US" sz="3200" dirty="0"/>
              <a:t> in </a:t>
            </a:r>
            <a:r>
              <a:rPr lang="en-US" sz="3200" dirty="0" err="1"/>
              <a:t>regionalnih</a:t>
            </a:r>
            <a:r>
              <a:rPr lang="en-US" sz="3200" dirty="0"/>
              <a:t> </a:t>
            </a:r>
            <a:r>
              <a:rPr lang="en-US" sz="3200" dirty="0" err="1"/>
              <a:t>razvojnih</a:t>
            </a:r>
            <a:r>
              <a:rPr lang="en-US" sz="3200" dirty="0"/>
              <a:t> </a:t>
            </a:r>
            <a:r>
              <a:rPr lang="en-US" sz="3200" dirty="0" err="1"/>
              <a:t>načrtov</a:t>
            </a:r>
            <a:r>
              <a:rPr lang="en-US" sz="3200" dirty="0"/>
              <a:t> </a:t>
            </a:r>
            <a:r>
              <a:rPr lang="en-US" sz="3200" dirty="0" err="1"/>
              <a:t>različnih</a:t>
            </a:r>
            <a:r>
              <a:rPr lang="en-US" sz="3200" dirty="0"/>
              <a:t> </a:t>
            </a:r>
            <a:r>
              <a:rPr lang="en-US" sz="3200" dirty="0" err="1"/>
              <a:t>sektorjev</a:t>
            </a:r>
            <a:r>
              <a:rPr lang="en-US" sz="3200" dirty="0"/>
              <a:t> in </a:t>
            </a:r>
            <a:r>
              <a:rPr lang="en-US" sz="3200" dirty="0" err="1"/>
              <a:t>regij</a:t>
            </a:r>
            <a:r>
              <a:rPr lang="en-US" sz="3200" dirty="0"/>
              <a:t>, da se </a:t>
            </a:r>
            <a:r>
              <a:rPr lang="en-US" sz="3200" dirty="0" err="1"/>
              <a:t>opredelijo</a:t>
            </a:r>
            <a:r>
              <a:rPr lang="en-US" sz="3200" dirty="0"/>
              <a:t> </a:t>
            </a:r>
            <a:r>
              <a:rPr lang="en-US" sz="3200" dirty="0" err="1"/>
              <a:t>prednostna</a:t>
            </a:r>
            <a:r>
              <a:rPr lang="en-US" sz="3200" dirty="0"/>
              <a:t> </a:t>
            </a:r>
            <a:r>
              <a:rPr lang="en-US" sz="3200" dirty="0" err="1"/>
              <a:t>področja</a:t>
            </a:r>
            <a:r>
              <a:rPr lang="en-US" sz="3200" dirty="0"/>
              <a:t> </a:t>
            </a:r>
            <a:r>
              <a:rPr lang="en-US" sz="3200" dirty="0" err="1"/>
              <a:t>naložb</a:t>
            </a:r>
            <a:r>
              <a:rPr lang="en-US" sz="3200" dirty="0"/>
              <a:t> in </a:t>
            </a:r>
            <a:r>
              <a:rPr lang="en-US" sz="3200" dirty="0" err="1"/>
              <a:t>osredotočanja</a:t>
            </a:r>
            <a:endParaRPr lang="sl-SI" sz="3200" dirty="0"/>
          </a:p>
          <a:p>
            <a:pPr marL="514350" indent="-514350" algn="just">
              <a:buAutoNum type="arabicPeriod"/>
            </a:pPr>
            <a:endParaRPr lang="sl-SI" sz="3200" dirty="0"/>
          </a:p>
          <a:p>
            <a:pPr marL="514350" indent="-514350" algn="just">
              <a:buAutoNum type="arabicPeriod"/>
            </a:pPr>
            <a:r>
              <a:rPr lang="en-US" sz="3200" dirty="0" err="1"/>
              <a:t>Izvedite</a:t>
            </a:r>
            <a:r>
              <a:rPr lang="en-US" sz="3200" dirty="0"/>
              <a:t> </a:t>
            </a:r>
            <a:r>
              <a:rPr lang="en-US" sz="3200" dirty="0" err="1"/>
              <a:t>analizo</a:t>
            </a:r>
            <a:r>
              <a:rPr lang="en-US" sz="3200" dirty="0"/>
              <a:t> SWOT: </a:t>
            </a:r>
            <a:r>
              <a:rPr lang="en-US" sz="3200" dirty="0" err="1"/>
              <a:t>Izvedite</a:t>
            </a:r>
            <a:r>
              <a:rPr lang="en-US" sz="3200" dirty="0"/>
              <a:t> </a:t>
            </a:r>
            <a:r>
              <a:rPr lang="en-US" sz="3200" dirty="0" err="1"/>
              <a:t>analizo</a:t>
            </a:r>
            <a:r>
              <a:rPr lang="en-US" sz="3200" dirty="0"/>
              <a:t> SWOT (</a:t>
            </a:r>
            <a:r>
              <a:rPr lang="en-US" sz="3200" dirty="0" err="1"/>
              <a:t>prednosti</a:t>
            </a:r>
            <a:r>
              <a:rPr lang="en-US" sz="3200" dirty="0"/>
              <a:t>, </a:t>
            </a:r>
            <a:r>
              <a:rPr lang="en-US" sz="3200" dirty="0" err="1"/>
              <a:t>slabosti</a:t>
            </a:r>
            <a:r>
              <a:rPr lang="en-US" sz="3200" dirty="0"/>
              <a:t>, </a:t>
            </a:r>
            <a:r>
              <a:rPr lang="en-US" sz="3200" dirty="0" err="1"/>
              <a:t>priložnosti</a:t>
            </a:r>
            <a:r>
              <a:rPr lang="en-US" sz="3200" dirty="0"/>
              <a:t>, </a:t>
            </a:r>
            <a:r>
              <a:rPr lang="en-US" sz="3200" dirty="0" err="1"/>
              <a:t>nevarnosti</a:t>
            </a:r>
            <a:r>
              <a:rPr lang="en-US" sz="3200" dirty="0"/>
              <a:t>) </a:t>
            </a:r>
            <a:r>
              <a:rPr lang="en-US" sz="3200" dirty="0" err="1"/>
              <a:t>različnih</a:t>
            </a:r>
            <a:r>
              <a:rPr lang="en-US" sz="3200" dirty="0"/>
              <a:t> </a:t>
            </a:r>
            <a:r>
              <a:rPr lang="en-US" sz="3200" dirty="0" err="1"/>
              <a:t>sektorjev</a:t>
            </a:r>
            <a:r>
              <a:rPr lang="en-US" sz="3200" dirty="0"/>
              <a:t> in </a:t>
            </a:r>
            <a:r>
              <a:rPr lang="en-US" sz="3200" dirty="0" err="1"/>
              <a:t>regij</a:t>
            </a:r>
            <a:r>
              <a:rPr lang="en-US" sz="3200" dirty="0"/>
              <a:t>, da </a:t>
            </a:r>
            <a:r>
              <a:rPr lang="en-US" sz="3200" dirty="0" err="1"/>
              <a:t>ugotovite</a:t>
            </a:r>
            <a:r>
              <a:rPr lang="en-US" sz="3200" dirty="0"/>
              <a:t> </a:t>
            </a:r>
            <a:r>
              <a:rPr lang="en-US" sz="3200" dirty="0" err="1"/>
              <a:t>notranje</a:t>
            </a:r>
            <a:r>
              <a:rPr lang="en-US" sz="3200" dirty="0"/>
              <a:t> in </a:t>
            </a:r>
            <a:r>
              <a:rPr lang="en-US" sz="3200" dirty="0" err="1"/>
              <a:t>zunanje</a:t>
            </a:r>
            <a:r>
              <a:rPr lang="en-US" sz="3200" dirty="0"/>
              <a:t> </a:t>
            </a:r>
            <a:r>
              <a:rPr lang="en-US" sz="3200" dirty="0" err="1"/>
              <a:t>dejavnike</a:t>
            </a:r>
            <a:r>
              <a:rPr lang="en-US" sz="3200" dirty="0"/>
              <a:t>, ki </a:t>
            </a:r>
            <a:r>
              <a:rPr lang="en-US" sz="3200" dirty="0" err="1"/>
              <a:t>vplivajo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njihov</a:t>
            </a:r>
            <a:r>
              <a:rPr lang="en-US" sz="3200" dirty="0"/>
              <a:t> </a:t>
            </a:r>
            <a:r>
              <a:rPr lang="en-US" sz="3200" dirty="0" err="1"/>
              <a:t>razvoj</a:t>
            </a:r>
            <a:r>
              <a:rPr lang="en-US" sz="3200" dirty="0"/>
              <a:t>. </a:t>
            </a:r>
            <a:r>
              <a:rPr lang="en-US" sz="3200" dirty="0" err="1"/>
              <a:t>Poiščite</a:t>
            </a:r>
            <a:r>
              <a:rPr lang="en-US" sz="3200" dirty="0"/>
              <a:t> </a:t>
            </a:r>
            <a:r>
              <a:rPr lang="en-US" sz="3200" dirty="0" err="1"/>
              <a:t>skupne</a:t>
            </a:r>
            <a:r>
              <a:rPr lang="en-US" sz="3200" dirty="0"/>
              <a:t> in </a:t>
            </a:r>
            <a:r>
              <a:rPr lang="en-US" sz="3200" dirty="0" err="1"/>
              <a:t>prekrivajoče</a:t>
            </a:r>
            <a:r>
              <a:rPr lang="en-US" sz="3200" dirty="0"/>
              <a:t> se </a:t>
            </a:r>
            <a:r>
              <a:rPr lang="en-US" sz="3200" dirty="0" err="1"/>
              <a:t>dejavnike</a:t>
            </a:r>
            <a:r>
              <a:rPr lang="en-US" sz="3200" dirty="0"/>
              <a:t> med </a:t>
            </a:r>
            <a:r>
              <a:rPr lang="en-US" sz="3200" dirty="0" err="1"/>
              <a:t>različnimi</a:t>
            </a:r>
            <a:r>
              <a:rPr lang="en-US" sz="3200" dirty="0"/>
              <a:t> </a:t>
            </a:r>
            <a:r>
              <a:rPr lang="en-US" sz="3200" dirty="0" err="1"/>
              <a:t>sektorji</a:t>
            </a:r>
            <a:r>
              <a:rPr lang="en-US" sz="3200" dirty="0"/>
              <a:t> in </a:t>
            </a:r>
            <a:r>
              <a:rPr lang="en-US" sz="3200" dirty="0" err="1"/>
              <a:t>regijami</a:t>
            </a:r>
            <a:r>
              <a:rPr lang="en-US" sz="3200" dirty="0"/>
              <a:t>.</a:t>
            </a:r>
            <a:endParaRPr lang="sl-SI" sz="3200" dirty="0"/>
          </a:p>
          <a:p>
            <a:pPr algn="just"/>
            <a:endParaRPr lang="sl-SI" sz="3200" spc="-1" dirty="0">
              <a:solidFill>
                <a:srgbClr val="000000"/>
              </a:solidFill>
            </a:endParaRPr>
          </a:p>
          <a:p>
            <a:pPr algn="just"/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7012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2789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60780" y="3885438"/>
            <a:ext cx="15492480" cy="5416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sz="3200" dirty="0" err="1"/>
              <a:t>Sodelujte</a:t>
            </a:r>
            <a:r>
              <a:rPr lang="en-US" sz="3200" dirty="0"/>
              <a:t> z </a:t>
            </a:r>
            <a:r>
              <a:rPr lang="en-US" sz="3200" dirty="0" err="1"/>
              <a:t>zainteresiranimi</a:t>
            </a:r>
            <a:r>
              <a:rPr lang="en-US" sz="3200" dirty="0"/>
              <a:t> </a:t>
            </a:r>
            <a:r>
              <a:rPr lang="en-US" sz="3200" dirty="0" err="1"/>
              <a:t>stranmi</a:t>
            </a:r>
            <a:r>
              <a:rPr lang="en-US" sz="3200" dirty="0"/>
              <a:t>: </a:t>
            </a:r>
            <a:r>
              <a:rPr lang="en-US" sz="3200" dirty="0" err="1"/>
              <a:t>Sodelujte</a:t>
            </a:r>
            <a:r>
              <a:rPr lang="en-US" sz="3200" dirty="0"/>
              <a:t> z </a:t>
            </a:r>
            <a:r>
              <a:rPr lang="en-US" sz="3200" dirty="0" err="1"/>
              <a:t>zainteresiranimi</a:t>
            </a:r>
            <a:r>
              <a:rPr lang="en-US" sz="3200" dirty="0"/>
              <a:t> </a:t>
            </a:r>
            <a:r>
              <a:rPr lang="en-US" sz="3200" dirty="0" err="1"/>
              <a:t>stranmi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različnih</a:t>
            </a:r>
            <a:r>
              <a:rPr lang="en-US" sz="3200" dirty="0"/>
              <a:t> </a:t>
            </a:r>
            <a:r>
              <a:rPr lang="en-US" sz="3200" dirty="0" err="1"/>
              <a:t>sektorjev</a:t>
            </a:r>
            <a:r>
              <a:rPr lang="en-US" sz="3200" dirty="0"/>
              <a:t> in </a:t>
            </a:r>
            <a:r>
              <a:rPr lang="en-US" sz="3200" dirty="0" err="1"/>
              <a:t>regij</a:t>
            </a:r>
            <a:r>
              <a:rPr lang="en-US" sz="3200" dirty="0"/>
              <a:t>, </a:t>
            </a:r>
            <a:r>
              <a:rPr lang="en-US" sz="3200" dirty="0" err="1"/>
              <a:t>vključno</a:t>
            </a:r>
            <a:r>
              <a:rPr lang="en-US" sz="3200" dirty="0"/>
              <a:t> z </a:t>
            </a:r>
            <a:r>
              <a:rPr lang="en-US" sz="3200" dirty="0" err="1"/>
              <a:t>industrijskimi</a:t>
            </a:r>
            <a:r>
              <a:rPr lang="en-US" sz="3200" dirty="0"/>
              <a:t> </a:t>
            </a:r>
            <a:r>
              <a:rPr lang="en-US" sz="3200" dirty="0" err="1"/>
              <a:t>združenji</a:t>
            </a:r>
            <a:r>
              <a:rPr lang="en-US" sz="3200" dirty="0"/>
              <a:t>, </a:t>
            </a:r>
            <a:r>
              <a:rPr lang="en-US" sz="3200" dirty="0" err="1"/>
              <a:t>oblikovalci</a:t>
            </a:r>
            <a:r>
              <a:rPr lang="en-US" sz="3200" dirty="0"/>
              <a:t> </a:t>
            </a:r>
            <a:r>
              <a:rPr lang="en-US" sz="3200" dirty="0" err="1"/>
              <a:t>politik</a:t>
            </a:r>
            <a:r>
              <a:rPr lang="en-US" sz="3200" dirty="0"/>
              <a:t>, </a:t>
            </a:r>
            <a:r>
              <a:rPr lang="en-US" sz="3200" dirty="0" err="1"/>
              <a:t>raziskovalci</a:t>
            </a:r>
            <a:r>
              <a:rPr lang="en-US" sz="3200" dirty="0"/>
              <a:t> in </a:t>
            </a:r>
            <a:r>
              <a:rPr lang="en-US" sz="3200" dirty="0" err="1"/>
              <a:t>voditelji</a:t>
            </a:r>
            <a:r>
              <a:rPr lang="en-US" sz="3200" dirty="0"/>
              <a:t> </a:t>
            </a:r>
            <a:r>
              <a:rPr lang="en-US" sz="3200" dirty="0" err="1"/>
              <a:t>skupnosti</a:t>
            </a:r>
            <a:r>
              <a:rPr lang="en-US" sz="3200" dirty="0"/>
              <a:t>. </a:t>
            </a:r>
            <a:r>
              <a:rPr lang="en-US" sz="3200" dirty="0" err="1"/>
              <a:t>Izvedite</a:t>
            </a:r>
            <a:r>
              <a:rPr lang="en-US" sz="3200" dirty="0"/>
              <a:t> </a:t>
            </a:r>
            <a:r>
              <a:rPr lang="en-US" sz="3200" dirty="0" err="1"/>
              <a:t>intervjuje</a:t>
            </a:r>
            <a:r>
              <a:rPr lang="en-US" sz="3200" dirty="0"/>
              <a:t> </a:t>
            </a:r>
            <a:r>
              <a:rPr lang="en-US" sz="3200" dirty="0" err="1"/>
              <a:t>ali</a:t>
            </a:r>
            <a:r>
              <a:rPr lang="en-US" sz="3200" dirty="0"/>
              <a:t> </a:t>
            </a:r>
            <a:r>
              <a:rPr lang="en-US" sz="3200" dirty="0" err="1"/>
              <a:t>fokusne</a:t>
            </a:r>
            <a:r>
              <a:rPr lang="en-US" sz="3200" dirty="0"/>
              <a:t> </a:t>
            </a:r>
            <a:r>
              <a:rPr lang="en-US" sz="3200" dirty="0" err="1"/>
              <a:t>skupine</a:t>
            </a:r>
            <a:r>
              <a:rPr lang="en-US" sz="3200" dirty="0"/>
              <a:t>, da bi </a:t>
            </a:r>
            <a:r>
              <a:rPr lang="en-US" sz="3200" dirty="0" err="1"/>
              <a:t>zbrali</a:t>
            </a:r>
            <a:r>
              <a:rPr lang="en-US" sz="3200" dirty="0"/>
              <a:t> </a:t>
            </a:r>
            <a:r>
              <a:rPr lang="en-US" sz="3200" dirty="0" err="1"/>
              <a:t>njihove</a:t>
            </a:r>
            <a:r>
              <a:rPr lang="en-US" sz="3200" dirty="0"/>
              <a:t> </a:t>
            </a:r>
            <a:r>
              <a:rPr lang="en-US" sz="3200" dirty="0" err="1"/>
              <a:t>poglede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glavne</a:t>
            </a:r>
            <a:r>
              <a:rPr lang="en-US" sz="3200" dirty="0"/>
              <a:t> </a:t>
            </a:r>
            <a:r>
              <a:rPr lang="en-US" sz="3200" dirty="0" err="1"/>
              <a:t>regionalne</a:t>
            </a:r>
            <a:r>
              <a:rPr lang="en-US" sz="3200" dirty="0"/>
              <a:t> </a:t>
            </a:r>
            <a:r>
              <a:rPr lang="en-US" sz="3200" dirty="0" err="1"/>
              <a:t>izzive</a:t>
            </a:r>
            <a:r>
              <a:rPr lang="en-US" sz="3200" dirty="0"/>
              <a:t> in </a:t>
            </a:r>
            <a:r>
              <a:rPr lang="en-US" sz="3200" dirty="0" err="1"/>
              <a:t>priložnosti</a:t>
            </a:r>
            <a:r>
              <a:rPr lang="en-US" sz="3200" dirty="0"/>
              <a:t> </a:t>
            </a:r>
            <a:r>
              <a:rPr lang="en-US" sz="3200" dirty="0" err="1"/>
              <a:t>ter</a:t>
            </a:r>
            <a:r>
              <a:rPr lang="en-US" sz="3200" dirty="0"/>
              <a:t> </a:t>
            </a:r>
            <a:r>
              <a:rPr lang="en-US" sz="3200" dirty="0" err="1"/>
              <a:t>potencialne</a:t>
            </a:r>
            <a:r>
              <a:rPr lang="en-US" sz="3200" dirty="0"/>
              <a:t> </a:t>
            </a:r>
            <a:r>
              <a:rPr lang="en-US" sz="3200" dirty="0" err="1"/>
              <a:t>niše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specializacije</a:t>
            </a:r>
            <a:r>
              <a:rPr lang="en-US" sz="3200" dirty="0"/>
              <a:t>, ki bi </a:t>
            </a:r>
            <a:r>
              <a:rPr lang="en-US" sz="3200" dirty="0" err="1"/>
              <a:t>lahko</a:t>
            </a:r>
            <a:r>
              <a:rPr lang="en-US" sz="3200" dirty="0"/>
              <a:t> </a:t>
            </a:r>
            <a:r>
              <a:rPr lang="en-US" sz="3200" dirty="0" err="1"/>
              <a:t>obravnavale</a:t>
            </a:r>
            <a:r>
              <a:rPr lang="en-US" sz="3200" dirty="0"/>
              <a:t>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izzive</a:t>
            </a:r>
            <a:r>
              <a:rPr lang="en-US" sz="3200" dirty="0"/>
              <a:t>.</a:t>
            </a:r>
            <a:endParaRPr lang="sl-SI" sz="3200" dirty="0"/>
          </a:p>
          <a:p>
            <a:pPr marL="514350" indent="-514350" algn="just">
              <a:buFont typeface="+mj-lt"/>
              <a:buAutoNum type="arabicPeriod" startAt="3"/>
            </a:pPr>
            <a:endParaRPr lang="sl-SI" sz="3200" dirty="0"/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3200" dirty="0" err="1"/>
              <a:t>Opredelite</a:t>
            </a:r>
            <a:r>
              <a:rPr lang="en-US" sz="3200" dirty="0"/>
              <a:t> </a:t>
            </a:r>
            <a:r>
              <a:rPr lang="en-US" sz="3200" dirty="0" err="1"/>
              <a:t>skupne</a:t>
            </a:r>
            <a:r>
              <a:rPr lang="en-US" sz="3200" dirty="0"/>
              <a:t> </a:t>
            </a:r>
            <a:r>
              <a:rPr lang="en-US" sz="3200" dirty="0" err="1"/>
              <a:t>teme</a:t>
            </a:r>
            <a:r>
              <a:rPr lang="en-US" sz="3200" dirty="0"/>
              <a:t>: </a:t>
            </a:r>
            <a:r>
              <a:rPr lang="en-US" sz="3200" dirty="0" err="1"/>
              <a:t>Analizirajte</a:t>
            </a:r>
            <a:r>
              <a:rPr lang="en-US" sz="3200" dirty="0"/>
              <a:t> </a:t>
            </a:r>
            <a:r>
              <a:rPr lang="en-US" sz="3200" dirty="0" err="1"/>
              <a:t>podatke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prejšnjih</a:t>
            </a:r>
            <a:r>
              <a:rPr lang="en-US" sz="3200" dirty="0"/>
              <a:t> </a:t>
            </a:r>
            <a:r>
              <a:rPr lang="en-US" sz="3200" dirty="0" err="1"/>
              <a:t>korakov</a:t>
            </a:r>
            <a:r>
              <a:rPr lang="en-US" sz="3200" dirty="0"/>
              <a:t>, da </a:t>
            </a:r>
            <a:r>
              <a:rPr lang="en-US" sz="3200" dirty="0" err="1"/>
              <a:t>ugotovite</a:t>
            </a:r>
            <a:r>
              <a:rPr lang="en-US" sz="3200" dirty="0"/>
              <a:t> </a:t>
            </a:r>
            <a:r>
              <a:rPr lang="en-US" sz="3200" dirty="0" err="1"/>
              <a:t>skupne</a:t>
            </a:r>
            <a:r>
              <a:rPr lang="en-US" sz="3200" dirty="0"/>
              <a:t> </a:t>
            </a:r>
            <a:r>
              <a:rPr lang="en-US" sz="3200" dirty="0" err="1"/>
              <a:t>teme</a:t>
            </a:r>
            <a:r>
              <a:rPr lang="en-US" sz="3200" dirty="0"/>
              <a:t> in </a:t>
            </a:r>
            <a:r>
              <a:rPr lang="en-US" sz="3200" dirty="0" err="1"/>
              <a:t>področja</a:t>
            </a:r>
            <a:r>
              <a:rPr lang="en-US" sz="3200" dirty="0"/>
              <a:t> </a:t>
            </a:r>
            <a:r>
              <a:rPr lang="en-US" sz="3200" dirty="0" err="1"/>
              <a:t>prekrivanja</a:t>
            </a:r>
            <a:r>
              <a:rPr lang="en-US" sz="3200" dirty="0"/>
              <a:t> med </a:t>
            </a:r>
            <a:r>
              <a:rPr lang="en-US" sz="3200" dirty="0" err="1"/>
              <a:t>nišami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specializacije</a:t>
            </a:r>
            <a:r>
              <a:rPr lang="en-US" sz="3200" dirty="0"/>
              <a:t> </a:t>
            </a:r>
            <a:r>
              <a:rPr lang="en-US" sz="3200" dirty="0" err="1"/>
              <a:t>vsakega</a:t>
            </a:r>
            <a:r>
              <a:rPr lang="en-US" sz="3200" dirty="0"/>
              <a:t> </a:t>
            </a:r>
            <a:r>
              <a:rPr lang="en-US" sz="3200" dirty="0" err="1"/>
              <a:t>sektorja</a:t>
            </a:r>
            <a:r>
              <a:rPr lang="en-US" sz="3200" dirty="0"/>
              <a:t> in </a:t>
            </a:r>
            <a:r>
              <a:rPr lang="en-US" sz="3200" dirty="0" err="1"/>
              <a:t>glavnimi</a:t>
            </a:r>
            <a:r>
              <a:rPr lang="en-US" sz="3200" dirty="0"/>
              <a:t> </a:t>
            </a:r>
            <a:r>
              <a:rPr lang="en-US" sz="3200" dirty="0" err="1"/>
              <a:t>regionalnimi</a:t>
            </a:r>
            <a:r>
              <a:rPr lang="en-US" sz="3200" dirty="0"/>
              <a:t> </a:t>
            </a:r>
            <a:r>
              <a:rPr lang="en-US" sz="3200" dirty="0" err="1"/>
              <a:t>izzivi</a:t>
            </a:r>
            <a:r>
              <a:rPr lang="en-US" sz="3200" dirty="0"/>
              <a:t>. </a:t>
            </a:r>
            <a:r>
              <a:rPr lang="en-US" sz="3200" dirty="0" err="1"/>
              <a:t>Poiščite</a:t>
            </a:r>
            <a:r>
              <a:rPr lang="en-US" sz="3200" dirty="0"/>
              <a:t> </a:t>
            </a:r>
            <a:r>
              <a:rPr lang="en-US" sz="3200" dirty="0" err="1"/>
              <a:t>priložnosti</a:t>
            </a:r>
            <a:r>
              <a:rPr lang="en-US" sz="3200" dirty="0"/>
              <a:t> za </a:t>
            </a:r>
            <a:r>
              <a:rPr lang="en-US" sz="3200" dirty="0" err="1"/>
              <a:t>uskladitev</a:t>
            </a:r>
            <a:r>
              <a:rPr lang="en-US" sz="3200" dirty="0"/>
              <a:t> </a:t>
            </a:r>
            <a:r>
              <a:rPr lang="en-US" sz="3200" dirty="0" err="1"/>
              <a:t>niš</a:t>
            </a:r>
            <a:r>
              <a:rPr lang="en-US" sz="3200" dirty="0"/>
              <a:t> </a:t>
            </a:r>
            <a:r>
              <a:rPr lang="en-US" sz="3200" dirty="0" err="1"/>
              <a:t>pametne</a:t>
            </a:r>
            <a:r>
              <a:rPr lang="en-US" sz="3200" dirty="0"/>
              <a:t> </a:t>
            </a:r>
            <a:r>
              <a:rPr lang="en-US" sz="3200" dirty="0" err="1"/>
              <a:t>specializacije</a:t>
            </a:r>
            <a:r>
              <a:rPr lang="en-US" sz="3200" dirty="0"/>
              <a:t> z </a:t>
            </a:r>
            <a:r>
              <a:rPr lang="en-US" sz="3200" dirty="0" err="1"/>
              <a:t>glavnimi</a:t>
            </a:r>
            <a:r>
              <a:rPr lang="en-US" sz="3200" dirty="0"/>
              <a:t> </a:t>
            </a:r>
            <a:r>
              <a:rPr lang="en-US" sz="3200" dirty="0" err="1"/>
              <a:t>regionalnimi</a:t>
            </a:r>
            <a:r>
              <a:rPr lang="en-US" sz="3200" dirty="0"/>
              <a:t> </a:t>
            </a:r>
            <a:r>
              <a:rPr lang="en-US" sz="3200" dirty="0" err="1"/>
              <a:t>izzivi</a:t>
            </a:r>
            <a:r>
              <a:rPr lang="en-US" sz="3200" dirty="0"/>
              <a:t>, da </a:t>
            </a:r>
            <a:r>
              <a:rPr lang="en-US" sz="3200" dirty="0" err="1"/>
              <a:t>ustvarite</a:t>
            </a:r>
            <a:r>
              <a:rPr lang="en-US" sz="3200" dirty="0"/>
              <a:t> </a:t>
            </a:r>
            <a:r>
              <a:rPr lang="en-US" sz="3200" dirty="0" err="1"/>
              <a:t>sinergije</a:t>
            </a:r>
            <a:r>
              <a:rPr lang="en-US" sz="3200" dirty="0"/>
              <a:t> in </a:t>
            </a:r>
            <a:r>
              <a:rPr lang="en-US" sz="3200" dirty="0" err="1"/>
              <a:t>povečate</a:t>
            </a:r>
            <a:r>
              <a:rPr lang="en-US" sz="3200" dirty="0"/>
              <a:t> </a:t>
            </a:r>
            <a:r>
              <a:rPr lang="en-US" sz="3200" dirty="0" err="1"/>
              <a:t>učinek</a:t>
            </a:r>
            <a:r>
              <a:rPr lang="en-US" sz="3200" dirty="0"/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6118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27894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sl-SI" sz="5400" spc="-1" dirty="0">
                <a:solidFill>
                  <a:srgbClr val="000000"/>
                </a:solidFill>
                <a:latin typeface="Abhaya Libre Regular"/>
              </a:rPr>
              <a:t>Poglavje 1: </a:t>
            </a:r>
            <a:r>
              <a:rPr lang="sl-SI" sz="5400" spc="-49" dirty="0">
                <a:solidFill>
                  <a:srgbClr val="000000"/>
                </a:solidFill>
                <a:latin typeface="Abhaya Libre Regular"/>
              </a:rPr>
              <a:t>O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predelitev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skupnih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elementov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med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nišami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pametne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specializacije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posameznih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sektorjev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glavnimi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regionalnimi</a:t>
            </a:r>
            <a:r>
              <a:rPr lang="en-US" sz="5400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5400" spc="-49" dirty="0" err="1">
                <a:solidFill>
                  <a:srgbClr val="000000"/>
                </a:solidFill>
                <a:latin typeface="Abhaya Libre Regular"/>
              </a:rPr>
              <a:t>izzivi</a:t>
            </a:r>
            <a:endParaRPr lang="en-US" sz="54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3488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</a:pPr>
            <a:r>
              <a:rPr lang="en-US" sz="3200" spc="-1" dirty="0" err="1">
                <a:solidFill>
                  <a:srgbClr val="000000"/>
                </a:solidFill>
              </a:rPr>
              <a:t>Določite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prednostna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naložb</a:t>
            </a:r>
            <a:r>
              <a:rPr lang="en-US" sz="3200" spc="-1" dirty="0">
                <a:solidFill>
                  <a:srgbClr val="000000"/>
                </a:solidFill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</a:rPr>
              <a:t>Prednostno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razvrstite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področja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naložb</a:t>
            </a:r>
            <a:r>
              <a:rPr lang="en-US" sz="3200" spc="-1" dirty="0">
                <a:solidFill>
                  <a:srgbClr val="000000"/>
                </a:solidFill>
              </a:rPr>
              <a:t> glede </a:t>
            </a:r>
            <a:r>
              <a:rPr lang="en-US" sz="3200" spc="-1" dirty="0" err="1">
                <a:solidFill>
                  <a:srgbClr val="000000"/>
                </a:solidFill>
              </a:rPr>
              <a:t>na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potencialni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učinek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izvedljivost</a:t>
            </a:r>
            <a:r>
              <a:rPr lang="en-US" sz="3200" spc="-1" dirty="0">
                <a:solidFill>
                  <a:srgbClr val="000000"/>
                </a:solidFill>
              </a:rPr>
              <a:t>. </a:t>
            </a:r>
            <a:r>
              <a:rPr lang="en-US" sz="3200" spc="-1" dirty="0" err="1">
                <a:solidFill>
                  <a:srgbClr val="000000"/>
                </a:solidFill>
              </a:rPr>
              <a:t>Upoštevajte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dejavnike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kot</a:t>
            </a:r>
            <a:r>
              <a:rPr lang="en-US" sz="3200" spc="-1" dirty="0">
                <a:solidFill>
                  <a:srgbClr val="000000"/>
                </a:solidFill>
              </a:rPr>
              <a:t> so </a:t>
            </a:r>
            <a:r>
              <a:rPr lang="en-US" sz="3200" spc="-1" dirty="0" err="1">
                <a:solidFill>
                  <a:srgbClr val="000000"/>
                </a:solidFill>
              </a:rPr>
              <a:t>razpoložljivost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virov</a:t>
            </a:r>
            <a:r>
              <a:rPr lang="en-US" sz="3200" spc="-1" dirty="0">
                <a:solidFill>
                  <a:srgbClr val="000000"/>
                </a:solidFill>
              </a:rPr>
              <a:t>, raven </a:t>
            </a:r>
            <a:r>
              <a:rPr lang="en-US" sz="3200" spc="-1" dirty="0" err="1">
                <a:solidFill>
                  <a:srgbClr val="000000"/>
                </a:solidFill>
              </a:rPr>
              <a:t>strokovnega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znanja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možnosti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sodelovanja</a:t>
            </a:r>
            <a:r>
              <a:rPr lang="en-US" sz="3200" spc="-1" dirty="0">
                <a:solidFill>
                  <a:srgbClr val="000000"/>
                </a:solidFill>
              </a:rPr>
              <a:t> med </a:t>
            </a:r>
            <a:r>
              <a:rPr lang="en-US" sz="3200" spc="-1" dirty="0" err="1">
                <a:solidFill>
                  <a:srgbClr val="000000"/>
                </a:solidFill>
              </a:rPr>
              <a:t>različnimi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sektorji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regijami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en-US" sz="3200" spc="-1" dirty="0">
                <a:solidFill>
                  <a:srgbClr val="000000"/>
                </a:solidFill>
              </a:rPr>
              <a:t>Z </a:t>
            </a:r>
            <a:r>
              <a:rPr lang="en-US" sz="3200" spc="-1" dirty="0" err="1">
                <a:solidFill>
                  <a:srgbClr val="000000"/>
                </a:solidFill>
              </a:rPr>
              <a:t>upoštevanjem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teh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korakov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lahko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opredelite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skupne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elemente</a:t>
            </a:r>
            <a:r>
              <a:rPr lang="en-US" sz="3200" spc="-1" dirty="0">
                <a:solidFill>
                  <a:srgbClr val="000000"/>
                </a:solidFill>
              </a:rPr>
              <a:t> med </a:t>
            </a:r>
            <a:r>
              <a:rPr lang="en-US" sz="3200" spc="-1" dirty="0" err="1">
                <a:solidFill>
                  <a:srgbClr val="000000"/>
                </a:solidFill>
              </a:rPr>
              <a:t>nišami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pametne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specializacije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posameznih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sektorjev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glavnimi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regionalnimi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izzivi</a:t>
            </a:r>
            <a:r>
              <a:rPr lang="en-US" sz="3200" spc="-1" dirty="0">
                <a:solidFill>
                  <a:srgbClr val="000000"/>
                </a:solidFill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</a:rPr>
              <a:t>kar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lahko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pomaga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pri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usmerjanju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regionalnih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razvojnih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strategij</a:t>
            </a:r>
            <a:r>
              <a:rPr lang="en-US" sz="3200" spc="-1" dirty="0">
                <a:solidFill>
                  <a:srgbClr val="000000"/>
                </a:solidFill>
              </a:rPr>
              <a:t> in </a:t>
            </a:r>
            <a:r>
              <a:rPr lang="en-US" sz="3200" spc="-1" dirty="0" err="1">
                <a:solidFill>
                  <a:srgbClr val="000000"/>
                </a:solidFill>
              </a:rPr>
              <a:t>povečanju</a:t>
            </a:r>
            <a:r>
              <a:rPr lang="en-US" sz="3200" spc="-1" dirty="0">
                <a:solidFill>
                  <a:srgbClr val="000000"/>
                </a:solidFill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</a:rPr>
              <a:t>učinka</a:t>
            </a:r>
            <a:r>
              <a:rPr lang="en-US" sz="3200" spc="-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1030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5579</TotalTime>
  <Words>2704</Words>
  <Application>Microsoft Office PowerPoint</Application>
  <PresentationFormat>Po meri</PresentationFormat>
  <Paragraphs>238</Paragraphs>
  <Slides>41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41</vt:i4>
      </vt:variant>
    </vt:vector>
  </HeadingPairs>
  <TitlesOfParts>
    <vt:vector size="50" baseType="lpstr">
      <vt:lpstr>Abhaya Libre Regular</vt:lpstr>
      <vt:lpstr>Abhaya Libre Regular Bold</vt:lpstr>
      <vt:lpstr>Abhaya Libre Regular Bold Italics</vt:lpstr>
      <vt:lpstr>Arial</vt:lpstr>
      <vt:lpstr>Calibri</vt:lpstr>
      <vt:lpstr>Symbol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subject/>
  <dc:creator>Ana Paraschiv</dc:creator>
  <dc:description/>
  <cp:lastModifiedBy>Helena Cvenkel</cp:lastModifiedBy>
  <cp:revision>94</cp:revision>
  <dcterms:created xsi:type="dcterms:W3CDTF">2006-08-16T00:00:00Z</dcterms:created>
  <dcterms:modified xsi:type="dcterms:W3CDTF">2023-11-07T13:19:03Z</dcterms:modified>
  <dc:identifier>DAFSGCxx1iQ</dc:identifier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Custom</vt:lpwstr>
  </property>
  <property fmtid="{D5CDD505-2E9C-101B-9397-08002B2CF9AE}" pid="4" name="Slides">
    <vt:i4>26</vt:i4>
  </property>
</Properties>
</file>