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7" r:id="rId10"/>
    <p:sldId id="289" r:id="rId11"/>
    <p:sldId id="312" r:id="rId12"/>
    <p:sldId id="285" r:id="rId13"/>
    <p:sldId id="313" r:id="rId14"/>
    <p:sldId id="314" r:id="rId15"/>
    <p:sldId id="311" r:id="rId16"/>
    <p:sldId id="286" r:id="rId17"/>
    <p:sldId id="287" r:id="rId18"/>
    <p:sldId id="288" r:id="rId19"/>
    <p:sldId id="263" r:id="rId20"/>
    <p:sldId id="264" r:id="rId21"/>
    <p:sldId id="265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68" r:id="rId38"/>
    <p:sldId id="307" r:id="rId39"/>
    <p:sldId id="305" r:id="rId40"/>
    <p:sldId id="266" r:id="rId41"/>
    <p:sldId id="309" r:id="rId42"/>
    <p:sldId id="306" r:id="rId43"/>
    <p:sldId id="310" r:id="rId44"/>
    <p:sldId id="270" r:id="rId45"/>
    <p:sldId id="283" r:id="rId46"/>
    <p:sldId id="271" r:id="rId47"/>
  </p:sldIdLst>
  <p:sldSz cx="18288000" cy="10287000"/>
  <p:notesSz cx="6858000" cy="9144000"/>
  <p:embeddedFontLst>
    <p:embeddedFont>
      <p:font typeface="Abhaya Libre Regular" panose="020B0604020202020204" charset="0"/>
      <p:regular r:id="rId48"/>
    </p:embeddedFont>
    <p:embeddedFont>
      <p:font typeface="Abhaya Libre Regular Bold" panose="020B0604020202020204" charset="0"/>
      <p:regular r:id="rId49"/>
    </p:embeddedFont>
    <p:embeddedFont>
      <p:font typeface="Abhaya Libre Regular Bold Italics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5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LkrhalWIM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Relationship Id="rId1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59.png"/><Relationship Id="rId12" Type="http://schemas.openxmlformats.org/officeDocument/2006/relationships/image" Target="../media/image7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0.png"/><Relationship Id="rId5" Type="http://schemas.openxmlformats.org/officeDocument/2006/relationships/image" Target="../media/image18.svg"/><Relationship Id="rId15" Type="http://schemas.openxmlformats.org/officeDocument/2006/relationships/image" Target="../media/image12.png"/><Relationship Id="rId10" Type="http://schemas.openxmlformats.org/officeDocument/2006/relationships/image" Target="../media/image69.svg"/><Relationship Id="rId4" Type="http://schemas.openxmlformats.org/officeDocument/2006/relationships/image" Target="../media/image17.png"/><Relationship Id="rId9" Type="http://schemas.openxmlformats.org/officeDocument/2006/relationships/image" Target="../media/image68.png"/><Relationship Id="rId1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76.png"/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12" Type="http://schemas.openxmlformats.org/officeDocument/2006/relationships/image" Target="../media/image7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4.png"/><Relationship Id="rId5" Type="http://schemas.openxmlformats.org/officeDocument/2006/relationships/image" Target="../media/image18.svg"/><Relationship Id="rId10" Type="http://schemas.openxmlformats.org/officeDocument/2006/relationships/image" Target="../media/image73.svg"/><Relationship Id="rId4" Type="http://schemas.openxmlformats.org/officeDocument/2006/relationships/image" Target="../media/image17.png"/><Relationship Id="rId9" Type="http://schemas.openxmlformats.org/officeDocument/2006/relationships/image" Target="../media/image72.png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7.png"/><Relationship Id="rId3" Type="http://schemas.openxmlformats.org/officeDocument/2006/relationships/image" Target="../media/image73.svg"/><Relationship Id="rId7" Type="http://schemas.openxmlformats.org/officeDocument/2006/relationships/image" Target="../media/image18.svg"/><Relationship Id="rId12" Type="http://schemas.openxmlformats.org/officeDocument/2006/relationships/image" Target="../media/image75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74.png"/><Relationship Id="rId5" Type="http://schemas.openxmlformats.org/officeDocument/2006/relationships/image" Target="../media/image4.svg"/><Relationship Id="rId10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7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14.sv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8.svg"/><Relationship Id="rId1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8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XesPpXYHXo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31MRWhJv7w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svg"/><Relationship Id="rId18" Type="http://schemas.openxmlformats.org/officeDocument/2006/relationships/image" Target="../media/image11.png"/><Relationship Id="rId26" Type="http://schemas.openxmlformats.org/officeDocument/2006/relationships/image" Target="../media/image44.png"/><Relationship Id="rId3" Type="http://schemas.openxmlformats.org/officeDocument/2006/relationships/image" Target="../media/image32.svg"/><Relationship Id="rId21" Type="http://schemas.openxmlformats.org/officeDocument/2006/relationships/image" Target="../media/image39.png"/><Relationship Id="rId7" Type="http://schemas.openxmlformats.org/officeDocument/2006/relationships/image" Target="../media/image34.sv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5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6.svg"/><Relationship Id="rId24" Type="http://schemas.openxmlformats.org/officeDocument/2006/relationships/image" Target="../media/image42.png"/><Relationship Id="rId5" Type="http://schemas.openxmlformats.org/officeDocument/2006/relationships/image" Target="../media/image2.svg"/><Relationship Id="rId15" Type="http://schemas.openxmlformats.org/officeDocument/2006/relationships/image" Target="../media/image36.svg"/><Relationship Id="rId23" Type="http://schemas.openxmlformats.org/officeDocument/2006/relationships/image" Target="../media/image41.png"/><Relationship Id="rId10" Type="http://schemas.openxmlformats.org/officeDocument/2006/relationships/image" Target="../media/image5.png"/><Relationship Id="rId19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94.png"/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12" Type="http://schemas.openxmlformats.org/officeDocument/2006/relationships/image" Target="../media/image9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2.png"/><Relationship Id="rId5" Type="http://schemas.openxmlformats.org/officeDocument/2006/relationships/image" Target="../media/image18.svg"/><Relationship Id="rId10" Type="http://schemas.openxmlformats.org/officeDocument/2006/relationships/image" Target="../media/image62.svg"/><Relationship Id="rId4" Type="http://schemas.openxmlformats.org/officeDocument/2006/relationships/image" Target="../media/image17.png"/><Relationship Id="rId9" Type="http://schemas.openxmlformats.org/officeDocument/2006/relationships/image" Target="../media/image61.png"/><Relationship Id="rId1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5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watch?v=GDSqf2Kjxi8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DSqf2Kjxi8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Relationship Id="rId1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3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9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2.svg"/><Relationship Id="rId5" Type="http://schemas.openxmlformats.org/officeDocument/2006/relationships/image" Target="../media/image17.png"/><Relationship Id="rId10" Type="http://schemas.openxmlformats.org/officeDocument/2006/relationships/image" Target="../media/image61.png"/><Relationship Id="rId4" Type="http://schemas.openxmlformats.org/officeDocument/2006/relationships/image" Target="../media/image4.svg"/><Relationship Id="rId9" Type="http://schemas.openxmlformats.org/officeDocument/2006/relationships/image" Target="../media/image26.svg"/><Relationship Id="rId1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7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watch?v=NYtuAt_JyO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YtuAt_JyOc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Relationship Id="rId1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0.svg"/><Relationship Id="rId3" Type="http://schemas.openxmlformats.org/officeDocument/2006/relationships/image" Target="../media/image99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online.hbs.edu/blog/post/types-of-corporate-social-responsibility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1.svg"/><Relationship Id="rId1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29.png"/><Relationship Id="rId3" Type="http://schemas.openxmlformats.org/officeDocument/2006/relationships/image" Target="../media/image99.svg"/><Relationship Id="rId7" Type="http://schemas.openxmlformats.org/officeDocument/2006/relationships/image" Target="../media/image6.svg"/><Relationship Id="rId12" Type="http://schemas.openxmlformats.org/officeDocument/2006/relationships/hyperlink" Target="https://data.europa.eu/doi/10.2826/093808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Z5KZhm19EO0" TargetMode="External"/><Relationship Id="rId5" Type="http://schemas.openxmlformats.org/officeDocument/2006/relationships/image" Target="../media/image16.svg"/><Relationship Id="rId1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1.svg"/><Relationship Id="rId14" Type="http://schemas.openxmlformats.org/officeDocument/2006/relationships/image" Target="../media/image30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6.svg"/><Relationship Id="rId18" Type="http://schemas.openxmlformats.org/officeDocument/2006/relationships/image" Target="../media/image112.png"/><Relationship Id="rId3" Type="http://schemas.openxmlformats.org/officeDocument/2006/relationships/image" Target="../media/image2.svg"/><Relationship Id="rId21" Type="http://schemas.openxmlformats.org/officeDocument/2006/relationships/image" Target="../media/image115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11.svg"/><Relationship Id="rId2" Type="http://schemas.openxmlformats.org/officeDocument/2006/relationships/image" Target="../media/image1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5" Type="http://schemas.openxmlformats.org/officeDocument/2006/relationships/image" Target="../media/image103.svg"/><Relationship Id="rId15" Type="http://schemas.openxmlformats.org/officeDocument/2006/relationships/image" Target="../media/image109.svg"/><Relationship Id="rId10" Type="http://schemas.openxmlformats.org/officeDocument/2006/relationships/image" Target="../media/image106.png"/><Relationship Id="rId19" Type="http://schemas.openxmlformats.org/officeDocument/2006/relationships/image" Target="../media/image113.svg"/><Relationship Id="rId4" Type="http://schemas.openxmlformats.org/officeDocument/2006/relationships/image" Target="../media/image102.png"/><Relationship Id="rId9" Type="http://schemas.openxmlformats.org/officeDocument/2006/relationships/image" Target="../media/image105.svg"/><Relationship Id="rId14" Type="http://schemas.openxmlformats.org/officeDocument/2006/relationships/image" Target="../media/image108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17" Type="http://schemas.openxmlformats.org/officeDocument/2006/relationships/image" Target="../media/image12.png"/><Relationship Id="rId2" Type="http://schemas.openxmlformats.org/officeDocument/2006/relationships/image" Target="../media/image13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5" Type="http://schemas.openxmlformats.org/officeDocument/2006/relationships/image" Target="../media/image50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48.sv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svg"/><Relationship Id="rId7" Type="http://schemas.openxmlformats.org/officeDocument/2006/relationships/image" Target="../media/image5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sv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317juXMaBs?feature=oembed" TargetMode="External"/><Relationship Id="rId6" Type="http://schemas.openxmlformats.org/officeDocument/2006/relationships/image" Target="../media/image18.svg"/><Relationship Id="rId11" Type="http://schemas.openxmlformats.org/officeDocument/2006/relationships/image" Target="../media/image60.sv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4.svg"/><Relationship Id="rId9" Type="http://schemas.openxmlformats.org/officeDocument/2006/relationships/image" Target="../media/image26.sv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44838" y="2869238"/>
            <a:ext cx="9010597" cy="4010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Подпомагане на регионалното развитие чрез изграждане на капацитет в системата на професионалното</a:t>
            </a:r>
            <a:r>
              <a:rPr lang="ru-RU" sz="4500" dirty="0">
                <a:solidFill>
                  <a:srgbClr val="000000"/>
                </a:solidFill>
                <a:latin typeface="Abhaya Libre Regular"/>
              </a:rPr>
              <a:t> образование и обучение (</a:t>
            </a: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ПОО)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0E229-3990-8004-09EE-E4A1031435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074207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55230" y="1615178"/>
            <a:ext cx="10348625" cy="7831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През 2007 година Международната организация за стандартизация (ISO) стартира инициатива за стандартизиране на широко използваната концепция за социална отговорност, като разработи стандарт с международна приложимост - ISO 26000.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Този стандарт е полезен за всички частни или публични организации, независимо от техния размер и разяснява как те могат да подкрепят общностите в които действат.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8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Стандартът определя седем принципа на социалната отговорност, които целят: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- Отговорност, която организацията носи спрямо обществото, икономиката и въздействието върху околната среда;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Прозрачност на решенията и дейностите на организацията;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Етично поведение;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Уважение към интересите на заинтересованите страни;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Уважение към принципите на правовата държава;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Уважение към правата на човека.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9200" y="282004"/>
            <a:ext cx="14706600" cy="1442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u-RU" sz="6000" dirty="0">
                <a:solidFill>
                  <a:srgbClr val="000000"/>
                </a:solidFill>
                <a:latin typeface="Abhaya Libre Regular"/>
              </a:rPr>
              <a:t>Принципи на корпоративната социална отговорност</a:t>
            </a:r>
            <a:endParaRPr lang="en-US" sz="60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F14F1-E221-9CAC-8A8F-35E070A66E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908612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8600" y="1218037"/>
            <a:ext cx="10439400" cy="826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Корпоративната социална отговорност традиционно се разделя на четири категории: </a:t>
            </a: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екологична, филантропична, етична и икономическа отговорност.</a:t>
            </a: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Екологична отговорност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Екологичната отговорност се отнася до убеждението, че организациите трябва да се държат по възможно най-екологосъобразен начин. Това е една от най-често срещаните форми на корпоративна социална отговорност. Някои компании използват термина "екологично стопанство" за да се отнасят към такива инициативи.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Компаниите, които стремят да приемат екологична отговорност, могат да го направят по няколко начина: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Намаляване на вредни практики, като замърсяване, емисии на парникови газове, използване на еднократни пластмаси, водна консумация и обща отпадъчна продукция.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Регулиране на консумацията на енергия, като повишаване на използването на възобновяеми източници, устойчиви ресурси и рециклирани или частично рециклирани материали.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Компенсиране на отрицателното екологично въздействие, например чрез засаждане на дървета, финансиране на изследвания и дарения за свързани каузи.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38400" y="453906"/>
            <a:ext cx="134112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4400" dirty="0">
                <a:solidFill>
                  <a:srgbClr val="000000"/>
                </a:solidFill>
                <a:latin typeface="Abhaya Libre Regular"/>
              </a:rPr>
              <a:t>ВИДОВЕ КОРПОРАТИВНА СОЦИАЛНА ОТГОВОРНОСТ</a:t>
            </a:r>
          </a:p>
        </p:txBody>
      </p:sp>
      <p:pic>
        <p:nvPicPr>
          <p:cNvPr id="10" name="Picture 6" descr="3 ways to embrace environmental responsibility: reduce harmful practices, regulate energy consumption, and offset negative environmental impact">
            <a:extLst>
              <a:ext uri="{FF2B5EF4-FFF2-40B4-BE49-F238E27FC236}">
                <a16:creationId xmlns:a16="http://schemas.microsoft.com/office/drawing/2014/main" id="{4E25F023-076B-D978-6791-0921EE1D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42" y="2346338"/>
            <a:ext cx="6515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46AD3-3C1F-EC6D-6E47-0A7A4A3EFF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67" y="9338484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38200" y="1468283"/>
            <a:ext cx="16611600" cy="7831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2. </a:t>
            </a: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Етична отговорност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Етичната отговорност се отнася до гарантирането, че организацията оперира по справедлив и етичен начин. Организациите, които приемат етичната отговорност, се стремят да практикуват етично поведение като осигуряват справедливо отношение към всички заинтересовани страни, включително ръководството, инвеститорите, служителите, доставчиците и клиентите.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Фирмите могат да приемат етичната отговорност по различни начини. Например, бизнесът може да установи своя собствена по-висока минимална заплата, ако тази, наложена от държавата или правителството, не представлява "жизнен доход". Подобно на това, бизнесът може да изисква продуктите, съставките, материалите или компонентите да бъдат доставяни в съответствие със стандартите на свободната търговия. В това отношение, много фирми имат процеси, за да се уверят, че не закупуват продукти, произведени от роби или детски труд.</a:t>
            </a:r>
          </a:p>
          <a:p>
            <a:pPr algn="just">
              <a:lnSpc>
                <a:spcPts val="3359"/>
              </a:lnSpc>
            </a:pPr>
            <a:endParaRPr lang="ru-RU" sz="2400" b="1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3. </a:t>
            </a: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Филантропична отговорност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Филантропичната отговорност се отнася до стремежа на бизнеса да направи света и обществото по-добро място.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Организациите, основани на филантропична отговорност, освен да се държат етично и да защитават околната среда, често отделят част от своите приходи. Макар много фирми да даряват на благотворителни и неправителствени организации, които са в съответствие с техните мисии, други даряват за стойностни каузи, които не са директно свързани с тяхния бизнес. Някои отиват толкова далече, че създават собствена благотворителна фондация или организация, за да допринесат и имат положително влияние върху обществото.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251162" y="634425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4400" dirty="0">
                <a:solidFill>
                  <a:srgbClr val="000000"/>
                </a:solidFill>
                <a:latin typeface="Abhaya Libre Regular"/>
              </a:rPr>
              <a:t>ВИДОВЕ КОРПОРАТИВНА СОЦИАЛНА ОТГОВОРНОСТ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9061C3-40F1-2B97-5821-4368B311F3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019299" y="2180334"/>
            <a:ext cx="14249400" cy="21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36" dirty="0">
                <a:solidFill>
                  <a:srgbClr val="000000"/>
                </a:solidFill>
                <a:latin typeface="Abhaya Libre Regular"/>
              </a:rPr>
              <a:t>4. </a:t>
            </a: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Икономическа отговорност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Икономическата отговорност е практиката на фирма</a:t>
            </a:r>
            <a:r>
              <a:rPr lang="bg-BG" sz="2400" spc="-36" dirty="0">
                <a:solidFill>
                  <a:srgbClr val="000000"/>
                </a:solidFill>
                <a:latin typeface="Abhaya Libre Regular"/>
              </a:rPr>
              <a:t>та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да подкрепя всички свои финансови решения в ангажимента си да прави добро в нейната област. Крайната цел не е просто да се максимизират печалбите, а да се гарантира, че бизнес операциите имат положително въздействие върху околната среда, хората и обществото.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429690" y="723900"/>
            <a:ext cx="13428619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4400" dirty="0">
                <a:solidFill>
                  <a:srgbClr val="000000"/>
                </a:solidFill>
                <a:latin typeface="Abhaya Libre Regular"/>
              </a:rPr>
              <a:t>ВИДОВЕ КОРПОРАТИВНА СОЦИАЛНА ОТГОВОРНОСТ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02D9E5-E099-449C-6FC3-5C4034C4FA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1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1574267"/>
            <a:ext cx="17068800" cy="739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Повечето фирми са подтикнати да възприемат корпоративната социална отговорност поради морални убеждения и това може да донесе редица ползи и важни социални промени. 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Инициативите за корпоративна социална отговорност например могат да бъдат мощен маркетингов инструмент, който помага на компанията да се позиционира благоприятно в очите на потребителите, инвеститорите и регулаторните органи. Инициативите за КСО могат също така да подобрят ангажираността и удовлетвореността на служителите - ключови показатели, които стимулират задържането на персонала. Такива инициативи могат дори да привлекат потенциални служители, които имат силни лични убеждения, съвпадащи с тези на организацията. 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И накрая, инициативите за корпоративна социална отговорност по своята същност принуждават бизнес лидерите да проучат практиките, свързани с начин по който наемат и управляват служители, доставят продукти или компоненти и предоставят стойност на клиентите. Това обмисляне често може да доведе до иновативни и новаторски решения, които помагат на компанията да действа по по-социално отговорен начин и да увеличи печалбите си. Преосмислянето на производствения процес, така че компанията да консумира по-малко енергия и да произвежда по-малко отпадъци, например, ѝ позволява да стане по-екологична, като същевременно намалява разходите си за енергия и материали - стойност, която може да бъде възстановена и споделена както с доставчиците, така и с клиентите.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28551" y="229324"/>
            <a:ext cx="1394460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4500" dirty="0">
                <a:solidFill>
                  <a:srgbClr val="000000"/>
                </a:solidFill>
                <a:latin typeface="Abhaya Libre Regular"/>
              </a:rPr>
              <a:t>КОИ СА ПОЛЗИТЕ ОТ КОРПОРАТИВНАТА СОЦИАЛНА ОТГОВОРНОСТ?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1051BD-A599-D1EC-F000-63E922E333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67013" y="1663701"/>
            <a:ext cx="15351038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Броят на компаниите, които докладват за своите усилия по корпоративната социална отговорност в Европа, вероятно ще продължи да нараства през 2022 година. Директивата на ЕС за докладване за нефинансови показатели и Планът на ЕС за устойчиво финансиране имат за цел да насърчат компаниите да докладват за техния принос към опазване на околната среда, социалното въздействие и корпоративното управление.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Според доклад на Глобалната инициатива за докладване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(GRI)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, броят на компаниите в Европа, които съобщават, че използват 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GRI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стандарти, нарасна с 9% през 2020 година, като общият брой на компаниите, които докладват за използване на тези стандарти, достигна 7 851, което е най-широко използваната рамка за докладване за устойчивост. Освен това, проучване на Управлението на счетоводните стандарти за устойчивост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 (SASB)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показва, че броят на компаниите в Европа, които разкриват информация за своята устойчивост, използвайки стандартите на 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SASB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, също е нараснал.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заключение, се очаква все повече компании в Европа да докладват за своите постижения в областта на корпоративната социална отговорност през 2022 година поради европейските регулации и рамки, които насърчават докладването за устойчивост. Очаква се също така да нарасне броят на компаниите, които докладват, използвайки 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GRI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стандартите и стандартите на 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SASB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67013" y="699644"/>
            <a:ext cx="13785675" cy="682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4000" b="1" dirty="0">
                <a:solidFill>
                  <a:srgbClr val="000000"/>
                </a:solidFill>
                <a:latin typeface="Abhaya Libre Regular"/>
              </a:rPr>
              <a:t>Корпоративната социална отговорност</a:t>
            </a:r>
            <a:r>
              <a:rPr lang="en-GB" sz="4000" b="1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Abhaya Libre Regular"/>
              </a:rPr>
              <a:t>в Европа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719BD-25BE-BC61-468C-5C3849743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6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9600" y="1869293"/>
            <a:ext cx="16992600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Стандартите на Глобалната инициатива за докладване (GRI) са набор от насоки за докладване за устойчивост, които осигуряват рамка за компаниите да докладват за своите икономически, екологични и социални постижения. GRI стандартите се използват широко по света и се считат за най-разпространената рамка за докладване за устойчивост.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GRI стандартите са организирани в три основни категории: икономическа, екологична и социална. Във всяка категория има конкретни показатели за постижения, които компаниите могат да използват за докладване. Стандартите включват също насоки за начина на докладване за всеки показател, както и за разкриване на всякакви съществени аспекти на устойчивостта.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GRI стандартите са разработени да бъдат гъвкави и могат да се използват от компании от всички размери и от различни индустрии. Те също са проектирани да бъдат съвместими с други рамки за докладване, като Интегрираната рамка за докладване и стандартите на Управлението на счетоводните стандарти за устойчивост (SASB).</a:t>
            </a:r>
          </a:p>
          <a:p>
            <a:pPr algn="just">
              <a:lnSpc>
                <a:spcPts val="3359"/>
              </a:lnSpc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Едно от предимствата на използването на GRI стандартите е, че те предоставят на компаниите общ език за обсъждане и докладване за техните постижения в областта на устойчивостта, което улеснява заинтересованите страни да разберат и сравнят постиженията на различни компании и сектори. Това повишава прозрачността и отговорността на компаниите за техните постижения и улеснява за заинтересованите страни да вземат информирани решения.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09600" y="1099607"/>
            <a:ext cx="1378567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000" b="1" dirty="0">
                <a:solidFill>
                  <a:srgbClr val="000000"/>
                </a:solidFill>
                <a:latin typeface="Abhaya Libre Regular"/>
              </a:rPr>
              <a:t>GRI </a:t>
            </a:r>
            <a:r>
              <a:rPr lang="bg-BG" sz="4000" b="1" dirty="0">
                <a:solidFill>
                  <a:srgbClr val="000000"/>
                </a:solidFill>
                <a:latin typeface="Abhaya Libre Regular"/>
              </a:rPr>
              <a:t>стандарти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66FEC-B73B-4F0E-384C-30217A6E9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Докладване за устойчивост съгласно GRI стандартите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09439" y="5599246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21002" y="2038888"/>
            <a:ext cx="16245774" cy="6346645"/>
            <a:chOff x="0" y="-158040"/>
            <a:chExt cx="21661031" cy="8366135"/>
          </a:xfrm>
        </p:grpSpPr>
        <p:sp>
          <p:nvSpPr>
            <p:cNvPr id="11" name="TextBox 11"/>
            <p:cNvSpPr txBox="1"/>
            <p:nvPr/>
          </p:nvSpPr>
          <p:spPr>
            <a:xfrm>
              <a:off x="14022943" y="3984416"/>
              <a:ext cx="7638088" cy="1127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280541" y="181180"/>
              <a:ext cx="8432798" cy="1702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Стандартите за докладване за устойчивост на GRI са първите глобални стандарти за докладване за устойчивост.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33724" y="-15804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604155" y="6398294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https://www.youtube.com/watch?v=6LkrhalWIMc</a:t>
            </a:r>
          </a:p>
        </p:txBody>
      </p:sp>
      <p:pic>
        <p:nvPicPr>
          <p:cNvPr id="13" name="Online Media 12" title="Sustainability reporting with the GRI Standards">
            <a:hlinkClick r:id="" action="ppaction://media"/>
            <a:extLst>
              <a:ext uri="{FF2B5EF4-FFF2-40B4-BE49-F238E27FC236}">
                <a16:creationId xmlns:a16="http://schemas.microsoft.com/office/drawing/2014/main" id="{9A9EA79F-29E1-6210-AB31-FF9FECA417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1001158" y="2027430"/>
            <a:ext cx="7004659" cy="39576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5EC5DE-347D-A211-A6F0-E749B4B7B1E6}"/>
              </a:ext>
            </a:extLst>
          </p:cNvPr>
          <p:cNvSpPr txBox="1"/>
          <p:nvPr/>
        </p:nvSpPr>
        <p:spPr>
          <a:xfrm>
            <a:off x="11038274" y="3932869"/>
            <a:ext cx="71314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bhaya Libre Regular" panose="020B0604020202020204" charset="0"/>
                <a:cs typeface="Abhaya Libre Regular" panose="020B0604020202020204" charset="0"/>
              </a:rPr>
              <a:t>Те позволяват на всички организации да докладват публично за своите икономически, екологични и социални въздействия и да демонстрират своя принос - положителен или отрицателен - за постигането на целта за устойчиво развитие.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bhaya Libre Regular" panose="020B0604020202020204" charset="0"/>
                <a:cs typeface="Abhaya Libre Regular" panose="020B0604020202020204" charset="0"/>
              </a:rPr>
              <a:t>Разработени от Глобалната комисия за стандарти за устойчивост - независимо тяло за установяване на стандарти - GRI стандартите се основават на експертно мнение от разнообразни заинтересовани страни.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bhaya Libre Regular" panose="020B0604020202020204" charset="0"/>
              <a:cs typeface="Abhaya Libre Regular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bhaya Libre Regular" panose="020B0604020202020204" charset="0"/>
                <a:cs typeface="Abhaya Libre Regular" panose="020B0604020202020204" charset="0"/>
              </a:rPr>
              <a:t>Стандартите представляват глобалн</a:t>
            </a:r>
            <a:r>
              <a:rPr lang="bg-BG" sz="2400" dirty="0">
                <a:latin typeface="Abhaya Libre Regular" panose="020B0604020202020204" charset="0"/>
                <a:cs typeface="Abhaya Libre Regular" panose="020B0604020202020204" charset="0"/>
              </a:rPr>
              <a:t>и добри практик</a:t>
            </a:r>
            <a:r>
              <a:rPr lang="ru-RU" sz="2400" dirty="0">
                <a:latin typeface="Abhaya Libre Regular" panose="020B0604020202020204" charset="0"/>
                <a:cs typeface="Abhaya Libre Regular" panose="020B0604020202020204" charset="0"/>
              </a:rPr>
              <a:t>и  и създават общ език за докладване за устойчивост.</a:t>
            </a:r>
            <a:endParaRPr lang="en-US" sz="2400" dirty="0">
              <a:latin typeface="Abhaya Libre Regular" panose="020B0604020202020204" charset="0"/>
              <a:cs typeface="Abhaya Libre Regular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2253E-FC50-DAA1-C61B-E2BFB106CA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457200" y="2404193"/>
            <a:ext cx="1737360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ИКЕА: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Мебелистът гигант има силн</a:t>
            </a:r>
            <a:r>
              <a:rPr lang="bg-BG" sz="2400" spc="-36" dirty="0">
                <a:solidFill>
                  <a:srgbClr val="000000"/>
                </a:solidFill>
                <a:latin typeface="Abhaya Libre Regular"/>
              </a:rPr>
              <a:t>а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ангажираност към устойчивостта и си е поставил амбициозни цели за намаляване на екологичното си въздействие, като например доставя 100% от енергията си от възобновяеми източници до 2020 година.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Unilever: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Компанията за потребителски стоки има редица инициативи, насочени към насърчаване на устойчивостта и подобряване на живота на общностите в които действа.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Nestle: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Компанията за храни и напитки има множество инициативи за устойчивост, включително ангажимент за доставка на 100% от селскостопанските си суровини по устойчив начин до 2020 година.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Danone: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Компанията за храни има силно ангажираност към устойчивостта и активно се включва в редица инициативи, насочени към насърчаване на устойчивото земеделие и подобряване на живота на общностите в своята верига на доставки.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Novo Nordisk: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Фармацевтичната компания има редица инициативи за насърчаване на устойчивостта и подобряване на живота на общностите в които действа.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Triodos Bank: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Банката е известна със своята ангажираност към етичното банкиране и има редица инициативи, насочени към насърчаване на устойчивостта и подкрепа на устойчивото развитие.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Interface: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Компанията е световен лидер в устойчивите настилки и има редица инициативи за насърчаване на устойчивостта и намаляване на екологичното си въздействие.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63681" y="545216"/>
            <a:ext cx="15960638" cy="1388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4000" b="1" dirty="0">
                <a:solidFill>
                  <a:srgbClr val="000000"/>
                </a:solidFill>
                <a:latin typeface="Abhaya Libre Regular"/>
              </a:rPr>
              <a:t>Примери на европейски компании с добра корпоративна социална отговорност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C943A4-A1FF-604A-6372-472AF6D354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8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550566" y="2956304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952793" y="2764996"/>
            <a:ext cx="8985074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Опростено определение -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Устойчивата консумация е концепцията за консумиране на ресурси и продукти по устойчив и отговорен начин, така че те да задоволят нашите нужди в настоящето и в бъдеще, без да създават отрицателно екологично въздействие.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Определение от гледна точка на крайния потребител -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Устойчивата консумация означава постигането на устойчиво потребителско поведение. Това означава да мислим и да действаме с оглед на околната среда предвид, когато ние, като крайни потребители, консумираме, купуваме и изхвърляме. Става дума за възприемане на устойчиви ценности нагоре по веригата, за да се направи избор на потребление, който намалява генерирането на отпадъци и въздействието върху околната среда.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1524" y="92076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Устойчива консумация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36292" y="1746012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900" dirty="0">
                <a:solidFill>
                  <a:srgbClr val="000000"/>
                </a:solidFill>
                <a:latin typeface="Abhaya Libre Regular"/>
              </a:rPr>
              <a:t>Какво е устойчивата консумация?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2" name="Picture 4" descr="Sponsored image">
            <a:extLst>
              <a:ext uri="{FF2B5EF4-FFF2-40B4-BE49-F238E27FC236}">
                <a16:creationId xmlns:a16="http://schemas.microsoft.com/office/drawing/2014/main" id="{A4921739-0E97-5F37-70AA-7A6A8382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899" y="417300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ACB6C-1371-1EBF-349B-EE90D2CAE5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4072" y="3804081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91752" y="3846546"/>
            <a:ext cx="17104496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4000" b="1" dirty="0">
                <a:solidFill>
                  <a:srgbClr val="04989E"/>
                </a:solidFill>
                <a:latin typeface="Abhaya Libre Regular"/>
              </a:rPr>
              <a:t>Общество - околна среда - екология, устойчиво потребление, екологичен отпечатък, социални предприятия</a:t>
            </a:r>
            <a:endParaRPr lang="bg-BG" sz="4000" b="1" dirty="0">
              <a:solidFill>
                <a:srgbClr val="04989E"/>
              </a:solidFill>
              <a:latin typeface="Abhaya Libre Reg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F7BED8-CC16-BCC2-F824-E16FA13AA5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84530" y="241266"/>
            <a:ext cx="14549418" cy="1350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3600" b="1" dirty="0">
                <a:solidFill>
                  <a:srgbClr val="000000"/>
                </a:solidFill>
                <a:latin typeface="Abhaya Libre Regular"/>
              </a:rPr>
              <a:t>Как можем да допринесем за устойчивостта и отговорната консумация?</a:t>
            </a:r>
            <a:endParaRPr lang="en-US" sz="3600" b="1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72871" y="1341093"/>
            <a:ext cx="16323434" cy="8507014"/>
            <a:chOff x="-192258" y="-592690"/>
            <a:chExt cx="21764577" cy="1134268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312980" y="-592690"/>
              <a:ext cx="2640978" cy="274281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-192258" y="2349821"/>
              <a:ext cx="11702814" cy="8116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Първото нещо, което трябва да направите, е да си зададете въпроси за собствената ви консумация. Вече има много неща в нашия ежедневен живот, които можем да направим по-устойчиви и така да направим разлика.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Бързата мода, евтиното месо и пластмасовите продукти са тежест за природата и в дългосрочен план и за вашия портфейл. Дори ако ниските цени изглеждат изкусителни първоначално, в дългосрочен план това не е евтино, защото трябва постоянно да купувате повече.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Тези, които избират по-добро качество, справедливи условия за производство и подкрепят местната икономика, оставят своя екологичен отпечатък и активно правят нещо за устойчивостта, социалната справедливост и в крайна сметка за собственото си благополучие.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933943" y="-592690"/>
              <a:ext cx="2693009" cy="25852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6740044" y="8394493"/>
              <a:ext cx="2406643" cy="235550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3038121" y="2353030"/>
              <a:ext cx="8534198" cy="5791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Пазарувайте отговорно, информирайте се и преразгледайте своя хранителен режим иета и начина по който се отнасяте към дрехите и другите вещи.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Вместо да харчите парите си за всяк</a:t>
              </a:r>
              <a:r>
                <a:rPr lang="bg-BG" sz="2400" spc="-36" dirty="0">
                  <a:solidFill>
                    <a:srgbClr val="000000"/>
                  </a:solidFill>
                  <a:latin typeface="Abhaya Libre Regular"/>
                </a:rPr>
                <a:t>а</a:t>
              </a: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 потенциална сделка или специално предложение, спестете за нещо смислено. Това може да бъде например почивка с близките, приятна дейност или материали за по-късно.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F50202-49AF-DB21-06A2-6EE5200FB2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906000" y="1693056"/>
            <a:ext cx="7768203" cy="658012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834347" y="398595"/>
            <a:ext cx="16078200" cy="2150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Достигането на устойчива консумация в Европа до 2050 година е амбициозна цел, но е постижима.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19643" y="1709401"/>
            <a:ext cx="9028023" cy="6173278"/>
            <a:chOff x="-708964" y="-881009"/>
            <a:chExt cx="10137067" cy="823103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-355600" y="395989"/>
              <a:ext cx="9783703" cy="6954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Основното предизвикателство се крие в промяната на настоящия неустойчив начин на живот на европейците. За да се постигне това, е необходимо да се промени отношението и политиките към устойчивата консумация.</a:t>
              </a: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Първата стъпка е да се намали консумацията на енергия и ресурси. Правителствата трябва да въведат по-строги стандарти за енергийна ефективност и стимули за енергоспестяващи устройства и апарати, като LED осветление, слънчеви панели и електрически превозни средства. Освен това, акцент трябва да се обърне на внедряването на възобновяеми енергийни източници и системи за съхранение на енергия.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34878" y="814577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1D03E-CC31-CB7A-1C62-568AADD812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7743" y="2859637"/>
            <a:ext cx="6559569" cy="396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29A81-6F04-A2D9-FDF1-DE15D987D2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533400" y="1041714"/>
            <a:ext cx="9866223" cy="8574494"/>
            <a:chOff x="-708964" y="-881009"/>
            <a:chExt cx="10137067" cy="14875593"/>
          </a:xfrm>
        </p:grpSpPr>
        <p:sp>
          <p:nvSpPr>
            <p:cNvPr id="11" name="TextBox 11"/>
            <p:cNvSpPr txBox="1"/>
            <p:nvPr/>
          </p:nvSpPr>
          <p:spPr>
            <a:xfrm>
              <a:off x="-626364" y="1164189"/>
              <a:ext cx="10054467" cy="128303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Второ, необходимо е да се промени поведението на потребителите. Това може да се постигне чрез кампании за обществено осведомяване, образователни програми и стимули за устойчива консумация. Потребителите трябва да бъдат стимулирани да купуват храна и продукти, произведени на местно ниво, да преизползват и рециклират възможно най-много и да намалят потреблението си от еднократно използване и изхвърляеми продукти.</a:t>
              </a:r>
            </a:p>
            <a:p>
              <a:pPr algn="just">
                <a:lnSpc>
                  <a:spcPts val="3359"/>
                </a:lnSpc>
              </a:pPr>
              <a:endParaRPr lang="ru-RU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Трето, правителствата трябва да осигурят финансова и регулаторна подкрепа на бизнесите и организациите, които преминават към по-устойчиви практики. Това включва стимули за компаниите, които инвестират във възобновяема енергия и енергоефективни продукти, както и насърчаването на кръговата и споделена икономика.</a:t>
              </a:r>
            </a:p>
            <a:p>
              <a:pPr algn="just">
                <a:lnSpc>
                  <a:spcPts val="3359"/>
                </a:lnSpc>
              </a:pPr>
              <a:endParaRPr lang="ru-RU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На края, трябва да се обърне внимание на устойчивите цели за развитие, като намаляване на неравенството и бедността, подобряване на здравето и благополучието.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708964" y="-881009"/>
              <a:ext cx="2384745" cy="2328379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591800" y="1693055"/>
            <a:ext cx="7082404" cy="7225584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762000" y="743344"/>
            <a:ext cx="1607820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Достигане на устойчива консумация в Европа до 2050 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624555" y="6665404"/>
            <a:ext cx="1814035" cy="1904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35BF6-1FDC-9994-4A56-ADCC2E436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24555" y="3445954"/>
            <a:ext cx="4848225" cy="3219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4D438-EB22-A5BC-4045-0131D11F0C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2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94848" y="2410890"/>
            <a:ext cx="11888338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Екологичният отпечатък просто указва количеството на натиск, което хората оказват върху наличните природни ресурси в околната среда.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Екологичният отпечатък е метод, който определя колко зависими са хората от природните ресурси. Това е мярка за това колко екологични ресурси са необходими за поддържане на определен начин на живот или бизнес.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Най-често използваната единица за измерване на екологичния отпечатък се изразява в глобални хектари (gha) и позволява на специалистите да определят площта на земя, необходима на всеки човек, за да удовлетвори достатъчно своите нужди.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Екологичният отпечатък се използва често за изчисляване на устойчивостта на едно същество, като регион, човек или бизнес.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Той може да се изрази и като количество консумирани ресурси. Първоначално представен през 1992 г. от Уилям Рийс, идеята за изчисляване на екологични отпечатъци е създадена с цел да се оцени екологичното въздействие на човешките дейности, позволявайки на анализаторите да определят темпа, с който хората консумират ресурси и генерират отпадъци.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8502" y="656636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3262" y="1500284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900" dirty="0">
                <a:solidFill>
                  <a:srgbClr val="000000"/>
                </a:solidFill>
                <a:latin typeface="Abhaya Libre Regular"/>
              </a:rPr>
              <a:t>Какво е екологичният отпечатък?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849C1-1CA9-864A-1043-E906F3B89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9687" y="4058194"/>
            <a:ext cx="4848225" cy="3228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F19AAF-7112-FAD8-4277-2B766AA536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7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228093" y="1915799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04186" y="3118210"/>
            <a:ext cx="9706030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Въглеродният отпечатък взема под внимание всички парникови газове и се използва за оценка на влиянието на човешките дейности върху околната среда. Въглеродният отпечатък може да бъде индивидуален, за дадена държава или глобален.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Тези показатели, екологичен отпечатък и въглероден отпечатък, са два различни начина за образование на хората за техния принос към околната среда и стимулиране на тяхната промяна на навиците, борбата с глобалното затопляне и намаляване на емисиите от парникови газове.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49423" y="788225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64663" y="1563334"/>
            <a:ext cx="8985075" cy="1384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900" dirty="0">
                <a:solidFill>
                  <a:srgbClr val="000000"/>
                </a:solidFill>
                <a:latin typeface="Abhaya Libre Regular"/>
              </a:rPr>
              <a:t>Екологичен отпечатък или въглероден отпечатък?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D15E6-6DE8-DFB7-B3C3-F60B347F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3080110"/>
            <a:ext cx="4686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68811-B65B-9EF4-0332-180C26F87C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46925" y="2394020"/>
            <a:ext cx="11338009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Изчислението на екологичния отпечатък взема предвид следните два фактора: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 - Биокапацитетът на Земята, което е способността на планетата да произвежда ресурси;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- Човешката дейност и нейното екологично въздействие, което включва ресурсите, консумирани от хората и техните отпадъци.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- Ресурсите, консумирани от всеки отделен човек, се изваждат от ресурсите, генерирани от планетата през една година. Екологичният отпечатък се измерва в глобални хектари. В средностатистически смисъл, един европеец би се нуждалел от 4,5 хектара, докато един североамериканец - от 6,6 хектара, а един африканец - от 2,7 хектара.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Резултатите</a:t>
            </a:r>
            <a:r>
              <a:rPr lang="en-GB" sz="2400" spc="-36" dirty="0">
                <a:solidFill>
                  <a:srgbClr val="000000"/>
                </a:solidFill>
                <a:latin typeface="Abhaya Libre Regular"/>
              </a:rPr>
              <a:t> 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на глобално ниво показват, че способността на планетата да задоволи нуждите на своите обитатели е недостатъчна.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6925" y="676422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6925" y="1441577"/>
            <a:ext cx="1444025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900" dirty="0">
                <a:solidFill>
                  <a:srgbClr val="000000"/>
                </a:solidFill>
                <a:latin typeface="Abhaya Libre Regular"/>
              </a:rPr>
              <a:t>Как се изчислява и измерва Глобалният екологичен отпечатък</a:t>
            </a:r>
            <a:r>
              <a:rPr lang="en-US" sz="390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D3DCB8-A89F-D3EF-44F8-3B163C1F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6384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758A30-4E3A-1F7F-7596-93BCABB690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6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648088" y="2476500"/>
            <a:ext cx="10448787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Голяма част от екологичния отпечатък се дължи на емисиите на парникови газове, произведени от човешката дейност. Всъщност, екологичният отпечатък на индивидите предимно зависи от техния начин на живот.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За да ограничим емисиите на парникови газове и така да намалим екологичния отпечатък, е необходимо да променим начина на живот на хората, като приемем прости навици: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Намалете консумацията на месо;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Рециклирайте и предоставете нов живот на материалите;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Оптимизирайте консумацията на енергия;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Изберете зелена енергийна компания;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Произвеждайте своя собствена енергия;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Движете се по устойчив начин...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7800" y="793366"/>
            <a:ext cx="8985075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7800" y="1572810"/>
            <a:ext cx="134112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900" dirty="0">
                <a:solidFill>
                  <a:srgbClr val="000000"/>
                </a:solidFill>
                <a:latin typeface="Abhaya Libre Regular"/>
              </a:rPr>
              <a:t>Как да намалим нашият екологичен отпечатък?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15726E-DFF9-2D4E-42DE-4429C50E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101837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9349B-BB4A-57BA-6B6E-EB65DC8CB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-385474" y="-1932057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2947142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74229" y="1647253"/>
            <a:ext cx="11840674" cy="739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ЕС одобри 28 милиарда евро за немска схема за възобновяема енергия.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Политиката има за цел бързо разширяване на използването на вятърна и слънчева енергия. Тя е проектирана да постигне целта на Германия да произвежда 80% от електроенергията си от възобновяеми източници до 2030 година. Замествайки съществуваща схема за подкрепа на възобновяемите източници, тя ще продължи до 2026 година.</a:t>
            </a:r>
          </a:p>
          <a:p>
            <a:pPr algn="just">
              <a:lnSpc>
                <a:spcPts val="3359"/>
              </a:lnSpc>
            </a:pP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Новата забрана на ЕС за пластмасови отпадъци може да означава края на миниатюрните тоалетни принадлежности в хотели.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ЕС може да забрани миниатюрните тоалетни принадлежности и еднократно използваемите контейнери за храна в борбата си с безполезната опаковка.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Предложението е част от Европейската зелена сделка, общоевропейски план за достигане до нетни емисии от въглероден диоксид до 2050 година, разделяне на икономическия растеж от използването на ресурси и насърчаване на циркулярната икономика.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Европа всеки човек генерира в средно 180 кг отпадъци от опаковки всяка година. Опаковката е един от основните виновници, отговаряща за 40% от пластмасите и 50% от хартията, използвани в ЕС.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0600" y="261833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0600" y="934646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900" dirty="0">
                <a:solidFill>
                  <a:srgbClr val="000000"/>
                </a:solidFill>
                <a:latin typeface="Abhaya Libre Regular"/>
              </a:rPr>
              <a:t>Положителните екологични новини от 2022 година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94D2C1-7587-412C-A158-56462A5F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46" y="4076700"/>
            <a:ext cx="48482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193A8E-5231-C3F5-3A52-EB749AB421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85213" y="3009900"/>
            <a:ext cx="5802787" cy="566847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371600" y="2432561"/>
            <a:ext cx="10896600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Според нов отчет на SolarPower Europe, слънчевата енергия в Европа се очаква да нарасне с почти 50% през 2022 година.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Отчетът показва, че ЕС е инсталирал рекордните 41,4 GW слънчеви електроцентрали през тази година - достатъчно за захранване на еквивалента на 12,4 милиона домакинства. Това е увеличение от 47% спрямо инсталираните 28,1 GW през 2021 година.</a:t>
            </a:r>
          </a:p>
          <a:p>
            <a:pPr algn="just">
              <a:lnSpc>
                <a:spcPts val="3359"/>
              </a:lnSpc>
            </a:pP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Замяна на пластмасовата опаковка.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Основателите на стартъп компанията Notpla със седалище в Лондон спечелиха наградата Earthshot в категорията "Създаване на безотпадно общество" и получиха 1 милион лири (1,2 милиона евро) за създаването на алтернатива на пластмасовите торби, изработена от водорасли и растения.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Продуктът е напълно естествен, изцяло биоразградим и може да се използва за производство на разнообразна опаковка, от опазване на течности до подложки за хранителни контейнери.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1600" y="735323"/>
            <a:ext cx="8985075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71600" y="1558291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900" dirty="0">
                <a:solidFill>
                  <a:srgbClr val="000000"/>
                </a:solidFill>
                <a:latin typeface="Abhaya Libre Regular"/>
              </a:rPr>
              <a:t>Положителните екологични новини от 2022 година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66C34C9-2C44-053E-492D-19D0E741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309" y="3665460"/>
            <a:ext cx="40767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9C28E-C2A8-96A3-2FA5-7D251D09C8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03856" y="218033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43563" y="1834313"/>
            <a:ext cx="10249905" cy="739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Социалното предприятие е бизнес, проектиран около основна алтруистична мисия, която влияе върху начина, по който се управлява - от разработката на продуктите до брандирането, от управлението на веригата на доставките до финансовото планиране.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Вместо единична фокусираност върху печалба, мнозинството социални предприятия измерват успеха си въз основа на тройна икономическа печалба:</a:t>
            </a:r>
          </a:p>
          <a:p>
            <a:pPr algn="just">
              <a:lnSpc>
                <a:spcPts val="3359"/>
              </a:lnSpc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Хора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. Хуманитарният ефект на вашия бизнес и възможността ви да влияете на социалните промени, подобрявате животите и развивате общност по устойчив начин.</a:t>
            </a:r>
          </a:p>
          <a:p>
            <a:pPr algn="just">
              <a:lnSpc>
                <a:spcPts val="3359"/>
              </a:lnSpc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Планета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. Вашият екологичен отпечатък - как допринасяте за устойчива планета или намалявате въглеродния отпечатък (CO2 емисии) на вашия бизнес и клиенти.</a:t>
            </a:r>
          </a:p>
          <a:p>
            <a:pPr algn="just">
              <a:lnSpc>
                <a:spcPts val="3359"/>
              </a:lnSpc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Печалба</a:t>
            </a: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. Както при традиционните бизнеси, социалните предприятия се нуждаят от печалба, за да се поддържат, заплащат работниците си и растат като предприятие.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2543" y="326104"/>
            <a:ext cx="8829368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5500" dirty="0">
                <a:solidFill>
                  <a:srgbClr val="000000"/>
                </a:solidFill>
                <a:latin typeface="Abhaya Libre Regular"/>
              </a:rPr>
              <a:t>Социално предприятие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092543" y="909489"/>
            <a:ext cx="12727645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500" dirty="0">
                <a:solidFill>
                  <a:srgbClr val="000000"/>
                </a:solidFill>
                <a:latin typeface="Abhaya Libre Regular"/>
              </a:rPr>
              <a:t>Какво е социално предприятие?</a:t>
            </a:r>
            <a:endParaRPr lang="en-US" sz="3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AA21F3-CC2F-0D45-D660-A0525B83D9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84075" y="2828851"/>
            <a:ext cx="15741892" cy="431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Подкрепата на Европейската Комисия за създаването на тази публикация не представлява одобрение на съдържанието, което отразява само гледните точки на авторите. Комисията не носи отговорност </a:t>
            </a:r>
            <a:r>
              <a:rPr lang="ru-RU" sz="3299" spc="-49" dirty="0">
                <a:solidFill>
                  <a:srgbClr val="000000"/>
                </a:solidFill>
                <a:latin typeface="Abhaya Libre Regular"/>
              </a:rPr>
              <a:t>за използването на съдържащата се в нея информация</a:t>
            </a: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. </a:t>
            </a: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2380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Проект</a:t>
            </a:r>
            <a:r>
              <a:rPr lang="en-US" sz="3299" spc="-49" dirty="0">
                <a:solidFill>
                  <a:srgbClr val="000000"/>
                </a:solidFill>
                <a:latin typeface="Abhaya Libre Regular"/>
              </a:rPr>
              <a:t> Nº: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D583EC4-2C3B-C285-953C-7373848A2A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23" y="6285413"/>
            <a:ext cx="7919598" cy="17453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670740" y="2206144"/>
            <a:ext cx="6685354" cy="6530617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851794" y="2727365"/>
            <a:ext cx="9548650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За разлика от традиционния бизнес, където печалбата се реинвестира в самия бизнес с цел неговото разрастване, социалното предприятие отделя голяма част от печалбата си за създаване на положителни промени в света.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Социалните предприятия не винаги са същите като компании с политики за корпоративна социална отговорност (CSR). "Да вършим добро" не е просто допълнителна стойност за социалните предприятия. Това е основната стойност и мисия, около които се организират.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8221" y="389750"/>
            <a:ext cx="892926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5500" dirty="0">
                <a:solidFill>
                  <a:srgbClr val="000000"/>
                </a:solidFill>
                <a:latin typeface="Abhaya Libre Regular"/>
              </a:rPr>
              <a:t>Социално предприятие</a:t>
            </a:r>
            <a:endParaRPr lang="en-US" sz="5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A3A7449-129D-A300-B9D5-387FE02A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2" y="3467100"/>
            <a:ext cx="5677435" cy="42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038857" y="994005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500" dirty="0">
                <a:solidFill>
                  <a:srgbClr val="000000"/>
                </a:solidFill>
                <a:latin typeface="Abhaya Libre Regular"/>
              </a:rPr>
              <a:t>Какво е социално предприятие?</a:t>
            </a:r>
            <a:endParaRPr lang="en-US" sz="3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ECFDD-3845-DE55-C226-9B58325DE4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7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37973" y="2235676"/>
            <a:ext cx="5274147" cy="549862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00050" y="2131103"/>
            <a:ext cx="12016510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i="1" spc="-36" dirty="0">
                <a:solidFill>
                  <a:srgbClr val="000000"/>
                </a:solidFill>
                <a:latin typeface="Abhaya Libre Regular"/>
              </a:rPr>
              <a:t>Различните модели, които можете да приемете като социални предприятия, включват: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Неправителствена организация (НПО). Освободена от данъци, без печалба организация, която инвестира излишъците от финансите си обратно в мисията си.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Кооперативна организация. Бизнес, организиран от и за своите членове. Кредитни съюзи и общностни продуктови магазини са някои примери за кооперативи.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Бизнес със социална цел. Тези бизнеси се основават на решаването на социална мисия.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Социално предприятие. Социалните предприятия наемат хора от общността, които се нуждаят от работа, като например младежи с риск.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Отговорни бизнеси. Тези компании подкрепят социални мисии като част от ежедневните си бизнес операции.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 печалба. Вероятно най-неопределената категория, тези бизнеси първоначално насочват печалбата, но даряват средства, повишават осведоменост или по друг начин подкрепят причини.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Може би най-често срещаният модел на социално предприемачество е даряването на част от печалбата на благотворителност, но това не е единственото, което е необходимо за изграждането на ефективно социално предприятие.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69221" y="384086"/>
            <a:ext cx="877686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5500" dirty="0">
                <a:solidFill>
                  <a:srgbClr val="000000"/>
                </a:solidFill>
                <a:latin typeface="Abhaya Libre Regular"/>
              </a:rPr>
              <a:t>Социално предприятие</a:t>
            </a:r>
            <a:endParaRPr lang="en-US" sz="55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113503" y="934646"/>
            <a:ext cx="1242060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500" dirty="0">
                <a:solidFill>
                  <a:srgbClr val="000000"/>
                </a:solidFill>
                <a:latin typeface="Abhaya Libre Regular"/>
              </a:rPr>
              <a:t>Различни видове социални предприятия.</a:t>
            </a:r>
            <a:endParaRPr lang="en-US" sz="3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383D62-378E-984E-76B9-1D98A654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093709"/>
            <a:ext cx="4705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42143-71DA-ECB7-4C27-4C20382A00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96800" y="2467068"/>
            <a:ext cx="5378166" cy="5607070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558962" y="2221060"/>
            <a:ext cx="11631938" cy="6523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Мисията на социалното предприятие е конкурентно предимство, което може да му помогне да се откроява на наситен пазар, ако може да комуникира своето мотивиране и влияние.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Създаването на социално предприятие носи свои уникални предимства за предприемача, които си заслужават вълнение, ако планирате да стартирате собствено: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ru-RU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Съгласуваност между мисията на вашия бизнес и вашата лична мисия, която ви подпомага да се явявате всеки ден и да се справяте с всякакви препятствия.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Брандиране, базирано на мисия, с причина в основата си, което прави потребителите да се чувстват добре за всяка покупка, която правят.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Достъп до повече възможности за партньорства като алтруистичен бизнес, включително с други неправителствени организации, влиятелни личности и с печалба ориентирани компании, за да използвате съществуващите аудитории и утвърдени репутации, създавайки присъствие на пазара.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7639" y="347670"/>
            <a:ext cx="885306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5500" dirty="0">
                <a:solidFill>
                  <a:srgbClr val="000000"/>
                </a:solidFill>
                <a:latin typeface="Abhaya Libre Regular"/>
              </a:rPr>
              <a:t>Социално предприятие</a:t>
            </a:r>
            <a:endParaRPr lang="en-US" sz="55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027471" y="863327"/>
            <a:ext cx="12725400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500" dirty="0">
                <a:solidFill>
                  <a:srgbClr val="000000"/>
                </a:solidFill>
                <a:latin typeface="Abhaya Libre Regular"/>
              </a:rPr>
              <a:t>Предимствата от създаването на социално предприятие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43FE59-6F06-DBB8-881D-DB048C67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499" y="3529012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0EE65C-8720-FBB4-21CB-EE3A3F67E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8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882947" y="2419063"/>
            <a:ext cx="5226427" cy="544887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34075" y="1705273"/>
            <a:ext cx="12399046" cy="7395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По-голямо медийно покритие - изданията и журналистите обичат да покриват социалните иновации и хората, които внасят промени, и да споделят историите за техния влияние, за да помогнат на социалните предприятия да проповядват своите усилия.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Спонсорства и отстъпки от доставчици често са налични за социалните предприятия, особено за неправителствените организации за благотворителност, които също могат да бъдат разглеждани като освободени от данъци. НПО-тата могат също да се възползват от изгодни тарифи и специални функции в плана за неправителствени организации в Shopify.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Сертификации и подкрепителни системи. Социалните предприятия могат да се квалифицират за грантове, възможности за "влияние върху инвестициите", които се фокусират върху създаването на работни места и устойчивост, и специални сертификации, като например статута на B Corporation, които улесняват установяването на кредитоспособност, придържането към прозрачността и привличането на клиенти, служители, доброволци и инвеститори.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Прозрачността и устойчивото въздействие са от съществено значение за успешно социално предприятие. И тези неща е по-лесно да се постигнат, ако причината ви е близка до сърцето ви и имате възможност да измерите влиянието.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839" y="356709"/>
            <a:ext cx="884962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5500" dirty="0">
                <a:solidFill>
                  <a:srgbClr val="000000"/>
                </a:solidFill>
                <a:latin typeface="Abhaya Libre Regular"/>
              </a:rPr>
              <a:t>Социално предприятие</a:t>
            </a:r>
            <a:endParaRPr lang="en-US" sz="550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2458E83-0890-1521-F951-E89899FC4316}"/>
              </a:ext>
            </a:extLst>
          </p:cNvPr>
          <p:cNvSpPr txBox="1"/>
          <p:nvPr/>
        </p:nvSpPr>
        <p:spPr>
          <a:xfrm>
            <a:off x="1060839" y="881212"/>
            <a:ext cx="12799356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3500" dirty="0">
                <a:solidFill>
                  <a:srgbClr val="000000"/>
                </a:solidFill>
                <a:latin typeface="Abhaya Libre Regular"/>
              </a:rPr>
              <a:t>Предимствата от създаването на социално предприятие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950AB3-8965-F0C2-60C0-7318ECCD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3605662"/>
            <a:ext cx="4627123" cy="30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FD1D2-D6BB-ABF1-181B-F28D4D049D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67623" y="3086100"/>
            <a:ext cx="5543627" cy="5779574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611303" y="2557093"/>
            <a:ext cx="11708138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Европейския съюз социалната икономика вече има традиция и се среща и под други имена, като солидарната икономика или третият сектор, като има широко признание както в държавите-членки, така и на равнището на европейските институции.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Социалната икономика се развива, като започва от главно кооперативна историческа традиция и се радва на признание от страна на публичните органи, които са приели специални закони и отдавна институционализирали подкрепа и сътрудничество с този сектор, основно в южноевропейски държави: Франция, Испания и Португалия, но и в Белгия и по-скоро в Гърция и Румъния.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Този сектор включва кооперативи, взаимни дружества, неправителствени асоциации, фондации и социални предприятия, които извършват икономически дейности, предлагат широка гама от продукти и услуги на единния европейски пазар и генерират милиони работни места. Те представляват основните институционални компоненти на социалната икономика и се наричат също социални икономически организации или предприятия.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5995" y="497358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Социалната икономика и социалните предприятия в Европа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264E2EC-AD05-C402-B22F-B9D715F4B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4398331"/>
            <a:ext cx="48387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C656D-B900-873A-A023-B6E9E83E7F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2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686366" y="2850442"/>
            <a:ext cx="5601634" cy="5840050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973429" y="2461726"/>
            <a:ext cx="11396757" cy="6087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Концепцията за социална икономика, която първоначално се появи в политиките, свързани с предприятията или с асоциативния свят, по-скоро се присъедини към концепцията за социално предприятие, след успешния опит, записан от 90-те години на миналия век в Италия - страната, която законодателно регламентира първата форма на социално предприятие, а именно социалната кооперация.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Концепцията за социално предприятие подчертава предприемаческия характер на тези организации и основното съществуване на икономическа дейност, насочена към социална мисия.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Социалните кооперации и част от социалните предприятия, а именно тези, свързани с включването на хора в неравностойно положение чрез икономическа дейност, в страните с традиция, са интегрирани в устройствата на политиките за обществено благосъстояние като доставчици на социални услуги и заетост за лица в неравностойно положение.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" y="720629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Социалната икономика и социалните предприятия в Европа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23EB3D-B62E-D749-22BD-17390512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95" y="4229100"/>
            <a:ext cx="5010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3927B-94EA-49FA-9CA3-73312708A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8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155597" y="2552700"/>
            <a:ext cx="6114115" cy="6374343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97965" y="3189760"/>
            <a:ext cx="7391400" cy="3907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Социалната икономика представлява 10% от всички европейски предприятия, съответно 2 милиона предприятия.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Тази социална икономика е част от европейската социална и социално-застрахователна модел, който включва необходимите механизми, за да се осигури високо ниво на услуги, включително социални услуги от общ интерес, продукти и работни места.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7965" y="635250"/>
            <a:ext cx="1456807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Социалната икономика и социалните предприятия в Европа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C12AE9B-2DAF-4A8C-672E-E5986E9B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481" y="4000878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0CB4F-A4BC-0813-8050-6F063549CA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43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97058" y="484482"/>
            <a:ext cx="14693884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Какво е социално предприятие? Бизнес модел, печелил златна медал.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429314" y="2933699"/>
            <a:ext cx="15679571" cy="5068163"/>
            <a:chOff x="0" y="4051349"/>
            <a:chExt cx="21806221" cy="42475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422504" y="4051349"/>
              <a:ext cx="1651579" cy="1465266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422504" y="5795635"/>
              <a:ext cx="8383717" cy="217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Тъй като няма правно определение какво представлява социално</a:t>
              </a:r>
              <a:r>
                <a:rPr lang="bg-BG" sz="2400" spc="-36" dirty="0">
                  <a:solidFill>
                    <a:srgbClr val="000000"/>
                  </a:solidFill>
                  <a:latin typeface="Abhaya Libre Regular"/>
                </a:rPr>
                <a:t>то</a:t>
              </a: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 предприятие и къде се позиционира в гамата на бизнес организациите, в това видео олимпийските кръгове се използват за образователни цели и за най-съблазнителните обяснения.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https://www.youtube.com/watch?v=qXesPpXYHXo</a:t>
              </a:r>
            </a:p>
          </p:txBody>
        </p:sp>
      </p:grpSp>
      <p:pic>
        <p:nvPicPr>
          <p:cNvPr id="15" name="Online Media 14" title="What is a Social Enterprise? A Gold Medal Winning Business Model.">
            <a:hlinkClick r:id="" action="ppaction://media"/>
            <a:extLst>
              <a:ext uri="{FF2B5EF4-FFF2-40B4-BE49-F238E27FC236}">
                <a16:creationId xmlns:a16="http://schemas.microsoft.com/office/drawing/2014/main" id="{D0BD8DF1-642C-09E0-866A-E8BE5E780E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1446520" y="2776140"/>
            <a:ext cx="8307080" cy="469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523672-5D19-636D-5D00-581E9B96C1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3000" y="2180334"/>
            <a:ext cx="16002000" cy="6959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Италия, медицински център предоставя висококачествена специализирана помощ, включително културно посредничество, особено в райони с лошо обслужване от обществените услуги, с акцент върху хората във фрагилни социално-икономически ситуации (като имигранти).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Румъния компания с 5 служители и 5 доброволци работи от 1996 година, за да предоставя културни услуги на слепи хора на румънски език, като приспособява медия (особено аудио книги и адаптирани филми) за около 90 000 души.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Във Франция бизнес представи иновативна концепция за услуги по безводно миене на автомобили през 2004 година, използвайки биоразградими продукти и заетост на необучено или социално изолирани служители, за да ги реинтегрира на пазара на труда.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Унгария фондация създаде ресторант, който заетост на хора с увреждания (40 служители) и предлага обучение и грижи за деца, за да осигури прехода към стабилна заетост.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Нидерландия компания предава уменията за четене с помощта на иновативни цифрови инструменти и метод, базиран на игра. Този метод е особено подходящ за хиперактивни или аутистични деца, но може да се използва и за неграмотни хора и имигранти.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 Полша социална кооперация, съставена от две асоциации, наема дългосрочно безработни и хора с увреждания и предлага различни услуги: кетъринг и хранителни услуги, малки строителни и ръчни занаяти и обучение за заетост на лица в неравностойно положение.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0374" y="566337"/>
            <a:ext cx="15352714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u-RU" sz="6300" dirty="0">
                <a:solidFill>
                  <a:srgbClr val="000000"/>
                </a:solidFill>
                <a:latin typeface="Abhaya Libre Regular"/>
              </a:rPr>
              <a:t>Някои примери на европейски социални предприятия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DEE6A-65B8-7B96-5540-06E9DD11B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25"/>
            <a:ext cx="133857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Пример за социално предприятие: Human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064128" cy="4771901"/>
            <a:chOff x="0" y="4159920"/>
            <a:chExt cx="20950299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2566582" y="6785582"/>
              <a:ext cx="8383717" cy="716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Human Ventures (Human) е водещо творческо и социално предприятие.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https://www.youtube.com/watch?v=X31MRWhJv7w</a:t>
              </a:r>
            </a:p>
          </p:txBody>
        </p:sp>
      </p:grpSp>
      <p:pic>
        <p:nvPicPr>
          <p:cNvPr id="10" name="Online Media 9" title="Social Enterprise Case Study: Human">
            <a:hlinkClick r:id="" action="ppaction://media"/>
            <a:extLst>
              <a:ext uri="{FF2B5EF4-FFF2-40B4-BE49-F238E27FC236}">
                <a16:creationId xmlns:a16="http://schemas.microsoft.com/office/drawing/2014/main" id="{610D8C30-BA7E-974B-13FF-F666C0C8D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1545158" y="2895703"/>
            <a:ext cx="6832600" cy="3860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EBC140-09CA-27FF-8C03-93AF758DFE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608984" y="122872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 Bold"/>
              </a:rPr>
              <a:t>Консорциум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C6B5DA8-068F-DD88-ED0D-D7C85E04C4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9614497">
            <a:off x="16856819" y="779213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6894" y="2918124"/>
            <a:ext cx="6221506" cy="6245577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1447800" y="165747"/>
            <a:ext cx="14782800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Бъдещето на социалното предприемачество в Европа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189615" y="1656051"/>
            <a:ext cx="11869785" cy="7986874"/>
            <a:chOff x="-366457" y="-466863"/>
            <a:chExt cx="12459229" cy="10649164"/>
          </a:xfrm>
        </p:grpSpPr>
        <p:sp>
          <p:nvSpPr>
            <p:cNvPr id="11" name="TextBox 11"/>
            <p:cNvSpPr txBox="1"/>
            <p:nvPr/>
          </p:nvSpPr>
          <p:spPr>
            <a:xfrm>
              <a:off x="-366457" y="7297751"/>
              <a:ext cx="12391598" cy="2884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Създаване на нова нагласа: членовете на общността </a:t>
              </a:r>
              <a:r>
                <a:rPr lang="bg-BG" sz="2400" b="1" spc="-36" dirty="0">
                  <a:solidFill>
                    <a:srgbClr val="000000"/>
                  </a:solidFill>
                  <a:latin typeface="Abhaya Libre Regular"/>
                </a:rPr>
                <a:t>претърпяват промени</a:t>
              </a:r>
              <a:endParaRPr lang="ru-RU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3. Вероятно най-важното е, че иноваторите работят по подкрепата на своите общности за изграждане на нови идентичности около променящия света процес. Те преформулират различията като сили и предизвикват промяна в мисленето относно възможностите на членовете на общността.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26971" y="4867874"/>
              <a:ext cx="10165801" cy="2303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Създаване на сътруднически пространства</a:t>
              </a: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2. Иноваторите също действат като социални архитекти, проектирайки нови пространства, в които хората, променящи света, могат да се свързват, да учат един от друг и да сътворят решения заедно.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298826" y="1909827"/>
              <a:ext cx="12391598" cy="2884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Промени в социалното предприемачество:</a:t>
              </a: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1. Създаване на нови роли</a:t>
              </a: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Един начин, по който иноваторите мобилизират общностите, е като им предоставят нова роля за решаване на проблеми. Те често постигат това, като предоставят обучение и инструменти за успешно справяне със забележените и изпитвани предизвикателства.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98826" y="-466863"/>
              <a:ext cx="10669430" cy="2303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Поколението на социалните предприемачи в Европа се увеличава, и има промяна в това, че предприемачите се фокусират по-малко върху решаването на проблеми за ползвателите и повече върху обучението на тези, които най-много се засягат от проблема, за да изградят решения сами.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570647" y="-123794"/>
              <a:ext cx="1454495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-298826" y="5121645"/>
              <a:ext cx="2093700" cy="197592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6EAB87F-CC33-9647-D2AD-FB9DB2B085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4425136"/>
            <a:ext cx="4848225" cy="3228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39507F-9D22-9839-D741-C127DD9DEE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198" y="9311896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765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Какво е социалната икономика?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2389662"/>
            <a:ext cx="15490867" cy="5686582"/>
            <a:chOff x="0" y="3573851"/>
            <a:chExt cx="21543782" cy="47658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160065" y="3573851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3160065" y="5430314"/>
              <a:ext cx="8383717" cy="2909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i="1" spc="-36" dirty="0">
                  <a:solidFill>
                    <a:srgbClr val="000000"/>
                  </a:solidFill>
                  <a:latin typeface="Abhaya Libre Regular"/>
                </a:rPr>
                <a:t>За какво става въпрос при социалната икономика? </a:t>
              </a: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Това кратко видео обяснява основните характеристики на този алтернативен начин за водене на бизнес.</a:t>
              </a:r>
            </a:p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Видеото е произведено в контекста на Плана за действие за социалната икономика, приет от Европейската комисия на 9 декември 2021 година.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2"/>
                </a:rPr>
                <a:t>https://www.youtube.com/watch?v=GDSqf2Kjxi8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2" name="Online Media 11" title="What is the Social Economy?">
            <a:hlinkClick r:id="" action="ppaction://media"/>
            <a:extLst>
              <a:ext uri="{FF2B5EF4-FFF2-40B4-BE49-F238E27FC236}">
                <a16:creationId xmlns:a16="http://schemas.microsoft.com/office/drawing/2014/main" id="{316C70E1-2E23-159B-1F08-C3193B7E2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219200" y="2389662"/>
            <a:ext cx="7841129" cy="4430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24DAE5-A310-C716-8F78-38FAC95376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B1A743-7733-C983-619E-13EBC42B9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66" y="4457700"/>
            <a:ext cx="4838700" cy="322897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09599" y="2842873"/>
            <a:ext cx="5894445" cy="5917250"/>
            <a:chOff x="0" y="0"/>
            <a:chExt cx="4198620" cy="3079750"/>
          </a:xfrm>
        </p:grpSpPr>
        <p:sp>
          <p:nvSpPr>
            <p:cNvPr id="8" name="Freeform 8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0099" y="206891"/>
            <a:ext cx="15925800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5500" dirty="0">
                <a:solidFill>
                  <a:srgbClr val="000000"/>
                </a:solidFill>
                <a:latin typeface="Abhaya Libre Regular"/>
              </a:rPr>
              <a:t>Инициатива за социален бизнес - Създаване на благоприятна среда за социалните предприятия, ключови участници в социалната икономика и иновации</a:t>
            </a:r>
            <a:endParaRPr lang="en-US" sz="550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502019" y="2080348"/>
            <a:ext cx="11096485" cy="6989135"/>
            <a:chOff x="-38538" y="6991"/>
            <a:chExt cx="11647526" cy="9318846"/>
          </a:xfrm>
        </p:grpSpPr>
        <p:sp>
          <p:nvSpPr>
            <p:cNvPr id="12" name="TextBox 12"/>
            <p:cNvSpPr txBox="1"/>
            <p:nvPr/>
          </p:nvSpPr>
          <p:spPr>
            <a:xfrm>
              <a:off x="2575741" y="4115864"/>
              <a:ext cx="9033247" cy="5209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За да се насърчи "висококонкурентно обществено икономическо пазарно стопанство", Комисията поставя социалната икономика и социалната иновация в центъра на своите интереси, както по отношение на териториалното сближаване, така и в търсенето на нови решения за обществени проблеми, особено в борбата с бедността и изключването, в рамките на стратегията "Европа 2020", инициативата "Съюз за иновации", Европейската платформа за борба с бедността и социалното изключване и "Единният пазарен акт" (ЕПА).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38538" y="1763330"/>
              <a:ext cx="11647526" cy="23031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Единният пазар има нужда от нов, инклузивен растеж, фокусиран върху заетостта за всички, като подкрепя растящото желание на европейците –  тяхната работа, потребление, спестявания и инвестиции да са по-съобразни и насочени към "етични" и "социални" принципи.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158461" y="6991"/>
              <a:ext cx="1629943" cy="163607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41021" y="5753991"/>
              <a:ext cx="2093699" cy="197592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FE631-F1D6-FA70-99EF-C39EBAD237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81200" y="727080"/>
            <a:ext cx="1338576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План за действие за социалната икономика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3000" y="3088954"/>
            <a:ext cx="15275708" cy="4771901"/>
            <a:chOff x="0" y="4159920"/>
            <a:chExt cx="21244552" cy="399927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831319" y="4159920"/>
              <a:ext cx="1534976" cy="159416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2860835" y="5991795"/>
              <a:ext cx="8383717" cy="1813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Кратко обяснение за това какво представлява Планът за действие за социалната икономика и как ползите от него се разпространяват в общностите по цяла Европа.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922741"/>
              <a:ext cx="10620972" cy="236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Video Reference here: 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  <a:hlinkClick r:id="rId12"/>
                </a:rPr>
                <a:t>https://www.youtube.com/watch?v=NYtuAt_JyOc</a:t>
              </a:r>
              <a:r>
                <a:rPr lang="en-US" sz="1600" spc="-24" dirty="0">
                  <a:solidFill>
                    <a:srgbClr val="000000"/>
                  </a:solidFill>
                  <a:latin typeface="Abhaya Libre Regular"/>
                </a:rPr>
                <a:t> </a:t>
              </a:r>
            </a:p>
          </p:txBody>
        </p:sp>
      </p:grpSp>
      <p:pic>
        <p:nvPicPr>
          <p:cNvPr id="10" name="Online Media 9" title="Social Economy Action Plan">
            <a:hlinkClick r:id="" action="ppaction://media"/>
            <a:extLst>
              <a:ext uri="{FF2B5EF4-FFF2-40B4-BE49-F238E27FC236}">
                <a16:creationId xmlns:a16="http://schemas.microsoft.com/office/drawing/2014/main" id="{C1CF6382-155A-DE5D-F93B-353297919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1539514" y="2426146"/>
            <a:ext cx="7636916" cy="4314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543EA0-AAD4-0255-78BD-7FBA43D783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216659" y="3219229"/>
            <a:ext cx="16223742" cy="5055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https://www.beeco.green/sustainable-consumption/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https://online.hbs.edu/blog/post/types-of-corporate-social-responsibility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https://www.ecoonline.com/glossary/ecological-footprint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https://climate.selectra.com/en/environment/ecological-footprint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https://www.euronews.com/green/2023/01/03/here-are-all-the-positive-environmental-stories-from-2022-so-far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https://corporatefinanceinstitute.com/resources/esg/social-enterprise/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https://www.shopify.com/blog/social-entrepreneurship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https://alaturidevoi.ro/wp-content/uploads/2022/01/Modele-de-bune-practici-din-economia-sociala-si-ISI-AFF-2021.pdf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https://www.weforum.org/agenda/2022/11/what-is-the-future-of-social-entrepreneurship-in-europe/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https://www.fi-compass.eu/sites/default/files/publications/social-business-initiative-creating-a-favourable-climate-for-social-enterprises-key-stakeholders-in-the-social-economy-and-innovation.pdf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 Bold"/>
              </a:rPr>
              <a:t>Източници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84A2266-A8D6-0885-4643-FA96397F7A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1000" y="3721844"/>
            <a:ext cx="16992600" cy="2285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The social responsibility of business | Alex Edmans | TEDxLondonBusinessSchool -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1"/>
              </a:rPr>
              <a:t>https://www.youtube.com/watch?v=Z5KZhm19EO0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European Commission, Executive Agency for Small and Medium-Sized Enterprises, Corporate Social Responsibility (CSR) by European Small and Medium-Sized Enterprises (SMEs) and Start-ups: Good Practice, Publications Office, 2021,  </a:t>
            </a:r>
            <a:r>
              <a:rPr lang="en-US" sz="2400" spc="-36" dirty="0">
                <a:solidFill>
                  <a:srgbClr val="000000"/>
                </a:solidFill>
                <a:latin typeface="Abhaya Libre Regular"/>
                <a:hlinkClick r:id="rId12"/>
              </a:rPr>
              <a:t>https://data.europa.eu/doi/10.2826/093808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  <a:p>
            <a:pPr>
              <a:lnSpc>
                <a:spcPts val="3600"/>
              </a:lnSpc>
            </a:pPr>
            <a:r>
              <a:rPr lang="en-US" sz="2400" spc="-36" dirty="0">
                <a:solidFill>
                  <a:srgbClr val="000000"/>
                </a:solidFill>
                <a:latin typeface="Abhaya Libre Regular"/>
              </a:rPr>
              <a:t>https://www.frontiersin.org/articles/10.3389/frsus.2021.647542/full Reflections on Sustainable Consumption in the Context of COVID-19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6659" y="2282815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 Bold"/>
              </a:rPr>
              <a:t>Източници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D91C6C-1C0D-925A-FF3D-7F59017CC3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1069" y="4012947"/>
            <a:ext cx="13105350" cy="1742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bg-BG" sz="14030" dirty="0">
                <a:solidFill>
                  <a:srgbClr val="000000"/>
                </a:solidFill>
                <a:latin typeface="Abhaya Libre Regular Bold Italics"/>
              </a:rPr>
              <a:t>Благодарим Ви</a:t>
            </a:r>
            <a:r>
              <a:rPr lang="en-US" sz="14030" dirty="0">
                <a:solidFill>
                  <a:srgbClr val="000000"/>
                </a:solidFill>
                <a:latin typeface="Abhaya Libre Regular Bold Italics"/>
              </a:rPr>
              <a:t>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5273002" y="5611826"/>
            <a:ext cx="7441484" cy="138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5"/>
              </a:lnSpc>
              <a:spcBef>
                <a:spcPct val="0"/>
              </a:spcBef>
            </a:pPr>
            <a:r>
              <a:rPr lang="en-US" sz="8068" dirty="0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8" dirty="0">
                <a:solidFill>
                  <a:srgbClr val="04989E"/>
                </a:solidFill>
                <a:latin typeface="Abhaya Libre Regular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E5F31D-9108-91ED-5441-2DD7C9FCD3B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6714" y="2946357"/>
            <a:ext cx="9113086" cy="55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238" spc="-48" dirty="0">
                <a:solidFill>
                  <a:srgbClr val="000000"/>
                </a:solidFill>
                <a:latin typeface="Abhaya Libre Regular"/>
              </a:rPr>
              <a:t>Дигитална</a:t>
            </a:r>
            <a:r>
              <a:rPr lang="ru-RU" sz="3238" spc="-48" dirty="0">
                <a:solidFill>
                  <a:srgbClr val="000000"/>
                </a:solidFill>
                <a:latin typeface="Abhaya Libre Regular"/>
              </a:rPr>
              <a:t> и зелена трансформация - дефиниции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336714" y="4713098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238" spc="-48" dirty="0">
                <a:solidFill>
                  <a:srgbClr val="000000"/>
                </a:solidFill>
                <a:latin typeface="Abhaya Libre Regular"/>
              </a:rPr>
              <a:t>Устойчива консумация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6714" y="6521985"/>
            <a:ext cx="4684714" cy="55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238" spc="-48" dirty="0">
                <a:solidFill>
                  <a:srgbClr val="000000"/>
                </a:solidFill>
                <a:latin typeface="Abhaya Libre Regular"/>
              </a:rPr>
              <a:t>Социални предприятия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36714" y="3634265"/>
            <a:ext cx="9417886" cy="552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100" spc="-48" dirty="0">
                <a:solidFill>
                  <a:srgbClr val="000000"/>
                </a:solidFill>
                <a:latin typeface="Abhaya Libre Regular"/>
              </a:rPr>
              <a:t>Корпоративна социална отговорност</a:t>
            </a:r>
            <a:r>
              <a:rPr lang="ru-RU" sz="3100" spc="-48" dirty="0">
                <a:solidFill>
                  <a:srgbClr val="000000"/>
                </a:solidFill>
                <a:latin typeface="Abhaya Libre Regular"/>
              </a:rPr>
              <a:t> (КСО)</a:t>
            </a:r>
            <a:endParaRPr lang="en-US" sz="3100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36714" y="5692535"/>
            <a:ext cx="4684714" cy="55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238" spc="-48" dirty="0">
                <a:solidFill>
                  <a:srgbClr val="000000"/>
                </a:solidFill>
                <a:latin typeface="Abhaya Libre Regular"/>
              </a:rPr>
              <a:t>Екологичен отпечатък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36714" y="7356544"/>
            <a:ext cx="4684714" cy="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bg-BG" sz="3238" spc="-48" dirty="0">
                <a:solidFill>
                  <a:srgbClr val="000000"/>
                </a:solidFill>
                <a:latin typeface="Abhaya Libre Regular"/>
              </a:rPr>
              <a:t>Статии, библиография</a:t>
            </a:r>
            <a:endParaRPr lang="en-US" sz="3238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7164428" y="8764186"/>
            <a:ext cx="4615459" cy="4615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091404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60102" y="5050278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 Bold"/>
              </a:rPr>
              <a:t>Съдържание</a:t>
            </a:r>
            <a:endParaRPr lang="en-US" sz="6410" dirty="0">
              <a:solidFill>
                <a:srgbClr val="000000"/>
              </a:solidFill>
              <a:latin typeface="Abhaya Libre Regula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08829" y="285593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08829" y="364226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08829" y="461273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08829" y="5586475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08829" y="6430809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08829" y="7309207"/>
            <a:ext cx="1079688" cy="70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 dirty="0">
                <a:solidFill>
                  <a:srgbClr val="000000"/>
                </a:solidFill>
                <a:latin typeface="Abhaya Libre Regular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F76B8D-818D-0522-0028-FC618D4B5D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01439" y="1869292"/>
            <a:ext cx="4108275" cy="770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Въведение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887" y="4560027"/>
            <a:ext cx="9143999" cy="3035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Дигиталната трансформация включва интеграцията на цифрови технологии във всички сфери на бизнеса и ще доведе до фундаментални промени в начина по който бизнесите функционират и доставят стойност на клиентите, като в същото време повишават конкурентоспособността на промишлените сектори и оказват влияние не само върху частния сектор, но и върху публичния сектор, включително агенциите и организациите.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6719" y="3031565"/>
            <a:ext cx="8280738" cy="116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ru-RU" sz="4000" spc="-48" dirty="0">
                <a:solidFill>
                  <a:srgbClr val="000000"/>
                </a:solidFill>
                <a:latin typeface="Abhaya Libre Regular"/>
              </a:rPr>
              <a:t>Дигитална трансформация - дефиниция</a:t>
            </a:r>
            <a:endParaRPr lang="en-US" sz="4000" spc="-48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EC68BD-77FA-3CF9-4149-A32D4319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1902573"/>
            <a:ext cx="49625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iness network concept. Group of businessperson. Teamwork. Data analysis. Management strategy. Business network concept. Group of businessperson. Teamwork. Data analysis. Management strategy. digital transformation stock pictures, royalty-free photos &amp; images">
            <a:extLst>
              <a:ext uri="{FF2B5EF4-FFF2-40B4-BE49-F238E27FC236}">
                <a16:creationId xmlns:a16="http://schemas.microsoft.com/office/drawing/2014/main" id="{41844CCB-93BC-B838-FED6-0ADA325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03" y="5950025"/>
            <a:ext cx="58293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CA0B40CD-43E7-3F61-762C-50772E150E75}"/>
              </a:ext>
            </a:extLst>
          </p:cNvPr>
          <p:cNvGrpSpPr>
            <a:grpSpLocks noChangeAspect="1"/>
          </p:cNvGrpSpPr>
          <p:nvPr/>
        </p:nvGrpSpPr>
        <p:grpSpPr>
          <a:xfrm>
            <a:off x="10346592" y="1681395"/>
            <a:ext cx="7255608" cy="7653105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5D208D0-0D8E-D29B-A734-98BD40519DC2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CAC60-900C-B938-2481-33CED1E1D7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11957"/>
            <a:ext cx="11622266" cy="123880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0032" y="1483924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bg-BG" sz="6410" dirty="0">
                <a:solidFill>
                  <a:srgbClr val="000000"/>
                </a:solidFill>
                <a:latin typeface="Abhaya Libre Regular"/>
              </a:rPr>
              <a:t>Въведение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1496" y="2958442"/>
            <a:ext cx="10439401" cy="5215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Зелената трансформация е един от съществените процеси в по-нататъшното развитие на света, който включва разработването на зелени технологии и създаването на правни регулации за налагане, например, енергоспестяване или намаляване на емисиите на парникови газове, както и всякакви други дейности, насочени към промяна на отношенията в обществото към приемането на иновативни технологични решения и правни норми за екологично приятелска среда. Така зелената трансформация може да бъде определена като съчетаване на икономическия растеж с грижа за околната среда, за да се гарантира високо качество на живот за настоящите и бъдещите поколения на ниво, което може да бъде постигнато благодарение на цивилизационното развитие, както и на ефективното и рационално използване на наличните ресурси.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96" y="2164354"/>
            <a:ext cx="8280738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3900" dirty="0">
                <a:solidFill>
                  <a:srgbClr val="000000"/>
                </a:solidFill>
                <a:latin typeface="Abhaya Libre Regular"/>
              </a:rPr>
              <a:t>Зелена трансформация - дефиниция</a:t>
            </a:r>
            <a:endParaRPr lang="en-US" sz="39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35336F-7F65-AE02-3890-605E5FB4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1842700"/>
            <a:ext cx="52006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ee, Awareness, Meditation, Practice">
            <a:extLst>
              <a:ext uri="{FF2B5EF4-FFF2-40B4-BE49-F238E27FC236}">
                <a16:creationId xmlns:a16="http://schemas.microsoft.com/office/drawing/2014/main" id="{0A3E1C77-5C85-7142-6DB3-50941AB6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945" y="5143500"/>
            <a:ext cx="5056739" cy="39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D8C1BD6E-7B57-786D-42BB-C672258A9A58}"/>
              </a:ext>
            </a:extLst>
          </p:cNvPr>
          <p:cNvGrpSpPr>
            <a:grpSpLocks noChangeAspect="1"/>
          </p:cNvGrpSpPr>
          <p:nvPr/>
        </p:nvGrpSpPr>
        <p:grpSpPr>
          <a:xfrm>
            <a:off x="11433291" y="1361792"/>
            <a:ext cx="6818849" cy="8201307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46CB90B5-85BB-8510-7D09-2A9FCF6F924C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2931B1B-864E-2E5F-F607-E72510E102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11524" y="3642045"/>
            <a:ext cx="8536514" cy="4343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2400" b="1" spc="-36" dirty="0">
                <a:solidFill>
                  <a:srgbClr val="000000"/>
                </a:solidFill>
                <a:latin typeface="Abhaya Libre Regular"/>
              </a:rPr>
              <a:t>Какво е КСО?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Корпоративната социална отговорност е начин за устойчиво развитие чрез който компаниите избират да разглеждат екологичните и социалните въпроси като неотделима част от бизнес операциите си.</a:t>
            </a:r>
          </a:p>
          <a:p>
            <a:pPr algn="just">
              <a:lnSpc>
                <a:spcPts val="3359"/>
              </a:lnSpc>
            </a:pPr>
            <a:r>
              <a:rPr lang="ru-RU" sz="2400" spc="-36" dirty="0">
                <a:solidFill>
                  <a:srgbClr val="000000"/>
                </a:solidFill>
                <a:latin typeface="Abhaya Libre Regular"/>
              </a:rPr>
              <a:t>Във взаимоотношенията между компаниите и общността, социалната отговорност е взаимноизгодна. От една страна, тя генерира печалба за компаниите, а от друга страна, осигурява подкрепа на лица или общности в затруднено положение и участва в местното развитие.</a:t>
            </a:r>
            <a:endParaRPr lang="en-US" sz="2400" spc="-36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911524" y="2052507"/>
            <a:ext cx="13785675" cy="682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ru-RU" sz="4000" b="1" dirty="0">
                <a:solidFill>
                  <a:srgbClr val="000000"/>
                </a:solidFill>
                <a:latin typeface="Abhaya Libre Regular"/>
              </a:rPr>
              <a:t>Корпоративна социална отговорност (КСО)</a:t>
            </a:r>
            <a:r>
              <a:rPr lang="bg-BG" sz="4000" b="1" dirty="0">
                <a:solidFill>
                  <a:srgbClr val="000000"/>
                </a:solidFill>
                <a:latin typeface="Abhaya Libre Regular"/>
              </a:rPr>
              <a:t> </a:t>
            </a:r>
            <a:endParaRPr lang="en-US" sz="4000" b="1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44C1789-81EE-B693-B5CC-BDB6FFA1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50" y="4383499"/>
            <a:ext cx="52101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9F6979BA-10C9-DC40-6070-4D4727787263}"/>
              </a:ext>
            </a:extLst>
          </p:cNvPr>
          <p:cNvGrpSpPr>
            <a:grpSpLocks noChangeAspect="1"/>
          </p:cNvGrpSpPr>
          <p:nvPr/>
        </p:nvGrpSpPr>
        <p:grpSpPr>
          <a:xfrm>
            <a:off x="11186060" y="3125766"/>
            <a:ext cx="5999554" cy="5860690"/>
            <a:chOff x="0" y="0"/>
            <a:chExt cx="4828540" cy="471678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D95188D5-233A-810F-BC7A-55E81E234E94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000EB9-BEAF-D3CA-0D43-24E4394BE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8999733"/>
            <a:ext cx="3420152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7273912" y="6419691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07829" y="594115"/>
            <a:ext cx="13792199" cy="1458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u-RU" sz="6410" dirty="0">
                <a:solidFill>
                  <a:srgbClr val="000000"/>
                </a:solidFill>
                <a:latin typeface="Abhaya Libre Regular"/>
              </a:rPr>
              <a:t>Какво е Корпоративна социална отговорност (КСО)?</a:t>
            </a:r>
            <a:endParaRPr lang="en-US" sz="641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78648" y="6529363"/>
            <a:ext cx="1595077" cy="16565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8200" y="2180334"/>
            <a:ext cx="15761149" cy="7557592"/>
            <a:chOff x="0" y="0"/>
            <a:chExt cx="21014864" cy="9962404"/>
          </a:xfrm>
        </p:grpSpPr>
        <p:sp>
          <p:nvSpPr>
            <p:cNvPr id="10" name="TextBox 10"/>
            <p:cNvSpPr txBox="1"/>
            <p:nvPr/>
          </p:nvSpPr>
          <p:spPr>
            <a:xfrm>
              <a:off x="1967427" y="6535840"/>
              <a:ext cx="7638088" cy="3426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Успешни начини за ангажиране в КСО включват: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Подобряване на условията на живот;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Образование;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Запазване на околната среда;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Здравни услуги.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35922" y="3961938"/>
              <a:ext cx="7638088" cy="57255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b="1" spc="-36" dirty="0">
                  <a:solidFill>
                    <a:srgbClr val="000000"/>
                  </a:solidFill>
                  <a:latin typeface="Abhaya Libre Regular"/>
                </a:rPr>
                <a:t>Целите на КСО са:</a:t>
              </a:r>
            </a:p>
            <a:p>
              <a:pPr algn="just">
                <a:lnSpc>
                  <a:spcPts val="3359"/>
                </a:lnSpc>
              </a:pPr>
              <a:endParaRPr lang="ru-RU" sz="2400" b="1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Идентифициране и подобряване на въздействието върху обществото и околната среда;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Подобряване на имиджа на марката;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Диференциране от конкурентите;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Повишаване на удовлетвореността на служителите.</a:t>
              </a: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marL="342900" indent="-342900" algn="just">
                <a:lnSpc>
                  <a:spcPts val="3359"/>
                </a:lnSpc>
                <a:buFontTx/>
                <a:buChar char="-"/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871199" y="68180"/>
              <a:ext cx="7638088" cy="34265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ru-RU" sz="2400" spc="-36" dirty="0">
                  <a:solidFill>
                    <a:srgbClr val="000000"/>
                  </a:solidFill>
                  <a:latin typeface="Abhaya Libre Regular"/>
                </a:rPr>
                <a:t>КСО е принцип на бизнеса, който включва отговорното отношение на компаниите към обществото и околната среда. Включва съчетаването на социални и екологични аспекти във вътрешните и външните операции на компанията.</a:t>
              </a:r>
              <a:endParaRPr lang="en-US" sz="2400" b="1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8713339" y="0"/>
              <a:ext cx="2301525" cy="2310188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87768" y="7080559"/>
              <a:ext cx="10599884" cy="1127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  <a:p>
              <a:pPr algn="just">
                <a:lnSpc>
                  <a:spcPts val="3359"/>
                </a:lnSpc>
              </a:pPr>
              <a:endParaRPr lang="en-US" sz="2400" spc="-36" dirty="0">
                <a:solidFill>
                  <a:srgbClr val="000000"/>
                </a:solidFill>
                <a:latin typeface="Abhaya Libre Regular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159667"/>
              <a:ext cx="1062097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0"/>
                </a:lnSpc>
              </a:pPr>
              <a:endParaRPr lang="en-US" sz="1600" spc="-24" dirty="0">
                <a:solidFill>
                  <a:srgbClr val="000000"/>
                </a:solidFill>
                <a:latin typeface="Abhaya Libre Regular"/>
              </a:endParaRPr>
            </a:p>
          </p:txBody>
        </p:sp>
      </p:grpSp>
      <p:pic>
        <p:nvPicPr>
          <p:cNvPr id="13" name="Online Media 12" title="What is CSR?">
            <a:hlinkClick r:id="" action="ppaction://media"/>
            <a:extLst>
              <a:ext uri="{FF2B5EF4-FFF2-40B4-BE49-F238E27FC236}">
                <a16:creationId xmlns:a16="http://schemas.microsoft.com/office/drawing/2014/main" id="{E795F5D8-C133-814B-7472-1C1D31A1A4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838200" y="2159768"/>
            <a:ext cx="7756584" cy="41739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026494-26B7-A084-228B-6836C835A9AC}"/>
              </a:ext>
            </a:extLst>
          </p:cNvPr>
          <p:cNvSpPr txBox="1"/>
          <p:nvPr/>
        </p:nvSpPr>
        <p:spPr>
          <a:xfrm>
            <a:off x="1146381" y="6496245"/>
            <a:ext cx="5548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https://www.youtube.com/watch?v=T317juXMaBs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5383A-034D-3A40-B618-85FF128319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5612</Words>
  <Application>Microsoft Office PowerPoint</Application>
  <PresentationFormat>Custom</PresentationFormat>
  <Paragraphs>279</Paragraphs>
  <Slides>46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Abhaya Libre Regular Bold</vt:lpstr>
      <vt:lpstr>Abhaya Libre Regular Bold Italics</vt:lpstr>
      <vt:lpstr>Abhaya Libre Regular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creator>Ana Paraschiv</dc:creator>
  <cp:lastModifiedBy>Radimira Radkova-Kireva</cp:lastModifiedBy>
  <cp:revision>31</cp:revision>
  <dcterms:created xsi:type="dcterms:W3CDTF">2006-08-16T00:00:00Z</dcterms:created>
  <dcterms:modified xsi:type="dcterms:W3CDTF">2023-07-06T14:26:05Z</dcterms:modified>
  <dc:identifier>DAFSGCxx1iQ</dc:identifier>
</cp:coreProperties>
</file>